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8" r:id="rId3"/>
    <p:sldId id="269" r:id="rId4"/>
    <p:sldId id="258" r:id="rId5"/>
    <p:sldId id="259" r:id="rId6"/>
    <p:sldId id="260" r:id="rId7"/>
    <p:sldId id="275" r:id="rId8"/>
    <p:sldId id="276" r:id="rId9"/>
    <p:sldId id="261" r:id="rId10"/>
    <p:sldId id="262" r:id="rId11"/>
    <p:sldId id="263" r:id="rId12"/>
    <p:sldId id="264" r:id="rId13"/>
    <p:sldId id="270" r:id="rId14"/>
    <p:sldId id="27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20" autoAdjust="0"/>
    <p:restoredTop sz="94719" autoAdjust="0"/>
  </p:normalViewPr>
  <p:slideViewPr>
    <p:cSldViewPr snapToGrid="0">
      <p:cViewPr varScale="1">
        <p:scale>
          <a:sx n="71" d="100"/>
          <a:sy n="71" d="100"/>
        </p:scale>
        <p:origin x="552" y="5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8001B-B3A5-497C-87EE-97ED4AD5B949}" type="datetimeFigureOut">
              <a:rPr lang="en-US" smtClean="0"/>
              <a:t>6/8/2020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CAE8F-FBB0-4659-8779-8E69E15954B8}" type="slidenum">
              <a:rPr lang="en-US" smtClean="0"/>
              <a:t>‹#›</a:t>
            </a:fld>
            <a:endParaRPr lang="en-US"/>
          </a:p>
        </p:txBody>
      </p:sp>
    </p:spTree>
    <p:extLst>
      <p:ext uri="{BB962C8B-B14F-4D97-AF65-F5344CB8AC3E}">
        <p14:creationId xmlns:p14="http://schemas.microsoft.com/office/powerpoint/2010/main" val="2363255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1CAE8F-FBB0-4659-8779-8E69E15954B8}" type="slidenum">
              <a:rPr lang="en-US" smtClean="0"/>
              <a:t>1</a:t>
            </a:fld>
            <a:endParaRPr lang="en-US"/>
          </a:p>
        </p:txBody>
      </p:sp>
    </p:spTree>
    <p:extLst>
      <p:ext uri="{BB962C8B-B14F-4D97-AF65-F5344CB8AC3E}">
        <p14:creationId xmlns:p14="http://schemas.microsoft.com/office/powerpoint/2010/main" val="2933483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1CAE8F-FBB0-4659-8779-8E69E15954B8}" type="slidenum">
              <a:rPr lang="en-US" smtClean="0"/>
              <a:t>12</a:t>
            </a:fld>
            <a:endParaRPr lang="en-US"/>
          </a:p>
        </p:txBody>
      </p:sp>
    </p:spTree>
    <p:extLst>
      <p:ext uri="{BB962C8B-B14F-4D97-AF65-F5344CB8AC3E}">
        <p14:creationId xmlns:p14="http://schemas.microsoft.com/office/powerpoint/2010/main" val="489093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1CAE8F-FBB0-4659-8779-8E69E15954B8}" type="slidenum">
              <a:rPr lang="en-US" smtClean="0"/>
              <a:t>4</a:t>
            </a:fld>
            <a:endParaRPr lang="en-US"/>
          </a:p>
        </p:txBody>
      </p:sp>
    </p:spTree>
    <p:extLst>
      <p:ext uri="{BB962C8B-B14F-4D97-AF65-F5344CB8AC3E}">
        <p14:creationId xmlns:p14="http://schemas.microsoft.com/office/powerpoint/2010/main" val="1282174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1CAE8F-FBB0-4659-8779-8E69E15954B8}" type="slidenum">
              <a:rPr lang="en-US" smtClean="0"/>
              <a:t>5</a:t>
            </a:fld>
            <a:endParaRPr lang="en-US"/>
          </a:p>
        </p:txBody>
      </p:sp>
    </p:spTree>
    <p:extLst>
      <p:ext uri="{BB962C8B-B14F-4D97-AF65-F5344CB8AC3E}">
        <p14:creationId xmlns:p14="http://schemas.microsoft.com/office/powerpoint/2010/main" val="3267142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1CAE8F-FBB0-4659-8779-8E69E15954B8}" type="slidenum">
              <a:rPr lang="en-US" smtClean="0"/>
              <a:t>6</a:t>
            </a:fld>
            <a:endParaRPr lang="en-US"/>
          </a:p>
        </p:txBody>
      </p:sp>
    </p:spTree>
    <p:extLst>
      <p:ext uri="{BB962C8B-B14F-4D97-AF65-F5344CB8AC3E}">
        <p14:creationId xmlns:p14="http://schemas.microsoft.com/office/powerpoint/2010/main" val="2950599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1CAE8F-FBB0-4659-8779-8E69E15954B8}" type="slidenum">
              <a:rPr lang="en-US" smtClean="0"/>
              <a:t>7</a:t>
            </a:fld>
            <a:endParaRPr lang="en-US"/>
          </a:p>
        </p:txBody>
      </p:sp>
    </p:spTree>
    <p:extLst>
      <p:ext uri="{BB962C8B-B14F-4D97-AF65-F5344CB8AC3E}">
        <p14:creationId xmlns:p14="http://schemas.microsoft.com/office/powerpoint/2010/main" val="2120121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1CAE8F-FBB0-4659-8779-8E69E15954B8}" type="slidenum">
              <a:rPr lang="en-US" smtClean="0"/>
              <a:t>8</a:t>
            </a:fld>
            <a:endParaRPr lang="en-US"/>
          </a:p>
        </p:txBody>
      </p:sp>
    </p:spTree>
    <p:extLst>
      <p:ext uri="{BB962C8B-B14F-4D97-AF65-F5344CB8AC3E}">
        <p14:creationId xmlns:p14="http://schemas.microsoft.com/office/powerpoint/2010/main" val="1399884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1CAE8F-FBB0-4659-8779-8E69E15954B8}" type="slidenum">
              <a:rPr lang="en-US" smtClean="0"/>
              <a:t>9</a:t>
            </a:fld>
            <a:endParaRPr lang="en-US"/>
          </a:p>
        </p:txBody>
      </p:sp>
    </p:spTree>
    <p:extLst>
      <p:ext uri="{BB962C8B-B14F-4D97-AF65-F5344CB8AC3E}">
        <p14:creationId xmlns:p14="http://schemas.microsoft.com/office/powerpoint/2010/main" val="1169948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1CAE8F-FBB0-4659-8779-8E69E15954B8}" type="slidenum">
              <a:rPr lang="en-US" smtClean="0"/>
              <a:t>10</a:t>
            </a:fld>
            <a:endParaRPr lang="en-US"/>
          </a:p>
        </p:txBody>
      </p:sp>
    </p:spTree>
    <p:extLst>
      <p:ext uri="{BB962C8B-B14F-4D97-AF65-F5344CB8AC3E}">
        <p14:creationId xmlns:p14="http://schemas.microsoft.com/office/powerpoint/2010/main" val="3655951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1CAE8F-FBB0-4659-8779-8E69E15954B8}" type="slidenum">
              <a:rPr lang="en-US" smtClean="0"/>
              <a:t>11</a:t>
            </a:fld>
            <a:endParaRPr lang="en-US"/>
          </a:p>
        </p:txBody>
      </p:sp>
    </p:spTree>
    <p:extLst>
      <p:ext uri="{BB962C8B-B14F-4D97-AF65-F5344CB8AC3E}">
        <p14:creationId xmlns:p14="http://schemas.microsoft.com/office/powerpoint/2010/main" val="2022918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394E-B7E1-4034-B5C1-98EEA4509C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25B869-F8C5-44BB-96ED-50067B7555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FF292F-910D-41CA-A91C-9716B14E7715}"/>
              </a:ext>
            </a:extLst>
          </p:cNvPr>
          <p:cNvSpPr>
            <a:spLocks noGrp="1"/>
          </p:cNvSpPr>
          <p:nvPr>
            <p:ph type="dt" sz="half" idx="10"/>
          </p:nvPr>
        </p:nvSpPr>
        <p:spPr/>
        <p:txBody>
          <a:bodyPr/>
          <a:lstStyle/>
          <a:p>
            <a:fld id="{90A60913-38F7-4DD1-B76A-42A4CEB1320A}" type="datetimeFigureOut">
              <a:rPr lang="en-US" smtClean="0"/>
              <a:t>6/8/2020</a:t>
            </a:fld>
            <a:endParaRPr lang="en-US"/>
          </a:p>
        </p:txBody>
      </p:sp>
      <p:sp>
        <p:nvSpPr>
          <p:cNvPr id="5" name="Footer Placeholder 4">
            <a:extLst>
              <a:ext uri="{FF2B5EF4-FFF2-40B4-BE49-F238E27FC236}">
                <a16:creationId xmlns:a16="http://schemas.microsoft.com/office/drawing/2014/main" id="{F3BC9424-6264-4005-B515-4722DC38E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99A64-F327-4EAC-B40B-F5CC4110133A}"/>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3127015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9F3F-3D77-44D8-B699-7319E3CE2F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5BA5A2-D197-4397-8664-92923949BF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C9255-DAA9-4D3D-9FDA-2B25612B2875}"/>
              </a:ext>
            </a:extLst>
          </p:cNvPr>
          <p:cNvSpPr>
            <a:spLocks noGrp="1"/>
          </p:cNvSpPr>
          <p:nvPr>
            <p:ph type="dt" sz="half" idx="10"/>
          </p:nvPr>
        </p:nvSpPr>
        <p:spPr/>
        <p:txBody>
          <a:bodyPr/>
          <a:lstStyle/>
          <a:p>
            <a:fld id="{90A60913-38F7-4DD1-B76A-42A4CEB1320A}" type="datetimeFigureOut">
              <a:rPr lang="en-US" smtClean="0"/>
              <a:t>6/8/2020</a:t>
            </a:fld>
            <a:endParaRPr lang="en-US"/>
          </a:p>
        </p:txBody>
      </p:sp>
      <p:sp>
        <p:nvSpPr>
          <p:cNvPr id="5" name="Footer Placeholder 4">
            <a:extLst>
              <a:ext uri="{FF2B5EF4-FFF2-40B4-BE49-F238E27FC236}">
                <a16:creationId xmlns:a16="http://schemas.microsoft.com/office/drawing/2014/main" id="{D49C8EB0-11D9-4880-AA08-0B85E0C68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C6B08-59ED-4FDD-AD16-19EBD2380344}"/>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156617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E00510-70C9-4E29-A991-0B3D1E22C1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FC792-9893-419A-B2BF-8442596EE9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36AA6E-13F2-4391-8DE9-2355B283B63A}"/>
              </a:ext>
            </a:extLst>
          </p:cNvPr>
          <p:cNvSpPr>
            <a:spLocks noGrp="1"/>
          </p:cNvSpPr>
          <p:nvPr>
            <p:ph type="dt" sz="half" idx="10"/>
          </p:nvPr>
        </p:nvSpPr>
        <p:spPr/>
        <p:txBody>
          <a:bodyPr/>
          <a:lstStyle/>
          <a:p>
            <a:fld id="{90A60913-38F7-4DD1-B76A-42A4CEB1320A}" type="datetimeFigureOut">
              <a:rPr lang="en-US" smtClean="0"/>
              <a:t>6/8/2020</a:t>
            </a:fld>
            <a:endParaRPr lang="en-US"/>
          </a:p>
        </p:txBody>
      </p:sp>
      <p:sp>
        <p:nvSpPr>
          <p:cNvPr id="5" name="Footer Placeholder 4">
            <a:extLst>
              <a:ext uri="{FF2B5EF4-FFF2-40B4-BE49-F238E27FC236}">
                <a16:creationId xmlns:a16="http://schemas.microsoft.com/office/drawing/2014/main" id="{1CAFE10E-AC43-47C9-AC84-7F3EF7E17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128FA-BF3F-46A4-BBF7-8A04FFECBB02}"/>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156897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4981D-C48C-4B85-AF4E-9DDEC29754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8DEB9-6EE8-46FC-8D9B-DD03FB6235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0C822-16E5-416C-B48C-BFB1EA786AF4}"/>
              </a:ext>
            </a:extLst>
          </p:cNvPr>
          <p:cNvSpPr>
            <a:spLocks noGrp="1"/>
          </p:cNvSpPr>
          <p:nvPr>
            <p:ph type="dt" sz="half" idx="10"/>
          </p:nvPr>
        </p:nvSpPr>
        <p:spPr/>
        <p:txBody>
          <a:bodyPr/>
          <a:lstStyle/>
          <a:p>
            <a:fld id="{90A60913-38F7-4DD1-B76A-42A4CEB1320A}" type="datetimeFigureOut">
              <a:rPr lang="en-US" smtClean="0"/>
              <a:t>6/8/2020</a:t>
            </a:fld>
            <a:endParaRPr lang="en-US"/>
          </a:p>
        </p:txBody>
      </p:sp>
      <p:sp>
        <p:nvSpPr>
          <p:cNvPr id="5" name="Footer Placeholder 4">
            <a:extLst>
              <a:ext uri="{FF2B5EF4-FFF2-40B4-BE49-F238E27FC236}">
                <a16:creationId xmlns:a16="http://schemas.microsoft.com/office/drawing/2014/main" id="{FB28EBA0-0E5D-46A2-9953-60FB95F470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19797-689F-4B8E-9202-B05AA98DDD71}"/>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3414949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2523-8F18-4278-B92A-ABA8D9AB87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C2C31D-7BE8-4066-A23C-246E0F2108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74B890-D49D-4F4E-9BEE-8A0DA5C864A8}"/>
              </a:ext>
            </a:extLst>
          </p:cNvPr>
          <p:cNvSpPr>
            <a:spLocks noGrp="1"/>
          </p:cNvSpPr>
          <p:nvPr>
            <p:ph type="dt" sz="half" idx="10"/>
          </p:nvPr>
        </p:nvSpPr>
        <p:spPr/>
        <p:txBody>
          <a:bodyPr/>
          <a:lstStyle/>
          <a:p>
            <a:fld id="{90A60913-38F7-4DD1-B76A-42A4CEB1320A}" type="datetimeFigureOut">
              <a:rPr lang="en-US" smtClean="0"/>
              <a:t>6/8/2020</a:t>
            </a:fld>
            <a:endParaRPr lang="en-US"/>
          </a:p>
        </p:txBody>
      </p:sp>
      <p:sp>
        <p:nvSpPr>
          <p:cNvPr id="5" name="Footer Placeholder 4">
            <a:extLst>
              <a:ext uri="{FF2B5EF4-FFF2-40B4-BE49-F238E27FC236}">
                <a16:creationId xmlns:a16="http://schemas.microsoft.com/office/drawing/2014/main" id="{7A655D37-5302-4AB7-9765-C7AF276C4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FE625-E0FA-496B-B085-B6FDDB6FB1D1}"/>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759324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6E64-5751-4A25-BFCD-D8BF189276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E8B9A9-E959-49E7-8734-2C0ABF9935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206841-A452-4710-8212-E76B93939E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3BDB52-97B7-4CAB-8AFD-C2D67DD50BCE}"/>
              </a:ext>
            </a:extLst>
          </p:cNvPr>
          <p:cNvSpPr>
            <a:spLocks noGrp="1"/>
          </p:cNvSpPr>
          <p:nvPr>
            <p:ph type="dt" sz="half" idx="10"/>
          </p:nvPr>
        </p:nvSpPr>
        <p:spPr/>
        <p:txBody>
          <a:bodyPr/>
          <a:lstStyle/>
          <a:p>
            <a:fld id="{90A60913-38F7-4DD1-B76A-42A4CEB1320A}" type="datetimeFigureOut">
              <a:rPr lang="en-US" smtClean="0"/>
              <a:t>6/8/2020</a:t>
            </a:fld>
            <a:endParaRPr lang="en-US"/>
          </a:p>
        </p:txBody>
      </p:sp>
      <p:sp>
        <p:nvSpPr>
          <p:cNvPr id="6" name="Footer Placeholder 5">
            <a:extLst>
              <a:ext uri="{FF2B5EF4-FFF2-40B4-BE49-F238E27FC236}">
                <a16:creationId xmlns:a16="http://schemas.microsoft.com/office/drawing/2014/main" id="{5A2E84C7-5AFA-4B3D-90D1-B8ECE6C972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FB665-FD89-44C5-B484-D2BE2914BF65}"/>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279991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1B83-9E97-428D-BD71-CD205210C1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6FE517-8000-46A2-8249-AC74C483E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FCF1BC-3EEC-44C2-90AB-970250E6F1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5D72B8-40FE-4A77-9F30-F24B5D7289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AA55E6-0BD8-4150-BB91-85BD275D9C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4C3EBA-CB8E-4138-9A97-8DEF8877E3F6}"/>
              </a:ext>
            </a:extLst>
          </p:cNvPr>
          <p:cNvSpPr>
            <a:spLocks noGrp="1"/>
          </p:cNvSpPr>
          <p:nvPr>
            <p:ph type="dt" sz="half" idx="10"/>
          </p:nvPr>
        </p:nvSpPr>
        <p:spPr/>
        <p:txBody>
          <a:bodyPr/>
          <a:lstStyle/>
          <a:p>
            <a:fld id="{90A60913-38F7-4DD1-B76A-42A4CEB1320A}" type="datetimeFigureOut">
              <a:rPr lang="en-US" smtClean="0"/>
              <a:t>6/8/2020</a:t>
            </a:fld>
            <a:endParaRPr lang="en-US"/>
          </a:p>
        </p:txBody>
      </p:sp>
      <p:sp>
        <p:nvSpPr>
          <p:cNvPr id="8" name="Footer Placeholder 7">
            <a:extLst>
              <a:ext uri="{FF2B5EF4-FFF2-40B4-BE49-F238E27FC236}">
                <a16:creationId xmlns:a16="http://schemas.microsoft.com/office/drawing/2014/main" id="{61F4FEF8-3FA8-4EEC-95E5-5F9B4D5751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5A6D4E-71C7-43D2-8615-8402325BFB1F}"/>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1359942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5D9F-4357-4C3B-8904-27B40EE921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6F5CFB-ACAA-4E02-ABDD-0D40EE070E60}"/>
              </a:ext>
            </a:extLst>
          </p:cNvPr>
          <p:cNvSpPr>
            <a:spLocks noGrp="1"/>
          </p:cNvSpPr>
          <p:nvPr>
            <p:ph type="dt" sz="half" idx="10"/>
          </p:nvPr>
        </p:nvSpPr>
        <p:spPr/>
        <p:txBody>
          <a:bodyPr/>
          <a:lstStyle/>
          <a:p>
            <a:fld id="{90A60913-38F7-4DD1-B76A-42A4CEB1320A}" type="datetimeFigureOut">
              <a:rPr lang="en-US" smtClean="0"/>
              <a:t>6/8/2020</a:t>
            </a:fld>
            <a:endParaRPr lang="en-US"/>
          </a:p>
        </p:txBody>
      </p:sp>
      <p:sp>
        <p:nvSpPr>
          <p:cNvPr id="4" name="Footer Placeholder 3">
            <a:extLst>
              <a:ext uri="{FF2B5EF4-FFF2-40B4-BE49-F238E27FC236}">
                <a16:creationId xmlns:a16="http://schemas.microsoft.com/office/drawing/2014/main" id="{5AC50788-38D8-464F-9123-F6A82EDF7D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C480D1-6157-4C10-A5FD-3539C4951152}"/>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31752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355B0B-339E-446F-AFA5-BC0888595E65}"/>
              </a:ext>
            </a:extLst>
          </p:cNvPr>
          <p:cNvSpPr>
            <a:spLocks noGrp="1"/>
          </p:cNvSpPr>
          <p:nvPr>
            <p:ph type="dt" sz="half" idx="10"/>
          </p:nvPr>
        </p:nvSpPr>
        <p:spPr/>
        <p:txBody>
          <a:bodyPr/>
          <a:lstStyle/>
          <a:p>
            <a:fld id="{90A60913-38F7-4DD1-B76A-42A4CEB1320A}" type="datetimeFigureOut">
              <a:rPr lang="en-US" smtClean="0"/>
              <a:t>6/8/2020</a:t>
            </a:fld>
            <a:endParaRPr lang="en-US"/>
          </a:p>
        </p:txBody>
      </p:sp>
      <p:sp>
        <p:nvSpPr>
          <p:cNvPr id="3" name="Footer Placeholder 2">
            <a:extLst>
              <a:ext uri="{FF2B5EF4-FFF2-40B4-BE49-F238E27FC236}">
                <a16:creationId xmlns:a16="http://schemas.microsoft.com/office/drawing/2014/main" id="{C8472E9D-E781-4B98-88F8-F539DF7647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07D74A-784A-4028-B21F-9F871913251B}"/>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311144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98CF-FF4D-4A96-9ACE-7C3373D74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D3F017-20A2-48E5-9BA4-2A90B7EB34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F28F3C-9843-4767-A617-AE571F525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06215-1C54-4FD1-9012-034AD2E889E5}"/>
              </a:ext>
            </a:extLst>
          </p:cNvPr>
          <p:cNvSpPr>
            <a:spLocks noGrp="1"/>
          </p:cNvSpPr>
          <p:nvPr>
            <p:ph type="dt" sz="half" idx="10"/>
          </p:nvPr>
        </p:nvSpPr>
        <p:spPr/>
        <p:txBody>
          <a:bodyPr/>
          <a:lstStyle/>
          <a:p>
            <a:fld id="{90A60913-38F7-4DD1-B76A-42A4CEB1320A}" type="datetimeFigureOut">
              <a:rPr lang="en-US" smtClean="0"/>
              <a:t>6/8/2020</a:t>
            </a:fld>
            <a:endParaRPr lang="en-US"/>
          </a:p>
        </p:txBody>
      </p:sp>
      <p:sp>
        <p:nvSpPr>
          <p:cNvPr id="6" name="Footer Placeholder 5">
            <a:extLst>
              <a:ext uri="{FF2B5EF4-FFF2-40B4-BE49-F238E27FC236}">
                <a16:creationId xmlns:a16="http://schemas.microsoft.com/office/drawing/2014/main" id="{A16CE336-8EDB-4047-8A5A-B73241BEF9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64E8B-0C43-4151-99CC-11385EEE8188}"/>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2410181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9891-47C2-4484-96B5-4D38713D13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F426E-DB82-455A-8649-B93B7A496F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336C46-6A03-4FFE-B6FF-485FCDC4E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AA0482-BB2B-448D-B66C-7A56E1F03AD4}"/>
              </a:ext>
            </a:extLst>
          </p:cNvPr>
          <p:cNvSpPr>
            <a:spLocks noGrp="1"/>
          </p:cNvSpPr>
          <p:nvPr>
            <p:ph type="dt" sz="half" idx="10"/>
          </p:nvPr>
        </p:nvSpPr>
        <p:spPr/>
        <p:txBody>
          <a:bodyPr/>
          <a:lstStyle/>
          <a:p>
            <a:fld id="{90A60913-38F7-4DD1-B76A-42A4CEB1320A}" type="datetimeFigureOut">
              <a:rPr lang="en-US" smtClean="0"/>
              <a:t>6/8/2020</a:t>
            </a:fld>
            <a:endParaRPr lang="en-US"/>
          </a:p>
        </p:txBody>
      </p:sp>
      <p:sp>
        <p:nvSpPr>
          <p:cNvPr id="6" name="Footer Placeholder 5">
            <a:extLst>
              <a:ext uri="{FF2B5EF4-FFF2-40B4-BE49-F238E27FC236}">
                <a16:creationId xmlns:a16="http://schemas.microsoft.com/office/drawing/2014/main" id="{136030E9-F3C8-45EC-A906-014EB1B48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FAC017-062A-4528-8525-7F14197E4DA6}"/>
              </a:ext>
            </a:extLst>
          </p:cNvPr>
          <p:cNvSpPr>
            <a:spLocks noGrp="1"/>
          </p:cNvSpPr>
          <p:nvPr>
            <p:ph type="sldNum" sz="quarter" idx="12"/>
          </p:nvPr>
        </p:nvSpPr>
        <p:spPr/>
        <p:txBody>
          <a:bodyPr/>
          <a:lstStyle/>
          <a:p>
            <a:fld id="{C5D9A183-1607-4C41-90A3-2C111908B265}" type="slidenum">
              <a:rPr lang="en-US" smtClean="0"/>
              <a:t>‹#›</a:t>
            </a:fld>
            <a:endParaRPr lang="en-US"/>
          </a:p>
        </p:txBody>
      </p:sp>
    </p:spTree>
    <p:extLst>
      <p:ext uri="{BB962C8B-B14F-4D97-AF65-F5344CB8AC3E}">
        <p14:creationId xmlns:p14="http://schemas.microsoft.com/office/powerpoint/2010/main" val="2432732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75F0A4-8120-442D-BE33-3A6B62092B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1319DB-E4E1-4312-B458-C9077BEFF1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24913-3492-47BF-815E-91C1F33063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A60913-38F7-4DD1-B76A-42A4CEB1320A}" type="datetimeFigureOut">
              <a:rPr lang="en-US" smtClean="0"/>
              <a:t>6/8/2020</a:t>
            </a:fld>
            <a:endParaRPr lang="en-US"/>
          </a:p>
        </p:txBody>
      </p:sp>
      <p:sp>
        <p:nvSpPr>
          <p:cNvPr id="5" name="Footer Placeholder 4">
            <a:extLst>
              <a:ext uri="{FF2B5EF4-FFF2-40B4-BE49-F238E27FC236}">
                <a16:creationId xmlns:a16="http://schemas.microsoft.com/office/drawing/2014/main" id="{1EE729EC-918D-4643-B9B3-7DA98F1655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B1372D-1DF8-4EBA-943A-97B141312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9A183-1607-4C41-90A3-2C111908B265}" type="slidenum">
              <a:rPr lang="en-US" smtClean="0"/>
              <a:t>‹#›</a:t>
            </a:fld>
            <a:endParaRPr lang="en-US"/>
          </a:p>
        </p:txBody>
      </p:sp>
    </p:spTree>
    <p:extLst>
      <p:ext uri="{BB962C8B-B14F-4D97-AF65-F5344CB8AC3E}">
        <p14:creationId xmlns:p14="http://schemas.microsoft.com/office/powerpoint/2010/main" val="4116854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https://youtu.be/QvbTa-KPu2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mailto:BK00463636@TechMahindra.com" TargetMode="External"/><Relationship Id="rId7" Type="http://schemas.openxmlformats.org/officeDocument/2006/relationships/hyperlink" Target="mailto:NV00556385@TechMahindra.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mailto:sethshalini@hotmail.com" TargetMode="External"/><Relationship Id="rId5" Type="http://schemas.openxmlformats.org/officeDocument/2006/relationships/hyperlink" Target="mailto:Preeti.Bhonsle@TechMahindra.com" TargetMode="External"/><Relationship Id="rId4" Type="http://schemas.openxmlformats.org/officeDocument/2006/relationships/hyperlink" Target="mailto:BP00347640@TechMahindra.com"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thehindu.com/society/isolation-and-mental-health-the-psychological-impact-of-lockdown/article31237956.ece" TargetMode="External"/><Relationship Id="rId3" Type="http://schemas.openxmlformats.org/officeDocument/2006/relationships/hyperlink" Target="https://www.everyoneok.be/" TargetMode="External"/><Relationship Id="rId7" Type="http://schemas.openxmlformats.org/officeDocument/2006/relationships/hyperlink" Target="https://www.weforum.org/agenda/2020/04/this-is-the-psychological-side-of-the-covid-19-pandemic-that-were-ignoring/"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yourdost.com/" TargetMode="External"/><Relationship Id="rId5" Type="http://schemas.openxmlformats.org/officeDocument/2006/relationships/hyperlink" Target="https://iwill.epsycinic.com/" TargetMode="External"/><Relationship Id="rId4" Type="http://schemas.openxmlformats.org/officeDocument/2006/relationships/hyperlink" Target="https://www.therapyinindia.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hyperlink" Target="https://www.surveymonkey.com/results/SM-ZV6VFGWF7/"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mailto:bhavya.kalsi@techmahindra.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ind01.safelinks.protection.outlook.com/?url=https://www.surveymonkey.com/results/SM-ZV6VFGWF7&amp;data=02|01|bk00463636@techmahindra.com|cf455a9cdcd0456330da08d8099cbfe1|edf442f5b9944c86a131b42b03a16c95|0|0|637269916121298149&amp;sdata=BUzFcDeu7BCBldaqYQX6jdRq6tjXtG1uP6o4Opy9vaM%3D&amp;reserved=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oin.slack.com/share/zt-ew0o0o39-Dg6bb70Ix8IHMOjTbkhBy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ind01.safelinks.protection.outlook.com/?url=https%3A%2F%2Fgithub.com%2Fbp00347640%2FWiT-NAARi-Setu&amp;data=02%7C01%7Cbk00463636%40techmahindra.com%7C07758513695346cea6f808d809ddc7dd%7Cedf442f5b9944c86a131b42b03a16c95%7C0%7C0%7C637270195426820598&amp;sdata=MuF8HVItoJhg3Gv2fpSdl%2FCWN6%2BlG0uSgPuFaRwLA8U%3D&amp;reserved=0" TargetMode="External"/><Relationship Id="rId4" Type="http://schemas.openxmlformats.org/officeDocument/2006/relationships/hyperlink" Target="https://github.com/BK00463636/WiT-NAARi-Setu.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582923" y="2331502"/>
            <a:ext cx="5906636" cy="340376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763069" cy="6878472"/>
          </a:xfrm>
          <a:prstGeom prst="rect">
            <a:avLst/>
          </a:prstGeom>
        </p:spPr>
      </p:pic>
      <p:sp>
        <p:nvSpPr>
          <p:cNvPr id="2" name="TextBox 1"/>
          <p:cNvSpPr txBox="1"/>
          <p:nvPr/>
        </p:nvSpPr>
        <p:spPr>
          <a:xfrm>
            <a:off x="4953871" y="779928"/>
            <a:ext cx="7430870" cy="646331"/>
          </a:xfrm>
          <a:prstGeom prst="rect">
            <a:avLst/>
          </a:prstGeom>
          <a:noFill/>
        </p:spPr>
        <p:txBody>
          <a:bodyPr wrap="square" rtlCol="0">
            <a:spAutoFit/>
          </a:bodyPr>
          <a:lstStyle/>
          <a:p>
            <a:r>
              <a:rPr lang="en-US" sz="3600" dirty="0" smtClean="0">
                <a:solidFill>
                  <a:srgbClr val="7030A0"/>
                </a:solidFill>
                <a:latin typeface="Georgia" panose="02040502050405020303" pitchFamily="18" charset="0"/>
              </a:rPr>
              <a:t>Bridge to Sustainable Womanhood</a:t>
            </a:r>
            <a:endParaRPr lang="en-US" sz="3600" dirty="0">
              <a:solidFill>
                <a:srgbClr val="7030A0"/>
              </a:solidFill>
              <a:latin typeface="Georgia" panose="02040502050405020303" pitchFamily="18" charset="0"/>
            </a:endParaRPr>
          </a:p>
        </p:txBody>
      </p:sp>
    </p:spTree>
    <p:extLst>
      <p:ext uri="{BB962C8B-B14F-4D97-AF65-F5344CB8AC3E}">
        <p14:creationId xmlns:p14="http://schemas.microsoft.com/office/powerpoint/2010/main" val="834635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D0647E-744E-4577-B540-6AC5E236F8EC}"/>
              </a:ext>
            </a:extLst>
          </p:cNvPr>
          <p:cNvSpPr>
            <a:spLocks noGrp="1"/>
          </p:cNvSpPr>
          <p:nvPr>
            <p:ph idx="1"/>
          </p:nvPr>
        </p:nvSpPr>
        <p:spPr/>
        <p:txBody>
          <a:bodyPr/>
          <a:lstStyle/>
          <a:p>
            <a:pPr marL="0" indent="0">
              <a:buNone/>
            </a:pPr>
            <a:r>
              <a:rPr lang="en-US" dirty="0"/>
              <a:t>6. Link to a three-minute demo video : Record a demo of your project, upload it to YouTube or Vimeo and share the URL. Three minutes is the maximum length. You can link to longer versions from your source code repository. Keep in mind that non-technical judges may rely on this more than technical documentation</a:t>
            </a:r>
            <a:r>
              <a:rPr lang="en-US" dirty="0" smtClean="0"/>
              <a:t>.</a:t>
            </a:r>
          </a:p>
          <a:p>
            <a:pPr marL="0" indent="0">
              <a:buNone/>
            </a:pPr>
            <a:endParaRPr lang="en-US" dirty="0"/>
          </a:p>
          <a:p>
            <a:pPr marL="0" indent="0">
              <a:buNone/>
            </a:pPr>
            <a:endParaRPr lang="en-US" dirty="0" smtClean="0"/>
          </a:p>
          <a:p>
            <a:pPr marL="0" indent="0">
              <a:buNone/>
            </a:pPr>
            <a:r>
              <a:rPr lang="en-US" dirty="0" smtClean="0">
                <a:solidFill>
                  <a:srgbClr val="7030A0"/>
                </a:solidFill>
              </a:rPr>
              <a:t>NAARi-Setu Walk Through on Youtube </a:t>
            </a:r>
            <a:r>
              <a:rPr lang="en-US" dirty="0" smtClean="0">
                <a:solidFill>
                  <a:srgbClr val="7030A0"/>
                </a:solidFill>
                <a:hlinkClick r:id="rId3"/>
              </a:rPr>
              <a:t>Link</a:t>
            </a:r>
            <a:endParaRPr lang="en-US" dirty="0">
              <a:solidFill>
                <a:srgbClr val="7030A0"/>
              </a:solidFill>
            </a:endParaRPr>
          </a:p>
        </p:txBody>
      </p:sp>
      <p:pic>
        <p:nvPicPr>
          <p:cNvPr id="4" name="Picture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0" y="0"/>
            <a:ext cx="2260600" cy="1130329"/>
          </a:xfrm>
          <a:prstGeom prst="rect">
            <a:avLst/>
          </a:prstGeom>
        </p:spPr>
      </p:pic>
      <p:sp>
        <p:nvSpPr>
          <p:cNvPr id="5" name="Title 1"/>
          <p:cNvSpPr txBox="1">
            <a:spLocks/>
          </p:cNvSpPr>
          <p:nvPr/>
        </p:nvSpPr>
        <p:spPr>
          <a:xfrm>
            <a:off x="2981511" y="65365"/>
            <a:ext cx="9080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4000" b="1" dirty="0" smtClean="0">
                <a:solidFill>
                  <a:srgbClr val="7030A0"/>
                </a:solidFill>
              </a:rPr>
              <a:t>Women CO[vi]D Warriors </a:t>
            </a:r>
            <a:r>
              <a:rPr lang="en-IN" sz="4000" b="1" dirty="0" smtClean="0"/>
              <a:t>submission slide </a:t>
            </a:r>
            <a:r>
              <a:rPr lang="en-IN" sz="4000" b="1" dirty="0" smtClean="0">
                <a:solidFill>
                  <a:srgbClr val="7030A0"/>
                </a:solidFill>
              </a:rPr>
              <a:t>5/7</a:t>
            </a:r>
            <a:endParaRPr lang="en-IN" sz="4000" b="1" dirty="0">
              <a:solidFill>
                <a:srgbClr val="7030A0"/>
              </a:solidFill>
            </a:endParaRPr>
          </a:p>
        </p:txBody>
      </p:sp>
    </p:spTree>
    <p:extLst>
      <p:ext uri="{BB962C8B-B14F-4D97-AF65-F5344CB8AC3E}">
        <p14:creationId xmlns:p14="http://schemas.microsoft.com/office/powerpoint/2010/main" val="3300152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74D15D-4EE1-4B5C-A572-F469FD531034}"/>
              </a:ext>
            </a:extLst>
          </p:cNvPr>
          <p:cNvSpPr>
            <a:spLocks noGrp="1"/>
          </p:cNvSpPr>
          <p:nvPr>
            <p:ph idx="1"/>
          </p:nvPr>
        </p:nvSpPr>
        <p:spPr/>
        <p:txBody>
          <a:bodyPr/>
          <a:lstStyle/>
          <a:p>
            <a:pPr marL="0" indent="0">
              <a:buNone/>
            </a:pPr>
            <a:r>
              <a:rPr lang="en-US" dirty="0"/>
              <a:t>7. List of one or more IBM Cloud Services or IBM Systems used in the </a:t>
            </a:r>
            <a:r>
              <a:rPr lang="en-US" dirty="0" smtClean="0"/>
              <a:t>solution. </a:t>
            </a:r>
            <a:r>
              <a:rPr lang="en-US" dirty="0"/>
              <a:t>Your application can use additional data sets, libraries, and externally-hosted services to complement the IBM Cloud services or IBM Systems</a:t>
            </a:r>
            <a:r>
              <a:rPr lang="en-US" dirty="0" smtClean="0"/>
              <a:t>.</a:t>
            </a:r>
          </a:p>
          <a:p>
            <a:pPr marL="0" indent="0">
              <a:buNone/>
            </a:pPr>
            <a:endParaRPr lang="en-US" dirty="0"/>
          </a:p>
          <a:p>
            <a:r>
              <a:rPr lang="en-US" dirty="0" smtClean="0">
                <a:solidFill>
                  <a:srgbClr val="7030A0"/>
                </a:solidFill>
              </a:rPr>
              <a:t>Cloud Foundry App</a:t>
            </a:r>
          </a:p>
          <a:p>
            <a:r>
              <a:rPr lang="en-US" dirty="0" smtClean="0">
                <a:solidFill>
                  <a:srgbClr val="7030A0"/>
                </a:solidFill>
              </a:rPr>
              <a:t>Runtime: ASP.NET Core</a:t>
            </a:r>
            <a:endParaRPr lang="en-US" dirty="0">
              <a:solidFill>
                <a:srgbClr val="7030A0"/>
              </a:solidFill>
            </a:endParaRPr>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0"/>
            <a:ext cx="2260600" cy="1130329"/>
          </a:xfrm>
          <a:prstGeom prst="rect">
            <a:avLst/>
          </a:prstGeom>
        </p:spPr>
      </p:pic>
      <p:sp>
        <p:nvSpPr>
          <p:cNvPr id="6" name="Title 1"/>
          <p:cNvSpPr txBox="1">
            <a:spLocks/>
          </p:cNvSpPr>
          <p:nvPr/>
        </p:nvSpPr>
        <p:spPr>
          <a:xfrm>
            <a:off x="2981511" y="65365"/>
            <a:ext cx="9080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4000" b="1" dirty="0" smtClean="0">
                <a:solidFill>
                  <a:srgbClr val="7030A0"/>
                </a:solidFill>
              </a:rPr>
              <a:t>Women CO[vi]D Warriors </a:t>
            </a:r>
            <a:r>
              <a:rPr lang="en-IN" sz="4000" b="1" dirty="0" smtClean="0"/>
              <a:t>submission slide </a:t>
            </a:r>
            <a:r>
              <a:rPr lang="en-IN" sz="4000" b="1" dirty="0" smtClean="0">
                <a:solidFill>
                  <a:srgbClr val="7030A0"/>
                </a:solidFill>
              </a:rPr>
              <a:t>6/7</a:t>
            </a:r>
            <a:endParaRPr lang="en-IN" sz="4000" b="1" dirty="0">
              <a:solidFill>
                <a:srgbClr val="7030A0"/>
              </a:solidFill>
            </a:endParaRPr>
          </a:p>
        </p:txBody>
      </p:sp>
    </p:spTree>
    <p:extLst>
      <p:ext uri="{BB962C8B-B14F-4D97-AF65-F5344CB8AC3E}">
        <p14:creationId xmlns:p14="http://schemas.microsoft.com/office/powerpoint/2010/main" val="836013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ECBAD-F181-4FCC-8551-F52BB210E984}"/>
              </a:ext>
            </a:extLst>
          </p:cNvPr>
          <p:cNvSpPr>
            <a:spLocks noGrp="1"/>
          </p:cNvSpPr>
          <p:nvPr>
            <p:ph idx="1"/>
          </p:nvPr>
        </p:nvSpPr>
        <p:spPr/>
        <p:txBody>
          <a:bodyPr/>
          <a:lstStyle/>
          <a:p>
            <a:pPr marL="0" indent="0">
              <a:buNone/>
            </a:pPr>
            <a:r>
              <a:rPr lang="en-US" dirty="0"/>
              <a:t>8. Your </a:t>
            </a:r>
            <a:r>
              <a:rPr lang="en-US" b="1" dirty="0"/>
              <a:t>email address </a:t>
            </a:r>
            <a:r>
              <a:rPr lang="en-US" dirty="0"/>
              <a:t>and the email addresses of up to four additional team members. Each team member needs to be registered. You can only be part of one team of up to 5 members, and your team can only submit one application.</a:t>
            </a:r>
          </a:p>
        </p:txBody>
      </p:sp>
      <p:sp>
        <p:nvSpPr>
          <p:cNvPr id="4" name="TextBox 3"/>
          <p:cNvSpPr txBox="1"/>
          <p:nvPr/>
        </p:nvSpPr>
        <p:spPr>
          <a:xfrm>
            <a:off x="959224" y="3960972"/>
            <a:ext cx="10515600" cy="2215991"/>
          </a:xfrm>
          <a:prstGeom prst="rect">
            <a:avLst/>
          </a:prstGeom>
          <a:noFill/>
        </p:spPr>
        <p:txBody>
          <a:bodyPr wrap="square" rtlCol="0">
            <a:spAutoFit/>
          </a:bodyPr>
          <a:lstStyle/>
          <a:p>
            <a:pPr marL="342900" indent="-342900">
              <a:buFont typeface="+mj-lt"/>
              <a:buAutoNum type="arabicPeriod"/>
            </a:pPr>
            <a:r>
              <a:rPr lang="en-US" sz="2400" dirty="0"/>
              <a:t>Bhavya Kalsi: </a:t>
            </a:r>
            <a:r>
              <a:rPr lang="en-US" sz="2400" dirty="0" smtClean="0">
                <a:hlinkClick r:id="rId3"/>
              </a:rPr>
              <a:t>BK00463636@TechMahindra.com</a:t>
            </a:r>
            <a:r>
              <a:rPr lang="en-US" sz="2400" dirty="0" smtClean="0"/>
              <a:t> (Registered Commander)</a:t>
            </a:r>
            <a:endParaRPr lang="en-US" sz="2400" dirty="0"/>
          </a:p>
          <a:p>
            <a:pPr marL="342900" indent="-342900">
              <a:buFont typeface="+mj-lt"/>
              <a:buAutoNum type="arabicPeriod"/>
            </a:pPr>
            <a:r>
              <a:rPr lang="en-US" sz="2400" dirty="0" smtClean="0"/>
              <a:t>Bhakti </a:t>
            </a:r>
            <a:r>
              <a:rPr lang="en-US" sz="2400" dirty="0"/>
              <a:t>Shrikant Pund </a:t>
            </a:r>
            <a:r>
              <a:rPr lang="en-US" sz="2400" dirty="0" smtClean="0"/>
              <a:t>: </a:t>
            </a:r>
            <a:r>
              <a:rPr lang="en-US" sz="2400" dirty="0" smtClean="0">
                <a:hlinkClick r:id="rId4"/>
              </a:rPr>
              <a:t>BP00347640@TechMahindra.com</a:t>
            </a:r>
            <a:endParaRPr lang="en-US" sz="2400" dirty="0" smtClean="0"/>
          </a:p>
          <a:p>
            <a:pPr marL="342900" indent="-342900">
              <a:buFont typeface="+mj-lt"/>
              <a:buAutoNum type="arabicPeriod"/>
            </a:pPr>
            <a:r>
              <a:rPr lang="en-US" sz="2400" dirty="0"/>
              <a:t>Preeti Bhonsle: </a:t>
            </a:r>
            <a:r>
              <a:rPr lang="en-US" sz="2400" dirty="0">
                <a:hlinkClick r:id="rId5"/>
              </a:rPr>
              <a:t>Preeti.Bhonsle@TechMahindra.com</a:t>
            </a:r>
            <a:endParaRPr lang="en-US" sz="2400" dirty="0"/>
          </a:p>
          <a:p>
            <a:pPr marL="342900" indent="-342900">
              <a:buFont typeface="+mj-lt"/>
              <a:buAutoNum type="arabicPeriod"/>
            </a:pPr>
            <a:r>
              <a:rPr lang="en-US" sz="2400" dirty="0" smtClean="0"/>
              <a:t>Shalini Malhotra: </a:t>
            </a:r>
            <a:r>
              <a:rPr lang="en-US" sz="2400" dirty="0" smtClean="0">
                <a:hlinkClick r:id="rId6"/>
              </a:rPr>
              <a:t>sethshalini@hotmail.com</a:t>
            </a:r>
            <a:endParaRPr lang="en-US" sz="2400" dirty="0" smtClean="0"/>
          </a:p>
          <a:p>
            <a:pPr marL="342900" indent="-342900">
              <a:buFont typeface="+mj-lt"/>
              <a:buAutoNum type="arabicPeriod"/>
            </a:pPr>
            <a:r>
              <a:rPr lang="en-US" sz="2400" dirty="0" smtClean="0"/>
              <a:t>Sri </a:t>
            </a:r>
            <a:r>
              <a:rPr lang="en-US" sz="2400" dirty="0"/>
              <a:t>Priya </a:t>
            </a:r>
            <a:r>
              <a:rPr lang="en-US" sz="2400" dirty="0" smtClean="0"/>
              <a:t>Vardhini: </a:t>
            </a:r>
            <a:r>
              <a:rPr lang="en-US" sz="2400" dirty="0" smtClean="0">
                <a:hlinkClick r:id="rId7"/>
              </a:rPr>
              <a:t>NV00556385@TechMahindra.com</a:t>
            </a:r>
            <a:endParaRPr lang="en-US" sz="2400" dirty="0" smtClean="0"/>
          </a:p>
          <a:p>
            <a:endParaRPr lang="en-US" dirty="0"/>
          </a:p>
        </p:txBody>
      </p:sp>
      <p:pic>
        <p:nvPicPr>
          <p:cNvPr id="5" name="Picture 4"/>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0" y="0"/>
            <a:ext cx="2260600" cy="1130329"/>
          </a:xfrm>
          <a:prstGeom prst="rect">
            <a:avLst/>
          </a:prstGeom>
        </p:spPr>
      </p:pic>
      <p:sp>
        <p:nvSpPr>
          <p:cNvPr id="6" name="Title 1"/>
          <p:cNvSpPr txBox="1">
            <a:spLocks/>
          </p:cNvSpPr>
          <p:nvPr/>
        </p:nvSpPr>
        <p:spPr>
          <a:xfrm>
            <a:off x="2981511" y="65365"/>
            <a:ext cx="9080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4000" b="1" dirty="0" smtClean="0">
                <a:solidFill>
                  <a:srgbClr val="7030A0"/>
                </a:solidFill>
              </a:rPr>
              <a:t>Women CO[vi]D Warriors </a:t>
            </a:r>
            <a:r>
              <a:rPr lang="en-IN" sz="4000" b="1" dirty="0" smtClean="0"/>
              <a:t>submission slide </a:t>
            </a:r>
            <a:r>
              <a:rPr lang="en-IN" sz="4000" b="1" dirty="0" smtClean="0">
                <a:solidFill>
                  <a:srgbClr val="7030A0"/>
                </a:solidFill>
              </a:rPr>
              <a:t>7/7</a:t>
            </a:r>
            <a:endParaRPr lang="en-IN" sz="4000" b="1" dirty="0">
              <a:solidFill>
                <a:srgbClr val="7030A0"/>
              </a:solidFill>
            </a:endParaRPr>
          </a:p>
        </p:txBody>
      </p:sp>
    </p:spTree>
    <p:extLst>
      <p:ext uri="{BB962C8B-B14F-4D97-AF65-F5344CB8AC3E}">
        <p14:creationId xmlns:p14="http://schemas.microsoft.com/office/powerpoint/2010/main" val="2952139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3428C74-AC37-4C6D-9ACE-BD3BE499A5C6}"/>
              </a:ext>
            </a:extLst>
          </p:cNvPr>
          <p:cNvSpPr txBox="1">
            <a:spLocks/>
          </p:cNvSpPr>
          <p:nvPr/>
        </p:nvSpPr>
        <p:spPr>
          <a:xfrm>
            <a:off x="1364876"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t>References</a:t>
            </a:r>
            <a:endParaRPr lang="en-US" b="1" dirty="0"/>
          </a:p>
        </p:txBody>
      </p:sp>
      <p:pic>
        <p:nvPicPr>
          <p:cNvPr id="29" name="Picture 28"/>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40900" y="1"/>
            <a:ext cx="2451100" cy="1112608"/>
          </a:xfrm>
          <a:prstGeom prst="rect">
            <a:avLst/>
          </a:prstGeom>
        </p:spPr>
      </p:pic>
      <p:sp>
        <p:nvSpPr>
          <p:cNvPr id="7" name="Content Placeholder 2">
            <a:extLst>
              <a:ext uri="{FF2B5EF4-FFF2-40B4-BE49-F238E27FC236}">
                <a16:creationId xmlns:a16="http://schemas.microsoft.com/office/drawing/2014/main" id="{F174D15D-4EE1-4B5C-A572-F469FD531034}"/>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hlinkClick r:id="rId3"/>
              </a:rPr>
              <a:t>https://www.everyoneok.be</a:t>
            </a:r>
            <a:endParaRPr lang="en-US" dirty="0" smtClean="0"/>
          </a:p>
          <a:p>
            <a:r>
              <a:rPr lang="en-US" dirty="0" smtClean="0">
                <a:hlinkClick r:id="rId4"/>
              </a:rPr>
              <a:t>https://www.therapyinindia.com</a:t>
            </a:r>
            <a:endParaRPr lang="en-US" dirty="0" smtClean="0"/>
          </a:p>
          <a:p>
            <a:r>
              <a:rPr lang="en-US" dirty="0" smtClean="0">
                <a:hlinkClick r:id="rId5"/>
              </a:rPr>
              <a:t>https://iwill.epsycinic.com</a:t>
            </a:r>
            <a:endParaRPr lang="en-US" dirty="0" smtClean="0"/>
          </a:p>
          <a:p>
            <a:r>
              <a:rPr lang="en-US" dirty="0" smtClean="0">
                <a:hlinkClick r:id="rId6"/>
              </a:rPr>
              <a:t>https://yourdost.com</a:t>
            </a:r>
            <a:endParaRPr lang="en-US" dirty="0" smtClean="0"/>
          </a:p>
          <a:p>
            <a:r>
              <a:rPr lang="en-US" dirty="0" smtClean="0">
                <a:hlinkClick r:id="rId7"/>
              </a:rPr>
              <a:t>https://www.weforum.org/agenda/2020/04/this-is-the-psychological-side-of-the-covid-19-pandemic-that-were-ignoring/</a:t>
            </a:r>
            <a:endParaRPr lang="en-US" dirty="0" smtClean="0"/>
          </a:p>
          <a:p>
            <a:r>
              <a:rPr lang="en-US" dirty="0" smtClean="0">
                <a:hlinkClick r:id="rId8"/>
              </a:rPr>
              <a:t>https://www.thehindu.com/society/isolation-and-mental-health-the-psychological-impact-of-lockdown/article31237956.ece</a:t>
            </a:r>
            <a:endParaRPr lang="en-US" dirty="0" smtClean="0"/>
          </a:p>
          <a:p>
            <a:endParaRPr lang="en-US" dirty="0" smtClean="0"/>
          </a:p>
          <a:p>
            <a:endParaRPr lang="en-US" dirty="0"/>
          </a:p>
        </p:txBody>
      </p:sp>
    </p:spTree>
    <p:extLst>
      <p:ext uri="{BB962C8B-B14F-4D97-AF65-F5344CB8AC3E}">
        <p14:creationId xmlns:p14="http://schemas.microsoft.com/office/powerpoint/2010/main" val="1705260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875181" y="3933448"/>
            <a:ext cx="8737328" cy="523220"/>
          </a:xfrm>
          <a:prstGeom prst="rect">
            <a:avLst/>
          </a:prstGeom>
        </p:spPr>
        <p:txBody>
          <a:bodyPr wrap="none">
            <a:spAutoFit/>
          </a:bodyPr>
          <a:lstStyle/>
          <a:p>
            <a:r>
              <a:rPr lang="en-US" sz="2800" dirty="0">
                <a:hlinkClick r:id="rId2"/>
              </a:rPr>
              <a:t>https://www.surveymonkey.com/results/SM-ZV6VFGWF7/</a:t>
            </a:r>
            <a:endParaRPr lang="en-US" sz="2800" dirty="0"/>
          </a:p>
        </p:txBody>
      </p:sp>
      <p:grpSp>
        <p:nvGrpSpPr>
          <p:cNvPr id="11" name="Group 10"/>
          <p:cNvGrpSpPr/>
          <p:nvPr/>
        </p:nvGrpSpPr>
        <p:grpSpPr>
          <a:xfrm>
            <a:off x="106017" y="1143601"/>
            <a:ext cx="11979965" cy="5579693"/>
            <a:chOff x="0" y="913872"/>
            <a:chExt cx="12206335" cy="5946014"/>
          </a:xfrm>
        </p:grpSpPr>
        <p:pic>
          <p:nvPicPr>
            <p:cNvPr id="5" name="Picture 4"/>
            <p:cNvPicPr>
              <a:picLocks noChangeAspect="1"/>
            </p:cNvPicPr>
            <p:nvPr/>
          </p:nvPicPr>
          <p:blipFill rotWithShape="1">
            <a:blip r:embed="rId3"/>
            <a:srcRect l="27693" t="16530" r="25251" b="13273"/>
            <a:stretch/>
          </p:blipFill>
          <p:spPr>
            <a:xfrm>
              <a:off x="54091" y="913872"/>
              <a:ext cx="3750365" cy="29316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rotWithShape="1">
            <a:blip r:embed="rId4"/>
            <a:srcRect l="27287" t="15987" r="23213" b="17709"/>
            <a:stretch/>
          </p:blipFill>
          <p:spPr>
            <a:xfrm>
              <a:off x="3910473" y="913872"/>
              <a:ext cx="4108175" cy="29316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5"/>
            <a:srcRect l="27389" t="20335" r="24944" b="13086"/>
            <a:stretch/>
          </p:blipFill>
          <p:spPr>
            <a:xfrm>
              <a:off x="8124665" y="914400"/>
              <a:ext cx="4081670" cy="29389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rotWithShape="1">
            <a:blip r:embed="rId6"/>
            <a:srcRect l="5296" t="4575" r="11388" b="55934"/>
            <a:stretch/>
          </p:blipFill>
          <p:spPr>
            <a:xfrm>
              <a:off x="3882887" y="4683217"/>
              <a:ext cx="8271523" cy="21766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4624678"/>
              <a:ext cx="3856382" cy="2233322"/>
            </a:xfrm>
            <a:prstGeom prst="rect">
              <a:avLst/>
            </a:prstGeom>
          </p:spPr>
        </p:pic>
      </p:grpSp>
      <p:pic>
        <p:nvPicPr>
          <p:cNvPr id="12" name="Picture 11"/>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9740900" y="1"/>
            <a:ext cx="2451100" cy="1112608"/>
          </a:xfrm>
          <a:prstGeom prst="rect">
            <a:avLst/>
          </a:prstGeom>
        </p:spPr>
      </p:pic>
      <p:sp>
        <p:nvSpPr>
          <p:cNvPr id="13" name="Title 1"/>
          <p:cNvSpPr>
            <a:spLocks noGrp="1"/>
          </p:cNvSpPr>
          <p:nvPr>
            <p:ph type="title"/>
          </p:nvPr>
        </p:nvSpPr>
        <p:spPr>
          <a:xfrm>
            <a:off x="0" y="11103"/>
            <a:ext cx="10515600" cy="1325563"/>
          </a:xfrm>
        </p:spPr>
        <p:txBody>
          <a:bodyPr>
            <a:normAutofit/>
          </a:bodyPr>
          <a:lstStyle/>
          <a:p>
            <a:r>
              <a:rPr lang="en-GB" sz="4000" dirty="0" smtClean="0"/>
              <a:t>How did we conduct survey for </a:t>
            </a:r>
            <a:r>
              <a:rPr lang="en-GB" sz="4000" dirty="0" err="1" smtClean="0"/>
              <a:t>NAARi</a:t>
            </a:r>
            <a:r>
              <a:rPr lang="en-GB" sz="4000" dirty="0" smtClean="0"/>
              <a:t> </a:t>
            </a:r>
            <a:r>
              <a:rPr lang="en-GB" sz="4000" dirty="0" err="1" smtClean="0"/>
              <a:t>Setu</a:t>
            </a:r>
            <a:r>
              <a:rPr lang="en-GB" sz="4000" dirty="0" smtClean="0"/>
              <a:t>…..</a:t>
            </a:r>
            <a:endParaRPr lang="en-GB" sz="4000" dirty="0"/>
          </a:p>
        </p:txBody>
      </p:sp>
    </p:spTree>
    <p:extLst>
      <p:ext uri="{BB962C8B-B14F-4D97-AF65-F5344CB8AC3E}">
        <p14:creationId xmlns:p14="http://schemas.microsoft.com/office/powerpoint/2010/main" val="3538492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6859" y="5674659"/>
            <a:ext cx="7552765" cy="461665"/>
          </a:xfrm>
          <a:prstGeom prst="rect">
            <a:avLst/>
          </a:prstGeom>
          <a:noFill/>
        </p:spPr>
        <p:txBody>
          <a:bodyPr wrap="square" rtlCol="0">
            <a:spAutoFit/>
          </a:bodyPr>
          <a:lstStyle/>
          <a:p>
            <a:r>
              <a:rPr lang="en-US" sz="2400" i="1" dirty="0" smtClean="0">
                <a:solidFill>
                  <a:srgbClr val="7030A0"/>
                </a:solidFill>
              </a:rPr>
              <a:t>If you wish to connect with us.. Write to </a:t>
            </a:r>
            <a:r>
              <a:rPr lang="en-US" sz="2400" i="1" dirty="0" smtClean="0">
                <a:solidFill>
                  <a:srgbClr val="7030A0"/>
                </a:solidFill>
                <a:hlinkClick r:id="rId2"/>
              </a:rPr>
              <a:t>Bhavya Kalsi</a:t>
            </a:r>
            <a:endParaRPr lang="en-US" sz="2400" i="1" dirty="0">
              <a:solidFill>
                <a:srgbClr val="7030A0"/>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5882" y="0"/>
            <a:ext cx="4796118" cy="6858000"/>
          </a:xfrm>
          <a:prstGeom prst="rect">
            <a:avLst/>
          </a:prstGeom>
        </p:spPr>
      </p:pic>
      <p:sp>
        <p:nvSpPr>
          <p:cNvPr id="10" name="Rectangle 9"/>
          <p:cNvSpPr/>
          <p:nvPr/>
        </p:nvSpPr>
        <p:spPr>
          <a:xfrm>
            <a:off x="567013" y="2815243"/>
            <a:ext cx="6111160" cy="707886"/>
          </a:xfrm>
          <a:prstGeom prst="rect">
            <a:avLst/>
          </a:prstGeom>
        </p:spPr>
        <p:txBody>
          <a:bodyPr wrap="none">
            <a:spAutoFit/>
          </a:bodyPr>
          <a:lstStyle/>
          <a:p>
            <a:r>
              <a:rPr lang="en-US" sz="4000" dirty="0">
                <a:solidFill>
                  <a:srgbClr val="7030A0"/>
                </a:solidFill>
              </a:rPr>
              <a:t>Watch this space for more….</a:t>
            </a:r>
          </a:p>
        </p:txBody>
      </p:sp>
    </p:spTree>
    <p:extLst>
      <p:ext uri="{BB962C8B-B14F-4D97-AF65-F5344CB8AC3E}">
        <p14:creationId xmlns:p14="http://schemas.microsoft.com/office/powerpoint/2010/main" val="1381879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1500" y="0"/>
            <a:ext cx="9080500" cy="1325563"/>
          </a:xfrm>
        </p:spPr>
        <p:txBody>
          <a:bodyPr/>
          <a:lstStyle/>
          <a:p>
            <a:pPr algn="r"/>
            <a:r>
              <a:rPr lang="en-IN" b="1" dirty="0" smtClean="0"/>
              <a:t>Executive Summary……….(1/2)</a:t>
            </a:r>
            <a:endParaRPr lang="en-IN" b="1" dirty="0"/>
          </a:p>
        </p:txBody>
      </p:sp>
      <p:sp>
        <p:nvSpPr>
          <p:cNvPr id="3" name="Content Placeholder 2"/>
          <p:cNvSpPr>
            <a:spLocks noGrp="1"/>
          </p:cNvSpPr>
          <p:nvPr>
            <p:ph idx="1"/>
          </p:nvPr>
        </p:nvSpPr>
        <p:spPr>
          <a:xfrm>
            <a:off x="876300" y="1622425"/>
            <a:ext cx="10515600" cy="4351338"/>
          </a:xfrm>
        </p:spPr>
        <p:txBody>
          <a:bodyPr>
            <a:normAutofit fontScale="85000" lnSpcReduction="20000"/>
          </a:bodyPr>
          <a:lstStyle/>
          <a:p>
            <a:pPr algn="just"/>
            <a:r>
              <a:rPr lang="en-IN" sz="2600" dirty="0"/>
              <a:t>From dealing with COVID-19 to running a family, the </a:t>
            </a:r>
            <a:r>
              <a:rPr lang="en-IN" sz="2600" dirty="0">
                <a:solidFill>
                  <a:srgbClr val="7030A0"/>
                </a:solidFill>
              </a:rPr>
              <a:t>Indian woman </a:t>
            </a:r>
            <a:r>
              <a:rPr lang="en-IN" sz="2600" dirty="0"/>
              <a:t>does it all. She works, provides for her family, makes sure that her family is safe and also works on herself to get better every day. We </a:t>
            </a:r>
            <a:r>
              <a:rPr lang="en-IN" sz="2600" dirty="0" smtClean="0">
                <a:solidFill>
                  <a:srgbClr val="7030A0"/>
                </a:solidFill>
                <a:hlinkClick r:id="rId2"/>
              </a:rPr>
              <a:t>surveyed</a:t>
            </a:r>
            <a:r>
              <a:rPr lang="en-IN" sz="2600" dirty="0" smtClean="0">
                <a:solidFill>
                  <a:srgbClr val="7030A0"/>
                </a:solidFill>
              </a:rPr>
              <a:t> (Link to survey ) </a:t>
            </a:r>
            <a:r>
              <a:rPr lang="en-IN" sz="2600" dirty="0">
                <a:solidFill>
                  <a:srgbClr val="7030A0"/>
                </a:solidFill>
              </a:rPr>
              <a:t>a group of 61 women </a:t>
            </a:r>
            <a:r>
              <a:rPr lang="en-IN" sz="2600" dirty="0"/>
              <a:t>and found out that around </a:t>
            </a:r>
            <a:r>
              <a:rPr lang="en-IN" sz="2600" dirty="0">
                <a:solidFill>
                  <a:srgbClr val="7030A0"/>
                </a:solidFill>
              </a:rPr>
              <a:t>90%</a:t>
            </a:r>
            <a:r>
              <a:rPr lang="en-IN" sz="2600" dirty="0"/>
              <a:t> of them feel that the amount of household work has increased substantially due to the lockdown imposed due to the pandemic. More than half of our respondents have also admitted that they are worried about their job security and are also finding it difficult to stay positive on a daily basis. Based on our survey and our personal experiences, we have identified the problem statement around the health of women and have proposed a solution to address this </a:t>
            </a:r>
            <a:r>
              <a:rPr lang="en-IN" sz="2600" dirty="0" smtClean="0"/>
              <a:t>problem</a:t>
            </a:r>
            <a:endParaRPr lang="en-IN" sz="2600" dirty="0"/>
          </a:p>
          <a:p>
            <a:pPr algn="just"/>
            <a:r>
              <a:rPr lang="en-IN" dirty="0" err="1" smtClean="0">
                <a:solidFill>
                  <a:srgbClr val="7030A0"/>
                </a:solidFill>
              </a:rPr>
              <a:t>NAARi</a:t>
            </a:r>
            <a:r>
              <a:rPr lang="en-IN" dirty="0" smtClean="0">
                <a:solidFill>
                  <a:srgbClr val="7030A0"/>
                </a:solidFill>
              </a:rPr>
              <a:t> </a:t>
            </a:r>
            <a:r>
              <a:rPr lang="en-IN" dirty="0" err="1">
                <a:solidFill>
                  <a:srgbClr val="7030A0"/>
                </a:solidFill>
              </a:rPr>
              <a:t>Setu</a:t>
            </a:r>
            <a:r>
              <a:rPr lang="en-IN" dirty="0">
                <a:solidFill>
                  <a:srgbClr val="7030A0"/>
                </a:solidFill>
              </a:rPr>
              <a:t> </a:t>
            </a:r>
            <a:r>
              <a:rPr lang="en-IN" dirty="0"/>
              <a:t>is a one stop, women- only solution that bridges women’s health with doctors, counsellors, psychiatrists, access to medicine, stress busters from all walks of life, </a:t>
            </a:r>
            <a:r>
              <a:rPr lang="en-IN" dirty="0">
                <a:solidFill>
                  <a:srgbClr val="7030A0"/>
                </a:solidFill>
              </a:rPr>
              <a:t>across the nation</a:t>
            </a:r>
            <a:r>
              <a:rPr lang="en-IN" dirty="0"/>
              <a:t>.  </a:t>
            </a:r>
            <a:r>
              <a:rPr lang="en-IN" dirty="0" smtClean="0"/>
              <a:t>It </a:t>
            </a:r>
            <a:r>
              <a:rPr lang="en-IN" dirty="0"/>
              <a:t>is a platform that can be used by women to seek support regarding their physical and mental health. It is a culmination of counselling, telemedicine, information on health and schemes and trivia. We have built the </a:t>
            </a:r>
            <a:r>
              <a:rPr lang="en-IN" dirty="0" smtClean="0">
                <a:solidFill>
                  <a:srgbClr val="7030A0"/>
                </a:solidFill>
              </a:rPr>
              <a:t>Neena </a:t>
            </a:r>
            <a:r>
              <a:rPr lang="en-IN" dirty="0">
                <a:solidFill>
                  <a:srgbClr val="7030A0"/>
                </a:solidFill>
              </a:rPr>
              <a:t>Bot </a:t>
            </a:r>
            <a:r>
              <a:rPr lang="en-IN" dirty="0"/>
              <a:t>to ask the right questions to identify the problem of a woman </a:t>
            </a:r>
            <a:r>
              <a:rPr lang="en-IN" dirty="0" smtClean="0"/>
              <a:t>user</a:t>
            </a:r>
            <a:endParaRPr lang="en-IN" dirty="0"/>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0"/>
            <a:ext cx="2260600" cy="1325563"/>
          </a:xfrm>
          <a:prstGeom prst="rect">
            <a:avLst/>
          </a:prstGeom>
        </p:spPr>
      </p:pic>
    </p:spTree>
    <p:extLst>
      <p:ext uri="{BB962C8B-B14F-4D97-AF65-F5344CB8AC3E}">
        <p14:creationId xmlns:p14="http://schemas.microsoft.com/office/powerpoint/2010/main" val="2414177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IN" dirty="0" smtClean="0">
                <a:solidFill>
                  <a:srgbClr val="7030A0"/>
                </a:solidFill>
              </a:rPr>
              <a:t>Neena bot </a:t>
            </a:r>
            <a:r>
              <a:rPr lang="en-IN" dirty="0" smtClean="0"/>
              <a:t>will </a:t>
            </a:r>
            <a:r>
              <a:rPr lang="en-IN" dirty="0"/>
              <a:t>then provide the best course of action based on the analysis of the inputs received. We have enabled registration and </a:t>
            </a:r>
            <a:r>
              <a:rPr lang="en-IN" dirty="0">
                <a:solidFill>
                  <a:srgbClr val="7030A0"/>
                </a:solidFill>
              </a:rPr>
              <a:t>verification of the doctors </a:t>
            </a:r>
            <a:r>
              <a:rPr lang="en-IN" dirty="0"/>
              <a:t>that can be listed on the portal, who can be availed for consultancy via text, video/ audio call. The payment provision for the same is also included via the online payment gateways. In order to continuously improve the portal to enhance the overall user experience, we have provided the </a:t>
            </a:r>
            <a:r>
              <a:rPr lang="en-IN" dirty="0">
                <a:solidFill>
                  <a:srgbClr val="7030A0"/>
                </a:solidFill>
              </a:rPr>
              <a:t>rating scales </a:t>
            </a:r>
            <a:r>
              <a:rPr lang="en-IN" dirty="0"/>
              <a:t>for the doctor and the experience, along with qualitative feedback via text. We have also brought in the fun element by incorporating </a:t>
            </a:r>
            <a:r>
              <a:rPr lang="en-IN" dirty="0">
                <a:solidFill>
                  <a:srgbClr val="7030A0"/>
                </a:solidFill>
              </a:rPr>
              <a:t>games</a:t>
            </a:r>
            <a:r>
              <a:rPr lang="en-IN" dirty="0"/>
              <a:t> like crosswords and have provided useful links for the various </a:t>
            </a:r>
            <a:r>
              <a:rPr lang="en-IN" dirty="0">
                <a:solidFill>
                  <a:srgbClr val="7030A0"/>
                </a:solidFill>
              </a:rPr>
              <a:t>schemes</a:t>
            </a:r>
            <a:r>
              <a:rPr lang="en-IN" dirty="0"/>
              <a:t> for women carried out by the </a:t>
            </a:r>
            <a:r>
              <a:rPr lang="en-IN" dirty="0" smtClean="0"/>
              <a:t>government</a:t>
            </a:r>
            <a:endParaRPr lang="en-IN" dirty="0"/>
          </a:p>
          <a:p>
            <a:pPr algn="just"/>
            <a:r>
              <a:rPr lang="en-US" dirty="0"/>
              <a:t>We envision to embed it with Indian </a:t>
            </a:r>
            <a:r>
              <a:rPr lang="en-US" dirty="0">
                <a:solidFill>
                  <a:srgbClr val="7030A0"/>
                </a:solidFill>
              </a:rPr>
              <a:t>JAM (</a:t>
            </a:r>
            <a:r>
              <a:rPr lang="en-US" i="1" dirty="0">
                <a:solidFill>
                  <a:srgbClr val="7030A0"/>
                </a:solidFill>
              </a:rPr>
              <a:t>Jandhan, </a:t>
            </a:r>
            <a:r>
              <a:rPr lang="en-US" i="1" dirty="0" err="1" smtClean="0">
                <a:solidFill>
                  <a:srgbClr val="7030A0"/>
                </a:solidFill>
              </a:rPr>
              <a:t>Aadhar</a:t>
            </a:r>
            <a:r>
              <a:rPr lang="en-US" i="1" dirty="0">
                <a:solidFill>
                  <a:srgbClr val="7030A0"/>
                </a:solidFill>
              </a:rPr>
              <a:t>, Mobile</a:t>
            </a:r>
            <a:r>
              <a:rPr lang="en-US" dirty="0">
                <a:solidFill>
                  <a:srgbClr val="7030A0"/>
                </a:solidFill>
              </a:rPr>
              <a:t>) </a:t>
            </a:r>
            <a:r>
              <a:rPr lang="en-US" dirty="0"/>
              <a:t>stack, to increase its reach and to bring a streamlined method of recourse nation-wide. We also envision to </a:t>
            </a:r>
            <a:r>
              <a:rPr lang="en-US" dirty="0">
                <a:solidFill>
                  <a:srgbClr val="7030A0"/>
                </a:solidFill>
              </a:rPr>
              <a:t>integrate supply chain </a:t>
            </a:r>
            <a:r>
              <a:rPr lang="en-US" dirty="0"/>
              <a:t>for medicines and insurance provisions (DBT) like PM Ayushmaan Bharat. We can further utilize the data from wearables and health monitoring devices that can be shared with the doctor on a real time basis.</a:t>
            </a:r>
            <a:endParaRPr lang="en-IN" dirty="0"/>
          </a:p>
          <a:p>
            <a:pPr algn="just"/>
            <a:r>
              <a:rPr lang="en-US" dirty="0"/>
              <a:t>Overall, our aim is to provide a holistic and sustainable solution to women’s health which is easily accessible from any part of the world. </a:t>
            </a:r>
            <a:endParaRPr lang="en-IN" dirty="0"/>
          </a:p>
          <a:p>
            <a:pPr algn="just"/>
            <a:endParaRPr lang="en-IN" dirty="0"/>
          </a:p>
        </p:txBody>
      </p:sp>
      <p:sp>
        <p:nvSpPr>
          <p:cNvPr id="5" name="Title 1"/>
          <p:cNvSpPr>
            <a:spLocks noGrp="1"/>
          </p:cNvSpPr>
          <p:nvPr>
            <p:ph type="title"/>
          </p:nvPr>
        </p:nvSpPr>
        <p:spPr>
          <a:xfrm>
            <a:off x="3111500" y="0"/>
            <a:ext cx="9080500" cy="1325563"/>
          </a:xfrm>
        </p:spPr>
        <p:txBody>
          <a:bodyPr/>
          <a:lstStyle/>
          <a:p>
            <a:pPr algn="r"/>
            <a:r>
              <a:rPr lang="en-IN" b="1" dirty="0" smtClean="0"/>
              <a:t>Executive Summary……….(2/2)</a:t>
            </a:r>
            <a:endParaRPr lang="en-IN" b="1" dirty="0"/>
          </a:p>
        </p:txBody>
      </p:sp>
      <p:pic>
        <p:nvPicPr>
          <p:cNvPr id="6" name="Picture 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0"/>
            <a:ext cx="2260600" cy="1130329"/>
          </a:xfrm>
          <a:prstGeom prst="rect">
            <a:avLst/>
          </a:prstGeom>
        </p:spPr>
      </p:pic>
    </p:spTree>
    <p:extLst>
      <p:ext uri="{BB962C8B-B14F-4D97-AF65-F5344CB8AC3E}">
        <p14:creationId xmlns:p14="http://schemas.microsoft.com/office/powerpoint/2010/main" val="118167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0DBD43-37EA-4242-8D48-007E71AAF983}"/>
              </a:ext>
            </a:extLst>
          </p:cNvPr>
          <p:cNvSpPr>
            <a:spLocks noGrp="1"/>
          </p:cNvSpPr>
          <p:nvPr>
            <p:ph idx="1"/>
          </p:nvPr>
        </p:nvSpPr>
        <p:spPr/>
        <p:txBody>
          <a:bodyPr>
            <a:normAutofit/>
          </a:bodyPr>
          <a:lstStyle/>
          <a:p>
            <a:pPr marL="0" indent="0">
              <a:buNone/>
            </a:pPr>
            <a:r>
              <a:rPr lang="en-US" dirty="0" smtClean="0"/>
              <a:t>1. </a:t>
            </a:r>
            <a:r>
              <a:rPr lang="en-US" b="1" dirty="0" smtClean="0"/>
              <a:t>Submission </a:t>
            </a:r>
            <a:r>
              <a:rPr lang="en-US" b="1" dirty="0"/>
              <a:t>name </a:t>
            </a:r>
            <a:r>
              <a:rPr lang="en-US" dirty="0"/>
              <a:t>: Enter the name for your solution or team in about five </a:t>
            </a:r>
            <a:r>
              <a:rPr lang="en-US" dirty="0" smtClean="0"/>
              <a:t>words</a:t>
            </a:r>
            <a:endParaRPr lang="en-US" dirty="0"/>
          </a:p>
          <a:p>
            <a:pPr lvl="1"/>
            <a:endParaRPr lang="en-US" dirty="0" smtClean="0"/>
          </a:p>
          <a:p>
            <a:pPr lvl="1"/>
            <a:r>
              <a:rPr lang="en-US" dirty="0" smtClean="0">
                <a:solidFill>
                  <a:srgbClr val="7030A0"/>
                </a:solidFill>
              </a:rPr>
              <a:t>NAARi</a:t>
            </a:r>
            <a:r>
              <a:rPr lang="en-US" dirty="0">
                <a:solidFill>
                  <a:srgbClr val="7030A0"/>
                </a:solidFill>
              </a:rPr>
              <a:t> </a:t>
            </a:r>
            <a:r>
              <a:rPr lang="en-US" dirty="0" smtClean="0">
                <a:solidFill>
                  <a:srgbClr val="7030A0"/>
                </a:solidFill>
              </a:rPr>
              <a:t>Setu </a:t>
            </a:r>
          </a:p>
          <a:p>
            <a:pPr marL="457200" lvl="1" indent="0">
              <a:buNone/>
            </a:pPr>
            <a:endParaRPr lang="en-US" dirty="0" smtClean="0"/>
          </a:p>
          <a:p>
            <a:pPr marL="0" indent="0">
              <a:buNone/>
            </a:pPr>
            <a:r>
              <a:rPr lang="en-US" dirty="0" smtClean="0"/>
              <a:t>2</a:t>
            </a:r>
            <a:r>
              <a:rPr lang="en-US" dirty="0"/>
              <a:t>. </a:t>
            </a:r>
            <a:r>
              <a:rPr lang="en-US" b="1" dirty="0"/>
              <a:t>Short description : </a:t>
            </a:r>
            <a:r>
              <a:rPr lang="en-US" dirty="0"/>
              <a:t>Describe your team’s solution in about ten </a:t>
            </a:r>
            <a:r>
              <a:rPr lang="en-US" dirty="0" smtClean="0"/>
              <a:t>words</a:t>
            </a:r>
            <a:endParaRPr lang="en-US" dirty="0"/>
          </a:p>
          <a:p>
            <a:pPr lvl="1"/>
            <a:endParaRPr lang="en-US" dirty="0" smtClean="0"/>
          </a:p>
          <a:p>
            <a:pPr lvl="1"/>
            <a:r>
              <a:rPr lang="en-US" dirty="0" smtClean="0">
                <a:solidFill>
                  <a:srgbClr val="7030A0"/>
                </a:solidFill>
              </a:rPr>
              <a:t>An </a:t>
            </a:r>
            <a:r>
              <a:rPr lang="en-US" dirty="0">
                <a:solidFill>
                  <a:srgbClr val="7030A0"/>
                </a:solidFill>
              </a:rPr>
              <a:t>e-bridge (Setu) helping women deal with stress in new normal</a:t>
            </a:r>
          </a:p>
          <a:p>
            <a:pPr lvl="1"/>
            <a:endParaRPr lang="en-US" dirty="0">
              <a:solidFill>
                <a:srgbClr val="7030A0"/>
              </a:solidFill>
            </a:endParaRPr>
          </a:p>
        </p:txBody>
      </p:sp>
      <p:sp>
        <p:nvSpPr>
          <p:cNvPr id="4" name="Title 1"/>
          <p:cNvSpPr>
            <a:spLocks noGrp="1"/>
          </p:cNvSpPr>
          <p:nvPr>
            <p:ph type="title"/>
          </p:nvPr>
        </p:nvSpPr>
        <p:spPr>
          <a:xfrm>
            <a:off x="3111500" y="0"/>
            <a:ext cx="9080500" cy="1325563"/>
          </a:xfrm>
        </p:spPr>
        <p:txBody>
          <a:bodyPr>
            <a:normAutofit/>
          </a:bodyPr>
          <a:lstStyle/>
          <a:p>
            <a:pPr algn="r"/>
            <a:r>
              <a:rPr lang="en-IN" sz="4000" b="1" dirty="0" smtClean="0"/>
              <a:t>We are humbled to submit &amp; support </a:t>
            </a:r>
            <a:br>
              <a:rPr lang="en-IN" sz="4000" b="1" dirty="0" smtClean="0"/>
            </a:br>
            <a:r>
              <a:rPr lang="en-IN" sz="4000" b="1" dirty="0" smtClean="0">
                <a:solidFill>
                  <a:srgbClr val="7030A0"/>
                </a:solidFill>
              </a:rPr>
              <a:t>Women CO[vi]DE Warriors …..1/7</a:t>
            </a:r>
            <a:endParaRPr lang="en-IN" sz="4000" b="1" dirty="0">
              <a:solidFill>
                <a:srgbClr val="7030A0"/>
              </a:solidFill>
            </a:endParaRPr>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0"/>
            <a:ext cx="2260600" cy="1325563"/>
          </a:xfrm>
          <a:prstGeom prst="rect">
            <a:avLst/>
          </a:prstGeo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675529" y="2497541"/>
            <a:ext cx="2260600" cy="1286342"/>
          </a:xfrm>
          <a:prstGeom prst="rect">
            <a:avLst/>
          </a:prstGeom>
        </p:spPr>
      </p:pic>
    </p:spTree>
    <p:extLst>
      <p:ext uri="{BB962C8B-B14F-4D97-AF65-F5344CB8AC3E}">
        <p14:creationId xmlns:p14="http://schemas.microsoft.com/office/powerpoint/2010/main" val="2008832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FA65A-A47E-4988-A9CB-6AE703F170A9}"/>
              </a:ext>
            </a:extLst>
          </p:cNvPr>
          <p:cNvSpPr>
            <a:spLocks noGrp="1"/>
          </p:cNvSpPr>
          <p:nvPr>
            <p:ph idx="1"/>
          </p:nvPr>
        </p:nvSpPr>
        <p:spPr>
          <a:xfrm>
            <a:off x="1130300" y="1381872"/>
            <a:ext cx="10515600" cy="4351338"/>
          </a:xfrm>
        </p:spPr>
        <p:txBody>
          <a:bodyPr/>
          <a:lstStyle/>
          <a:p>
            <a:pPr marL="0" indent="0">
              <a:buNone/>
            </a:pPr>
            <a:r>
              <a:rPr lang="en-US" dirty="0"/>
              <a:t>3. </a:t>
            </a:r>
            <a:r>
              <a:rPr lang="en-US" b="1" dirty="0"/>
              <a:t>Long description : </a:t>
            </a:r>
            <a:r>
              <a:rPr lang="en-US" dirty="0"/>
              <a:t>Write about 500 words, or around one page of text, that covers the solution in more detail. Please include the real-world problem you identified, describe the technology project you created, and explain why it’s better than any existing solution. You can supply additional documentation in your source code repository.</a:t>
            </a:r>
          </a:p>
        </p:txBody>
      </p:sp>
      <p:pic>
        <p:nvPicPr>
          <p:cNvPr id="4" name="Picture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0" y="0"/>
            <a:ext cx="2260600" cy="1197206"/>
          </a:xfrm>
          <a:prstGeom prst="rect">
            <a:avLst/>
          </a:prstGeom>
        </p:spPr>
      </p:pic>
      <p:sp>
        <p:nvSpPr>
          <p:cNvPr id="7" name="TextBox 6"/>
          <p:cNvSpPr txBox="1"/>
          <p:nvPr/>
        </p:nvSpPr>
        <p:spPr>
          <a:xfrm>
            <a:off x="3751729" y="5548544"/>
            <a:ext cx="4585447" cy="369332"/>
          </a:xfrm>
          <a:prstGeom prst="rect">
            <a:avLst/>
          </a:prstGeom>
          <a:noFill/>
        </p:spPr>
        <p:txBody>
          <a:bodyPr wrap="square" rtlCol="0">
            <a:spAutoFit/>
          </a:bodyPr>
          <a:lstStyle/>
          <a:p>
            <a:r>
              <a:rPr lang="en-US" i="1" dirty="0" smtClean="0">
                <a:solidFill>
                  <a:srgbClr val="7030A0"/>
                </a:solidFill>
              </a:rPr>
              <a:t>Please double click to open on the above icon</a:t>
            </a:r>
            <a:endParaRPr lang="en-US" i="1" dirty="0">
              <a:solidFill>
                <a:srgbClr val="7030A0"/>
              </a:solidFill>
            </a:endParaRPr>
          </a:p>
        </p:txBody>
      </p:sp>
      <p:sp>
        <p:nvSpPr>
          <p:cNvPr id="8" name="Title 1"/>
          <p:cNvSpPr>
            <a:spLocks noGrp="1"/>
          </p:cNvSpPr>
          <p:nvPr>
            <p:ph type="title"/>
          </p:nvPr>
        </p:nvSpPr>
        <p:spPr>
          <a:xfrm>
            <a:off x="3111500" y="0"/>
            <a:ext cx="9080500" cy="1325563"/>
          </a:xfrm>
        </p:spPr>
        <p:txBody>
          <a:bodyPr>
            <a:normAutofit/>
          </a:bodyPr>
          <a:lstStyle/>
          <a:p>
            <a:pPr algn="r"/>
            <a:r>
              <a:rPr lang="en-IN" sz="4000" b="1" dirty="0" smtClean="0">
                <a:solidFill>
                  <a:srgbClr val="7030A0"/>
                </a:solidFill>
              </a:rPr>
              <a:t>Women CO[vi]DE Warriors </a:t>
            </a:r>
            <a:r>
              <a:rPr lang="en-IN" sz="4000" b="1" dirty="0" smtClean="0"/>
              <a:t>submission slide </a:t>
            </a:r>
            <a:r>
              <a:rPr lang="en-IN" sz="4000" b="1" dirty="0" smtClean="0">
                <a:solidFill>
                  <a:srgbClr val="7030A0"/>
                </a:solidFill>
              </a:rPr>
              <a:t>2/7</a:t>
            </a:r>
            <a:endParaRPr lang="en-IN" sz="4000" b="1" dirty="0">
              <a:solidFill>
                <a:srgbClr val="7030A0"/>
              </a:solidFill>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581133865"/>
              </p:ext>
            </p:extLst>
          </p:nvPr>
        </p:nvGraphicFramePr>
        <p:xfrm>
          <a:off x="5020235" y="3779740"/>
          <a:ext cx="1877497" cy="1584138"/>
        </p:xfrm>
        <a:graphic>
          <a:graphicData uri="http://schemas.openxmlformats.org/presentationml/2006/ole">
            <mc:AlternateContent xmlns:mc="http://schemas.openxmlformats.org/markup-compatibility/2006">
              <mc:Choice xmlns:v="urn:schemas-microsoft-com:vml" Requires="v">
                <p:oleObj spid="_x0000_s1078"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5020235" y="3779740"/>
                        <a:ext cx="1877497" cy="1584138"/>
                      </a:xfrm>
                      <a:prstGeom prst="rect">
                        <a:avLst/>
                      </a:prstGeom>
                    </p:spPr>
                  </p:pic>
                </p:oleObj>
              </mc:Fallback>
            </mc:AlternateContent>
          </a:graphicData>
        </a:graphic>
      </p:graphicFrame>
    </p:spTree>
    <p:extLst>
      <p:ext uri="{BB962C8B-B14F-4D97-AF65-F5344CB8AC3E}">
        <p14:creationId xmlns:p14="http://schemas.microsoft.com/office/powerpoint/2010/main" val="4038668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5669F-C258-4ADB-BB5D-D1D54A0CCEBE}"/>
              </a:ext>
            </a:extLst>
          </p:cNvPr>
          <p:cNvSpPr>
            <a:spLocks noGrp="1"/>
          </p:cNvSpPr>
          <p:nvPr>
            <p:ph idx="1"/>
          </p:nvPr>
        </p:nvSpPr>
        <p:spPr>
          <a:xfrm>
            <a:off x="878541" y="1390928"/>
            <a:ext cx="10515600" cy="4351338"/>
          </a:xfrm>
        </p:spPr>
        <p:txBody>
          <a:bodyPr/>
          <a:lstStyle/>
          <a:p>
            <a:pPr marL="0" indent="0">
              <a:buNone/>
            </a:pPr>
            <a:r>
              <a:rPr lang="en-US" dirty="0"/>
              <a:t>4. </a:t>
            </a:r>
            <a:r>
              <a:rPr lang="en-US" b="1" dirty="0"/>
              <a:t>Solution </a:t>
            </a:r>
            <a:r>
              <a:rPr lang="en-US" b="1" dirty="0" smtClean="0"/>
              <a:t>Roadmap </a:t>
            </a:r>
            <a:r>
              <a:rPr lang="en-US" b="1" dirty="0"/>
              <a:t>: </a:t>
            </a:r>
            <a:r>
              <a:rPr lang="en-US" dirty="0"/>
              <a:t>Create a document or image that shows how mature your solution is today and how you would like to improve it in the future. This can include information on the business model, funding needs, and a sustainability plan</a:t>
            </a:r>
            <a:r>
              <a:rPr lang="en-US" dirty="0" smtClean="0"/>
              <a:t>.</a:t>
            </a:r>
          </a:p>
          <a:p>
            <a:endParaRPr lang="en-US" dirty="0"/>
          </a:p>
          <a:p>
            <a:pPr marL="0" indent="0">
              <a:buNone/>
            </a:pPr>
            <a:endParaRPr lang="en-US" dirty="0"/>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0"/>
            <a:ext cx="2260600" cy="1226377"/>
          </a:xfrm>
          <a:prstGeom prst="rect">
            <a:avLst/>
          </a:prstGeom>
        </p:spPr>
      </p:pic>
      <p:sp>
        <p:nvSpPr>
          <p:cNvPr id="7" name="Title 1"/>
          <p:cNvSpPr txBox="1">
            <a:spLocks/>
          </p:cNvSpPr>
          <p:nvPr/>
        </p:nvSpPr>
        <p:spPr>
          <a:xfrm>
            <a:off x="2981511" y="65365"/>
            <a:ext cx="9080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4000" b="1" dirty="0" smtClean="0">
                <a:solidFill>
                  <a:srgbClr val="7030A0"/>
                </a:solidFill>
              </a:rPr>
              <a:t>Women CO[vi]DE Warriors </a:t>
            </a:r>
            <a:r>
              <a:rPr lang="en-IN" sz="4000" b="1" dirty="0" smtClean="0"/>
              <a:t>submission slide </a:t>
            </a:r>
            <a:r>
              <a:rPr lang="en-IN" sz="4000" b="1" dirty="0" smtClean="0">
                <a:solidFill>
                  <a:srgbClr val="7030A0"/>
                </a:solidFill>
              </a:rPr>
              <a:t>3/7</a:t>
            </a:r>
            <a:endParaRPr lang="en-IN" sz="4000" b="1" dirty="0">
              <a:solidFill>
                <a:srgbClr val="7030A0"/>
              </a:solidFill>
            </a:endParaRPr>
          </a:p>
        </p:txBody>
      </p:sp>
      <p:grpSp>
        <p:nvGrpSpPr>
          <p:cNvPr id="2" name="Group 1"/>
          <p:cNvGrpSpPr/>
          <p:nvPr/>
        </p:nvGrpSpPr>
        <p:grpSpPr>
          <a:xfrm>
            <a:off x="878541" y="3701880"/>
            <a:ext cx="10800132" cy="4080771"/>
            <a:chOff x="723998" y="3380764"/>
            <a:chExt cx="10800132" cy="4080771"/>
          </a:xfrm>
        </p:grpSpPr>
        <p:sp>
          <p:nvSpPr>
            <p:cNvPr id="9" name="Rectangle 9"/>
            <p:cNvSpPr>
              <a:spLocks noChangeArrowheads="1"/>
            </p:cNvSpPr>
            <p:nvPr/>
          </p:nvSpPr>
          <p:spPr bwMode="auto">
            <a:xfrm>
              <a:off x="1929075" y="3924541"/>
              <a:ext cx="967360" cy="35203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r>
                <a:rPr lang="en-US" sz="1199" b="1" kern="0" dirty="0" smtClean="0">
                  <a:solidFill>
                    <a:prstClr val="black"/>
                  </a:solidFill>
                  <a:latin typeface="Calibri Light"/>
                </a:rPr>
                <a:t>1</a:t>
              </a:r>
              <a:r>
                <a:rPr lang="en-US" sz="1199" b="1" kern="0" baseline="30000" dirty="0" smtClean="0">
                  <a:solidFill>
                    <a:prstClr val="black"/>
                  </a:solidFill>
                  <a:latin typeface="Calibri Light"/>
                </a:rPr>
                <a:t>st</a:t>
              </a:r>
              <a:r>
                <a:rPr lang="en-US" sz="1199" b="1" kern="0" dirty="0" smtClean="0">
                  <a:solidFill>
                    <a:prstClr val="black"/>
                  </a:solidFill>
                  <a:latin typeface="Calibri Light"/>
                </a:rPr>
                <a:t> Month</a:t>
              </a:r>
              <a:endParaRPr lang="en-US" sz="1199" b="1" kern="0" dirty="0">
                <a:solidFill>
                  <a:prstClr val="black"/>
                </a:solidFill>
                <a:latin typeface="Calibri Light"/>
              </a:endParaRPr>
            </a:p>
          </p:txBody>
        </p:sp>
        <p:sp>
          <p:nvSpPr>
            <p:cNvPr id="11" name="Rectangle 9"/>
            <p:cNvSpPr>
              <a:spLocks noChangeArrowheads="1"/>
            </p:cNvSpPr>
            <p:nvPr/>
          </p:nvSpPr>
          <p:spPr bwMode="auto">
            <a:xfrm>
              <a:off x="5409984" y="3891493"/>
              <a:ext cx="1181622" cy="35203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r>
                <a:rPr lang="en-US" sz="1199" b="1" kern="0" dirty="0" smtClean="0">
                  <a:solidFill>
                    <a:prstClr val="black"/>
                  </a:solidFill>
                  <a:latin typeface="Calibri Light"/>
                </a:rPr>
                <a:t>3 Months</a:t>
              </a:r>
              <a:endParaRPr lang="en-US" sz="1199" b="1" kern="0" dirty="0">
                <a:solidFill>
                  <a:prstClr val="black"/>
                </a:solidFill>
                <a:latin typeface="Calibri Light"/>
              </a:endParaRPr>
            </a:p>
          </p:txBody>
        </p:sp>
        <p:sp>
          <p:nvSpPr>
            <p:cNvPr id="12" name="TextBox 11"/>
            <p:cNvSpPr txBox="1"/>
            <p:nvPr/>
          </p:nvSpPr>
          <p:spPr>
            <a:xfrm>
              <a:off x="911354" y="4441124"/>
              <a:ext cx="3037072" cy="553613"/>
            </a:xfrm>
            <a:prstGeom prst="rect">
              <a:avLst/>
            </a:prstGeom>
            <a:noFill/>
            <a:ln w="6350">
              <a:noFill/>
              <a:prstDash val="dash"/>
            </a:ln>
          </p:spPr>
          <p:txBody>
            <a:bodyPr wrap="square" lIns="0" tIns="0" rIns="0" bIns="0" rtlCol="0">
              <a:spAutoFit/>
            </a:bodyPr>
            <a:lstStyle/>
            <a:p>
              <a:pPr algn="ctr" defTabSz="913943"/>
              <a:r>
                <a:rPr lang="en-US" sz="1199" b="1" dirty="0" smtClean="0">
                  <a:solidFill>
                    <a:prstClr val="black"/>
                  </a:solidFill>
                  <a:latin typeface="Calibri" panose="020F0502020204030204" pitchFamily="34" charset="0"/>
                  <a:cs typeface="Calibri" panose="020F0502020204030204" pitchFamily="34" charset="0"/>
                </a:rPr>
                <a:t>Portal Launch </a:t>
              </a:r>
              <a:r>
                <a:rPr lang="en-US" sz="1199" b="1" dirty="0">
                  <a:solidFill>
                    <a:prstClr val="black"/>
                  </a:solidFill>
                  <a:latin typeface="Calibri" panose="020F0502020204030204" pitchFamily="34" charset="0"/>
                  <a:cs typeface="Calibri" panose="020F0502020204030204" pitchFamily="34" charset="0"/>
                </a:rPr>
                <a:t>for registration of patients and doctors. App launch on Android and </a:t>
              </a:r>
              <a:r>
                <a:rPr lang="en-US" sz="1199" b="1" dirty="0" err="1" smtClean="0">
                  <a:solidFill>
                    <a:prstClr val="black"/>
                  </a:solidFill>
                  <a:latin typeface="Calibri" panose="020F0502020204030204" pitchFamily="34" charset="0"/>
                  <a:cs typeface="Calibri" panose="020F0502020204030204" pitchFamily="34" charset="0"/>
                </a:rPr>
                <a:t>ios</a:t>
              </a:r>
              <a:r>
                <a:rPr lang="en-US" sz="1199" b="1" dirty="0" smtClean="0">
                  <a:solidFill>
                    <a:prstClr val="black"/>
                  </a:solidFill>
                  <a:latin typeface="Calibri" panose="020F0502020204030204" pitchFamily="34" charset="0"/>
                  <a:cs typeface="Calibri" panose="020F0502020204030204" pitchFamily="34" charset="0"/>
                </a:rPr>
                <a:t> </a:t>
              </a:r>
              <a:r>
                <a:rPr lang="en-US" sz="1199" b="1" dirty="0">
                  <a:solidFill>
                    <a:prstClr val="black"/>
                  </a:solidFill>
                  <a:latin typeface="Calibri" panose="020F0502020204030204" pitchFamily="34" charset="0"/>
                  <a:cs typeface="Calibri" panose="020F0502020204030204" pitchFamily="34" charset="0"/>
                </a:rPr>
                <a:t>, </a:t>
              </a:r>
              <a:r>
                <a:rPr lang="en-US" sz="1199" b="1" dirty="0" smtClean="0">
                  <a:solidFill>
                    <a:prstClr val="black"/>
                  </a:solidFill>
                  <a:latin typeface="Calibri" panose="020F0502020204030204" pitchFamily="34" charset="0"/>
                  <a:cs typeface="Calibri" panose="020F0502020204030204" pitchFamily="34" charset="0"/>
                </a:rPr>
                <a:t>Onboarding State </a:t>
              </a:r>
              <a:r>
                <a:rPr lang="en-US" sz="1199" b="1" dirty="0">
                  <a:solidFill>
                    <a:prstClr val="black"/>
                  </a:solidFill>
                  <a:latin typeface="Calibri" panose="020F0502020204030204" pitchFamily="34" charset="0"/>
                  <a:cs typeface="Calibri" panose="020F0502020204030204" pitchFamily="34" charset="0"/>
                </a:rPr>
                <a:t>and </a:t>
              </a:r>
              <a:r>
                <a:rPr lang="en-US" sz="1199" b="1" dirty="0" smtClean="0">
                  <a:solidFill>
                    <a:prstClr val="black"/>
                  </a:solidFill>
                  <a:latin typeface="Calibri" panose="020F0502020204030204" pitchFamily="34" charset="0"/>
                  <a:cs typeface="Calibri" panose="020F0502020204030204" pitchFamily="34" charset="0"/>
                </a:rPr>
                <a:t>Private Doctors</a:t>
              </a:r>
              <a:endParaRPr lang="en-US" sz="1199" b="1" dirty="0">
                <a:solidFill>
                  <a:prstClr val="black"/>
                </a:solidFill>
                <a:latin typeface="Calibri" panose="020F0502020204030204" pitchFamily="34" charset="0"/>
                <a:cs typeface="Calibri" panose="020F0502020204030204" pitchFamily="34" charset="0"/>
              </a:endParaRPr>
            </a:p>
          </p:txBody>
        </p:sp>
        <p:grpSp>
          <p:nvGrpSpPr>
            <p:cNvPr id="13" name="Group 12"/>
            <p:cNvGrpSpPr/>
            <p:nvPr/>
          </p:nvGrpSpPr>
          <p:grpSpPr>
            <a:xfrm>
              <a:off x="723998" y="4999773"/>
              <a:ext cx="10670143" cy="190179"/>
              <a:chOff x="538542" y="1636921"/>
              <a:chExt cx="8219174" cy="370796"/>
            </a:xfrm>
          </p:grpSpPr>
          <p:sp>
            <p:nvSpPr>
              <p:cNvPr id="14" name="Rectangle 9"/>
              <p:cNvSpPr>
                <a:spLocks noChangeArrowheads="1"/>
              </p:cNvSpPr>
              <p:nvPr/>
            </p:nvSpPr>
            <p:spPr bwMode="auto">
              <a:xfrm>
                <a:off x="538542" y="1720205"/>
                <a:ext cx="226765" cy="28751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15" name="Rectangle 9"/>
              <p:cNvSpPr>
                <a:spLocks noChangeArrowheads="1"/>
              </p:cNvSpPr>
              <p:nvPr/>
            </p:nvSpPr>
            <p:spPr bwMode="auto">
              <a:xfrm>
                <a:off x="7131547" y="1636921"/>
                <a:ext cx="226765" cy="28751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16" name="Rectangle 9"/>
              <p:cNvSpPr>
                <a:spLocks noChangeArrowheads="1"/>
              </p:cNvSpPr>
              <p:nvPr/>
            </p:nvSpPr>
            <p:spPr bwMode="auto">
              <a:xfrm>
                <a:off x="818424" y="1720205"/>
                <a:ext cx="226765" cy="28751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17" name="Rectangle 9"/>
              <p:cNvSpPr>
                <a:spLocks noChangeArrowheads="1"/>
              </p:cNvSpPr>
              <p:nvPr/>
            </p:nvSpPr>
            <p:spPr bwMode="auto">
              <a:xfrm>
                <a:off x="1098306" y="1720205"/>
                <a:ext cx="226765" cy="28751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18" name="Rectangle 9"/>
              <p:cNvSpPr>
                <a:spLocks noChangeArrowheads="1"/>
              </p:cNvSpPr>
              <p:nvPr/>
            </p:nvSpPr>
            <p:spPr bwMode="auto">
              <a:xfrm>
                <a:off x="1378188" y="1720205"/>
                <a:ext cx="226765" cy="28751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19" name="Rectangle 9"/>
              <p:cNvSpPr>
                <a:spLocks noChangeArrowheads="1"/>
              </p:cNvSpPr>
              <p:nvPr/>
            </p:nvSpPr>
            <p:spPr bwMode="auto">
              <a:xfrm>
                <a:off x="1658070" y="1720205"/>
                <a:ext cx="226765" cy="28751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20" name="Rectangle 9"/>
              <p:cNvSpPr>
                <a:spLocks noChangeArrowheads="1"/>
              </p:cNvSpPr>
              <p:nvPr/>
            </p:nvSpPr>
            <p:spPr bwMode="auto">
              <a:xfrm>
                <a:off x="1937952" y="1720205"/>
                <a:ext cx="226765" cy="28751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21" name="Rectangle 9"/>
              <p:cNvSpPr>
                <a:spLocks noChangeArrowheads="1"/>
              </p:cNvSpPr>
              <p:nvPr/>
            </p:nvSpPr>
            <p:spPr bwMode="auto">
              <a:xfrm>
                <a:off x="2217834" y="1720205"/>
                <a:ext cx="226765" cy="28751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22" name="Rectangle 9"/>
              <p:cNvSpPr>
                <a:spLocks noChangeArrowheads="1"/>
              </p:cNvSpPr>
              <p:nvPr/>
            </p:nvSpPr>
            <p:spPr bwMode="auto">
              <a:xfrm>
                <a:off x="2497716" y="1720205"/>
                <a:ext cx="226765" cy="28751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23" name="Rectangle 9"/>
              <p:cNvSpPr>
                <a:spLocks noChangeArrowheads="1"/>
              </p:cNvSpPr>
              <p:nvPr/>
            </p:nvSpPr>
            <p:spPr bwMode="auto">
              <a:xfrm>
                <a:off x="2777598" y="1720205"/>
                <a:ext cx="226765" cy="287512"/>
              </a:xfrm>
              <a:prstGeom prst="roundRect">
                <a:avLst/>
              </a:prstGeom>
              <a:solidFill>
                <a:srgbClr val="00B0F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26" name="Rectangle 9"/>
              <p:cNvSpPr>
                <a:spLocks noChangeArrowheads="1"/>
              </p:cNvSpPr>
              <p:nvPr/>
            </p:nvSpPr>
            <p:spPr bwMode="auto">
              <a:xfrm>
                <a:off x="3357622" y="1703192"/>
                <a:ext cx="226765" cy="28751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27" name="Rectangle 9"/>
              <p:cNvSpPr>
                <a:spLocks noChangeArrowheads="1"/>
              </p:cNvSpPr>
              <p:nvPr/>
            </p:nvSpPr>
            <p:spPr bwMode="auto">
              <a:xfrm>
                <a:off x="3637504" y="1703192"/>
                <a:ext cx="226765" cy="28751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endParaRPr lang="en-US" sz="999" b="1" kern="0" dirty="0">
                  <a:solidFill>
                    <a:srgbClr val="E7E6E6">
                      <a:lumMod val="50000"/>
                    </a:srgbClr>
                  </a:solidFill>
                  <a:latin typeface="Calibri Light"/>
                </a:endParaRPr>
              </a:p>
            </p:txBody>
          </p:sp>
          <p:sp>
            <p:nvSpPr>
              <p:cNvPr id="28" name="Rectangle 9"/>
              <p:cNvSpPr>
                <a:spLocks noChangeArrowheads="1"/>
              </p:cNvSpPr>
              <p:nvPr/>
            </p:nvSpPr>
            <p:spPr bwMode="auto">
              <a:xfrm>
                <a:off x="3917386" y="1703192"/>
                <a:ext cx="226765" cy="28751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29" name="Rectangle 9"/>
              <p:cNvSpPr>
                <a:spLocks noChangeArrowheads="1"/>
              </p:cNvSpPr>
              <p:nvPr/>
            </p:nvSpPr>
            <p:spPr bwMode="auto">
              <a:xfrm>
                <a:off x="4197268" y="1703192"/>
                <a:ext cx="226765" cy="28751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0" name="Rectangle 9"/>
              <p:cNvSpPr>
                <a:spLocks noChangeArrowheads="1"/>
              </p:cNvSpPr>
              <p:nvPr/>
            </p:nvSpPr>
            <p:spPr bwMode="auto">
              <a:xfrm>
                <a:off x="4477150" y="1703192"/>
                <a:ext cx="226765" cy="28751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1" name="Rectangle 9"/>
              <p:cNvSpPr>
                <a:spLocks noChangeArrowheads="1"/>
              </p:cNvSpPr>
              <p:nvPr/>
            </p:nvSpPr>
            <p:spPr bwMode="auto">
              <a:xfrm>
                <a:off x="4757031" y="1703192"/>
                <a:ext cx="226765" cy="28751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2" name="Rectangle 9"/>
              <p:cNvSpPr>
                <a:spLocks noChangeArrowheads="1"/>
              </p:cNvSpPr>
              <p:nvPr/>
            </p:nvSpPr>
            <p:spPr bwMode="auto">
              <a:xfrm>
                <a:off x="5036914" y="1703192"/>
                <a:ext cx="226765" cy="28751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3" name="Rectangle 9"/>
              <p:cNvSpPr>
                <a:spLocks noChangeArrowheads="1"/>
              </p:cNvSpPr>
              <p:nvPr/>
            </p:nvSpPr>
            <p:spPr bwMode="auto">
              <a:xfrm>
                <a:off x="5316796" y="1703192"/>
                <a:ext cx="226765" cy="28751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4" name="Rectangle 9"/>
              <p:cNvSpPr>
                <a:spLocks noChangeArrowheads="1"/>
              </p:cNvSpPr>
              <p:nvPr/>
            </p:nvSpPr>
            <p:spPr bwMode="auto">
              <a:xfrm>
                <a:off x="5596678" y="1703192"/>
                <a:ext cx="226765" cy="287512"/>
              </a:xfrm>
              <a:prstGeom prst="roundRect">
                <a:avLst/>
              </a:prstGeom>
              <a:solidFill>
                <a:srgbClr val="92D050"/>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5" name="Rectangle 9"/>
              <p:cNvSpPr>
                <a:spLocks noChangeArrowheads="1"/>
              </p:cNvSpPr>
              <p:nvPr/>
            </p:nvSpPr>
            <p:spPr bwMode="auto">
              <a:xfrm>
                <a:off x="6291900" y="1636921"/>
                <a:ext cx="226765" cy="28751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6" name="Rectangle 9"/>
              <p:cNvSpPr>
                <a:spLocks noChangeArrowheads="1"/>
              </p:cNvSpPr>
              <p:nvPr/>
            </p:nvSpPr>
            <p:spPr bwMode="auto">
              <a:xfrm>
                <a:off x="6571782" y="1636921"/>
                <a:ext cx="226765" cy="28751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7" name="Rectangle 9"/>
              <p:cNvSpPr>
                <a:spLocks noChangeArrowheads="1"/>
              </p:cNvSpPr>
              <p:nvPr/>
            </p:nvSpPr>
            <p:spPr bwMode="auto">
              <a:xfrm>
                <a:off x="8530951" y="1636921"/>
                <a:ext cx="226765" cy="28751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8" name="Rectangle 9"/>
              <p:cNvSpPr>
                <a:spLocks noChangeArrowheads="1"/>
              </p:cNvSpPr>
              <p:nvPr/>
            </p:nvSpPr>
            <p:spPr bwMode="auto">
              <a:xfrm>
                <a:off x="6851665" y="1636921"/>
                <a:ext cx="226765" cy="28751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39" name="Rectangle 9"/>
              <p:cNvSpPr>
                <a:spLocks noChangeArrowheads="1"/>
              </p:cNvSpPr>
              <p:nvPr/>
            </p:nvSpPr>
            <p:spPr bwMode="auto">
              <a:xfrm>
                <a:off x="7411429" y="1636921"/>
                <a:ext cx="226765" cy="28751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40" name="Rectangle 9"/>
              <p:cNvSpPr>
                <a:spLocks noChangeArrowheads="1"/>
              </p:cNvSpPr>
              <p:nvPr/>
            </p:nvSpPr>
            <p:spPr bwMode="auto">
              <a:xfrm>
                <a:off x="7691310" y="1636921"/>
                <a:ext cx="226765" cy="28751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41" name="Rectangle 9"/>
              <p:cNvSpPr>
                <a:spLocks noChangeArrowheads="1"/>
              </p:cNvSpPr>
              <p:nvPr/>
            </p:nvSpPr>
            <p:spPr bwMode="auto">
              <a:xfrm>
                <a:off x="7971192" y="1636921"/>
                <a:ext cx="226765" cy="28751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sp>
            <p:nvSpPr>
              <p:cNvPr id="42" name="Rectangle 9"/>
              <p:cNvSpPr>
                <a:spLocks noChangeArrowheads="1"/>
              </p:cNvSpPr>
              <p:nvPr/>
            </p:nvSpPr>
            <p:spPr bwMode="auto">
              <a:xfrm>
                <a:off x="8251075" y="1636921"/>
                <a:ext cx="226765" cy="28751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defRPr/>
                </a:pPr>
                <a:endParaRPr lang="en-US" sz="999" b="1" kern="0" dirty="0">
                  <a:solidFill>
                    <a:srgbClr val="E7E6E6">
                      <a:lumMod val="50000"/>
                    </a:srgbClr>
                  </a:solidFill>
                  <a:latin typeface="Calibri Light"/>
                </a:endParaRPr>
              </a:p>
            </p:txBody>
          </p:sp>
        </p:grpSp>
        <p:sp>
          <p:nvSpPr>
            <p:cNvPr id="44" name="TextBox 43"/>
            <p:cNvSpPr txBox="1"/>
            <p:nvPr/>
          </p:nvSpPr>
          <p:spPr>
            <a:xfrm>
              <a:off x="4628519" y="4458296"/>
              <a:ext cx="2881638" cy="553613"/>
            </a:xfrm>
            <a:prstGeom prst="rect">
              <a:avLst/>
            </a:prstGeom>
            <a:noFill/>
            <a:ln w="6350">
              <a:noFill/>
              <a:prstDash val="dash"/>
            </a:ln>
          </p:spPr>
          <p:txBody>
            <a:bodyPr wrap="square" lIns="0" tIns="0" rIns="0" bIns="0" rtlCol="0">
              <a:spAutoFit/>
            </a:bodyPr>
            <a:lstStyle/>
            <a:p>
              <a:pPr algn="ctr" defTabSz="913943"/>
              <a:r>
                <a:rPr lang="en-US" sz="1199" b="1" dirty="0" smtClean="0">
                  <a:solidFill>
                    <a:prstClr val="black"/>
                  </a:solidFill>
                  <a:latin typeface="Calibri" panose="020F0502020204030204" pitchFamily="34" charset="0"/>
                  <a:cs typeface="Calibri" panose="020F0502020204030204" pitchFamily="34" charset="0"/>
                </a:rPr>
                <a:t>Analytics</a:t>
              </a:r>
              <a:r>
                <a:rPr lang="en-US" sz="1199" b="1" dirty="0">
                  <a:solidFill>
                    <a:prstClr val="black"/>
                  </a:solidFill>
                  <a:latin typeface="Calibri" panose="020F0502020204030204" pitchFamily="34" charset="0"/>
                  <a:cs typeface="Calibri" panose="020F0502020204030204" pitchFamily="34" charset="0"/>
                </a:rPr>
                <a:t>, </a:t>
              </a:r>
              <a:r>
                <a:rPr lang="en-US" sz="1199" b="1" dirty="0" smtClean="0">
                  <a:solidFill>
                    <a:prstClr val="black"/>
                  </a:solidFill>
                  <a:latin typeface="Calibri" panose="020F0502020204030204" pitchFamily="34" charset="0"/>
                  <a:cs typeface="Calibri" panose="020F0502020204030204" pitchFamily="34" charset="0"/>
                </a:rPr>
                <a:t>Functionality </a:t>
              </a:r>
              <a:r>
                <a:rPr lang="en-US" sz="1199" b="1" dirty="0">
                  <a:solidFill>
                    <a:prstClr val="black"/>
                  </a:solidFill>
                  <a:latin typeface="Calibri" panose="020F0502020204030204" pitchFamily="34" charset="0"/>
                  <a:cs typeface="Calibri" panose="020F0502020204030204" pitchFamily="34" charset="0"/>
                </a:rPr>
                <a:t>increase, </a:t>
              </a:r>
              <a:r>
                <a:rPr lang="en-US" sz="1199" b="1" dirty="0" smtClean="0">
                  <a:solidFill>
                    <a:prstClr val="black"/>
                  </a:solidFill>
                  <a:latin typeface="Calibri" panose="020F0502020204030204" pitchFamily="34" charset="0"/>
                  <a:cs typeface="Calibri" panose="020F0502020204030204" pitchFamily="34" charset="0"/>
                </a:rPr>
                <a:t>Connection </a:t>
              </a:r>
              <a:r>
                <a:rPr lang="en-US" sz="1199" b="1" dirty="0">
                  <a:solidFill>
                    <a:prstClr val="black"/>
                  </a:solidFill>
                  <a:latin typeface="Calibri" panose="020F0502020204030204" pitchFamily="34" charset="0"/>
                  <a:cs typeface="Calibri" panose="020F0502020204030204" pitchFamily="34" charset="0"/>
                </a:rPr>
                <a:t>with </a:t>
              </a:r>
              <a:r>
                <a:rPr lang="en-US" sz="1199" b="1" dirty="0" smtClean="0">
                  <a:solidFill>
                    <a:prstClr val="black"/>
                  </a:solidFill>
                  <a:latin typeface="Calibri" panose="020F0502020204030204" pitchFamily="34" charset="0"/>
                  <a:cs typeface="Calibri" panose="020F0502020204030204" pitchFamily="34" charset="0"/>
                </a:rPr>
                <a:t>Pharmacies</a:t>
              </a:r>
              <a:r>
                <a:rPr lang="en-US" sz="1199" b="1" dirty="0">
                  <a:solidFill>
                    <a:prstClr val="black"/>
                  </a:solidFill>
                  <a:latin typeface="Calibri" panose="020F0502020204030204" pitchFamily="34" charset="0"/>
                  <a:cs typeface="Calibri" panose="020F0502020204030204" pitchFamily="34" charset="0"/>
                </a:rPr>
                <a:t>. App for </a:t>
              </a:r>
              <a:r>
                <a:rPr lang="en-US" sz="1199" b="1" dirty="0" smtClean="0">
                  <a:solidFill>
                    <a:prstClr val="black"/>
                  </a:solidFill>
                  <a:latin typeface="Calibri" panose="020F0502020204030204" pitchFamily="34" charset="0"/>
                  <a:cs typeface="Calibri" panose="020F0502020204030204" pitchFamily="34" charset="0"/>
                </a:rPr>
                <a:t>KAios (OS for feature phones)</a:t>
              </a:r>
              <a:endParaRPr lang="en-US" sz="1199" b="1" dirty="0">
                <a:solidFill>
                  <a:prstClr val="black"/>
                </a:solidFill>
                <a:latin typeface="Calibri" panose="020F0502020204030204" pitchFamily="34" charset="0"/>
                <a:cs typeface="Calibri" panose="020F0502020204030204" pitchFamily="34" charset="0"/>
              </a:endParaRPr>
            </a:p>
          </p:txBody>
        </p:sp>
        <p:cxnSp>
          <p:nvCxnSpPr>
            <p:cNvPr id="46" name="Straight Connector 45"/>
            <p:cNvCxnSpPr/>
            <p:nvPr/>
          </p:nvCxnSpPr>
          <p:spPr>
            <a:xfrm flipV="1">
              <a:off x="10101965" y="4593596"/>
              <a:ext cx="0" cy="2867939"/>
            </a:xfrm>
            <a:prstGeom prst="line">
              <a:avLst/>
            </a:prstGeom>
            <a:solidFill>
              <a:schemeClr val="bg1"/>
            </a:solidFill>
            <a:ln w="15875" cap="flat">
              <a:noFill/>
              <a:prstDash val="solid"/>
              <a:miter lim="800000"/>
              <a:headEnd/>
              <a:tailEnd/>
            </a:ln>
          </p:spPr>
        </p:cxnSp>
        <p:grpSp>
          <p:nvGrpSpPr>
            <p:cNvPr id="47" name="Group 46"/>
            <p:cNvGrpSpPr/>
            <p:nvPr/>
          </p:nvGrpSpPr>
          <p:grpSpPr>
            <a:xfrm>
              <a:off x="5864382" y="3425771"/>
              <a:ext cx="187227" cy="282428"/>
              <a:chOff x="9934575" y="354013"/>
              <a:chExt cx="187325" cy="282575"/>
            </a:xfrm>
            <a:solidFill>
              <a:srgbClr val="FEA34F"/>
            </a:solidFill>
          </p:grpSpPr>
          <p:sp>
            <p:nvSpPr>
              <p:cNvPr id="48" name="Freeform 4517"/>
              <p:cNvSpPr>
                <a:spLocks/>
              </p:cNvSpPr>
              <p:nvPr/>
            </p:nvSpPr>
            <p:spPr bwMode="auto">
              <a:xfrm>
                <a:off x="9950450" y="427038"/>
                <a:ext cx="166688" cy="209550"/>
              </a:xfrm>
              <a:custGeom>
                <a:avLst/>
                <a:gdLst>
                  <a:gd name="T0" fmla="*/ 305 w 524"/>
                  <a:gd name="T1" fmla="*/ 288 h 662"/>
                  <a:gd name="T2" fmla="*/ 304 w 524"/>
                  <a:gd name="T3" fmla="*/ 61 h 662"/>
                  <a:gd name="T4" fmla="*/ 302 w 524"/>
                  <a:gd name="T5" fmla="*/ 48 h 662"/>
                  <a:gd name="T6" fmla="*/ 296 w 524"/>
                  <a:gd name="T7" fmla="*/ 36 h 662"/>
                  <a:gd name="T8" fmla="*/ 288 w 524"/>
                  <a:gd name="T9" fmla="*/ 25 h 662"/>
                  <a:gd name="T10" fmla="*/ 279 w 524"/>
                  <a:gd name="T11" fmla="*/ 16 h 662"/>
                  <a:gd name="T12" fmla="*/ 269 w 524"/>
                  <a:gd name="T13" fmla="*/ 8 h 662"/>
                  <a:gd name="T14" fmla="*/ 257 w 524"/>
                  <a:gd name="T15" fmla="*/ 3 h 662"/>
                  <a:gd name="T16" fmla="*/ 244 w 524"/>
                  <a:gd name="T17" fmla="*/ 0 h 662"/>
                  <a:gd name="T18" fmla="*/ 231 w 524"/>
                  <a:gd name="T19" fmla="*/ 0 h 662"/>
                  <a:gd name="T20" fmla="*/ 218 w 524"/>
                  <a:gd name="T21" fmla="*/ 3 h 662"/>
                  <a:gd name="T22" fmla="*/ 206 w 524"/>
                  <a:gd name="T23" fmla="*/ 8 h 662"/>
                  <a:gd name="T24" fmla="*/ 196 w 524"/>
                  <a:gd name="T25" fmla="*/ 16 h 662"/>
                  <a:gd name="T26" fmla="*/ 185 w 524"/>
                  <a:gd name="T27" fmla="*/ 26 h 662"/>
                  <a:gd name="T28" fmla="*/ 178 w 524"/>
                  <a:gd name="T29" fmla="*/ 36 h 662"/>
                  <a:gd name="T30" fmla="*/ 173 w 524"/>
                  <a:gd name="T31" fmla="*/ 48 h 662"/>
                  <a:gd name="T32" fmla="*/ 170 w 524"/>
                  <a:gd name="T33" fmla="*/ 61 h 662"/>
                  <a:gd name="T34" fmla="*/ 171 w 524"/>
                  <a:gd name="T35" fmla="*/ 448 h 662"/>
                  <a:gd name="T36" fmla="*/ 129 w 524"/>
                  <a:gd name="T37" fmla="*/ 392 h 662"/>
                  <a:gd name="T38" fmla="*/ 112 w 524"/>
                  <a:gd name="T39" fmla="*/ 374 h 662"/>
                  <a:gd name="T40" fmla="*/ 96 w 524"/>
                  <a:gd name="T41" fmla="*/ 360 h 662"/>
                  <a:gd name="T42" fmla="*/ 82 w 524"/>
                  <a:gd name="T43" fmla="*/ 351 h 662"/>
                  <a:gd name="T44" fmla="*/ 68 w 524"/>
                  <a:gd name="T45" fmla="*/ 346 h 662"/>
                  <a:gd name="T46" fmla="*/ 40 w 524"/>
                  <a:gd name="T47" fmla="*/ 343 h 662"/>
                  <a:gd name="T48" fmla="*/ 28 w 524"/>
                  <a:gd name="T49" fmla="*/ 344 h 662"/>
                  <a:gd name="T50" fmla="*/ 19 w 524"/>
                  <a:gd name="T51" fmla="*/ 348 h 662"/>
                  <a:gd name="T52" fmla="*/ 12 w 524"/>
                  <a:gd name="T53" fmla="*/ 354 h 662"/>
                  <a:gd name="T54" fmla="*/ 6 w 524"/>
                  <a:gd name="T55" fmla="*/ 362 h 662"/>
                  <a:gd name="T56" fmla="*/ 1 w 524"/>
                  <a:gd name="T57" fmla="*/ 379 h 662"/>
                  <a:gd name="T58" fmla="*/ 1 w 524"/>
                  <a:gd name="T59" fmla="*/ 397 h 662"/>
                  <a:gd name="T60" fmla="*/ 6 w 524"/>
                  <a:gd name="T61" fmla="*/ 415 h 662"/>
                  <a:gd name="T62" fmla="*/ 13 w 524"/>
                  <a:gd name="T63" fmla="*/ 431 h 662"/>
                  <a:gd name="T64" fmla="*/ 485 w 524"/>
                  <a:gd name="T65" fmla="*/ 662 h 662"/>
                  <a:gd name="T66" fmla="*/ 523 w 524"/>
                  <a:gd name="T67" fmla="*/ 431 h 662"/>
                  <a:gd name="T68" fmla="*/ 524 w 524"/>
                  <a:gd name="T69" fmla="*/ 407 h 662"/>
                  <a:gd name="T70" fmla="*/ 521 w 524"/>
                  <a:gd name="T71" fmla="*/ 393 h 662"/>
                  <a:gd name="T72" fmla="*/ 516 w 524"/>
                  <a:gd name="T73" fmla="*/ 378 h 662"/>
                  <a:gd name="T74" fmla="*/ 510 w 524"/>
                  <a:gd name="T75" fmla="*/ 366 h 662"/>
                  <a:gd name="T76" fmla="*/ 499 w 524"/>
                  <a:gd name="T77" fmla="*/ 354 h 662"/>
                  <a:gd name="T78" fmla="*/ 486 w 524"/>
                  <a:gd name="T79" fmla="*/ 346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24" h="662">
                    <a:moveTo>
                      <a:pt x="479" y="343"/>
                    </a:moveTo>
                    <a:lnTo>
                      <a:pt x="305" y="288"/>
                    </a:lnTo>
                    <a:lnTo>
                      <a:pt x="305" y="68"/>
                    </a:lnTo>
                    <a:lnTo>
                      <a:pt x="304" y="61"/>
                    </a:lnTo>
                    <a:lnTo>
                      <a:pt x="303" y="54"/>
                    </a:lnTo>
                    <a:lnTo>
                      <a:pt x="302" y="48"/>
                    </a:lnTo>
                    <a:lnTo>
                      <a:pt x="300" y="42"/>
                    </a:lnTo>
                    <a:lnTo>
                      <a:pt x="296" y="36"/>
                    </a:lnTo>
                    <a:lnTo>
                      <a:pt x="293" y="30"/>
                    </a:lnTo>
                    <a:lnTo>
                      <a:pt x="288" y="25"/>
                    </a:lnTo>
                    <a:lnTo>
                      <a:pt x="285" y="20"/>
                    </a:lnTo>
                    <a:lnTo>
                      <a:pt x="279" y="16"/>
                    </a:lnTo>
                    <a:lnTo>
                      <a:pt x="275" y="11"/>
                    </a:lnTo>
                    <a:lnTo>
                      <a:pt x="269" y="8"/>
                    </a:lnTo>
                    <a:lnTo>
                      <a:pt x="262" y="5"/>
                    </a:lnTo>
                    <a:lnTo>
                      <a:pt x="257" y="3"/>
                    </a:lnTo>
                    <a:lnTo>
                      <a:pt x="250" y="1"/>
                    </a:lnTo>
                    <a:lnTo>
                      <a:pt x="244" y="0"/>
                    </a:lnTo>
                    <a:lnTo>
                      <a:pt x="237" y="0"/>
                    </a:lnTo>
                    <a:lnTo>
                      <a:pt x="231" y="0"/>
                    </a:lnTo>
                    <a:lnTo>
                      <a:pt x="224" y="1"/>
                    </a:lnTo>
                    <a:lnTo>
                      <a:pt x="218" y="3"/>
                    </a:lnTo>
                    <a:lnTo>
                      <a:pt x="211" y="5"/>
                    </a:lnTo>
                    <a:lnTo>
                      <a:pt x="206" y="8"/>
                    </a:lnTo>
                    <a:lnTo>
                      <a:pt x="200" y="12"/>
                    </a:lnTo>
                    <a:lnTo>
                      <a:pt x="196" y="16"/>
                    </a:lnTo>
                    <a:lnTo>
                      <a:pt x="190" y="20"/>
                    </a:lnTo>
                    <a:lnTo>
                      <a:pt x="185" y="26"/>
                    </a:lnTo>
                    <a:lnTo>
                      <a:pt x="182" y="30"/>
                    </a:lnTo>
                    <a:lnTo>
                      <a:pt x="178" y="36"/>
                    </a:lnTo>
                    <a:lnTo>
                      <a:pt x="175" y="42"/>
                    </a:lnTo>
                    <a:lnTo>
                      <a:pt x="173" y="48"/>
                    </a:lnTo>
                    <a:lnTo>
                      <a:pt x="171" y="54"/>
                    </a:lnTo>
                    <a:lnTo>
                      <a:pt x="170" y="61"/>
                    </a:lnTo>
                    <a:lnTo>
                      <a:pt x="170" y="68"/>
                    </a:lnTo>
                    <a:lnTo>
                      <a:pt x="171" y="448"/>
                    </a:lnTo>
                    <a:lnTo>
                      <a:pt x="148" y="417"/>
                    </a:lnTo>
                    <a:lnTo>
                      <a:pt x="129" y="392"/>
                    </a:lnTo>
                    <a:lnTo>
                      <a:pt x="120" y="383"/>
                    </a:lnTo>
                    <a:lnTo>
                      <a:pt x="112" y="374"/>
                    </a:lnTo>
                    <a:lnTo>
                      <a:pt x="104" y="367"/>
                    </a:lnTo>
                    <a:lnTo>
                      <a:pt x="96" y="360"/>
                    </a:lnTo>
                    <a:lnTo>
                      <a:pt x="89" y="356"/>
                    </a:lnTo>
                    <a:lnTo>
                      <a:pt x="82" y="351"/>
                    </a:lnTo>
                    <a:lnTo>
                      <a:pt x="75" y="349"/>
                    </a:lnTo>
                    <a:lnTo>
                      <a:pt x="68" y="346"/>
                    </a:lnTo>
                    <a:lnTo>
                      <a:pt x="54" y="344"/>
                    </a:lnTo>
                    <a:lnTo>
                      <a:pt x="40" y="343"/>
                    </a:lnTo>
                    <a:lnTo>
                      <a:pt x="34" y="343"/>
                    </a:lnTo>
                    <a:lnTo>
                      <a:pt x="28" y="344"/>
                    </a:lnTo>
                    <a:lnTo>
                      <a:pt x="24" y="346"/>
                    </a:lnTo>
                    <a:lnTo>
                      <a:pt x="19" y="348"/>
                    </a:lnTo>
                    <a:lnTo>
                      <a:pt x="16" y="351"/>
                    </a:lnTo>
                    <a:lnTo>
                      <a:pt x="12" y="354"/>
                    </a:lnTo>
                    <a:lnTo>
                      <a:pt x="9" y="358"/>
                    </a:lnTo>
                    <a:lnTo>
                      <a:pt x="6" y="362"/>
                    </a:lnTo>
                    <a:lnTo>
                      <a:pt x="3" y="370"/>
                    </a:lnTo>
                    <a:lnTo>
                      <a:pt x="1" y="379"/>
                    </a:lnTo>
                    <a:lnTo>
                      <a:pt x="0" y="388"/>
                    </a:lnTo>
                    <a:lnTo>
                      <a:pt x="1" y="397"/>
                    </a:lnTo>
                    <a:lnTo>
                      <a:pt x="3" y="406"/>
                    </a:lnTo>
                    <a:lnTo>
                      <a:pt x="6" y="415"/>
                    </a:lnTo>
                    <a:lnTo>
                      <a:pt x="9" y="423"/>
                    </a:lnTo>
                    <a:lnTo>
                      <a:pt x="13" y="431"/>
                    </a:lnTo>
                    <a:lnTo>
                      <a:pt x="173" y="662"/>
                    </a:lnTo>
                    <a:lnTo>
                      <a:pt x="485" y="662"/>
                    </a:lnTo>
                    <a:lnTo>
                      <a:pt x="521" y="447"/>
                    </a:lnTo>
                    <a:lnTo>
                      <a:pt x="523" y="431"/>
                    </a:lnTo>
                    <a:lnTo>
                      <a:pt x="524" y="415"/>
                    </a:lnTo>
                    <a:lnTo>
                      <a:pt x="524" y="407"/>
                    </a:lnTo>
                    <a:lnTo>
                      <a:pt x="523" y="401"/>
                    </a:lnTo>
                    <a:lnTo>
                      <a:pt x="521" y="393"/>
                    </a:lnTo>
                    <a:lnTo>
                      <a:pt x="519" y="385"/>
                    </a:lnTo>
                    <a:lnTo>
                      <a:pt x="516" y="378"/>
                    </a:lnTo>
                    <a:lnTo>
                      <a:pt x="513" y="371"/>
                    </a:lnTo>
                    <a:lnTo>
                      <a:pt x="510" y="366"/>
                    </a:lnTo>
                    <a:lnTo>
                      <a:pt x="504" y="360"/>
                    </a:lnTo>
                    <a:lnTo>
                      <a:pt x="499" y="354"/>
                    </a:lnTo>
                    <a:lnTo>
                      <a:pt x="493" y="350"/>
                    </a:lnTo>
                    <a:lnTo>
                      <a:pt x="486" y="346"/>
                    </a:lnTo>
                    <a:lnTo>
                      <a:pt x="479" y="3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defTabSz="913943"/>
                <a:endParaRPr lang="en-US" sz="1799">
                  <a:solidFill>
                    <a:prstClr val="black"/>
                  </a:solidFill>
                  <a:latin typeface="Calibri Light"/>
                </a:endParaRPr>
              </a:p>
            </p:txBody>
          </p:sp>
          <p:sp>
            <p:nvSpPr>
              <p:cNvPr id="49" name="Freeform 4518"/>
              <p:cNvSpPr>
                <a:spLocks/>
              </p:cNvSpPr>
              <p:nvPr/>
            </p:nvSpPr>
            <p:spPr bwMode="auto">
              <a:xfrm>
                <a:off x="9934575" y="354013"/>
                <a:ext cx="187325" cy="163513"/>
              </a:xfrm>
              <a:custGeom>
                <a:avLst/>
                <a:gdLst>
                  <a:gd name="T0" fmla="*/ 137 w 591"/>
                  <a:gd name="T1" fmla="*/ 489 h 514"/>
                  <a:gd name="T2" fmla="*/ 133 w 591"/>
                  <a:gd name="T3" fmla="*/ 467 h 514"/>
                  <a:gd name="T4" fmla="*/ 107 w 591"/>
                  <a:gd name="T5" fmla="*/ 436 h 514"/>
                  <a:gd name="T6" fmla="*/ 71 w 591"/>
                  <a:gd name="T7" fmla="*/ 365 h 514"/>
                  <a:gd name="T8" fmla="*/ 61 w 591"/>
                  <a:gd name="T9" fmla="*/ 307 h 514"/>
                  <a:gd name="T10" fmla="*/ 63 w 591"/>
                  <a:gd name="T11" fmla="*/ 261 h 514"/>
                  <a:gd name="T12" fmla="*/ 74 w 591"/>
                  <a:gd name="T13" fmla="*/ 215 h 514"/>
                  <a:gd name="T14" fmla="*/ 93 w 591"/>
                  <a:gd name="T15" fmla="*/ 175 h 514"/>
                  <a:gd name="T16" fmla="*/ 122 w 591"/>
                  <a:gd name="T17" fmla="*/ 138 h 514"/>
                  <a:gd name="T18" fmla="*/ 155 w 591"/>
                  <a:gd name="T19" fmla="*/ 106 h 514"/>
                  <a:gd name="T20" fmla="*/ 195 w 591"/>
                  <a:gd name="T21" fmla="*/ 82 h 514"/>
                  <a:gd name="T22" fmla="*/ 238 w 591"/>
                  <a:gd name="T23" fmla="*/ 66 h 514"/>
                  <a:gd name="T24" fmla="*/ 284 w 591"/>
                  <a:gd name="T25" fmla="*/ 60 h 514"/>
                  <a:gd name="T26" fmla="*/ 330 w 591"/>
                  <a:gd name="T27" fmla="*/ 62 h 514"/>
                  <a:gd name="T28" fmla="*/ 376 w 591"/>
                  <a:gd name="T29" fmla="*/ 73 h 514"/>
                  <a:gd name="T30" fmla="*/ 417 w 591"/>
                  <a:gd name="T31" fmla="*/ 94 h 514"/>
                  <a:gd name="T32" fmla="*/ 454 w 591"/>
                  <a:gd name="T33" fmla="*/ 121 h 514"/>
                  <a:gd name="T34" fmla="*/ 485 w 591"/>
                  <a:gd name="T35" fmla="*/ 156 h 514"/>
                  <a:gd name="T36" fmla="*/ 509 w 591"/>
                  <a:gd name="T37" fmla="*/ 195 h 514"/>
                  <a:gd name="T38" fmla="*/ 529 w 591"/>
                  <a:gd name="T39" fmla="*/ 261 h 514"/>
                  <a:gd name="T40" fmla="*/ 532 w 591"/>
                  <a:gd name="T41" fmla="*/ 307 h 514"/>
                  <a:gd name="T42" fmla="*/ 521 w 591"/>
                  <a:gd name="T43" fmla="*/ 365 h 514"/>
                  <a:gd name="T44" fmla="*/ 485 w 591"/>
                  <a:gd name="T45" fmla="*/ 436 h 514"/>
                  <a:gd name="T46" fmla="*/ 459 w 591"/>
                  <a:gd name="T47" fmla="*/ 467 h 514"/>
                  <a:gd name="T48" fmla="*/ 455 w 591"/>
                  <a:gd name="T49" fmla="*/ 489 h 514"/>
                  <a:gd name="T50" fmla="*/ 467 w 591"/>
                  <a:gd name="T51" fmla="*/ 509 h 514"/>
                  <a:gd name="T52" fmla="*/ 490 w 591"/>
                  <a:gd name="T53" fmla="*/ 513 h 514"/>
                  <a:gd name="T54" fmla="*/ 516 w 591"/>
                  <a:gd name="T55" fmla="*/ 494 h 514"/>
                  <a:gd name="T56" fmla="*/ 550 w 591"/>
                  <a:gd name="T57" fmla="*/ 447 h 514"/>
                  <a:gd name="T58" fmla="*/ 574 w 591"/>
                  <a:gd name="T59" fmla="*/ 395 h 514"/>
                  <a:gd name="T60" fmla="*/ 589 w 591"/>
                  <a:gd name="T61" fmla="*/ 340 h 514"/>
                  <a:gd name="T62" fmla="*/ 591 w 591"/>
                  <a:gd name="T63" fmla="*/ 281 h 514"/>
                  <a:gd name="T64" fmla="*/ 583 w 591"/>
                  <a:gd name="T65" fmla="*/ 223 h 514"/>
                  <a:gd name="T66" fmla="*/ 564 w 591"/>
                  <a:gd name="T67" fmla="*/ 169 h 514"/>
                  <a:gd name="T68" fmla="*/ 534 w 591"/>
                  <a:gd name="T69" fmla="*/ 119 h 514"/>
                  <a:gd name="T70" fmla="*/ 494 w 591"/>
                  <a:gd name="T71" fmla="*/ 77 h 514"/>
                  <a:gd name="T72" fmla="*/ 448 w 591"/>
                  <a:gd name="T73" fmla="*/ 42 h 514"/>
                  <a:gd name="T74" fmla="*/ 396 w 591"/>
                  <a:gd name="T75" fmla="*/ 17 h 514"/>
                  <a:gd name="T76" fmla="*/ 340 w 591"/>
                  <a:gd name="T77" fmla="*/ 3 h 514"/>
                  <a:gd name="T78" fmla="*/ 295 w 591"/>
                  <a:gd name="T79" fmla="*/ 0 h 514"/>
                  <a:gd name="T80" fmla="*/ 238 w 591"/>
                  <a:gd name="T81" fmla="*/ 5 h 514"/>
                  <a:gd name="T82" fmla="*/ 183 w 591"/>
                  <a:gd name="T83" fmla="*/ 22 h 514"/>
                  <a:gd name="T84" fmla="*/ 132 w 591"/>
                  <a:gd name="T85" fmla="*/ 49 h 514"/>
                  <a:gd name="T86" fmla="*/ 87 w 591"/>
                  <a:gd name="T87" fmla="*/ 87 h 514"/>
                  <a:gd name="T88" fmla="*/ 49 w 591"/>
                  <a:gd name="T89" fmla="*/ 132 h 514"/>
                  <a:gd name="T90" fmla="*/ 22 w 591"/>
                  <a:gd name="T91" fmla="*/ 182 h 514"/>
                  <a:gd name="T92" fmla="*/ 5 w 591"/>
                  <a:gd name="T93" fmla="*/ 237 h 514"/>
                  <a:gd name="T94" fmla="*/ 0 w 591"/>
                  <a:gd name="T95" fmla="*/ 296 h 514"/>
                  <a:gd name="T96" fmla="*/ 5 w 591"/>
                  <a:gd name="T97" fmla="*/ 353 h 514"/>
                  <a:gd name="T98" fmla="*/ 22 w 591"/>
                  <a:gd name="T99" fmla="*/ 409 h 514"/>
                  <a:gd name="T100" fmla="*/ 49 w 591"/>
                  <a:gd name="T101" fmla="*/ 459 h 514"/>
                  <a:gd name="T102" fmla="*/ 87 w 591"/>
                  <a:gd name="T103" fmla="*/ 505 h 514"/>
                  <a:gd name="T104" fmla="*/ 108 w 591"/>
                  <a:gd name="T105" fmla="*/ 514 h 514"/>
                  <a:gd name="T106" fmla="*/ 129 w 591"/>
                  <a:gd name="T107" fmla="*/ 505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1" h="514">
                    <a:moveTo>
                      <a:pt x="129" y="505"/>
                    </a:moveTo>
                    <a:lnTo>
                      <a:pt x="133" y="500"/>
                    </a:lnTo>
                    <a:lnTo>
                      <a:pt x="136" y="494"/>
                    </a:lnTo>
                    <a:lnTo>
                      <a:pt x="137" y="489"/>
                    </a:lnTo>
                    <a:lnTo>
                      <a:pt x="138" y="483"/>
                    </a:lnTo>
                    <a:lnTo>
                      <a:pt x="137" y="478"/>
                    </a:lnTo>
                    <a:lnTo>
                      <a:pt x="136" y="472"/>
                    </a:lnTo>
                    <a:lnTo>
                      <a:pt x="133" y="467"/>
                    </a:lnTo>
                    <a:lnTo>
                      <a:pt x="129" y="462"/>
                    </a:lnTo>
                    <a:lnTo>
                      <a:pt x="122" y="454"/>
                    </a:lnTo>
                    <a:lnTo>
                      <a:pt x="114" y="445"/>
                    </a:lnTo>
                    <a:lnTo>
                      <a:pt x="107" y="436"/>
                    </a:lnTo>
                    <a:lnTo>
                      <a:pt x="100" y="427"/>
                    </a:lnTo>
                    <a:lnTo>
                      <a:pt x="88" y="406"/>
                    </a:lnTo>
                    <a:lnTo>
                      <a:pt x="79" y="386"/>
                    </a:lnTo>
                    <a:lnTo>
                      <a:pt x="71" y="365"/>
                    </a:lnTo>
                    <a:lnTo>
                      <a:pt x="65" y="342"/>
                    </a:lnTo>
                    <a:lnTo>
                      <a:pt x="63" y="331"/>
                    </a:lnTo>
                    <a:lnTo>
                      <a:pt x="62" y="319"/>
                    </a:lnTo>
                    <a:lnTo>
                      <a:pt x="61" y="307"/>
                    </a:lnTo>
                    <a:lnTo>
                      <a:pt x="61" y="296"/>
                    </a:lnTo>
                    <a:lnTo>
                      <a:pt x="61" y="283"/>
                    </a:lnTo>
                    <a:lnTo>
                      <a:pt x="62" y="272"/>
                    </a:lnTo>
                    <a:lnTo>
                      <a:pt x="63" y="261"/>
                    </a:lnTo>
                    <a:lnTo>
                      <a:pt x="65" y="249"/>
                    </a:lnTo>
                    <a:lnTo>
                      <a:pt x="67" y="238"/>
                    </a:lnTo>
                    <a:lnTo>
                      <a:pt x="71" y="227"/>
                    </a:lnTo>
                    <a:lnTo>
                      <a:pt x="74" y="215"/>
                    </a:lnTo>
                    <a:lnTo>
                      <a:pt x="79" y="205"/>
                    </a:lnTo>
                    <a:lnTo>
                      <a:pt x="83" y="195"/>
                    </a:lnTo>
                    <a:lnTo>
                      <a:pt x="88" y="185"/>
                    </a:lnTo>
                    <a:lnTo>
                      <a:pt x="93" y="175"/>
                    </a:lnTo>
                    <a:lnTo>
                      <a:pt x="100" y="165"/>
                    </a:lnTo>
                    <a:lnTo>
                      <a:pt x="107" y="156"/>
                    </a:lnTo>
                    <a:lnTo>
                      <a:pt x="114" y="147"/>
                    </a:lnTo>
                    <a:lnTo>
                      <a:pt x="122" y="138"/>
                    </a:lnTo>
                    <a:lnTo>
                      <a:pt x="129" y="129"/>
                    </a:lnTo>
                    <a:lnTo>
                      <a:pt x="137" y="121"/>
                    </a:lnTo>
                    <a:lnTo>
                      <a:pt x="146" y="113"/>
                    </a:lnTo>
                    <a:lnTo>
                      <a:pt x="155" y="106"/>
                    </a:lnTo>
                    <a:lnTo>
                      <a:pt x="166" y="99"/>
                    </a:lnTo>
                    <a:lnTo>
                      <a:pt x="175" y="94"/>
                    </a:lnTo>
                    <a:lnTo>
                      <a:pt x="185" y="88"/>
                    </a:lnTo>
                    <a:lnTo>
                      <a:pt x="195" y="82"/>
                    </a:lnTo>
                    <a:lnTo>
                      <a:pt x="206" y="78"/>
                    </a:lnTo>
                    <a:lnTo>
                      <a:pt x="216" y="73"/>
                    </a:lnTo>
                    <a:lnTo>
                      <a:pt x="228" y="70"/>
                    </a:lnTo>
                    <a:lnTo>
                      <a:pt x="238" y="66"/>
                    </a:lnTo>
                    <a:lnTo>
                      <a:pt x="249" y="64"/>
                    </a:lnTo>
                    <a:lnTo>
                      <a:pt x="262" y="62"/>
                    </a:lnTo>
                    <a:lnTo>
                      <a:pt x="273" y="61"/>
                    </a:lnTo>
                    <a:lnTo>
                      <a:pt x="284" y="60"/>
                    </a:lnTo>
                    <a:lnTo>
                      <a:pt x="295" y="60"/>
                    </a:lnTo>
                    <a:lnTo>
                      <a:pt x="308" y="60"/>
                    </a:lnTo>
                    <a:lnTo>
                      <a:pt x="319" y="61"/>
                    </a:lnTo>
                    <a:lnTo>
                      <a:pt x="330" y="62"/>
                    </a:lnTo>
                    <a:lnTo>
                      <a:pt x="342" y="64"/>
                    </a:lnTo>
                    <a:lnTo>
                      <a:pt x="353" y="66"/>
                    </a:lnTo>
                    <a:lnTo>
                      <a:pt x="364" y="70"/>
                    </a:lnTo>
                    <a:lnTo>
                      <a:pt x="376" y="73"/>
                    </a:lnTo>
                    <a:lnTo>
                      <a:pt x="386" y="78"/>
                    </a:lnTo>
                    <a:lnTo>
                      <a:pt x="397" y="82"/>
                    </a:lnTo>
                    <a:lnTo>
                      <a:pt x="407" y="88"/>
                    </a:lnTo>
                    <a:lnTo>
                      <a:pt x="417" y="94"/>
                    </a:lnTo>
                    <a:lnTo>
                      <a:pt x="426" y="99"/>
                    </a:lnTo>
                    <a:lnTo>
                      <a:pt x="437" y="106"/>
                    </a:lnTo>
                    <a:lnTo>
                      <a:pt x="446" y="113"/>
                    </a:lnTo>
                    <a:lnTo>
                      <a:pt x="454" y="121"/>
                    </a:lnTo>
                    <a:lnTo>
                      <a:pt x="463" y="129"/>
                    </a:lnTo>
                    <a:lnTo>
                      <a:pt x="471" y="138"/>
                    </a:lnTo>
                    <a:lnTo>
                      <a:pt x="478" y="147"/>
                    </a:lnTo>
                    <a:lnTo>
                      <a:pt x="485" y="156"/>
                    </a:lnTo>
                    <a:lnTo>
                      <a:pt x="492" y="165"/>
                    </a:lnTo>
                    <a:lnTo>
                      <a:pt x="499" y="175"/>
                    </a:lnTo>
                    <a:lnTo>
                      <a:pt x="504" y="185"/>
                    </a:lnTo>
                    <a:lnTo>
                      <a:pt x="509" y="195"/>
                    </a:lnTo>
                    <a:lnTo>
                      <a:pt x="513" y="205"/>
                    </a:lnTo>
                    <a:lnTo>
                      <a:pt x="521" y="227"/>
                    </a:lnTo>
                    <a:lnTo>
                      <a:pt x="527" y="249"/>
                    </a:lnTo>
                    <a:lnTo>
                      <a:pt x="529" y="261"/>
                    </a:lnTo>
                    <a:lnTo>
                      <a:pt x="530" y="272"/>
                    </a:lnTo>
                    <a:lnTo>
                      <a:pt x="532" y="283"/>
                    </a:lnTo>
                    <a:lnTo>
                      <a:pt x="532" y="296"/>
                    </a:lnTo>
                    <a:lnTo>
                      <a:pt x="532" y="307"/>
                    </a:lnTo>
                    <a:lnTo>
                      <a:pt x="530" y="319"/>
                    </a:lnTo>
                    <a:lnTo>
                      <a:pt x="529" y="331"/>
                    </a:lnTo>
                    <a:lnTo>
                      <a:pt x="527" y="342"/>
                    </a:lnTo>
                    <a:lnTo>
                      <a:pt x="521" y="365"/>
                    </a:lnTo>
                    <a:lnTo>
                      <a:pt x="513" y="386"/>
                    </a:lnTo>
                    <a:lnTo>
                      <a:pt x="504" y="406"/>
                    </a:lnTo>
                    <a:lnTo>
                      <a:pt x="492" y="427"/>
                    </a:lnTo>
                    <a:lnTo>
                      <a:pt x="485" y="436"/>
                    </a:lnTo>
                    <a:lnTo>
                      <a:pt x="478" y="445"/>
                    </a:lnTo>
                    <a:lnTo>
                      <a:pt x="471" y="454"/>
                    </a:lnTo>
                    <a:lnTo>
                      <a:pt x="463" y="462"/>
                    </a:lnTo>
                    <a:lnTo>
                      <a:pt x="459" y="467"/>
                    </a:lnTo>
                    <a:lnTo>
                      <a:pt x="456" y="472"/>
                    </a:lnTo>
                    <a:lnTo>
                      <a:pt x="455" y="478"/>
                    </a:lnTo>
                    <a:lnTo>
                      <a:pt x="454" y="483"/>
                    </a:lnTo>
                    <a:lnTo>
                      <a:pt x="455" y="489"/>
                    </a:lnTo>
                    <a:lnTo>
                      <a:pt x="456" y="494"/>
                    </a:lnTo>
                    <a:lnTo>
                      <a:pt x="459" y="500"/>
                    </a:lnTo>
                    <a:lnTo>
                      <a:pt x="463" y="505"/>
                    </a:lnTo>
                    <a:lnTo>
                      <a:pt x="467" y="509"/>
                    </a:lnTo>
                    <a:lnTo>
                      <a:pt x="473" y="511"/>
                    </a:lnTo>
                    <a:lnTo>
                      <a:pt x="478" y="513"/>
                    </a:lnTo>
                    <a:lnTo>
                      <a:pt x="484" y="514"/>
                    </a:lnTo>
                    <a:lnTo>
                      <a:pt x="490" y="513"/>
                    </a:lnTo>
                    <a:lnTo>
                      <a:pt x="495" y="511"/>
                    </a:lnTo>
                    <a:lnTo>
                      <a:pt x="501" y="509"/>
                    </a:lnTo>
                    <a:lnTo>
                      <a:pt x="506" y="505"/>
                    </a:lnTo>
                    <a:lnTo>
                      <a:pt x="516" y="494"/>
                    </a:lnTo>
                    <a:lnTo>
                      <a:pt x="525" y="483"/>
                    </a:lnTo>
                    <a:lnTo>
                      <a:pt x="534" y="472"/>
                    </a:lnTo>
                    <a:lnTo>
                      <a:pt x="543" y="459"/>
                    </a:lnTo>
                    <a:lnTo>
                      <a:pt x="550" y="447"/>
                    </a:lnTo>
                    <a:lnTo>
                      <a:pt x="557" y="435"/>
                    </a:lnTo>
                    <a:lnTo>
                      <a:pt x="564" y="422"/>
                    </a:lnTo>
                    <a:lnTo>
                      <a:pt x="570" y="409"/>
                    </a:lnTo>
                    <a:lnTo>
                      <a:pt x="574" y="395"/>
                    </a:lnTo>
                    <a:lnTo>
                      <a:pt x="579" y="382"/>
                    </a:lnTo>
                    <a:lnTo>
                      <a:pt x="583" y="368"/>
                    </a:lnTo>
                    <a:lnTo>
                      <a:pt x="586" y="353"/>
                    </a:lnTo>
                    <a:lnTo>
                      <a:pt x="589" y="340"/>
                    </a:lnTo>
                    <a:lnTo>
                      <a:pt x="590" y="325"/>
                    </a:lnTo>
                    <a:lnTo>
                      <a:pt x="591" y="310"/>
                    </a:lnTo>
                    <a:lnTo>
                      <a:pt x="591" y="296"/>
                    </a:lnTo>
                    <a:lnTo>
                      <a:pt x="591" y="281"/>
                    </a:lnTo>
                    <a:lnTo>
                      <a:pt x="590" y="266"/>
                    </a:lnTo>
                    <a:lnTo>
                      <a:pt x="589" y="252"/>
                    </a:lnTo>
                    <a:lnTo>
                      <a:pt x="586" y="237"/>
                    </a:lnTo>
                    <a:lnTo>
                      <a:pt x="583" y="223"/>
                    </a:lnTo>
                    <a:lnTo>
                      <a:pt x="579" y="209"/>
                    </a:lnTo>
                    <a:lnTo>
                      <a:pt x="574" y="195"/>
                    </a:lnTo>
                    <a:lnTo>
                      <a:pt x="570" y="183"/>
                    </a:lnTo>
                    <a:lnTo>
                      <a:pt x="564" y="169"/>
                    </a:lnTo>
                    <a:lnTo>
                      <a:pt x="557" y="156"/>
                    </a:lnTo>
                    <a:lnTo>
                      <a:pt x="550" y="143"/>
                    </a:lnTo>
                    <a:lnTo>
                      <a:pt x="543" y="132"/>
                    </a:lnTo>
                    <a:lnTo>
                      <a:pt x="534" y="119"/>
                    </a:lnTo>
                    <a:lnTo>
                      <a:pt x="525" y="108"/>
                    </a:lnTo>
                    <a:lnTo>
                      <a:pt x="516" y="97"/>
                    </a:lnTo>
                    <a:lnTo>
                      <a:pt x="506" y="87"/>
                    </a:lnTo>
                    <a:lnTo>
                      <a:pt x="494" y="77"/>
                    </a:lnTo>
                    <a:lnTo>
                      <a:pt x="483" y="66"/>
                    </a:lnTo>
                    <a:lnTo>
                      <a:pt x="472" y="57"/>
                    </a:lnTo>
                    <a:lnTo>
                      <a:pt x="460" y="49"/>
                    </a:lnTo>
                    <a:lnTo>
                      <a:pt x="448" y="42"/>
                    </a:lnTo>
                    <a:lnTo>
                      <a:pt x="436" y="35"/>
                    </a:lnTo>
                    <a:lnTo>
                      <a:pt x="422" y="28"/>
                    </a:lnTo>
                    <a:lnTo>
                      <a:pt x="410" y="22"/>
                    </a:lnTo>
                    <a:lnTo>
                      <a:pt x="396" y="17"/>
                    </a:lnTo>
                    <a:lnTo>
                      <a:pt x="382" y="12"/>
                    </a:lnTo>
                    <a:lnTo>
                      <a:pt x="368" y="9"/>
                    </a:lnTo>
                    <a:lnTo>
                      <a:pt x="354" y="5"/>
                    </a:lnTo>
                    <a:lnTo>
                      <a:pt x="340" y="3"/>
                    </a:lnTo>
                    <a:lnTo>
                      <a:pt x="325" y="1"/>
                    </a:lnTo>
                    <a:lnTo>
                      <a:pt x="311" y="0"/>
                    </a:lnTo>
                    <a:lnTo>
                      <a:pt x="295" y="0"/>
                    </a:lnTo>
                    <a:lnTo>
                      <a:pt x="295" y="0"/>
                    </a:lnTo>
                    <a:lnTo>
                      <a:pt x="281" y="0"/>
                    </a:lnTo>
                    <a:lnTo>
                      <a:pt x="266" y="1"/>
                    </a:lnTo>
                    <a:lnTo>
                      <a:pt x="253" y="3"/>
                    </a:lnTo>
                    <a:lnTo>
                      <a:pt x="238" y="5"/>
                    </a:lnTo>
                    <a:lnTo>
                      <a:pt x="223" y="9"/>
                    </a:lnTo>
                    <a:lnTo>
                      <a:pt x="210" y="12"/>
                    </a:lnTo>
                    <a:lnTo>
                      <a:pt x="196" y="17"/>
                    </a:lnTo>
                    <a:lnTo>
                      <a:pt x="183" y="22"/>
                    </a:lnTo>
                    <a:lnTo>
                      <a:pt x="169" y="28"/>
                    </a:lnTo>
                    <a:lnTo>
                      <a:pt x="157" y="35"/>
                    </a:lnTo>
                    <a:lnTo>
                      <a:pt x="144" y="42"/>
                    </a:lnTo>
                    <a:lnTo>
                      <a:pt x="132" y="49"/>
                    </a:lnTo>
                    <a:lnTo>
                      <a:pt x="120" y="57"/>
                    </a:lnTo>
                    <a:lnTo>
                      <a:pt x="108" y="66"/>
                    </a:lnTo>
                    <a:lnTo>
                      <a:pt x="98" y="77"/>
                    </a:lnTo>
                    <a:lnTo>
                      <a:pt x="87" y="87"/>
                    </a:lnTo>
                    <a:lnTo>
                      <a:pt x="76" y="97"/>
                    </a:lnTo>
                    <a:lnTo>
                      <a:pt x="67" y="108"/>
                    </a:lnTo>
                    <a:lnTo>
                      <a:pt x="58" y="119"/>
                    </a:lnTo>
                    <a:lnTo>
                      <a:pt x="49" y="132"/>
                    </a:lnTo>
                    <a:lnTo>
                      <a:pt x="41" y="143"/>
                    </a:lnTo>
                    <a:lnTo>
                      <a:pt x="35" y="156"/>
                    </a:lnTo>
                    <a:lnTo>
                      <a:pt x="28" y="169"/>
                    </a:lnTo>
                    <a:lnTo>
                      <a:pt x="22" y="182"/>
                    </a:lnTo>
                    <a:lnTo>
                      <a:pt x="18" y="195"/>
                    </a:lnTo>
                    <a:lnTo>
                      <a:pt x="13" y="209"/>
                    </a:lnTo>
                    <a:lnTo>
                      <a:pt x="9" y="223"/>
                    </a:lnTo>
                    <a:lnTo>
                      <a:pt x="5" y="237"/>
                    </a:lnTo>
                    <a:lnTo>
                      <a:pt x="3" y="252"/>
                    </a:lnTo>
                    <a:lnTo>
                      <a:pt x="2" y="266"/>
                    </a:lnTo>
                    <a:lnTo>
                      <a:pt x="1" y="281"/>
                    </a:lnTo>
                    <a:lnTo>
                      <a:pt x="0" y="296"/>
                    </a:lnTo>
                    <a:lnTo>
                      <a:pt x="1" y="310"/>
                    </a:lnTo>
                    <a:lnTo>
                      <a:pt x="2" y="325"/>
                    </a:lnTo>
                    <a:lnTo>
                      <a:pt x="3" y="340"/>
                    </a:lnTo>
                    <a:lnTo>
                      <a:pt x="5" y="353"/>
                    </a:lnTo>
                    <a:lnTo>
                      <a:pt x="9" y="368"/>
                    </a:lnTo>
                    <a:lnTo>
                      <a:pt x="13" y="382"/>
                    </a:lnTo>
                    <a:lnTo>
                      <a:pt x="18" y="395"/>
                    </a:lnTo>
                    <a:lnTo>
                      <a:pt x="22" y="409"/>
                    </a:lnTo>
                    <a:lnTo>
                      <a:pt x="28" y="422"/>
                    </a:lnTo>
                    <a:lnTo>
                      <a:pt x="35" y="435"/>
                    </a:lnTo>
                    <a:lnTo>
                      <a:pt x="41" y="447"/>
                    </a:lnTo>
                    <a:lnTo>
                      <a:pt x="49" y="459"/>
                    </a:lnTo>
                    <a:lnTo>
                      <a:pt x="58" y="472"/>
                    </a:lnTo>
                    <a:lnTo>
                      <a:pt x="67" y="483"/>
                    </a:lnTo>
                    <a:lnTo>
                      <a:pt x="76" y="494"/>
                    </a:lnTo>
                    <a:lnTo>
                      <a:pt x="87" y="505"/>
                    </a:lnTo>
                    <a:lnTo>
                      <a:pt x="91" y="509"/>
                    </a:lnTo>
                    <a:lnTo>
                      <a:pt x="97" y="511"/>
                    </a:lnTo>
                    <a:lnTo>
                      <a:pt x="102" y="513"/>
                    </a:lnTo>
                    <a:lnTo>
                      <a:pt x="108" y="514"/>
                    </a:lnTo>
                    <a:lnTo>
                      <a:pt x="114" y="513"/>
                    </a:lnTo>
                    <a:lnTo>
                      <a:pt x="119" y="511"/>
                    </a:lnTo>
                    <a:lnTo>
                      <a:pt x="125" y="509"/>
                    </a:lnTo>
                    <a:lnTo>
                      <a:pt x="129" y="5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defTabSz="913943"/>
                <a:endParaRPr lang="en-US" sz="1799">
                  <a:solidFill>
                    <a:prstClr val="black"/>
                  </a:solidFill>
                  <a:latin typeface="Calibri Light"/>
                </a:endParaRPr>
              </a:p>
            </p:txBody>
          </p:sp>
        </p:grpSp>
        <p:pic>
          <p:nvPicPr>
            <p:cNvPr id="50" name="Picture 2" descr="Related image"/>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88300" y="3519408"/>
              <a:ext cx="276983" cy="276983"/>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9"/>
            <p:cNvSpPr>
              <a:spLocks noChangeArrowheads="1"/>
            </p:cNvSpPr>
            <p:nvPr/>
          </p:nvSpPr>
          <p:spPr bwMode="auto">
            <a:xfrm>
              <a:off x="9159788" y="3836211"/>
              <a:ext cx="1181622" cy="352032"/>
            </a:xfrm>
            <a:prstGeom prst="roundRect">
              <a:avLst/>
            </a:prstGeom>
            <a:solidFill>
              <a:schemeClr val="accent4"/>
            </a:solidFill>
            <a:ln w="15875" cap="flat">
              <a:noFill/>
              <a:prstDash val="solid"/>
              <a:miter lim="800000"/>
              <a:headEnd/>
              <a:tailEnd/>
            </a:ln>
          </p:spPr>
          <p:txBody>
            <a:bodyPr vert="horz" wrap="square" lIns="91392" tIns="45696" rIns="91392" bIns="45696" numCol="1" anchor="ctr" anchorCtr="0" compatLnSpc="1">
              <a:prstTxWarp prst="textNoShape">
                <a:avLst/>
              </a:prstTxWarp>
            </a:bodyPr>
            <a:lstStyle/>
            <a:p>
              <a:pPr algn="ctr" defTabSz="913943"/>
              <a:r>
                <a:rPr lang="en-US" sz="1199" b="1" kern="0" dirty="0" smtClean="0">
                  <a:solidFill>
                    <a:prstClr val="black"/>
                  </a:solidFill>
                  <a:latin typeface="Calibri Light"/>
                </a:rPr>
                <a:t>6</a:t>
              </a:r>
              <a:r>
                <a:rPr lang="en-US" sz="1199" b="1" kern="0" baseline="30000" dirty="0">
                  <a:solidFill>
                    <a:prstClr val="black"/>
                  </a:solidFill>
                  <a:latin typeface="Calibri Light"/>
                </a:rPr>
                <a:t>  </a:t>
              </a:r>
              <a:r>
                <a:rPr lang="en-US" sz="1199" b="1" kern="0" dirty="0" smtClean="0">
                  <a:solidFill>
                    <a:prstClr val="black"/>
                  </a:solidFill>
                  <a:latin typeface="Calibri Light"/>
                </a:rPr>
                <a:t> Months</a:t>
              </a:r>
              <a:endParaRPr lang="en-US" sz="1199" b="1" kern="0" dirty="0">
                <a:solidFill>
                  <a:prstClr val="black"/>
                </a:solidFill>
                <a:latin typeface="Calibri Light"/>
              </a:endParaRPr>
            </a:p>
          </p:txBody>
        </p:sp>
        <p:sp>
          <p:nvSpPr>
            <p:cNvPr id="55" name="Rectangle 54"/>
            <p:cNvSpPr/>
            <p:nvPr/>
          </p:nvSpPr>
          <p:spPr>
            <a:xfrm>
              <a:off x="8394856" y="4370868"/>
              <a:ext cx="2638911" cy="645946"/>
            </a:xfrm>
            <a:prstGeom prst="rect">
              <a:avLst/>
            </a:prstGeom>
          </p:spPr>
          <p:txBody>
            <a:bodyPr wrap="square">
              <a:spAutoFit/>
            </a:bodyPr>
            <a:lstStyle/>
            <a:p>
              <a:pPr algn="ctr" defTabSz="913943"/>
              <a:r>
                <a:rPr lang="en-US" sz="1199" b="1" dirty="0" smtClean="0">
                  <a:solidFill>
                    <a:prstClr val="black"/>
                  </a:solidFill>
                  <a:latin typeface="Calibri" panose="020F0502020204030204" pitchFamily="34" charset="0"/>
                  <a:cs typeface="Calibri" panose="020F0502020204030204" pitchFamily="34" charset="0"/>
                </a:rPr>
                <a:t>Connect </a:t>
              </a:r>
              <a:r>
                <a:rPr lang="en-US" sz="1199" b="1" dirty="0">
                  <a:solidFill>
                    <a:prstClr val="black"/>
                  </a:solidFill>
                  <a:latin typeface="Calibri" panose="020F0502020204030204" pitchFamily="34" charset="0"/>
                  <a:cs typeface="Calibri" panose="020F0502020204030204" pitchFamily="34" charset="0"/>
                </a:rPr>
                <a:t>with hardware company to enable </a:t>
              </a:r>
              <a:r>
                <a:rPr lang="en-US" sz="1199" b="1" dirty="0" smtClean="0">
                  <a:solidFill>
                    <a:prstClr val="black"/>
                  </a:solidFill>
                  <a:latin typeface="Calibri" panose="020F0502020204030204" pitchFamily="34" charset="0"/>
                  <a:cs typeface="Calibri" panose="020F0502020204030204" pitchFamily="34" charset="0"/>
                </a:rPr>
                <a:t>IOT </a:t>
              </a:r>
              <a:r>
                <a:rPr lang="en-US" sz="1199" b="1" dirty="0">
                  <a:solidFill>
                    <a:prstClr val="black"/>
                  </a:solidFill>
                  <a:latin typeface="Calibri" panose="020F0502020204030204" pitchFamily="34" charset="0"/>
                  <a:cs typeface="Calibri" panose="020F0502020204030204" pitchFamily="34" charset="0"/>
                </a:rPr>
                <a:t>collection of data ( swabs, blood sample </a:t>
              </a:r>
              <a:r>
                <a:rPr lang="en-US" sz="1199" b="1" dirty="0" smtClean="0">
                  <a:solidFill>
                    <a:prstClr val="black"/>
                  </a:solidFill>
                  <a:latin typeface="Calibri" panose="020F0502020204030204" pitchFamily="34" charset="0"/>
                  <a:cs typeface="Calibri" panose="020F0502020204030204" pitchFamily="34" charset="0"/>
                </a:rPr>
                <a:t>)</a:t>
              </a:r>
              <a:endParaRPr lang="en-US" sz="1199" b="1" dirty="0">
                <a:solidFill>
                  <a:prstClr val="black"/>
                </a:solidFill>
                <a:latin typeface="Calibri" panose="020F0502020204030204" pitchFamily="34" charset="0"/>
                <a:cs typeface="Calibri" panose="020F0502020204030204" pitchFamily="34" charset="0"/>
              </a:endParaRPr>
            </a:p>
          </p:txBody>
        </p:sp>
        <p:pic>
          <p:nvPicPr>
            <p:cNvPr id="57" name="Picture 6" descr="Image resul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30239" y="3380764"/>
              <a:ext cx="284073" cy="247075"/>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Straight Connector 57"/>
            <p:cNvCxnSpPr/>
            <p:nvPr/>
          </p:nvCxnSpPr>
          <p:spPr>
            <a:xfrm flipV="1">
              <a:off x="4154226" y="3993384"/>
              <a:ext cx="0" cy="1113444"/>
            </a:xfrm>
            <a:prstGeom prst="line">
              <a:avLst/>
            </a:prstGeom>
            <a:noFill/>
            <a:ln w="12700" cap="flat" cmpd="sng" algn="ctr">
              <a:solidFill>
                <a:sysClr val="windowText" lastClr="000000"/>
              </a:solidFill>
              <a:prstDash val="solid"/>
              <a:miter lim="800000"/>
              <a:tailEnd type="oval"/>
            </a:ln>
            <a:effectLst/>
          </p:spPr>
        </p:cxnSp>
        <p:cxnSp>
          <p:nvCxnSpPr>
            <p:cNvPr id="60" name="Straight Connector 59"/>
            <p:cNvCxnSpPr/>
            <p:nvPr/>
          </p:nvCxnSpPr>
          <p:spPr>
            <a:xfrm flipV="1">
              <a:off x="7878052" y="3993384"/>
              <a:ext cx="0" cy="1113444"/>
            </a:xfrm>
            <a:prstGeom prst="line">
              <a:avLst/>
            </a:prstGeom>
            <a:noFill/>
            <a:ln w="12700" cap="flat" cmpd="sng" algn="ctr">
              <a:solidFill>
                <a:sysClr val="windowText" lastClr="000000"/>
              </a:solidFill>
              <a:prstDash val="solid"/>
              <a:miter lim="800000"/>
              <a:tailEnd type="oval"/>
            </a:ln>
            <a:effectLst/>
          </p:spPr>
        </p:cxnSp>
        <p:cxnSp>
          <p:nvCxnSpPr>
            <p:cNvPr id="61" name="Straight Connector 60"/>
            <p:cNvCxnSpPr/>
            <p:nvPr/>
          </p:nvCxnSpPr>
          <p:spPr>
            <a:xfrm flipV="1">
              <a:off x="11524130" y="3929045"/>
              <a:ext cx="0" cy="1113444"/>
            </a:xfrm>
            <a:prstGeom prst="line">
              <a:avLst/>
            </a:prstGeom>
            <a:noFill/>
            <a:ln w="12700" cap="flat" cmpd="sng" algn="ctr">
              <a:solidFill>
                <a:sysClr val="windowText" lastClr="000000"/>
              </a:solidFill>
              <a:prstDash val="solid"/>
              <a:miter lim="800000"/>
              <a:tailEnd type="oval"/>
            </a:ln>
            <a:effectLst/>
          </p:spPr>
        </p:cxnSp>
      </p:grpSp>
      <p:sp>
        <p:nvSpPr>
          <p:cNvPr id="62" name="Rectangle 61"/>
          <p:cNvSpPr/>
          <p:nvPr/>
        </p:nvSpPr>
        <p:spPr>
          <a:xfrm>
            <a:off x="4782625" y="3113445"/>
            <a:ext cx="2705228" cy="461665"/>
          </a:xfrm>
          <a:prstGeom prst="rect">
            <a:avLst/>
          </a:prstGeom>
        </p:spPr>
        <p:txBody>
          <a:bodyPr wrap="none">
            <a:spAutoFit/>
          </a:bodyPr>
          <a:lstStyle/>
          <a:p>
            <a:r>
              <a:rPr lang="en-US" sz="2400" i="1" dirty="0" smtClean="0">
                <a:solidFill>
                  <a:srgbClr val="7030A0"/>
                </a:solidFill>
                <a:latin typeface="Segoe UI" panose="020B0502040204020203" pitchFamily="34" charset="0"/>
              </a:rPr>
              <a:t>Solution Roadmap</a:t>
            </a:r>
            <a:endParaRPr lang="en-US" sz="2400" i="1" dirty="0">
              <a:solidFill>
                <a:srgbClr val="7030A0"/>
              </a:solidFill>
              <a:effectLst/>
              <a:latin typeface="Segoe UI" panose="020B0502040204020203" pitchFamily="34" charset="0"/>
            </a:endParaRPr>
          </a:p>
        </p:txBody>
      </p:sp>
    </p:spTree>
    <p:extLst>
      <p:ext uri="{BB962C8B-B14F-4D97-AF65-F5344CB8AC3E}">
        <p14:creationId xmlns:p14="http://schemas.microsoft.com/office/powerpoint/2010/main" val="2666111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5669F-C258-4ADB-BB5D-D1D54A0CCEBE}"/>
              </a:ext>
            </a:extLst>
          </p:cNvPr>
          <p:cNvSpPr>
            <a:spLocks noGrp="1"/>
          </p:cNvSpPr>
          <p:nvPr>
            <p:ph idx="1"/>
          </p:nvPr>
        </p:nvSpPr>
        <p:spPr>
          <a:xfrm>
            <a:off x="163773" y="1390928"/>
            <a:ext cx="11898238" cy="5467072"/>
          </a:xfrm>
        </p:spPr>
        <p:txBody>
          <a:bodyPr/>
          <a:lstStyle/>
          <a:p>
            <a:endParaRPr lang="en-US" dirty="0"/>
          </a:p>
          <a:p>
            <a:pPr marL="0" indent="0">
              <a:buNone/>
            </a:pPr>
            <a:endParaRPr lang="en-US" dirty="0"/>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0"/>
            <a:ext cx="2260600" cy="1298571"/>
          </a:xfrm>
          <a:prstGeom prst="rect">
            <a:avLst/>
          </a:prstGeom>
        </p:spPr>
      </p:pic>
      <p:sp>
        <p:nvSpPr>
          <p:cNvPr id="7" name="Title 1"/>
          <p:cNvSpPr txBox="1">
            <a:spLocks/>
          </p:cNvSpPr>
          <p:nvPr/>
        </p:nvSpPr>
        <p:spPr>
          <a:xfrm>
            <a:off x="2981511" y="65365"/>
            <a:ext cx="9080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4000" b="1" dirty="0" smtClean="0">
                <a:solidFill>
                  <a:srgbClr val="7030A0"/>
                </a:solidFill>
              </a:rPr>
              <a:t>Women CO[vi]DE Warriors </a:t>
            </a:r>
            <a:r>
              <a:rPr lang="en-IN" sz="4000" b="1" dirty="0" smtClean="0"/>
              <a:t>submission slide </a:t>
            </a:r>
            <a:r>
              <a:rPr lang="en-IN" sz="4000" b="1" dirty="0" smtClean="0">
                <a:solidFill>
                  <a:srgbClr val="7030A0"/>
                </a:solidFill>
              </a:rPr>
              <a:t>3a/7 (Continued….)</a:t>
            </a:r>
            <a:endParaRPr lang="en-IN" sz="4000" b="1" dirty="0">
              <a:solidFill>
                <a:srgbClr val="7030A0"/>
              </a:solidFill>
            </a:endParaRPr>
          </a:p>
        </p:txBody>
      </p:sp>
      <p:sp>
        <p:nvSpPr>
          <p:cNvPr id="62" name="Rectangle 61"/>
          <p:cNvSpPr/>
          <p:nvPr/>
        </p:nvSpPr>
        <p:spPr>
          <a:xfrm>
            <a:off x="4667856" y="1034058"/>
            <a:ext cx="2282997" cy="461665"/>
          </a:xfrm>
          <a:prstGeom prst="rect">
            <a:avLst/>
          </a:prstGeom>
        </p:spPr>
        <p:txBody>
          <a:bodyPr wrap="none">
            <a:spAutoFit/>
          </a:bodyPr>
          <a:lstStyle/>
          <a:p>
            <a:r>
              <a:rPr lang="en-US" sz="2400" i="1" dirty="0" smtClean="0">
                <a:solidFill>
                  <a:srgbClr val="7030A0"/>
                </a:solidFill>
                <a:latin typeface="Segoe UI" panose="020B0502040204020203" pitchFamily="34" charset="0"/>
              </a:rPr>
              <a:t>Business Model </a:t>
            </a:r>
            <a:endParaRPr lang="en-US" sz="2400" i="1" dirty="0">
              <a:solidFill>
                <a:srgbClr val="7030A0"/>
              </a:solidFill>
              <a:effectLst/>
              <a:latin typeface="Segoe UI" panose="020B0502040204020203" pitchFamily="34" charset="0"/>
            </a:endParaRPr>
          </a:p>
        </p:txBody>
      </p:sp>
      <p:sp>
        <p:nvSpPr>
          <p:cNvPr id="2" name="Rectangle 1"/>
          <p:cNvSpPr/>
          <p:nvPr/>
        </p:nvSpPr>
        <p:spPr>
          <a:xfrm>
            <a:off x="189093" y="1512053"/>
            <a:ext cx="11404979" cy="923330"/>
          </a:xfrm>
          <a:prstGeom prst="rect">
            <a:avLst/>
          </a:prstGeom>
        </p:spPr>
        <p:txBody>
          <a:bodyPr wrap="square">
            <a:spAutoFit/>
          </a:bodyPr>
          <a:lstStyle/>
          <a:p>
            <a:r>
              <a:rPr lang="en-US" b="1" u="sng" dirty="0" smtClean="0"/>
              <a:t>Hybrid business model </a:t>
            </a:r>
            <a:r>
              <a:rPr lang="en-US" dirty="0" smtClean="0"/>
              <a:t>is envisioned. The state would provide state based women doctors, gynecologist , mental health professionals free of cost. There would be private doctors also which could be subscribed with a limited fee and subscription structure. (The fee and subscription structure is being thought about) </a:t>
            </a:r>
            <a:endParaRPr lang="en-US" dirty="0"/>
          </a:p>
        </p:txBody>
      </p:sp>
      <p:sp>
        <p:nvSpPr>
          <p:cNvPr id="8" name="Rectangle 7"/>
          <p:cNvSpPr/>
          <p:nvPr/>
        </p:nvSpPr>
        <p:spPr>
          <a:xfrm>
            <a:off x="4781669" y="2442978"/>
            <a:ext cx="2169184" cy="461665"/>
          </a:xfrm>
          <a:prstGeom prst="rect">
            <a:avLst/>
          </a:prstGeom>
        </p:spPr>
        <p:txBody>
          <a:bodyPr wrap="none">
            <a:spAutoFit/>
          </a:bodyPr>
          <a:lstStyle/>
          <a:p>
            <a:r>
              <a:rPr lang="en-US" sz="2400" i="1" dirty="0" smtClean="0">
                <a:solidFill>
                  <a:srgbClr val="7030A0"/>
                </a:solidFill>
                <a:latin typeface="Segoe UI" panose="020B0502040204020203" pitchFamily="34" charset="0"/>
              </a:rPr>
              <a:t>Funding Needs</a:t>
            </a:r>
            <a:endParaRPr lang="en-US" sz="2400" i="1" dirty="0">
              <a:solidFill>
                <a:srgbClr val="7030A0"/>
              </a:solidFill>
              <a:effectLst/>
              <a:latin typeface="Segoe UI"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76774864"/>
              </p:ext>
            </p:extLst>
          </p:nvPr>
        </p:nvGraphicFramePr>
        <p:xfrm>
          <a:off x="480776" y="2968407"/>
          <a:ext cx="10821614" cy="2206483"/>
        </p:xfrm>
        <a:graphic>
          <a:graphicData uri="http://schemas.openxmlformats.org/drawingml/2006/table">
            <a:tbl>
              <a:tblPr firstRow="1" bandRow="1">
                <a:tableStyleId>{5C22544A-7EE6-4342-B048-85BDC9FD1C3A}</a:tableStyleId>
              </a:tblPr>
              <a:tblGrid>
                <a:gridCol w="5410807">
                  <a:extLst>
                    <a:ext uri="{9D8B030D-6E8A-4147-A177-3AD203B41FA5}">
                      <a16:colId xmlns:a16="http://schemas.microsoft.com/office/drawing/2014/main" val="20000"/>
                    </a:ext>
                  </a:extLst>
                </a:gridCol>
                <a:gridCol w="5410807">
                  <a:extLst>
                    <a:ext uri="{9D8B030D-6E8A-4147-A177-3AD203B41FA5}">
                      <a16:colId xmlns:a16="http://schemas.microsoft.com/office/drawing/2014/main" val="20001"/>
                    </a:ext>
                  </a:extLst>
                </a:gridCol>
              </a:tblGrid>
              <a:tr h="352283">
                <a:tc>
                  <a:txBody>
                    <a:bodyPr/>
                    <a:lstStyle/>
                    <a:p>
                      <a:r>
                        <a:rPr lang="en-US" sz="1600" dirty="0" smtClean="0"/>
                        <a:t>Activities</a:t>
                      </a:r>
                      <a:endParaRPr lang="en-US" sz="1600" dirty="0"/>
                    </a:p>
                  </a:txBody>
                  <a:tcPr/>
                </a:tc>
                <a:tc>
                  <a:txBody>
                    <a:bodyPr/>
                    <a:lstStyle/>
                    <a:p>
                      <a:r>
                        <a:rPr lang="en-US" sz="1600" dirty="0" smtClean="0"/>
                        <a:t>Cost needs (INR)</a:t>
                      </a:r>
                      <a:endParaRPr lang="en-US" sz="1600" dirty="0"/>
                    </a:p>
                  </a:txBody>
                  <a:tcPr/>
                </a:tc>
                <a:extLst>
                  <a:ext uri="{0D108BD9-81ED-4DB2-BD59-A6C34878D82A}">
                    <a16:rowId xmlns:a16="http://schemas.microsoft.com/office/drawing/2014/main" val="10000"/>
                  </a:ext>
                </a:extLst>
              </a:tr>
              <a:tr h="370840">
                <a:tc>
                  <a:txBody>
                    <a:bodyPr/>
                    <a:lstStyle/>
                    <a:p>
                      <a:r>
                        <a:rPr lang="en-US" sz="1600" dirty="0" smtClean="0"/>
                        <a:t>Development needs (Team of 5 for 1 month)</a:t>
                      </a:r>
                      <a:endParaRPr lang="en-US" sz="1600" dirty="0"/>
                    </a:p>
                  </a:txBody>
                  <a:tcPr/>
                </a:tc>
                <a:tc>
                  <a:txBody>
                    <a:bodyPr/>
                    <a:lstStyle/>
                    <a:p>
                      <a:r>
                        <a:rPr lang="en-US" sz="1600" dirty="0" smtClean="0"/>
                        <a:t>1,220,000</a:t>
                      </a:r>
                      <a:endParaRPr lang="en-US" sz="1600" dirty="0"/>
                    </a:p>
                  </a:txBody>
                  <a:tcPr/>
                </a:tc>
                <a:extLst>
                  <a:ext uri="{0D108BD9-81ED-4DB2-BD59-A6C34878D82A}">
                    <a16:rowId xmlns:a16="http://schemas.microsoft.com/office/drawing/2014/main" val="10001"/>
                  </a:ext>
                </a:extLst>
              </a:tr>
              <a:tr h="370840">
                <a:tc>
                  <a:txBody>
                    <a:bodyPr/>
                    <a:lstStyle/>
                    <a:p>
                      <a:r>
                        <a:rPr lang="en-US" sz="1600" dirty="0" smtClean="0"/>
                        <a:t>Infrastructure Needs</a:t>
                      </a:r>
                      <a:endParaRPr lang="en-US" sz="1600" dirty="0"/>
                    </a:p>
                  </a:txBody>
                  <a:tcPr/>
                </a:tc>
                <a:tc>
                  <a:txBody>
                    <a:bodyPr/>
                    <a:lstStyle/>
                    <a:p>
                      <a:r>
                        <a:rPr lang="en-US" sz="1600" dirty="0" smtClean="0"/>
                        <a:t>350,000</a:t>
                      </a:r>
                      <a:endParaRPr lang="en-US" sz="1600" dirty="0"/>
                    </a:p>
                  </a:txBody>
                  <a:tcPr/>
                </a:tc>
                <a:extLst>
                  <a:ext uri="{0D108BD9-81ED-4DB2-BD59-A6C34878D82A}">
                    <a16:rowId xmlns:a16="http://schemas.microsoft.com/office/drawing/2014/main" val="10002"/>
                  </a:ext>
                </a:extLst>
              </a:tr>
              <a:tr h="370840">
                <a:tc>
                  <a:txBody>
                    <a:bodyPr/>
                    <a:lstStyle/>
                    <a:p>
                      <a:r>
                        <a:rPr lang="en-US" sz="1600" dirty="0" smtClean="0"/>
                        <a:t>Marketing Needs</a:t>
                      </a:r>
                      <a:endParaRPr lang="en-US" sz="1600" dirty="0"/>
                    </a:p>
                  </a:txBody>
                  <a:tcPr/>
                </a:tc>
                <a:tc>
                  <a:txBody>
                    <a:bodyPr/>
                    <a:lstStyle/>
                    <a:p>
                      <a:r>
                        <a:rPr lang="en-US" sz="1600" dirty="0" smtClean="0"/>
                        <a:t>100,000</a:t>
                      </a:r>
                      <a:endParaRPr lang="en-US" sz="1600" dirty="0"/>
                    </a:p>
                  </a:txBody>
                  <a:tcPr/>
                </a:tc>
                <a:extLst>
                  <a:ext uri="{0D108BD9-81ED-4DB2-BD59-A6C34878D82A}">
                    <a16:rowId xmlns:a16="http://schemas.microsoft.com/office/drawing/2014/main" val="10003"/>
                  </a:ext>
                </a:extLst>
              </a:tr>
              <a:tr h="370840">
                <a:tc>
                  <a:txBody>
                    <a:bodyPr/>
                    <a:lstStyle/>
                    <a:p>
                      <a:r>
                        <a:rPr lang="en-US" sz="1600" dirty="0" smtClean="0"/>
                        <a:t>Legal Needs for telemedicine guidelines and disclaimers</a:t>
                      </a:r>
                      <a:endParaRPr lang="en-US" sz="1600" dirty="0"/>
                    </a:p>
                  </a:txBody>
                  <a:tcPr/>
                </a:tc>
                <a:tc>
                  <a:txBody>
                    <a:bodyPr/>
                    <a:lstStyle/>
                    <a:p>
                      <a:r>
                        <a:rPr lang="en-US" sz="1600" dirty="0" smtClean="0"/>
                        <a:t>50,000</a:t>
                      </a:r>
                      <a:endParaRPr lang="en-US" sz="1600" dirty="0"/>
                    </a:p>
                  </a:txBody>
                  <a:tcPr/>
                </a:tc>
                <a:extLst>
                  <a:ext uri="{0D108BD9-81ED-4DB2-BD59-A6C34878D82A}">
                    <a16:rowId xmlns:a16="http://schemas.microsoft.com/office/drawing/2014/main" val="10004"/>
                  </a:ext>
                </a:extLst>
              </a:tr>
              <a:tr h="370840">
                <a:tc>
                  <a:txBody>
                    <a:bodyPr/>
                    <a:lstStyle/>
                    <a:p>
                      <a:r>
                        <a:rPr lang="en-US" sz="1600" b="1" dirty="0" smtClean="0"/>
                        <a:t>Total</a:t>
                      </a:r>
                      <a:endParaRPr lang="en-US" sz="1600" b="1" dirty="0"/>
                    </a:p>
                  </a:txBody>
                  <a:tcPr/>
                </a:tc>
                <a:tc>
                  <a:txBody>
                    <a:bodyPr/>
                    <a:lstStyle/>
                    <a:p>
                      <a:r>
                        <a:rPr lang="en-US" sz="1600" b="1" dirty="0" smtClean="0"/>
                        <a:t>17,20,000 ( Approx. $ 25,000)</a:t>
                      </a:r>
                      <a:endParaRPr lang="en-US" sz="1600" b="1" dirty="0"/>
                    </a:p>
                  </a:txBody>
                  <a:tcPr/>
                </a:tc>
                <a:extLst>
                  <a:ext uri="{0D108BD9-81ED-4DB2-BD59-A6C34878D82A}">
                    <a16:rowId xmlns:a16="http://schemas.microsoft.com/office/drawing/2014/main" val="10005"/>
                  </a:ext>
                </a:extLst>
              </a:tr>
            </a:tbl>
          </a:graphicData>
        </a:graphic>
      </p:graphicFrame>
      <p:sp>
        <p:nvSpPr>
          <p:cNvPr id="10" name="Rectangle 9"/>
          <p:cNvSpPr/>
          <p:nvPr/>
        </p:nvSpPr>
        <p:spPr>
          <a:xfrm>
            <a:off x="4081003" y="5459730"/>
            <a:ext cx="5406416" cy="461665"/>
          </a:xfrm>
          <a:prstGeom prst="rect">
            <a:avLst/>
          </a:prstGeom>
        </p:spPr>
        <p:txBody>
          <a:bodyPr wrap="none">
            <a:spAutoFit/>
          </a:bodyPr>
          <a:lstStyle/>
          <a:p>
            <a:r>
              <a:rPr lang="en-US" sz="2400" i="1" dirty="0" smtClean="0">
                <a:solidFill>
                  <a:srgbClr val="7030A0"/>
                </a:solidFill>
                <a:latin typeface="Segoe UI" panose="020B0502040204020203" pitchFamily="34" charset="0"/>
              </a:rPr>
              <a:t>Sustained Platform Need – Post Launch</a:t>
            </a:r>
            <a:endParaRPr lang="en-US" sz="2400" i="1" dirty="0">
              <a:solidFill>
                <a:srgbClr val="7030A0"/>
              </a:solidFill>
              <a:effectLst/>
              <a:latin typeface="Segoe UI" panose="020B0502040204020203"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922770585"/>
              </p:ext>
            </p:extLst>
          </p:nvPr>
        </p:nvGraphicFramePr>
        <p:xfrm>
          <a:off x="472081" y="5921395"/>
          <a:ext cx="10821614" cy="723123"/>
        </p:xfrm>
        <a:graphic>
          <a:graphicData uri="http://schemas.openxmlformats.org/drawingml/2006/table">
            <a:tbl>
              <a:tblPr firstRow="1" bandRow="1">
                <a:tableStyleId>{5C22544A-7EE6-4342-B048-85BDC9FD1C3A}</a:tableStyleId>
              </a:tblPr>
              <a:tblGrid>
                <a:gridCol w="5410807">
                  <a:extLst>
                    <a:ext uri="{9D8B030D-6E8A-4147-A177-3AD203B41FA5}">
                      <a16:colId xmlns:a16="http://schemas.microsoft.com/office/drawing/2014/main" val="20000"/>
                    </a:ext>
                  </a:extLst>
                </a:gridCol>
                <a:gridCol w="5410807">
                  <a:extLst>
                    <a:ext uri="{9D8B030D-6E8A-4147-A177-3AD203B41FA5}">
                      <a16:colId xmlns:a16="http://schemas.microsoft.com/office/drawing/2014/main" val="20001"/>
                    </a:ext>
                  </a:extLst>
                </a:gridCol>
              </a:tblGrid>
              <a:tr h="352283">
                <a:tc>
                  <a:txBody>
                    <a:bodyPr/>
                    <a:lstStyle/>
                    <a:p>
                      <a:r>
                        <a:rPr lang="en-US" sz="1600" dirty="0" smtClean="0"/>
                        <a:t>Activities</a:t>
                      </a:r>
                      <a:endParaRPr lang="en-US" sz="1600" dirty="0"/>
                    </a:p>
                  </a:txBody>
                  <a:tcPr/>
                </a:tc>
                <a:tc>
                  <a:txBody>
                    <a:bodyPr/>
                    <a:lstStyle/>
                    <a:p>
                      <a:r>
                        <a:rPr lang="en-US" sz="1600" dirty="0" smtClean="0"/>
                        <a:t>Cost needs (INR)</a:t>
                      </a:r>
                      <a:endParaRPr lang="en-US" sz="1600" dirty="0"/>
                    </a:p>
                  </a:txBody>
                  <a:tcPr/>
                </a:tc>
                <a:extLst>
                  <a:ext uri="{0D108BD9-81ED-4DB2-BD59-A6C34878D82A}">
                    <a16:rowId xmlns:a16="http://schemas.microsoft.com/office/drawing/2014/main" val="10000"/>
                  </a:ext>
                </a:extLst>
              </a:tr>
              <a:tr h="370840">
                <a:tc>
                  <a:txBody>
                    <a:bodyPr/>
                    <a:lstStyle/>
                    <a:p>
                      <a:r>
                        <a:rPr lang="en-US" sz="1600" dirty="0" smtClean="0"/>
                        <a:t>2 People support 9x5 for the year</a:t>
                      </a:r>
                      <a:endParaRPr lang="en-US" sz="1600" dirty="0"/>
                    </a:p>
                  </a:txBody>
                  <a:tcPr/>
                </a:tc>
                <a:tc>
                  <a:txBody>
                    <a:bodyPr/>
                    <a:lstStyle/>
                    <a:p>
                      <a:r>
                        <a:rPr lang="en-US" sz="1600" dirty="0" smtClean="0"/>
                        <a:t>3,00,000</a:t>
                      </a:r>
                      <a:endParaRPr lang="en-US" sz="16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008864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5669F-C258-4ADB-BB5D-D1D54A0CCEBE}"/>
              </a:ext>
            </a:extLst>
          </p:cNvPr>
          <p:cNvSpPr>
            <a:spLocks noGrp="1"/>
          </p:cNvSpPr>
          <p:nvPr>
            <p:ph idx="1"/>
          </p:nvPr>
        </p:nvSpPr>
        <p:spPr>
          <a:xfrm>
            <a:off x="878541" y="1390928"/>
            <a:ext cx="10515600" cy="4351338"/>
          </a:xfrm>
        </p:spPr>
        <p:txBody>
          <a:bodyPr/>
          <a:lstStyle/>
          <a:p>
            <a:pPr marL="0" indent="0">
              <a:buNone/>
            </a:pPr>
            <a:r>
              <a:rPr lang="en-US" dirty="0"/>
              <a:t>4. </a:t>
            </a:r>
            <a:r>
              <a:rPr lang="en-US" b="1" dirty="0"/>
              <a:t>Solution </a:t>
            </a:r>
            <a:r>
              <a:rPr lang="en-US" b="1" dirty="0" smtClean="0"/>
              <a:t>Roadmap </a:t>
            </a:r>
            <a:r>
              <a:rPr lang="en-US" b="1" dirty="0"/>
              <a:t>: </a:t>
            </a:r>
            <a:r>
              <a:rPr lang="en-US" dirty="0"/>
              <a:t>Create a document or image that shows how mature your solution is today and how you would like to improve it in the future. This can include information on the business model, funding needs, and a sustainability plan</a:t>
            </a:r>
            <a:r>
              <a:rPr lang="en-US" dirty="0" smtClean="0"/>
              <a:t>.</a:t>
            </a:r>
          </a:p>
          <a:p>
            <a:endParaRPr lang="en-US" dirty="0"/>
          </a:p>
          <a:p>
            <a:pPr marL="0" indent="0">
              <a:buNone/>
            </a:pPr>
            <a:endParaRPr lang="en-US" dirty="0"/>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0" y="0"/>
            <a:ext cx="2260600" cy="1130329"/>
          </a:xfrm>
          <a:prstGeom prst="rect">
            <a:avLst/>
          </a:prstGeom>
        </p:spPr>
      </p:pic>
      <p:sp>
        <p:nvSpPr>
          <p:cNvPr id="7" name="Title 1"/>
          <p:cNvSpPr txBox="1">
            <a:spLocks/>
          </p:cNvSpPr>
          <p:nvPr/>
        </p:nvSpPr>
        <p:spPr>
          <a:xfrm>
            <a:off x="2981511" y="65365"/>
            <a:ext cx="9080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4000" b="1" dirty="0" smtClean="0">
                <a:solidFill>
                  <a:srgbClr val="7030A0"/>
                </a:solidFill>
              </a:rPr>
              <a:t>Women CO[vi]DE Warriors </a:t>
            </a:r>
            <a:r>
              <a:rPr lang="en-IN" sz="4000" b="1" dirty="0" smtClean="0"/>
              <a:t>submission slide </a:t>
            </a:r>
            <a:r>
              <a:rPr lang="en-IN" sz="4000" b="1" dirty="0" smtClean="0">
                <a:solidFill>
                  <a:srgbClr val="7030A0"/>
                </a:solidFill>
              </a:rPr>
              <a:t>3b/7 (Continued….)</a:t>
            </a:r>
            <a:endParaRPr lang="en-IN" sz="4000" b="1" dirty="0">
              <a:solidFill>
                <a:srgbClr val="7030A0"/>
              </a:solidFill>
            </a:endParaRPr>
          </a:p>
        </p:txBody>
      </p:sp>
      <p:sp>
        <p:nvSpPr>
          <p:cNvPr id="62" name="Rectangle 61"/>
          <p:cNvSpPr/>
          <p:nvPr/>
        </p:nvSpPr>
        <p:spPr>
          <a:xfrm>
            <a:off x="4665564" y="3168423"/>
            <a:ext cx="3409075" cy="461665"/>
          </a:xfrm>
          <a:prstGeom prst="rect">
            <a:avLst/>
          </a:prstGeom>
        </p:spPr>
        <p:txBody>
          <a:bodyPr wrap="none">
            <a:spAutoFit/>
          </a:bodyPr>
          <a:lstStyle/>
          <a:p>
            <a:r>
              <a:rPr lang="en-US" sz="2400" i="1" dirty="0" smtClean="0">
                <a:solidFill>
                  <a:srgbClr val="7030A0"/>
                </a:solidFill>
                <a:latin typeface="Segoe UI" panose="020B0502040204020203" pitchFamily="34" charset="0"/>
              </a:rPr>
              <a:t>Sustainability Roadmap </a:t>
            </a:r>
            <a:endParaRPr lang="en-US" sz="2400" i="1" dirty="0">
              <a:solidFill>
                <a:srgbClr val="7030A0"/>
              </a:solidFill>
              <a:effectLst/>
              <a:latin typeface="Segoe UI" panose="020B0502040204020203" pitchFamily="34" charset="0"/>
            </a:endParaRPr>
          </a:p>
        </p:txBody>
      </p:sp>
      <p:sp>
        <p:nvSpPr>
          <p:cNvPr id="51" name="Content Placeholder 2">
            <a:extLst>
              <a:ext uri="{FF2B5EF4-FFF2-40B4-BE49-F238E27FC236}">
                <a16:creationId xmlns:a16="http://schemas.microsoft.com/office/drawing/2014/main" id="{4705669F-C258-4ADB-BB5D-D1D54A0CCEBE}"/>
              </a:ext>
            </a:extLst>
          </p:cNvPr>
          <p:cNvSpPr txBox="1">
            <a:spLocks/>
          </p:cNvSpPr>
          <p:nvPr/>
        </p:nvSpPr>
        <p:spPr>
          <a:xfrm>
            <a:off x="805374" y="3630088"/>
            <a:ext cx="10515600" cy="29156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t>Laws of Tele-medicine</a:t>
            </a:r>
            <a:r>
              <a:rPr lang="en-US" dirty="0" smtClean="0"/>
              <a:t>: Adherence to telemedicine guidelines by the government </a:t>
            </a:r>
          </a:p>
          <a:p>
            <a:r>
              <a:rPr lang="en-US" b="1" dirty="0" smtClean="0"/>
              <a:t>Constant Innovation </a:t>
            </a:r>
            <a:r>
              <a:rPr lang="en-US" dirty="0" smtClean="0"/>
              <a:t>: Constantly innovating for the new solutions and using the ecosystem like Atal Innovation center for team growth</a:t>
            </a:r>
          </a:p>
          <a:p>
            <a:r>
              <a:rPr lang="en-US" b="1" dirty="0" smtClean="0"/>
              <a:t>Small efficient team </a:t>
            </a:r>
            <a:r>
              <a:rPr lang="en-US" dirty="0" smtClean="0"/>
              <a:t>: Team involved and responsible for energy efficiency </a:t>
            </a:r>
          </a:p>
          <a:p>
            <a:pPr>
              <a:lnSpc>
                <a:spcPct val="100000"/>
              </a:lnSpc>
            </a:pPr>
            <a:r>
              <a:rPr lang="en-US" b="1" dirty="0" smtClean="0"/>
              <a:t>Change Policies: </a:t>
            </a:r>
            <a:r>
              <a:rPr lang="en-US" dirty="0" smtClean="0"/>
              <a:t>Change policies implementation to align to sustainability plan</a:t>
            </a:r>
            <a:endParaRPr lang="en-US" dirty="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840587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27A6C4-3F8C-4A92-B364-F5E9E1C924C4}"/>
              </a:ext>
            </a:extLst>
          </p:cNvPr>
          <p:cNvSpPr>
            <a:spLocks noGrp="1"/>
          </p:cNvSpPr>
          <p:nvPr>
            <p:ph idx="1"/>
          </p:nvPr>
        </p:nvSpPr>
        <p:spPr/>
        <p:txBody>
          <a:bodyPr>
            <a:normAutofit/>
          </a:bodyPr>
          <a:lstStyle/>
          <a:p>
            <a:pPr marL="0" indent="0">
              <a:buNone/>
            </a:pPr>
            <a:r>
              <a:rPr lang="en-US" dirty="0"/>
              <a:t>5. Link to publicly accessible </a:t>
            </a:r>
            <a:r>
              <a:rPr lang="en-US" b="1" dirty="0"/>
              <a:t>GitHub repository </a:t>
            </a:r>
            <a:r>
              <a:rPr lang="en-US" dirty="0"/>
              <a:t>: (or other location such as GitLab or Box) where the judges can download, examine, and evaluate the source code behind the solution. You can provide additional </a:t>
            </a:r>
            <a:r>
              <a:rPr lang="en-US" dirty="0" smtClean="0"/>
              <a:t>descriptions and </a:t>
            </a:r>
            <a:r>
              <a:rPr lang="en-US" dirty="0"/>
              <a:t>diagrams in the repository</a:t>
            </a:r>
            <a:r>
              <a:rPr lang="en-US" dirty="0" smtClean="0"/>
              <a:t>.</a:t>
            </a:r>
          </a:p>
          <a:p>
            <a:pPr marL="0" indent="0">
              <a:buNone/>
            </a:pPr>
            <a:endParaRPr lang="en-US" dirty="0" smtClean="0">
              <a:hlinkClick r:id="rId3"/>
            </a:endParaRPr>
          </a:p>
          <a:p>
            <a:r>
              <a:rPr lang="en-US" dirty="0" smtClean="0">
                <a:hlinkClick r:id="rId3"/>
              </a:rPr>
              <a:t>https</a:t>
            </a:r>
            <a:r>
              <a:rPr lang="en-US" dirty="0">
                <a:hlinkClick r:id="rId3"/>
              </a:rPr>
              <a:t>://</a:t>
            </a:r>
            <a:r>
              <a:rPr lang="en-US" dirty="0" smtClean="0">
                <a:hlinkClick r:id="rId3"/>
              </a:rPr>
              <a:t>join.slack.com/share/zt-ew0o0o39-Dg6bb70Ix8IHMOjTbkhByA</a:t>
            </a:r>
            <a:endParaRPr lang="en-US" dirty="0" smtClean="0"/>
          </a:p>
          <a:p>
            <a:r>
              <a:rPr lang="en-US" dirty="0">
                <a:hlinkClick r:id="rId4"/>
              </a:rPr>
              <a:t>https://</a:t>
            </a:r>
            <a:r>
              <a:rPr lang="en-US" dirty="0" smtClean="0">
                <a:hlinkClick r:id="rId4"/>
              </a:rPr>
              <a:t>github.com/BK00463636/WiT-NAARi-Setu.git</a:t>
            </a:r>
            <a:endParaRPr lang="en-US" dirty="0" smtClean="0"/>
          </a:p>
          <a:p>
            <a:r>
              <a:rPr lang="en-US" u="sng" dirty="0" smtClean="0">
                <a:hlinkClick r:id="rId5"/>
              </a:rPr>
              <a:t>https</a:t>
            </a:r>
            <a:r>
              <a:rPr lang="en-US" u="sng" dirty="0">
                <a:hlinkClick r:id="rId5"/>
              </a:rPr>
              <a:t>://github.com/bp00347640/WiT-NAARi-Setu</a:t>
            </a:r>
            <a:endParaRPr lang="en-US" dirty="0" smtClean="0"/>
          </a:p>
          <a:p>
            <a:endParaRPr lang="en-US" dirty="0"/>
          </a:p>
        </p:txBody>
      </p:sp>
      <p:pic>
        <p:nvPicPr>
          <p:cNvPr id="4" name="Picture 3"/>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0" y="0"/>
            <a:ext cx="2260600" cy="1269242"/>
          </a:xfrm>
          <a:prstGeom prst="rect">
            <a:avLst/>
          </a:prstGeom>
        </p:spPr>
      </p:pic>
      <p:sp>
        <p:nvSpPr>
          <p:cNvPr id="5" name="Title 1"/>
          <p:cNvSpPr txBox="1">
            <a:spLocks/>
          </p:cNvSpPr>
          <p:nvPr/>
        </p:nvSpPr>
        <p:spPr>
          <a:xfrm>
            <a:off x="2981511" y="65365"/>
            <a:ext cx="9080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4000" b="1" dirty="0" smtClean="0">
                <a:solidFill>
                  <a:srgbClr val="7030A0"/>
                </a:solidFill>
              </a:rPr>
              <a:t>Women CO[vi]D Warriors </a:t>
            </a:r>
            <a:r>
              <a:rPr lang="en-IN" sz="4000" b="1" dirty="0" smtClean="0"/>
              <a:t>submission slide </a:t>
            </a:r>
            <a:r>
              <a:rPr lang="en-IN" sz="4000" b="1" dirty="0">
                <a:solidFill>
                  <a:srgbClr val="7030A0"/>
                </a:solidFill>
              </a:rPr>
              <a:t>4</a:t>
            </a:r>
            <a:r>
              <a:rPr lang="en-IN" sz="4000" b="1" dirty="0" smtClean="0">
                <a:solidFill>
                  <a:srgbClr val="7030A0"/>
                </a:solidFill>
              </a:rPr>
              <a:t>/7</a:t>
            </a:r>
            <a:endParaRPr lang="en-IN" sz="4000" b="1" dirty="0">
              <a:solidFill>
                <a:srgbClr val="7030A0"/>
              </a:solidFill>
            </a:endParaRPr>
          </a:p>
        </p:txBody>
      </p:sp>
    </p:spTree>
    <p:extLst>
      <p:ext uri="{BB962C8B-B14F-4D97-AF65-F5344CB8AC3E}">
        <p14:creationId xmlns:p14="http://schemas.microsoft.com/office/powerpoint/2010/main" val="2927612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1296</Words>
  <Application>Microsoft Office PowerPoint</Application>
  <PresentationFormat>Widescreen</PresentationFormat>
  <Paragraphs>100</Paragraphs>
  <Slides>15</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Calibri Light</vt:lpstr>
      <vt:lpstr>Georgia</vt:lpstr>
      <vt:lpstr>Segoe UI</vt:lpstr>
      <vt:lpstr>Office Theme</vt:lpstr>
      <vt:lpstr>Document</vt:lpstr>
      <vt:lpstr>PowerPoint Presentation</vt:lpstr>
      <vt:lpstr>Executive Summary……….(1/2)</vt:lpstr>
      <vt:lpstr>Executive Summary……….(2/2)</vt:lpstr>
      <vt:lpstr>We are humbled to submit &amp; support  Women CO[vi]DE Warriors …..1/7</vt:lpstr>
      <vt:lpstr>Women CO[vi]DE Warriors submission slide 2/7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did we conduct survey for NAARi Setu…..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dc:creator>
  <cp:lastModifiedBy>Bhavya Kalsi</cp:lastModifiedBy>
  <cp:revision>98</cp:revision>
  <dcterms:created xsi:type="dcterms:W3CDTF">2020-06-02T11:26:59Z</dcterms:created>
  <dcterms:modified xsi:type="dcterms:W3CDTF">2020-06-08T11:19:37Z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TECHMAHINDRA\BK00463636</vt:lpwstr>
  </property>
  <property fmtid="{D5CDD505-2E9C-101B-9397-08002B2CF9AE}" pid="4" name="DLPManualFileClassificationLastModificationDate">
    <vt:lpwstr>1591214688</vt:lpwstr>
  </property>
  <property fmtid="{D5CDD505-2E9C-101B-9397-08002B2CF9AE}" pid="5" name="DLPManualFileClassificationVersion">
    <vt:lpwstr>11.3.2.8</vt:lpwstr>
  </property>
</Properties>
</file>