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7" r:id="rId6"/>
    <p:sldId id="268" r:id="rId7"/>
    <p:sldId id="259" r:id="rId8"/>
    <p:sldId id="269" r:id="rId9"/>
    <p:sldId id="263" r:id="rId10"/>
    <p:sldId id="270" r:id="rId11"/>
    <p:sldId id="271" r:id="rId12"/>
    <p:sldId id="272" r:id="rId13"/>
    <p:sldId id="273" r:id="rId14"/>
    <p:sldId id="261" r:id="rId15"/>
    <p:sldId id="262" r:id="rId16"/>
    <p:sldId id="260"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ledning" id="{E455673A-3620-4CCF-A049-B713061B125C}">
          <p14:sldIdLst>
            <p14:sldId id="256"/>
            <p14:sldId id="264"/>
          </p14:sldIdLst>
        </p14:section>
        <p14:section name="Verksamhetsanalys" id="{751B3E67-1B19-4839-A70D-B27E519A2493}">
          <p14:sldIdLst>
            <p14:sldId id="257"/>
            <p14:sldId id="258"/>
            <p14:sldId id="267"/>
            <p14:sldId id="268"/>
            <p14:sldId id="259"/>
            <p14:sldId id="269"/>
          </p14:sldIdLst>
        </p14:section>
        <p14:section name="Strategianalys" id="{92D9BF15-D741-4E26-B1F6-739D585AE49F}">
          <p14:sldIdLst>
            <p14:sldId id="263"/>
            <p14:sldId id="270"/>
            <p14:sldId id="271"/>
            <p14:sldId id="272"/>
            <p14:sldId id="273"/>
          </p14:sldIdLst>
        </p14:section>
        <p14:section name="Kravinsamling &amp; grupparbetet" id="{C71CB27A-F77F-455B-B2A0-7CFFB0B132D2}">
          <p14:sldIdLst>
            <p14:sldId id="261"/>
            <p14:sldId id="262"/>
          </p14:sldIdLst>
        </p14:section>
        <p14:section name="Strategi 2024-2028" id="{E4C63731-97E8-46D7-8FB9-BBDB89098CA3}">
          <p14:sldIdLst>
            <p14:sldId id="260"/>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76" d="100"/>
          <a:sy n="176" d="100"/>
        </p:scale>
        <p:origin x="30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sv-SE" noProof="0" dirty="0"/>
              <a:t>Marknadsandel</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Blad1!$B$1</c:f>
              <c:strCache>
                <c:ptCount val="1"/>
                <c:pt idx="0">
                  <c:v>Lidl</c:v>
                </c:pt>
              </c:strCache>
            </c:strRef>
          </c:tx>
          <c:spPr>
            <a:solidFill>
              <a:srgbClr val="0070C0"/>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Blad1!$A$2</c:f>
              <c:strCache>
                <c:ptCount val="1"/>
                <c:pt idx="0">
                  <c:v>Marknadsandel</c:v>
                </c:pt>
              </c:strCache>
            </c:strRef>
          </c:cat>
          <c:val>
            <c:numRef>
              <c:f>Blad1!$B$2</c:f>
              <c:numCache>
                <c:formatCode>0%</c:formatCode>
                <c:ptCount val="1"/>
                <c:pt idx="0">
                  <c:v>0.04</c:v>
                </c:pt>
              </c:numCache>
            </c:numRef>
          </c:val>
          <c:extLst xmlns:c16r2="http://schemas.microsoft.com/office/drawing/2015/06/chart">
            <c:ext xmlns:c16="http://schemas.microsoft.com/office/drawing/2014/chart" uri="{C3380CC4-5D6E-409C-BE32-E72D297353CC}">
              <c16:uniqueId val="{00000000-550B-4D05-A579-4EB8DC558C3C}"/>
            </c:ext>
          </c:extLst>
        </c:ser>
        <c:ser>
          <c:idx val="1"/>
          <c:order val="1"/>
          <c:tx>
            <c:strRef>
              <c:f>Blad1!$C$1</c:f>
              <c:strCache>
                <c:ptCount val="1"/>
                <c:pt idx="0">
                  <c:v>Coop</c:v>
                </c:pt>
              </c:strCache>
            </c:strRef>
          </c:tx>
          <c:spPr>
            <a:solidFill>
              <a:srgbClr val="00B050"/>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Blad1!$A$2</c:f>
              <c:strCache>
                <c:ptCount val="1"/>
                <c:pt idx="0">
                  <c:v>Marknadsandel</c:v>
                </c:pt>
              </c:strCache>
            </c:strRef>
          </c:cat>
          <c:val>
            <c:numRef>
              <c:f>Blad1!$C$2</c:f>
              <c:numCache>
                <c:formatCode>0%</c:formatCode>
                <c:ptCount val="1"/>
                <c:pt idx="0">
                  <c:v>0.17</c:v>
                </c:pt>
              </c:numCache>
            </c:numRef>
          </c:val>
          <c:extLst xmlns:c16r2="http://schemas.microsoft.com/office/drawing/2015/06/chart">
            <c:ext xmlns:c16="http://schemas.microsoft.com/office/drawing/2014/chart" uri="{C3380CC4-5D6E-409C-BE32-E72D297353CC}">
              <c16:uniqueId val="{00000001-550B-4D05-A579-4EB8DC558C3C}"/>
            </c:ext>
          </c:extLst>
        </c:ser>
        <c:ser>
          <c:idx val="2"/>
          <c:order val="2"/>
          <c:tx>
            <c:strRef>
              <c:f>Blad1!$D$1</c:f>
              <c:strCache>
                <c:ptCount val="1"/>
                <c:pt idx="0">
                  <c:v>Axfood</c:v>
                </c:pt>
              </c:strCache>
            </c:strRef>
          </c:tx>
          <c:spPr>
            <a:solidFill>
              <a:schemeClr val="tx1"/>
            </a:solidFill>
            <a:ln>
              <a:solidFill>
                <a:schemeClr val="bg1"/>
              </a:solid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Blad1!$A$2</c:f>
              <c:strCache>
                <c:ptCount val="1"/>
                <c:pt idx="0">
                  <c:v>Marknadsandel</c:v>
                </c:pt>
              </c:strCache>
            </c:strRef>
          </c:cat>
          <c:val>
            <c:numRef>
              <c:f>Blad1!$D$2</c:f>
              <c:numCache>
                <c:formatCode>0%</c:formatCode>
                <c:ptCount val="1"/>
                <c:pt idx="0">
                  <c:v>0.25</c:v>
                </c:pt>
              </c:numCache>
            </c:numRef>
          </c:val>
          <c:extLst xmlns:c16r2="http://schemas.microsoft.com/office/drawing/2015/06/chart">
            <c:ext xmlns:c16="http://schemas.microsoft.com/office/drawing/2014/chart" uri="{C3380CC4-5D6E-409C-BE32-E72D297353CC}">
              <c16:uniqueId val="{00000002-550B-4D05-A579-4EB8DC558C3C}"/>
            </c:ext>
          </c:extLst>
        </c:ser>
        <c:ser>
          <c:idx val="3"/>
          <c:order val="3"/>
          <c:tx>
            <c:strRef>
              <c:f>Blad1!$E$1</c:f>
              <c:strCache>
                <c:ptCount val="1"/>
                <c:pt idx="0">
                  <c:v>Ica</c:v>
                </c:pt>
              </c:strCache>
            </c:strRef>
          </c:tx>
          <c:spPr>
            <a:solidFill>
              <a:srgbClr val="FF0000"/>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Blad1!$A$2</c:f>
              <c:strCache>
                <c:ptCount val="1"/>
                <c:pt idx="0">
                  <c:v>Marknadsandel</c:v>
                </c:pt>
              </c:strCache>
            </c:strRef>
          </c:cat>
          <c:val>
            <c:numRef>
              <c:f>Blad1!$E$2</c:f>
              <c:numCache>
                <c:formatCode>0%</c:formatCode>
                <c:ptCount val="1"/>
                <c:pt idx="0">
                  <c:v>0.5</c:v>
                </c:pt>
              </c:numCache>
            </c:numRef>
          </c:val>
          <c:extLst xmlns:c16r2="http://schemas.microsoft.com/office/drawing/2015/06/chart">
            <c:ext xmlns:c16="http://schemas.microsoft.com/office/drawing/2014/chart" uri="{C3380CC4-5D6E-409C-BE32-E72D297353CC}">
              <c16:uniqueId val="{00000004-550B-4D05-A579-4EB8DC558C3C}"/>
            </c:ext>
          </c:extLst>
        </c:ser>
        <c:dLbls>
          <c:dLblPos val="outEnd"/>
          <c:showLegendKey val="0"/>
          <c:showVal val="1"/>
          <c:showCatName val="0"/>
          <c:showSerName val="0"/>
          <c:showPercent val="0"/>
          <c:showBubbleSize val="0"/>
        </c:dLbls>
        <c:gapWidth val="444"/>
        <c:overlap val="-90"/>
        <c:axId val="-313037440"/>
        <c:axId val="-313044512"/>
      </c:barChart>
      <c:catAx>
        <c:axId val="-31303744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13044512"/>
        <c:crosses val="autoZero"/>
        <c:auto val="1"/>
        <c:lblAlgn val="ctr"/>
        <c:lblOffset val="100"/>
        <c:noMultiLvlLbl val="0"/>
      </c:catAx>
      <c:valAx>
        <c:axId val="-313044512"/>
        <c:scaling>
          <c:orientation val="minMax"/>
        </c:scaling>
        <c:delete val="1"/>
        <c:axPos val="l"/>
        <c:numFmt formatCode="0%" sourceLinked="1"/>
        <c:majorTickMark val="none"/>
        <c:minorTickMark val="none"/>
        <c:tickLblPos val="nextTo"/>
        <c:crossAx val="-313037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v-SE"/>
              <a:t>Klicka här för att ändra mall för rubrikformat</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79892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5B9227CD-D044-47B4-8825-4D4F14029D92}"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30606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v-SE"/>
              <a:t>Klicka här för att ändra mall för rubrikformat</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76105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v-SE"/>
              <a:t>Klicka här för att ändra mall för rubrikformat</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sv-SE"/>
              <a:t>Klicka här för att ändra format på bakgrundstexten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6890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04859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v-SE"/>
              <a:t>Klicka här för att ändra mall för rubrikformat</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800406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kolum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v-SE"/>
              <a:t>Klicka här för att ändra mall för rubrikformat</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728613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nchor="t" anchorCtr="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507158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3824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36169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v-SE"/>
              <a:t>Klicka här för att ändra mall för rubrikformat</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300835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5B9227CD-D044-47B4-8825-4D4F14029D92}"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115251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5B9227CD-D044-47B4-8825-4D4F14029D92}"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633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7" name="Date Placeholder 2"/>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26284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37948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sv-SE"/>
              <a:t>Klicka här för att ändra mall för rubrikformat</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7" name="Date Placeholder 4"/>
          <p:cNvSpPr>
            <a:spLocks noGrp="1"/>
          </p:cNvSpPr>
          <p:nvPr>
            <p:ph type="dt" sz="half" idx="10"/>
          </p:nvPr>
        </p:nvSpPr>
        <p:spPr/>
        <p:txBody>
          <a:bodyPr/>
          <a:lstStyle/>
          <a:p>
            <a:fld id="{5B9227CD-D044-47B4-8825-4D4F14029D92}" type="datetimeFigureOut">
              <a:rPr lang="en-US" smtClean="0"/>
              <a:t>10/31/2024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4502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5B9227CD-D044-47B4-8825-4D4F14029D92}"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E60B2-0F11-47D0-BB39-4FE7CA30A3B4}" type="slidenum">
              <a:rPr lang="en-US" smtClean="0"/>
              <a:t>‹#›</a:t>
            </a:fld>
            <a:endParaRPr lang="en-US"/>
          </a:p>
        </p:txBody>
      </p:sp>
    </p:spTree>
    <p:extLst>
      <p:ext uri="{BB962C8B-B14F-4D97-AF65-F5344CB8AC3E}">
        <p14:creationId xmlns:p14="http://schemas.microsoft.com/office/powerpoint/2010/main" val="259102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9227CD-D044-47B4-8825-4D4F14029D92}" type="datetimeFigureOut">
              <a:rPr lang="en-US" smtClean="0"/>
              <a:t>10/31/2024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D6E60B2-0F11-47D0-BB39-4FE7CA30A3B4}" type="slidenum">
              <a:rPr lang="en-US" smtClean="0"/>
              <a:t>‹#›</a:t>
            </a:fld>
            <a:endParaRPr lang="en-US"/>
          </a:p>
        </p:txBody>
      </p:sp>
    </p:spTree>
    <p:extLst>
      <p:ext uri="{BB962C8B-B14F-4D97-AF65-F5344CB8AC3E}">
        <p14:creationId xmlns:p14="http://schemas.microsoft.com/office/powerpoint/2010/main" val="1259300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F4168CB7-DDA9-7D82-8F72-1E85BE72F86C}"/>
              </a:ext>
            </a:extLst>
          </p:cNvPr>
          <p:cNvSpPr>
            <a:spLocks noGrp="1"/>
          </p:cNvSpPr>
          <p:nvPr>
            <p:ph type="ctrTitle"/>
          </p:nvPr>
        </p:nvSpPr>
        <p:spPr>
          <a:xfrm>
            <a:off x="688180" y="410874"/>
            <a:ext cx="10815639" cy="2309814"/>
          </a:xfrm>
        </p:spPr>
        <p:txBody>
          <a:bodyPr>
            <a:normAutofit/>
          </a:bodyPr>
          <a:lstStyle/>
          <a:p>
            <a:pPr algn="ctr"/>
            <a:r>
              <a:rPr lang="sv-SE" sz="8000" b="1" dirty="0">
                <a:solidFill>
                  <a:schemeClr val="accent1">
                    <a:lumMod val="20000"/>
                    <a:lumOff val="80000"/>
                  </a:schemeClr>
                </a:solidFill>
              </a:rPr>
              <a:t>Grupp 3 Presentation</a:t>
            </a:r>
            <a:endParaRPr lang="en-US" sz="8000" b="1" dirty="0">
              <a:solidFill>
                <a:schemeClr val="accent1">
                  <a:lumMod val="20000"/>
                  <a:lumOff val="80000"/>
                </a:schemeClr>
              </a:solidFill>
            </a:endParaRPr>
          </a:p>
        </p:txBody>
      </p:sp>
      <p:sp>
        <p:nvSpPr>
          <p:cNvPr id="3" name="Underrubrik 2">
            <a:extLst>
              <a:ext uri="{FF2B5EF4-FFF2-40B4-BE49-F238E27FC236}">
                <a16:creationId xmlns:a16="http://schemas.microsoft.com/office/drawing/2014/main" xmlns="" id="{D669ECD5-4F95-1CB5-141A-BE8D3C999F9E}"/>
              </a:ext>
            </a:extLst>
          </p:cNvPr>
          <p:cNvSpPr>
            <a:spLocks noGrp="1"/>
          </p:cNvSpPr>
          <p:nvPr>
            <p:ph type="subTitle" idx="1"/>
          </p:nvPr>
        </p:nvSpPr>
        <p:spPr>
          <a:xfrm>
            <a:off x="3964444" y="3047398"/>
            <a:ext cx="7977987" cy="3399728"/>
          </a:xfrm>
        </p:spPr>
        <p:txBody>
          <a:bodyPr>
            <a:normAutofit/>
          </a:bodyPr>
          <a:lstStyle/>
          <a:p>
            <a:pPr algn="ctr"/>
            <a:r>
              <a:rPr lang="sv-SE" sz="5400" b="1" dirty="0">
                <a:solidFill>
                  <a:srgbClr val="92D050"/>
                </a:solidFill>
              </a:rPr>
              <a:t>Verksamhetsanalys och strategi </a:t>
            </a:r>
          </a:p>
          <a:p>
            <a:pPr algn="ctr"/>
            <a:r>
              <a:rPr lang="sv-SE" sz="5400" b="1" dirty="0">
                <a:solidFill>
                  <a:srgbClr val="92D050"/>
                </a:solidFill>
              </a:rPr>
              <a:t>2024-2028</a:t>
            </a:r>
            <a:endParaRPr lang="en-US" sz="5400" b="1" dirty="0">
              <a:solidFill>
                <a:srgbClr val="92D050"/>
              </a:solidFill>
            </a:endParaRPr>
          </a:p>
        </p:txBody>
      </p:sp>
      <p:pic>
        <p:nvPicPr>
          <p:cNvPr id="5" name="Bildobjekt 4" descr="En bild som visar grön, Grafik, Teckensnitt, logotyp&#10;&#10;Automatiskt genererad beskrivning">
            <a:extLst>
              <a:ext uri="{FF2B5EF4-FFF2-40B4-BE49-F238E27FC236}">
                <a16:creationId xmlns:a16="http://schemas.microsoft.com/office/drawing/2014/main" xmlns="" id="{E9A8E4B9-BDF2-FFA6-B459-F5BB548FBA6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7152" y="3091481"/>
            <a:ext cx="3311561" cy="3311561"/>
          </a:xfrm>
          <a:prstGeom prst="rect">
            <a:avLst/>
          </a:prstGeom>
        </p:spPr>
      </p:pic>
    </p:spTree>
    <p:extLst>
      <p:ext uri="{BB962C8B-B14F-4D97-AF65-F5344CB8AC3E}">
        <p14:creationId xmlns:p14="http://schemas.microsoft.com/office/powerpoint/2010/main" val="102569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B5EDD24C-10E7-48D7-DC3A-10D4F6E14AB5}"/>
              </a:ext>
            </a:extLst>
          </p:cNvPr>
          <p:cNvSpPr>
            <a:spLocks noGrp="1"/>
          </p:cNvSpPr>
          <p:nvPr>
            <p:ph sz="half" idx="1"/>
          </p:nvPr>
        </p:nvSpPr>
        <p:spPr>
          <a:xfrm>
            <a:off x="173516" y="1624328"/>
            <a:ext cx="5229078" cy="6233795"/>
          </a:xfrm>
        </p:spPr>
        <p:txBody>
          <a:bodyPr>
            <a:noAutofit/>
          </a:bodyPr>
          <a:lstStyle/>
          <a:p>
            <a:pPr marL="0" lvl="0" indent="0" algn="ctr">
              <a:lnSpc>
                <a:spcPct val="107000"/>
              </a:lnSpc>
              <a:spcAft>
                <a:spcPts val="800"/>
              </a:spcAft>
              <a:buNone/>
              <a:tabLst>
                <a:tab pos="457200" algn="l"/>
              </a:tabLst>
            </a:pPr>
            <a:r>
              <a:rPr lang="sv-SE" b="1" kern="100" dirty="0">
                <a:effectLst/>
                <a:latin typeface="Aptos" panose="020B0004020202020204" pitchFamily="34" charset="0"/>
                <a:ea typeface="Aptos" panose="020B0004020202020204" pitchFamily="34" charset="0"/>
                <a:cs typeface="Times New Roman" panose="02020603050405020304" pitchFamily="18" charset="0"/>
              </a:rPr>
              <a:t>2. Leveranslösningar</a:t>
            </a:r>
          </a:p>
          <a:p>
            <a:pPr marL="742950" lvl="1" indent="-285750">
              <a:lnSpc>
                <a:spcPct val="107000"/>
              </a:lnSpc>
              <a:spcAft>
                <a:spcPts val="800"/>
              </a:spcAft>
              <a:buSzPts val="1000"/>
              <a:buFont typeface="Courier New" panose="02070309020205020404" pitchFamily="49" charset="0"/>
              <a:buChar char="o"/>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Diversifiera leveransalternativen för att möta kundernas behov.</a:t>
            </a:r>
          </a:p>
          <a:p>
            <a:pPr marL="742950" lvl="1" indent="-285750">
              <a:lnSpc>
                <a:spcPct val="107000"/>
              </a:lnSpc>
              <a:spcAft>
                <a:spcPts val="800"/>
              </a:spcAft>
              <a:buSzPts val="1000"/>
              <a:buFont typeface="Courier New" panose="02070309020205020404" pitchFamily="49" charset="0"/>
              <a:buChar char="o"/>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Utveckla leveransalternativ som inkluderar leverans till dörren, paketboxar samt drönarleveranser till avlägsna områden. Prissättningen för dessa alternativ måste vara attraktiv för kunderna.</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Använd medlemsförmåner som rabatter på drönarleveranser samt en gratis leverans efter var femte beställning för att bygga kundlojalitet och uppmuntra återkommande köp.</a:t>
            </a:r>
          </a:p>
          <a:p>
            <a:endParaRPr lang="en-US" sz="1400" dirty="0"/>
          </a:p>
        </p:txBody>
      </p:sp>
      <p:pic>
        <p:nvPicPr>
          <p:cNvPr id="10" name="Platshållare för innehåll 9" descr="En bild som visar himmel, natt, utomhus, elektricitet&#10;&#10;Automatiskt genererad beskrivning">
            <a:extLst>
              <a:ext uri="{FF2B5EF4-FFF2-40B4-BE49-F238E27FC236}">
                <a16:creationId xmlns:a16="http://schemas.microsoft.com/office/drawing/2014/main" xmlns="" id="{D745B07C-CE65-43B2-E82E-9F42C861531C}"/>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745956" y="2145750"/>
            <a:ext cx="6165372" cy="3454949"/>
          </a:xfrm>
        </p:spPr>
      </p:pic>
    </p:spTree>
    <p:extLst>
      <p:ext uri="{BB962C8B-B14F-4D97-AF65-F5344CB8AC3E}">
        <p14:creationId xmlns:p14="http://schemas.microsoft.com/office/powerpoint/2010/main" val="249901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CB96D65A-38BC-B2F5-B45B-064C8043D41E}"/>
              </a:ext>
            </a:extLst>
          </p:cNvPr>
          <p:cNvSpPr>
            <a:spLocks noGrp="1"/>
          </p:cNvSpPr>
          <p:nvPr>
            <p:ph idx="1"/>
          </p:nvPr>
        </p:nvSpPr>
        <p:spPr>
          <a:xfrm>
            <a:off x="110464" y="147287"/>
            <a:ext cx="11942433" cy="6389244"/>
          </a:xfrm>
        </p:spPr>
        <p:txBody>
          <a:bodyPr>
            <a:normAutofit/>
          </a:bodyPr>
          <a:lstStyle/>
          <a:p>
            <a:pPr marL="0" lvl="0" indent="0" algn="ctr">
              <a:lnSpc>
                <a:spcPct val="107000"/>
              </a:lnSpc>
              <a:spcAft>
                <a:spcPts val="800"/>
              </a:spcAft>
              <a:buNone/>
              <a:tabLst>
                <a:tab pos="4572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3. Expansion efter Monopolets Upphörande</a:t>
            </a: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Etablera Coop som en ledande aktör på alkoholmarknaden efter monopolets upphörande.</a:t>
            </a: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Utnyttja Coops starka varumärke och lojala kundbas för att snabbt etablera alkoholsortimentet.</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Använd Coops breda distributionsnätverk för att erbjuda alkoholprodukter på många ställen, vilket ger en konkurrensfördel.</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Kombinera erbjudandet av alkohol och andra dagligvaror för att ge kunderna bekvämligheten att handla allt på ett ställe.</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Fokusera på hållbart producerade alkoholprodukter för att differentiera utbudet och attrahera miljömedvetna kunder.</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Utbilda personalen i hantering och försäljning av alkohol, inklusive kunskap om lagar och säkerhet, för att hantera de utmaningar som kommer med alkoholförsäljning.</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Samarbeta med lokala producenter för att skapa ett attraktivt och differentierat sortiment som inkluderar ekologiskt vin och </a:t>
            </a:r>
            <a:r>
              <a:rPr lang="sv-SE" sz="1400" kern="100" dirty="0" err="1">
                <a:effectLst/>
                <a:latin typeface="Aptos" panose="020B0004020202020204" pitchFamily="34" charset="0"/>
                <a:ea typeface="Aptos" panose="020B0004020202020204" pitchFamily="34" charset="0"/>
                <a:cs typeface="Times New Roman" panose="02020603050405020304" pitchFamily="18" charset="0"/>
              </a:rPr>
              <a:t>hantverksöl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samt utveckla premium- och nischsegment för att locka nya kundgrupper.</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Använd Business Intelligence (BI) och dataanalys för att analysera konsumentbeteenden och bättre förutsäga efterfrågan på alkoholprodukter.</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Anpassa marknadsföringsstrategier för att följa de strikta regler som gäller för alkoholmarknadsföring och försäljning, samt arbeta proaktivt för att motverka negativ kundreaktion från befintliga kunder som kan motsätta sig alkoholförsäljning.</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Planera för eventuella skattehöjningar och regulatoriska förändringar som kan påverka lönsamheten.</a:t>
            </a:r>
          </a:p>
          <a:p>
            <a:endParaRPr lang="en-US" dirty="0"/>
          </a:p>
        </p:txBody>
      </p:sp>
    </p:spTree>
    <p:extLst>
      <p:ext uri="{BB962C8B-B14F-4D97-AF65-F5344CB8AC3E}">
        <p14:creationId xmlns:p14="http://schemas.microsoft.com/office/powerpoint/2010/main" val="266227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A9458FB7-DFAA-C547-9CDF-4C31F28473A5}"/>
              </a:ext>
            </a:extLst>
          </p:cNvPr>
          <p:cNvSpPr>
            <a:spLocks noGrp="1"/>
          </p:cNvSpPr>
          <p:nvPr>
            <p:ph sz="half" idx="1"/>
          </p:nvPr>
        </p:nvSpPr>
        <p:spPr>
          <a:xfrm>
            <a:off x="0" y="907256"/>
            <a:ext cx="5772150" cy="5713412"/>
          </a:xfrm>
        </p:spPr>
        <p:txBody>
          <a:bodyPr>
            <a:normAutofit/>
          </a:bodyPr>
          <a:lstStyle/>
          <a:p>
            <a:pPr marL="0" lvl="0" indent="0" algn="ctr">
              <a:lnSpc>
                <a:spcPct val="107000"/>
              </a:lnSpc>
              <a:spcAft>
                <a:spcPts val="800"/>
              </a:spcAft>
              <a:buNone/>
              <a:tabLst>
                <a:tab pos="457200" algn="l"/>
              </a:tabLst>
            </a:pPr>
            <a:r>
              <a:rPr lang="sv-SE" sz="1600" b="1" kern="100" dirty="0">
                <a:effectLst/>
                <a:latin typeface="Aptos" panose="020B0004020202020204" pitchFamily="34" charset="0"/>
                <a:ea typeface="Aptos" panose="020B0004020202020204" pitchFamily="34" charset="0"/>
                <a:cs typeface="Times New Roman" panose="02020603050405020304" pitchFamily="18" charset="0"/>
              </a:rPr>
              <a:t>4. Utveckling av Kunderbjudandet</a:t>
            </a:r>
            <a:endParaRPr lang="sv-SE"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Förbättra och utveckla kunderbjudandet för att öka kundlojalitet och attrahera nya målgrupper.</a:t>
            </a:r>
          </a:p>
          <a:p>
            <a:pPr marL="742950" lvl="1" indent="-285750">
              <a:lnSpc>
                <a:spcPct val="107000"/>
              </a:lnSpc>
              <a:spcAft>
                <a:spcPts val="800"/>
              </a:spcAft>
              <a:buSzPts val="1000"/>
              <a:buFont typeface="Courier New" panose="02070309020205020404" pitchFamily="49" charset="0"/>
              <a:buChar char="o"/>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Satsa på digital </a:t>
            </a:r>
            <a:r>
              <a:rPr lang="sv-SE" kern="100" dirty="0" err="1">
                <a:effectLst/>
                <a:latin typeface="Aptos" panose="020B0004020202020204" pitchFamily="34" charset="0"/>
                <a:ea typeface="Aptos" panose="020B0004020202020204" pitchFamily="34" charset="0"/>
                <a:cs typeface="Times New Roman" panose="02020603050405020304" pitchFamily="18" charset="0"/>
              </a:rPr>
              <a:t>personalisering</a:t>
            </a:r>
            <a:r>
              <a:rPr lang="sv-SE" kern="100" dirty="0">
                <a:effectLst/>
                <a:latin typeface="Aptos" panose="020B0004020202020204" pitchFamily="34" charset="0"/>
                <a:ea typeface="Aptos" panose="020B0004020202020204" pitchFamily="34" charset="0"/>
                <a:cs typeface="Times New Roman" panose="02020603050405020304" pitchFamily="18" charset="0"/>
              </a:rPr>
              <a:t> i Coops </a:t>
            </a:r>
            <a:r>
              <a:rPr lang="sv-SE" kern="100" dirty="0" err="1">
                <a:effectLst/>
                <a:latin typeface="Aptos" panose="020B0004020202020204" pitchFamily="34" charset="0"/>
                <a:ea typeface="Aptos" panose="020B0004020202020204" pitchFamily="34" charset="0"/>
                <a:cs typeface="Times New Roman" panose="02020603050405020304" pitchFamily="18" charset="0"/>
              </a:rPr>
              <a:t>app</a:t>
            </a:r>
            <a:r>
              <a:rPr lang="sv-SE" kern="100" dirty="0">
                <a:effectLst/>
                <a:latin typeface="Aptos" panose="020B0004020202020204" pitchFamily="34" charset="0"/>
                <a:ea typeface="Aptos" panose="020B0004020202020204" pitchFamily="34" charset="0"/>
                <a:cs typeface="Times New Roman" panose="02020603050405020304" pitchFamily="18" charset="0"/>
              </a:rPr>
              <a:t> genom att erbjuda </a:t>
            </a:r>
            <a:r>
              <a:rPr lang="sv-SE" kern="100" dirty="0" err="1">
                <a:effectLst/>
                <a:latin typeface="Aptos" panose="020B0004020202020204" pitchFamily="34" charset="0"/>
                <a:ea typeface="Aptos" panose="020B0004020202020204" pitchFamily="34" charset="0"/>
                <a:cs typeface="Times New Roman" panose="02020603050405020304" pitchFamily="18" charset="0"/>
              </a:rPr>
              <a:t>personaliserade</a:t>
            </a:r>
            <a:r>
              <a:rPr lang="sv-SE" kern="100" dirty="0">
                <a:effectLst/>
                <a:latin typeface="Aptos" panose="020B0004020202020204" pitchFamily="34" charset="0"/>
                <a:ea typeface="Aptos" panose="020B0004020202020204" pitchFamily="34" charset="0"/>
                <a:cs typeface="Times New Roman" panose="02020603050405020304" pitchFamily="18" charset="0"/>
              </a:rPr>
              <a:t> erbjudanden baserade på kundens tidigare köpbeteende.</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Använd digital marknadsföring och öka Coops närvaro på sociala medier för att attrahera yngre konsumenter, eftersom nuvarande kundbas har en högre medelålder.</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Starta en mat- och alkoholprenumeration där kunden får passande drycker till sina matvaror, vilket kan skapa mervärde och öka kundlojaliteten.</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Placera ut passande drycker i butik vid relaterade matvaror, exempelvis starköl vid snacks och rödvin vid nötkött, för att uppmuntra impulsköp och höja den genomsnittliga orderstorleken.</a:t>
            </a:r>
          </a:p>
          <a:p>
            <a:endParaRPr lang="en-US" dirty="0"/>
          </a:p>
        </p:txBody>
      </p:sp>
      <p:sp>
        <p:nvSpPr>
          <p:cNvPr id="4" name="Platshållare för innehåll 3">
            <a:extLst>
              <a:ext uri="{FF2B5EF4-FFF2-40B4-BE49-F238E27FC236}">
                <a16:creationId xmlns:a16="http://schemas.microsoft.com/office/drawing/2014/main" xmlns="" id="{99350309-FB39-D043-F364-1A891D7CA7C3}"/>
              </a:ext>
            </a:extLst>
          </p:cNvPr>
          <p:cNvSpPr>
            <a:spLocks noGrp="1"/>
          </p:cNvSpPr>
          <p:nvPr>
            <p:ph sz="half" idx="2"/>
          </p:nvPr>
        </p:nvSpPr>
        <p:spPr>
          <a:xfrm>
            <a:off x="5772149" y="907256"/>
            <a:ext cx="6169819" cy="5713412"/>
          </a:xfrm>
        </p:spPr>
        <p:txBody>
          <a:bodyPr>
            <a:normAutofit/>
          </a:bodyPr>
          <a:lstStyle/>
          <a:p>
            <a:pPr marL="0" lvl="0" indent="0" algn="ctr">
              <a:lnSpc>
                <a:spcPct val="107000"/>
              </a:lnSpc>
              <a:spcAft>
                <a:spcPts val="800"/>
              </a:spcAft>
              <a:buNone/>
              <a:tabLst>
                <a:tab pos="457200" algn="l"/>
              </a:tabLst>
            </a:pPr>
            <a:r>
              <a:rPr lang="sv-SE" sz="1600" b="1" kern="100" dirty="0">
                <a:effectLst/>
                <a:latin typeface="Aptos" panose="020B0004020202020204" pitchFamily="34" charset="0"/>
                <a:ea typeface="Aptos" panose="020B0004020202020204" pitchFamily="34" charset="0"/>
                <a:cs typeface="Times New Roman" panose="02020603050405020304" pitchFamily="18" charset="0"/>
              </a:rPr>
              <a:t>5. Övergripande Strategi</a:t>
            </a:r>
            <a:endParaRPr lang="sv-SE"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Etablera Coop som en ledande aktör inom alkoholförsäljning genom hållbara och attraktiva erbjudanden.</a:t>
            </a: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Inled samarbeten med svenska vinproducenter, hantverksbryggerier och spritdestillerier för att skapa ett exklusivt sortiment av ekologiska och hållbara drycker.</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Fokusera på hållbara förpackningar och ett brett sortiment av ekologiska produkter för att stärka Coops hållbarhetsprofil.</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Marknadsför både budgetprodukter och premiumalternativ för att attrahera ett brett kundsegment som inkluderar både prismedvetna och produktmedvetna konsumenter.</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Erbjud expressleveranser för alkoholhaltiga drycker för att ge kunderna snabb tillgång till produkterna.</a:t>
            </a:r>
          </a:p>
          <a:p>
            <a:pPr marL="1143000" lvl="2" indent="-228600">
              <a:lnSpc>
                <a:spcPct val="107000"/>
              </a:lnSpc>
              <a:spcAft>
                <a:spcPts val="800"/>
              </a:spcAft>
              <a:buSzPts val="1000"/>
              <a:buFont typeface="Wingdings" panose="05000000000000000000" pitchFamily="2" charset="2"/>
              <a:buChar char=""/>
              <a:tabLst>
                <a:tab pos="1371600" algn="l"/>
              </a:tabLst>
            </a:pPr>
            <a:r>
              <a:rPr lang="sv-SE" kern="100" dirty="0">
                <a:effectLst/>
                <a:latin typeface="Aptos" panose="020B0004020202020204" pitchFamily="34" charset="0"/>
                <a:ea typeface="Aptos" panose="020B0004020202020204" pitchFamily="34" charset="0"/>
                <a:cs typeface="Times New Roman" panose="02020603050405020304" pitchFamily="18" charset="0"/>
              </a:rPr>
              <a:t>Använd </a:t>
            </a:r>
            <a:r>
              <a:rPr lang="sv-SE" kern="100" dirty="0" err="1">
                <a:effectLst/>
                <a:latin typeface="Aptos" panose="020B0004020202020204" pitchFamily="34" charset="0"/>
                <a:ea typeface="Aptos" panose="020B0004020202020204" pitchFamily="34" charset="0"/>
                <a:cs typeface="Times New Roman" panose="02020603050405020304" pitchFamily="18" charset="0"/>
              </a:rPr>
              <a:t>MedMera</a:t>
            </a:r>
            <a:r>
              <a:rPr lang="sv-SE" kern="100" dirty="0">
                <a:effectLst/>
                <a:latin typeface="Aptos" panose="020B0004020202020204" pitchFamily="34" charset="0"/>
                <a:ea typeface="Aptos" panose="020B0004020202020204" pitchFamily="34" charset="0"/>
                <a:cs typeface="Times New Roman" panose="02020603050405020304" pitchFamily="18" charset="0"/>
              </a:rPr>
              <a:t>-programmet för att marknadsföra alkoholprodukter med poängbaserade rabatter, vilket stärker kundlojaliteten och uppmuntrar större beställningar.</a:t>
            </a:r>
          </a:p>
          <a:p>
            <a:endParaRPr lang="en-US" dirty="0"/>
          </a:p>
        </p:txBody>
      </p:sp>
    </p:spTree>
    <p:extLst>
      <p:ext uri="{BB962C8B-B14F-4D97-AF65-F5344CB8AC3E}">
        <p14:creationId xmlns:p14="http://schemas.microsoft.com/office/powerpoint/2010/main" val="214793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tshållare för innehåll 5" descr="En bild som visar krets, elektronik, Elektrisk ingenjörskonst, Elektronisk komponent&#10;&#10;Automatiskt genererad beskrivning">
            <a:extLst>
              <a:ext uri="{FF2B5EF4-FFF2-40B4-BE49-F238E27FC236}">
                <a16:creationId xmlns:a16="http://schemas.microsoft.com/office/drawing/2014/main" xmlns="" id="{33AAD863-22E1-95AC-345A-FD35CDC180AD}"/>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7392911" y="1327395"/>
            <a:ext cx="4168767" cy="2336342"/>
          </a:xfrm>
        </p:spPr>
      </p:pic>
      <p:sp>
        <p:nvSpPr>
          <p:cNvPr id="4" name="Platshållare för text 3">
            <a:extLst>
              <a:ext uri="{FF2B5EF4-FFF2-40B4-BE49-F238E27FC236}">
                <a16:creationId xmlns:a16="http://schemas.microsoft.com/office/drawing/2014/main" xmlns="" id="{10A43B4A-4EBD-8793-252E-0B2E688CFD74}"/>
              </a:ext>
            </a:extLst>
          </p:cNvPr>
          <p:cNvSpPr>
            <a:spLocks noGrp="1"/>
          </p:cNvSpPr>
          <p:nvPr>
            <p:ph type="body" sz="half" idx="2"/>
          </p:nvPr>
        </p:nvSpPr>
        <p:spPr>
          <a:xfrm>
            <a:off x="466405" y="331393"/>
            <a:ext cx="6707646" cy="6419211"/>
          </a:xfrm>
        </p:spPr>
        <p:txBody>
          <a:bodyPr>
            <a:normAutofit/>
          </a:bodyPr>
          <a:lstStyle/>
          <a:p>
            <a:pPr lvl="0" algn="ctr">
              <a:lnSpc>
                <a:spcPct val="107000"/>
              </a:lnSpc>
              <a:spcAft>
                <a:spcPts val="800"/>
              </a:spcAft>
              <a:tabLst>
                <a:tab pos="457200" algn="l"/>
              </a:tabLst>
            </a:pPr>
            <a:r>
              <a:rPr lang="sv-SE" sz="1600" b="1" kern="100" dirty="0">
                <a:effectLst/>
                <a:latin typeface="Aptos" panose="020B0004020202020204" pitchFamily="34" charset="0"/>
                <a:ea typeface="Aptos" panose="020B0004020202020204" pitchFamily="34" charset="0"/>
                <a:cs typeface="Times New Roman" panose="02020603050405020304" pitchFamily="18" charset="0"/>
              </a:rPr>
              <a:t>6. BI-strategi</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buSzPts val="1000"/>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Använda data och Business Intelligence för att fatta informerade beslut och skapa konkurrensfördelar.</a:t>
            </a: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buSzPts val="1000"/>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Genomföra kundanalyser för att förstå inköpsmönster och digitalt beteende på webben och i </a:t>
            </a:r>
            <a:r>
              <a:rPr lang="sv-SE" sz="1400" kern="100" dirty="0" err="1">
                <a:effectLst/>
                <a:latin typeface="Aptos" panose="020B0004020202020204" pitchFamily="34" charset="0"/>
                <a:ea typeface="Aptos" panose="020B0004020202020204" pitchFamily="34" charset="0"/>
                <a:cs typeface="Times New Roman" panose="02020603050405020304" pitchFamily="18" charset="0"/>
              </a:rPr>
              <a:t>appar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Genomföra marknads- och konkurrentanalyser för att kunna </a:t>
            </a:r>
            <a:r>
              <a:rPr lang="sv-SE" sz="1400" kern="100" dirty="0" err="1">
                <a:effectLst/>
                <a:latin typeface="Aptos" panose="020B0004020202020204" pitchFamily="34" charset="0"/>
                <a:ea typeface="Aptos" panose="020B0004020202020204" pitchFamily="34" charset="0"/>
                <a:cs typeface="Times New Roman" panose="02020603050405020304" pitchFamily="18" charset="0"/>
              </a:rPr>
              <a:t>benchmarka</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mot både befintliga konkurrenter och nya nischaktörer i detta nya marknadssegment.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Implementera datadriven marknadsföring genom att utveckla en algoritm som kan köpa annonsering på webben med dynamisk budgivning beroende på förväntad ROI.</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Utveckla en rekommendationsalgoritm som tar hänsyn till vilka livsmedel som köps och uppfyller lagstiftningen för alkoholreklam.</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Anpassa befintliga system för insamling, analys och lagerhantering för att möta behoven inom alkoholförsäljning.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Använda agila metoder för systemutveckling eftersom detta är ett pilotprojekt för ett nytt segment, vilket möjliggör snabb anpassning till förändringar och en snabb ökning av marknadsandelar.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sv-SE" dirty="0"/>
          </a:p>
        </p:txBody>
      </p:sp>
      <p:pic>
        <p:nvPicPr>
          <p:cNvPr id="8" name="Bildobjekt 7" descr="En bild som visar inomhus, ljus&#10;&#10;Automatiskt genererad beskrivning">
            <a:extLst>
              <a:ext uri="{FF2B5EF4-FFF2-40B4-BE49-F238E27FC236}">
                <a16:creationId xmlns:a16="http://schemas.microsoft.com/office/drawing/2014/main" xmlns="" id="{7525C253-A354-0E28-E155-8C4F0EBCA62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92912" y="3872391"/>
            <a:ext cx="4168767" cy="2706251"/>
          </a:xfrm>
          <a:prstGeom prst="rect">
            <a:avLst/>
          </a:prstGeom>
        </p:spPr>
      </p:pic>
    </p:spTree>
    <p:extLst>
      <p:ext uri="{BB962C8B-B14F-4D97-AF65-F5344CB8AC3E}">
        <p14:creationId xmlns:p14="http://schemas.microsoft.com/office/powerpoint/2010/main" val="228656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ABB1AB63-2EDB-3161-E9F7-2952F1335E25}"/>
              </a:ext>
            </a:extLst>
          </p:cNvPr>
          <p:cNvSpPr>
            <a:spLocks noGrp="1"/>
          </p:cNvSpPr>
          <p:nvPr>
            <p:ph type="title"/>
          </p:nvPr>
        </p:nvSpPr>
        <p:spPr/>
        <p:txBody>
          <a:bodyPr/>
          <a:lstStyle/>
          <a:p>
            <a:r>
              <a:rPr lang="sv-SE" dirty="0"/>
              <a:t>Kravinsamling </a:t>
            </a:r>
            <a:r>
              <a:rPr lang="sv-SE" dirty="0" err="1"/>
              <a:t>etc</a:t>
            </a:r>
            <a:endParaRPr lang="en-US" dirty="0"/>
          </a:p>
        </p:txBody>
      </p:sp>
      <p:sp>
        <p:nvSpPr>
          <p:cNvPr id="3" name="Platshållare för innehåll 2">
            <a:extLst>
              <a:ext uri="{FF2B5EF4-FFF2-40B4-BE49-F238E27FC236}">
                <a16:creationId xmlns:a16="http://schemas.microsoft.com/office/drawing/2014/main" xmlns="" id="{0B410828-AB31-235A-5127-30029BA0012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7093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E7D6F46D-9200-0881-B42E-62FD5508AA7E}"/>
              </a:ext>
            </a:extLst>
          </p:cNvPr>
          <p:cNvSpPr>
            <a:spLocks noGrp="1"/>
          </p:cNvSpPr>
          <p:nvPr>
            <p:ph type="title"/>
          </p:nvPr>
        </p:nvSpPr>
        <p:spPr/>
        <p:txBody>
          <a:bodyPr/>
          <a:lstStyle/>
          <a:p>
            <a:r>
              <a:rPr lang="sv-SE" dirty="0"/>
              <a:t>Gruppens arbete</a:t>
            </a:r>
            <a:endParaRPr lang="en-US" dirty="0"/>
          </a:p>
        </p:txBody>
      </p:sp>
      <p:sp>
        <p:nvSpPr>
          <p:cNvPr id="3" name="Platshållare för innehåll 2">
            <a:extLst>
              <a:ext uri="{FF2B5EF4-FFF2-40B4-BE49-F238E27FC236}">
                <a16:creationId xmlns:a16="http://schemas.microsoft.com/office/drawing/2014/main" xmlns="" id="{6C370B18-8601-E361-D262-CE7779BBB2F9}"/>
              </a:ext>
            </a:extLst>
          </p:cNvPr>
          <p:cNvSpPr>
            <a:spLocks noGrp="1"/>
          </p:cNvSpPr>
          <p:nvPr>
            <p:ph idx="1"/>
          </p:nvPr>
        </p:nvSpPr>
        <p:spPr/>
        <p:txBody>
          <a:bodyPr/>
          <a:lstStyle/>
          <a:p>
            <a:r>
              <a:rPr lang="sv-SE" dirty="0"/>
              <a:t>Vi har t.ex. delat upp varje steg i varsin del och samlat in och sammanställt</a:t>
            </a:r>
          </a:p>
          <a:p>
            <a:endParaRPr lang="en-US" dirty="0"/>
          </a:p>
        </p:txBody>
      </p:sp>
    </p:spTree>
    <p:extLst>
      <p:ext uri="{BB962C8B-B14F-4D97-AF65-F5344CB8AC3E}">
        <p14:creationId xmlns:p14="http://schemas.microsoft.com/office/powerpoint/2010/main" val="116214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735C2B52-8C8D-DEF6-F19D-BE7BBFAA3F00}"/>
              </a:ext>
            </a:extLst>
          </p:cNvPr>
          <p:cNvSpPr>
            <a:spLocks noGrp="1"/>
          </p:cNvSpPr>
          <p:nvPr>
            <p:ph type="title"/>
          </p:nvPr>
        </p:nvSpPr>
        <p:spPr/>
        <p:txBody>
          <a:bodyPr/>
          <a:lstStyle/>
          <a:p>
            <a:r>
              <a:rPr lang="sv-SE" dirty="0"/>
              <a:t>Strategi</a:t>
            </a:r>
            <a:endParaRPr lang="en-US" dirty="0"/>
          </a:p>
        </p:txBody>
      </p:sp>
      <p:sp>
        <p:nvSpPr>
          <p:cNvPr id="3" name="Platshållare för text 2">
            <a:extLst>
              <a:ext uri="{FF2B5EF4-FFF2-40B4-BE49-F238E27FC236}">
                <a16:creationId xmlns:a16="http://schemas.microsoft.com/office/drawing/2014/main" xmlns="" id="{9408DCB0-C2CD-B799-4383-9E31ADFE65C0}"/>
              </a:ext>
            </a:extLst>
          </p:cNvPr>
          <p:cNvSpPr>
            <a:spLocks noGrp="1"/>
          </p:cNvSpPr>
          <p:nvPr>
            <p:ph type="body" idx="1"/>
          </p:nvPr>
        </p:nvSpPr>
        <p:spPr>
          <a:xfrm>
            <a:off x="571578" y="1981200"/>
            <a:ext cx="2946866" cy="576262"/>
          </a:xfrm>
        </p:spPr>
        <p:txBody>
          <a:bodyPr/>
          <a:lstStyle/>
          <a:p>
            <a:pPr algn="ctr"/>
            <a:r>
              <a:rPr lang="sv-SE" dirty="0"/>
              <a:t>Kund &amp; Sortiment</a:t>
            </a:r>
            <a:endParaRPr lang="en-US" dirty="0"/>
          </a:p>
        </p:txBody>
      </p:sp>
      <p:sp>
        <p:nvSpPr>
          <p:cNvPr id="4" name="Platshållare för text 3">
            <a:extLst>
              <a:ext uri="{FF2B5EF4-FFF2-40B4-BE49-F238E27FC236}">
                <a16:creationId xmlns:a16="http://schemas.microsoft.com/office/drawing/2014/main" xmlns="" id="{97DB0620-B7D1-5D63-E8F8-724270583A65}"/>
              </a:ext>
            </a:extLst>
          </p:cNvPr>
          <p:cNvSpPr>
            <a:spLocks noGrp="1"/>
          </p:cNvSpPr>
          <p:nvPr>
            <p:ph type="body" sz="half" idx="15"/>
          </p:nvPr>
        </p:nvSpPr>
        <p:spPr>
          <a:xfrm>
            <a:off x="652463" y="2667000"/>
            <a:ext cx="3231196" cy="3589338"/>
          </a:xfrm>
        </p:spPr>
        <p:txBody>
          <a:bodyPr/>
          <a:lstStyle/>
          <a:p>
            <a:pPr marL="285750" indent="-285750">
              <a:lnSpc>
                <a:spcPct val="150000"/>
              </a:lnSpc>
              <a:buFont typeface="Arial" panose="020B0604020202020204" pitchFamily="34" charset="0"/>
              <a:buChar char="•"/>
            </a:pPr>
            <a:r>
              <a:rPr lang="sv-SE" dirty="0"/>
              <a:t>Kunden styr sortimentet</a:t>
            </a:r>
          </a:p>
          <a:p>
            <a:pPr marL="285750" indent="-285750">
              <a:lnSpc>
                <a:spcPct val="150000"/>
              </a:lnSpc>
              <a:buFont typeface="Arial" panose="020B0604020202020204" pitchFamily="34" charset="0"/>
              <a:buChar char="•"/>
            </a:pPr>
            <a:r>
              <a:rPr lang="sv-SE" dirty="0"/>
              <a:t>Våra kampanjer ska inspirera</a:t>
            </a:r>
          </a:p>
          <a:p>
            <a:pPr marL="285750" indent="-285750">
              <a:lnSpc>
                <a:spcPct val="150000"/>
              </a:lnSpc>
              <a:buFont typeface="Arial" panose="020B0604020202020204" pitchFamily="34" charset="0"/>
              <a:buChar char="•"/>
            </a:pPr>
            <a:r>
              <a:rPr lang="sv-SE" dirty="0"/>
              <a:t>Vår </a:t>
            </a:r>
            <a:r>
              <a:rPr lang="sv-SE" dirty="0" err="1"/>
              <a:t>app</a:t>
            </a:r>
            <a:r>
              <a:rPr lang="sv-SE" dirty="0"/>
              <a:t> – ett nytt sätt att handla</a:t>
            </a:r>
            <a:endParaRPr lang="en-US" dirty="0"/>
          </a:p>
        </p:txBody>
      </p:sp>
      <p:sp>
        <p:nvSpPr>
          <p:cNvPr id="5" name="Platshållare för text 4">
            <a:extLst>
              <a:ext uri="{FF2B5EF4-FFF2-40B4-BE49-F238E27FC236}">
                <a16:creationId xmlns:a16="http://schemas.microsoft.com/office/drawing/2014/main" xmlns="" id="{0B62B225-E6D8-4857-C644-E4EFFD628CCF}"/>
              </a:ext>
            </a:extLst>
          </p:cNvPr>
          <p:cNvSpPr>
            <a:spLocks noGrp="1"/>
          </p:cNvSpPr>
          <p:nvPr>
            <p:ph type="body" sz="quarter" idx="3"/>
          </p:nvPr>
        </p:nvSpPr>
        <p:spPr/>
        <p:txBody>
          <a:bodyPr/>
          <a:lstStyle/>
          <a:p>
            <a:pPr algn="ctr"/>
            <a:r>
              <a:rPr lang="sv-SE" dirty="0"/>
              <a:t>Digitala verktyg</a:t>
            </a:r>
            <a:endParaRPr lang="en-US" dirty="0"/>
          </a:p>
        </p:txBody>
      </p:sp>
      <p:sp>
        <p:nvSpPr>
          <p:cNvPr id="6" name="Platshållare för text 5">
            <a:extLst>
              <a:ext uri="{FF2B5EF4-FFF2-40B4-BE49-F238E27FC236}">
                <a16:creationId xmlns:a16="http://schemas.microsoft.com/office/drawing/2014/main" xmlns="" id="{DDAC8282-463F-0956-6784-351C1CC91A9B}"/>
              </a:ext>
            </a:extLst>
          </p:cNvPr>
          <p:cNvSpPr>
            <a:spLocks noGrp="1"/>
          </p:cNvSpPr>
          <p:nvPr>
            <p:ph type="body" sz="half" idx="16"/>
          </p:nvPr>
        </p:nvSpPr>
        <p:spPr/>
        <p:txBody>
          <a:bodyPr/>
          <a:lstStyle/>
          <a:p>
            <a:pPr marL="285750" indent="-285750">
              <a:lnSpc>
                <a:spcPct val="150000"/>
              </a:lnSpc>
              <a:buFont typeface="Arial" panose="020B0604020202020204" pitchFamily="34" charset="0"/>
              <a:buChar char="•"/>
            </a:pPr>
            <a:r>
              <a:rPr lang="sv-SE" dirty="0"/>
              <a:t>Automatiserade lagersystem</a:t>
            </a:r>
          </a:p>
          <a:p>
            <a:pPr marL="285750" indent="-285750">
              <a:lnSpc>
                <a:spcPct val="150000"/>
              </a:lnSpc>
              <a:buFont typeface="Arial" panose="020B0604020202020204" pitchFamily="34" charset="0"/>
              <a:buChar char="•"/>
            </a:pPr>
            <a:r>
              <a:rPr lang="en-US" dirty="0"/>
              <a:t>AI </a:t>
            </a:r>
            <a:r>
              <a:rPr lang="en-US" dirty="0" err="1"/>
              <a:t>genom</a:t>
            </a:r>
            <a:r>
              <a:rPr lang="en-US" dirty="0"/>
              <a:t> </a:t>
            </a:r>
            <a:r>
              <a:rPr lang="en-US" dirty="0" err="1"/>
              <a:t>allt</a:t>
            </a:r>
            <a:r>
              <a:rPr lang="en-US" dirty="0"/>
              <a:t> vi </a:t>
            </a:r>
            <a:r>
              <a:rPr lang="en-US" dirty="0" err="1"/>
              <a:t>gör</a:t>
            </a:r>
            <a:endParaRPr lang="en-US" dirty="0"/>
          </a:p>
          <a:p>
            <a:pPr marL="285750" indent="-285750">
              <a:lnSpc>
                <a:spcPct val="150000"/>
              </a:lnSpc>
              <a:buFont typeface="Arial" panose="020B0604020202020204" pitchFamily="34" charset="0"/>
              <a:buChar char="•"/>
            </a:pPr>
            <a:r>
              <a:rPr lang="en-US" dirty="0"/>
              <a:t>Moderna </a:t>
            </a:r>
            <a:r>
              <a:rPr lang="en-US" dirty="0" err="1"/>
              <a:t>rapportverktyg</a:t>
            </a:r>
            <a:endParaRPr lang="en-US" dirty="0"/>
          </a:p>
        </p:txBody>
      </p:sp>
      <p:sp>
        <p:nvSpPr>
          <p:cNvPr id="7" name="Platshållare för text 6">
            <a:extLst>
              <a:ext uri="{FF2B5EF4-FFF2-40B4-BE49-F238E27FC236}">
                <a16:creationId xmlns:a16="http://schemas.microsoft.com/office/drawing/2014/main" xmlns="" id="{19799CC8-43BF-1043-90AF-25D113602B21}"/>
              </a:ext>
            </a:extLst>
          </p:cNvPr>
          <p:cNvSpPr>
            <a:spLocks noGrp="1"/>
          </p:cNvSpPr>
          <p:nvPr>
            <p:ph type="body" sz="quarter" idx="13"/>
          </p:nvPr>
        </p:nvSpPr>
        <p:spPr/>
        <p:txBody>
          <a:bodyPr/>
          <a:lstStyle/>
          <a:p>
            <a:pPr algn="ctr"/>
            <a:r>
              <a:rPr lang="sv-SE" dirty="0"/>
              <a:t>Hållbarhet</a:t>
            </a:r>
          </a:p>
        </p:txBody>
      </p:sp>
      <p:sp>
        <p:nvSpPr>
          <p:cNvPr id="8" name="Platshållare för text 7">
            <a:extLst>
              <a:ext uri="{FF2B5EF4-FFF2-40B4-BE49-F238E27FC236}">
                <a16:creationId xmlns:a16="http://schemas.microsoft.com/office/drawing/2014/main" xmlns="" id="{C74F33CC-7D96-C9C5-649E-4AC5963A7A38}"/>
              </a:ext>
            </a:extLst>
          </p:cNvPr>
          <p:cNvSpPr>
            <a:spLocks noGrp="1"/>
          </p:cNvSpPr>
          <p:nvPr>
            <p:ph type="body" sz="half" idx="17"/>
          </p:nvPr>
        </p:nvSpPr>
        <p:spPr>
          <a:xfrm>
            <a:off x="7124700" y="2667000"/>
            <a:ext cx="3265093" cy="3589338"/>
          </a:xfrm>
        </p:spPr>
        <p:txBody>
          <a:bodyPr/>
          <a:lstStyle/>
          <a:p>
            <a:pPr marL="285750" indent="-285750">
              <a:buFont typeface="Arial" panose="020B0604020202020204" pitchFamily="34" charset="0"/>
              <a:buChar char="•"/>
            </a:pPr>
            <a:r>
              <a:rPr lang="sv-SE" dirty="0"/>
              <a:t>Ekologiska varor fortsätter att driva vår utveckling framåt</a:t>
            </a:r>
          </a:p>
          <a:p>
            <a:pPr marL="285750" indent="-285750">
              <a:lnSpc>
                <a:spcPct val="150000"/>
              </a:lnSpc>
              <a:buFont typeface="Arial" panose="020B0604020202020204" pitchFamily="34" charset="0"/>
              <a:buChar char="•"/>
            </a:pPr>
            <a:r>
              <a:rPr lang="en-US" dirty="0" err="1"/>
              <a:t>Klimatneutrala</a:t>
            </a:r>
            <a:r>
              <a:rPr lang="en-US" dirty="0"/>
              <a:t> transporter 2030</a:t>
            </a:r>
          </a:p>
          <a:p>
            <a:pPr marL="285750" indent="-285750">
              <a:lnSpc>
                <a:spcPct val="150000"/>
              </a:lnSpc>
              <a:buFont typeface="Arial" panose="020B0604020202020204" pitchFamily="34" charset="0"/>
              <a:buChar char="•"/>
            </a:pPr>
            <a:r>
              <a:rPr lang="en-US" dirty="0" err="1"/>
              <a:t>Solenergi</a:t>
            </a:r>
            <a:r>
              <a:rPr lang="en-US" dirty="0"/>
              <a:t> för </a:t>
            </a:r>
            <a:r>
              <a:rPr lang="en-US" dirty="0" err="1"/>
              <a:t>klimatet</a:t>
            </a:r>
            <a:endParaRPr lang="en-US" dirty="0"/>
          </a:p>
        </p:txBody>
      </p:sp>
    </p:spTree>
    <p:extLst>
      <p:ext uri="{BB962C8B-B14F-4D97-AF65-F5344CB8AC3E}">
        <p14:creationId xmlns:p14="http://schemas.microsoft.com/office/powerpoint/2010/main" val="120983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CCDDED1E-3080-C6A3-D030-55B41C6D97D6}"/>
              </a:ext>
            </a:extLst>
          </p:cNvPr>
          <p:cNvSpPr>
            <a:spLocks noGrp="1"/>
          </p:cNvSpPr>
          <p:nvPr>
            <p:ph type="title"/>
          </p:nvPr>
        </p:nvSpPr>
        <p:spPr/>
        <p:txBody>
          <a:bodyPr/>
          <a:lstStyle/>
          <a:p>
            <a:pPr algn="ctr"/>
            <a:r>
              <a:rPr lang="sv-SE" dirty="0"/>
              <a:t>Kund &amp; Sortiment</a:t>
            </a:r>
            <a:endParaRPr lang="en-US" dirty="0"/>
          </a:p>
        </p:txBody>
      </p:sp>
      <p:sp>
        <p:nvSpPr>
          <p:cNvPr id="3" name="Platshållare för innehåll 2">
            <a:extLst>
              <a:ext uri="{FF2B5EF4-FFF2-40B4-BE49-F238E27FC236}">
                <a16:creationId xmlns:a16="http://schemas.microsoft.com/office/drawing/2014/main" xmlns="" id="{CDECEFF5-1D84-C0FA-E8FE-CD85503FDC7F}"/>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sv-SE" dirty="0"/>
              <a:t>Kunden styr sortimentet</a:t>
            </a:r>
          </a:p>
          <a:p>
            <a:pPr marL="400050" lvl="1" indent="0">
              <a:lnSpc>
                <a:spcPct val="150000"/>
              </a:lnSpc>
              <a:buNone/>
            </a:pPr>
            <a:r>
              <a:rPr lang="sv-SE" sz="1200" dirty="0"/>
              <a:t>Vi gör kundundersökningar och samlar in </a:t>
            </a:r>
            <a:r>
              <a:rPr lang="sv-SE" sz="1200" dirty="0" err="1"/>
              <a:t>köpdata</a:t>
            </a:r>
            <a:r>
              <a:rPr lang="sv-SE" sz="1200" dirty="0"/>
              <a:t> för att möta kundens behov och efterfrågan</a:t>
            </a:r>
          </a:p>
          <a:p>
            <a:pPr marL="285750" indent="-285750">
              <a:lnSpc>
                <a:spcPct val="150000"/>
              </a:lnSpc>
              <a:buFont typeface="Arial" panose="020B0604020202020204" pitchFamily="34" charset="0"/>
              <a:buChar char="•"/>
            </a:pPr>
            <a:r>
              <a:rPr lang="sv-SE" dirty="0"/>
              <a:t>Våra kampanjer ska inspirera</a:t>
            </a:r>
          </a:p>
          <a:p>
            <a:pPr marL="400050" lvl="1" indent="0">
              <a:lnSpc>
                <a:spcPct val="150000"/>
              </a:lnSpc>
              <a:buNone/>
            </a:pPr>
            <a:r>
              <a:rPr lang="sv-SE" sz="1200" dirty="0"/>
              <a:t>Vi följer sociala medier, högtider och lokala trender för att ha relevanta och roliga kampanjer som kunderna känner samhörighet till med ett erbjudande som är attraktivt jämfört med våra konkurrenter</a:t>
            </a:r>
          </a:p>
          <a:p>
            <a:pPr marL="285750" indent="-285750">
              <a:lnSpc>
                <a:spcPct val="150000"/>
              </a:lnSpc>
              <a:buFont typeface="Arial" panose="020B0604020202020204" pitchFamily="34" charset="0"/>
              <a:buChar char="•"/>
            </a:pPr>
            <a:r>
              <a:rPr lang="sv-SE" dirty="0"/>
              <a:t>Vår </a:t>
            </a:r>
            <a:r>
              <a:rPr lang="sv-SE" dirty="0" err="1"/>
              <a:t>app</a:t>
            </a:r>
            <a:r>
              <a:rPr lang="sv-SE" dirty="0"/>
              <a:t> – ett nytt sätt att handla</a:t>
            </a:r>
          </a:p>
          <a:p>
            <a:pPr marL="400050" lvl="1" indent="0">
              <a:lnSpc>
                <a:spcPct val="150000"/>
              </a:lnSpc>
              <a:buNone/>
            </a:pPr>
            <a:r>
              <a:rPr lang="sv-SE" sz="1200" dirty="0"/>
              <a:t>I vår </a:t>
            </a:r>
            <a:r>
              <a:rPr lang="sv-SE" sz="1200" dirty="0" err="1"/>
              <a:t>app</a:t>
            </a:r>
            <a:r>
              <a:rPr lang="sv-SE" sz="1200" dirty="0"/>
              <a:t> nya moderna </a:t>
            </a:r>
            <a:r>
              <a:rPr lang="sv-SE" sz="1200" dirty="0" err="1"/>
              <a:t>app</a:t>
            </a:r>
            <a:r>
              <a:rPr lang="sv-SE" sz="1200" dirty="0"/>
              <a:t> erbjuder vi förutom rabatter och medlemsförmåner även tips på recept både mat &amp; dryck. Vi ger kunderna möjlighet att kunna spara sina favoritvaror för överblickssaldo. För vårt alkoholhaltiga sortiment finns där även möjlighet att recensera varor och tipsa om maträtter som passar bra till den specifika drycken.</a:t>
            </a:r>
          </a:p>
          <a:p>
            <a:pPr marL="0" indent="0">
              <a:lnSpc>
                <a:spcPct val="150000"/>
              </a:lnSpc>
              <a:buNone/>
            </a:pPr>
            <a:endParaRPr lang="en-US" dirty="0"/>
          </a:p>
          <a:p>
            <a:pPr marL="0" indent="0">
              <a:buNone/>
            </a:pPr>
            <a:endParaRPr lang="en-US" dirty="0"/>
          </a:p>
        </p:txBody>
      </p:sp>
    </p:spTree>
    <p:extLst>
      <p:ext uri="{BB962C8B-B14F-4D97-AF65-F5344CB8AC3E}">
        <p14:creationId xmlns:p14="http://schemas.microsoft.com/office/powerpoint/2010/main" val="410771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19BCB6B8-14E2-F713-9E89-3A620FFF310A}"/>
              </a:ext>
            </a:extLst>
          </p:cNvPr>
          <p:cNvSpPr>
            <a:spLocks noGrp="1"/>
          </p:cNvSpPr>
          <p:nvPr>
            <p:ph type="title"/>
          </p:nvPr>
        </p:nvSpPr>
        <p:spPr/>
        <p:txBody>
          <a:bodyPr/>
          <a:lstStyle/>
          <a:p>
            <a:r>
              <a:rPr lang="sv-SE" dirty="0"/>
              <a:t>Digitala Verktyg</a:t>
            </a:r>
            <a:endParaRPr lang="en-US" dirty="0"/>
          </a:p>
        </p:txBody>
      </p:sp>
      <p:sp>
        <p:nvSpPr>
          <p:cNvPr id="3" name="Platshållare för innehåll 2">
            <a:extLst>
              <a:ext uri="{FF2B5EF4-FFF2-40B4-BE49-F238E27FC236}">
                <a16:creationId xmlns:a16="http://schemas.microsoft.com/office/drawing/2014/main" xmlns="" id="{18AD4195-5FDC-BEB1-8D2F-E9D87D85A704}"/>
              </a:ext>
            </a:extLst>
          </p:cNvPr>
          <p:cNvSpPr>
            <a:spLocks noGrp="1"/>
          </p:cNvSpPr>
          <p:nvPr>
            <p:ph idx="1"/>
          </p:nvPr>
        </p:nvSpPr>
        <p:spPr/>
        <p:txBody>
          <a:bodyPr/>
          <a:lstStyle/>
          <a:p>
            <a:pPr marL="285750" indent="-285750">
              <a:lnSpc>
                <a:spcPct val="150000"/>
              </a:lnSpc>
              <a:buFont typeface="Arial" panose="020B0604020202020204" pitchFamily="34" charset="0"/>
              <a:buChar char="•"/>
            </a:pPr>
            <a:r>
              <a:rPr lang="sv-SE" dirty="0"/>
              <a:t>Automatiserade lagersystem</a:t>
            </a:r>
          </a:p>
          <a:p>
            <a:pPr marL="400050" lvl="1" indent="0">
              <a:lnSpc>
                <a:spcPct val="150000"/>
              </a:lnSpc>
              <a:buNone/>
            </a:pPr>
            <a:r>
              <a:rPr lang="sv-SE" sz="1200" dirty="0"/>
              <a:t>Vårt nya centrallager tar hjälp av AI för att bli ännu bättre. Kunderna ska kunna se saldon och information gällande varor direkt när dom letar efter det. </a:t>
            </a:r>
          </a:p>
          <a:p>
            <a:pPr marL="285750" indent="-285750">
              <a:lnSpc>
                <a:spcPct val="150000"/>
              </a:lnSpc>
              <a:buFont typeface="Arial" panose="020B0604020202020204" pitchFamily="34" charset="0"/>
              <a:buChar char="•"/>
            </a:pPr>
            <a:r>
              <a:rPr lang="en-US" dirty="0"/>
              <a:t>AI </a:t>
            </a:r>
            <a:r>
              <a:rPr lang="en-US" dirty="0" err="1"/>
              <a:t>genom</a:t>
            </a:r>
            <a:r>
              <a:rPr lang="en-US" dirty="0"/>
              <a:t> </a:t>
            </a:r>
            <a:r>
              <a:rPr lang="en-US" dirty="0" err="1"/>
              <a:t>allt</a:t>
            </a:r>
            <a:r>
              <a:rPr lang="en-US" dirty="0"/>
              <a:t> vi </a:t>
            </a:r>
            <a:r>
              <a:rPr lang="en-US" dirty="0" err="1"/>
              <a:t>gör</a:t>
            </a:r>
            <a:endParaRPr lang="en-US" dirty="0"/>
          </a:p>
          <a:p>
            <a:pPr marL="400050" lvl="1" indent="0">
              <a:lnSpc>
                <a:spcPct val="150000"/>
              </a:lnSpc>
              <a:buNone/>
            </a:pPr>
            <a:r>
              <a:rPr lang="en-US" sz="1200" dirty="0"/>
              <a:t>Vi </a:t>
            </a:r>
            <a:r>
              <a:rPr lang="en-US" sz="1200" dirty="0" err="1"/>
              <a:t>etablerar</a:t>
            </a:r>
            <a:r>
              <a:rPr lang="en-US" sz="1200" dirty="0"/>
              <a:t> AI </a:t>
            </a:r>
            <a:r>
              <a:rPr lang="en-US" sz="1200" dirty="0" err="1"/>
              <a:t>igenom</a:t>
            </a:r>
            <a:r>
              <a:rPr lang="en-US" sz="1200" dirty="0"/>
              <a:t> </a:t>
            </a:r>
            <a:r>
              <a:rPr lang="en-US" sz="1200" dirty="0" err="1"/>
              <a:t>hela</a:t>
            </a:r>
            <a:r>
              <a:rPr lang="en-US" sz="1200" dirty="0"/>
              <a:t> </a:t>
            </a:r>
            <a:r>
              <a:rPr lang="en-US" sz="1200" dirty="0" err="1"/>
              <a:t>företaget</a:t>
            </a:r>
            <a:r>
              <a:rPr lang="en-US" sz="1200" dirty="0"/>
              <a:t> </a:t>
            </a:r>
            <a:r>
              <a:rPr lang="en-US" sz="1200" dirty="0" err="1"/>
              <a:t>och</a:t>
            </a:r>
            <a:r>
              <a:rPr lang="en-US" sz="1200" dirty="0"/>
              <a:t> </a:t>
            </a:r>
            <a:r>
              <a:rPr lang="en-US" sz="1200" dirty="0" err="1"/>
              <a:t>gör</a:t>
            </a:r>
            <a:r>
              <a:rPr lang="en-US" sz="1200" dirty="0"/>
              <a:t> </a:t>
            </a:r>
            <a:r>
              <a:rPr lang="en-US" sz="1200" dirty="0" err="1"/>
              <a:t>arbetsuppgifter</a:t>
            </a:r>
            <a:r>
              <a:rPr lang="en-US" sz="1200" dirty="0"/>
              <a:t> </a:t>
            </a:r>
            <a:r>
              <a:rPr lang="en-US" sz="1200" dirty="0" err="1"/>
              <a:t>och</a:t>
            </a:r>
            <a:r>
              <a:rPr lang="en-US" sz="1200" dirty="0"/>
              <a:t> </a:t>
            </a:r>
            <a:r>
              <a:rPr lang="en-US" sz="1200" dirty="0" err="1"/>
              <a:t>beslutsfattning</a:t>
            </a:r>
            <a:r>
              <a:rPr lang="en-US" sz="1200" dirty="0"/>
              <a:t> </a:t>
            </a:r>
            <a:r>
              <a:rPr lang="en-US" sz="1200" dirty="0" err="1"/>
              <a:t>mer</a:t>
            </a:r>
            <a:r>
              <a:rPr lang="en-US" sz="1200" dirty="0"/>
              <a:t> </a:t>
            </a:r>
            <a:r>
              <a:rPr lang="en-US" sz="1200" dirty="0" err="1"/>
              <a:t>effektivt</a:t>
            </a:r>
            <a:r>
              <a:rPr lang="en-US" sz="1200" dirty="0"/>
              <a:t> </a:t>
            </a:r>
            <a:r>
              <a:rPr lang="en-US" sz="1200" dirty="0" err="1"/>
              <a:t>och</a:t>
            </a:r>
            <a:r>
              <a:rPr lang="en-US" sz="1200" dirty="0"/>
              <a:t> vi </a:t>
            </a:r>
            <a:r>
              <a:rPr lang="en-US" sz="1200" dirty="0" err="1"/>
              <a:t>optimerar</a:t>
            </a:r>
            <a:r>
              <a:rPr lang="en-US" sz="1200" dirty="0"/>
              <a:t> </a:t>
            </a:r>
            <a:r>
              <a:rPr lang="en-US" sz="1200" dirty="0" err="1"/>
              <a:t>våra</a:t>
            </a:r>
            <a:r>
              <a:rPr lang="en-US" sz="1200" dirty="0"/>
              <a:t> </a:t>
            </a:r>
            <a:r>
              <a:rPr lang="en-US" sz="1200" dirty="0" err="1"/>
              <a:t>verktyg</a:t>
            </a:r>
            <a:r>
              <a:rPr lang="en-US" sz="1200" dirty="0"/>
              <a:t> för </a:t>
            </a:r>
            <a:r>
              <a:rPr lang="en-US" sz="1200" dirty="0" err="1"/>
              <a:t>att</a:t>
            </a:r>
            <a:r>
              <a:rPr lang="en-US" sz="1200" dirty="0"/>
              <a:t> </a:t>
            </a:r>
            <a:r>
              <a:rPr lang="en-US" sz="1200" dirty="0" err="1"/>
              <a:t>ge</a:t>
            </a:r>
            <a:r>
              <a:rPr lang="en-US" sz="1200" dirty="0"/>
              <a:t> </a:t>
            </a:r>
            <a:r>
              <a:rPr lang="en-US" sz="1200" dirty="0" err="1"/>
              <a:t>kunderna</a:t>
            </a:r>
            <a:r>
              <a:rPr lang="en-US" sz="1200" dirty="0"/>
              <a:t> </a:t>
            </a:r>
            <a:r>
              <a:rPr lang="en-US" sz="1200" dirty="0" err="1"/>
              <a:t>ännu</a:t>
            </a:r>
            <a:r>
              <a:rPr lang="en-US" sz="1200" dirty="0"/>
              <a:t> </a:t>
            </a:r>
            <a:r>
              <a:rPr lang="en-US" sz="1200" dirty="0" err="1"/>
              <a:t>snabbare</a:t>
            </a:r>
            <a:r>
              <a:rPr lang="en-US" sz="1200" dirty="0"/>
              <a:t> information för det </a:t>
            </a:r>
            <a:r>
              <a:rPr lang="en-US" sz="1200" dirty="0" err="1"/>
              <a:t>dom</a:t>
            </a:r>
            <a:r>
              <a:rPr lang="en-US" sz="1200" dirty="0"/>
              <a:t> </a:t>
            </a:r>
            <a:r>
              <a:rPr lang="en-US" sz="1200" dirty="0" err="1"/>
              <a:t>letar</a:t>
            </a:r>
            <a:r>
              <a:rPr lang="en-US" sz="1200" dirty="0"/>
              <a:t> </a:t>
            </a:r>
            <a:r>
              <a:rPr lang="en-US" sz="1200" dirty="0" err="1"/>
              <a:t>efter</a:t>
            </a:r>
            <a:r>
              <a:rPr lang="en-US" sz="1200" dirty="0"/>
              <a:t>. </a:t>
            </a:r>
          </a:p>
          <a:p>
            <a:pPr marL="285750" indent="-285750">
              <a:lnSpc>
                <a:spcPct val="150000"/>
              </a:lnSpc>
              <a:buFont typeface="Arial" panose="020B0604020202020204" pitchFamily="34" charset="0"/>
              <a:buChar char="•"/>
            </a:pPr>
            <a:r>
              <a:rPr lang="en-US" dirty="0"/>
              <a:t>Moderna </a:t>
            </a:r>
            <a:r>
              <a:rPr lang="en-US" dirty="0" err="1"/>
              <a:t>rapportverktyg</a:t>
            </a:r>
            <a:endParaRPr lang="en-US" dirty="0"/>
          </a:p>
          <a:p>
            <a:pPr marL="400050" lvl="1" indent="0">
              <a:lnSpc>
                <a:spcPct val="150000"/>
              </a:lnSpc>
              <a:buNone/>
            </a:pPr>
            <a:r>
              <a:rPr lang="en-US" sz="1200" dirty="0" err="1"/>
              <a:t>Varje</a:t>
            </a:r>
            <a:r>
              <a:rPr lang="en-US" sz="1200" dirty="0"/>
              <a:t> </a:t>
            </a:r>
            <a:r>
              <a:rPr lang="en-US" sz="1200" dirty="0" err="1"/>
              <a:t>avdelning</a:t>
            </a:r>
            <a:r>
              <a:rPr lang="en-US" sz="1200" dirty="0"/>
              <a:t> ska </a:t>
            </a:r>
            <a:r>
              <a:rPr lang="en-US" sz="1200" dirty="0" err="1"/>
              <a:t>kunna</a:t>
            </a:r>
            <a:r>
              <a:rPr lang="en-US" sz="1200" dirty="0"/>
              <a:t> ha all data </a:t>
            </a:r>
            <a:r>
              <a:rPr lang="en-US" sz="1200" dirty="0" err="1"/>
              <a:t>dom</a:t>
            </a:r>
            <a:r>
              <a:rPr lang="en-US" sz="1200" dirty="0"/>
              <a:t> </a:t>
            </a:r>
            <a:r>
              <a:rPr lang="en-US" sz="1200" dirty="0" err="1"/>
              <a:t>behöver</a:t>
            </a:r>
            <a:r>
              <a:rPr lang="en-US" sz="1200" dirty="0"/>
              <a:t> för </a:t>
            </a:r>
            <a:r>
              <a:rPr lang="en-US" sz="1200" dirty="0" err="1"/>
              <a:t>att</a:t>
            </a:r>
            <a:r>
              <a:rPr lang="en-US" sz="1200" dirty="0"/>
              <a:t> </a:t>
            </a:r>
            <a:r>
              <a:rPr lang="en-US" sz="1200" dirty="0" err="1"/>
              <a:t>kunna</a:t>
            </a:r>
            <a:r>
              <a:rPr lang="en-US" sz="1200" dirty="0"/>
              <a:t> </a:t>
            </a:r>
            <a:r>
              <a:rPr lang="en-US" sz="1200" dirty="0" err="1"/>
              <a:t>maximera</a:t>
            </a:r>
            <a:r>
              <a:rPr lang="en-US" sz="1200" dirty="0"/>
              <a:t> sin </a:t>
            </a:r>
            <a:r>
              <a:rPr lang="en-US" sz="1200" dirty="0" err="1"/>
              <a:t>vinst</a:t>
            </a:r>
            <a:r>
              <a:rPr lang="en-US" sz="1200" dirty="0"/>
              <a:t>. </a:t>
            </a:r>
            <a:r>
              <a:rPr lang="en-US" sz="1200" dirty="0" err="1"/>
              <a:t>Vårt</a:t>
            </a:r>
            <a:r>
              <a:rPr lang="en-US" sz="1200" dirty="0"/>
              <a:t> </a:t>
            </a:r>
            <a:r>
              <a:rPr lang="en-US" sz="1200" dirty="0" err="1"/>
              <a:t>datadrivna</a:t>
            </a:r>
            <a:r>
              <a:rPr lang="en-US" sz="1200" dirty="0"/>
              <a:t> </a:t>
            </a:r>
            <a:r>
              <a:rPr lang="en-US" sz="1200" dirty="0" err="1"/>
              <a:t>beslutstagande</a:t>
            </a:r>
            <a:r>
              <a:rPr lang="en-US" sz="1200" dirty="0"/>
              <a:t> ska </a:t>
            </a:r>
            <a:r>
              <a:rPr lang="en-US" sz="1200" dirty="0" err="1"/>
              <a:t>genomsyra</a:t>
            </a:r>
            <a:r>
              <a:rPr lang="en-US" sz="1200" dirty="0"/>
              <a:t> </a:t>
            </a:r>
            <a:r>
              <a:rPr lang="en-US" sz="1200" dirty="0" err="1"/>
              <a:t>hela</a:t>
            </a:r>
            <a:r>
              <a:rPr lang="en-US" sz="1200" dirty="0"/>
              <a:t> </a:t>
            </a:r>
            <a:r>
              <a:rPr lang="en-US" sz="1200" dirty="0" err="1"/>
              <a:t>verksamheten</a:t>
            </a:r>
            <a:endParaRPr lang="en-US" sz="1200" dirty="0"/>
          </a:p>
          <a:p>
            <a:pPr marL="0" indent="0">
              <a:buNone/>
            </a:pPr>
            <a:endParaRPr lang="en-US" dirty="0"/>
          </a:p>
        </p:txBody>
      </p:sp>
    </p:spTree>
    <p:extLst>
      <p:ext uri="{BB962C8B-B14F-4D97-AF65-F5344CB8AC3E}">
        <p14:creationId xmlns:p14="http://schemas.microsoft.com/office/powerpoint/2010/main" val="24100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794FB730-F1F1-F700-C11C-5F2AB61FE60A}"/>
              </a:ext>
            </a:extLst>
          </p:cNvPr>
          <p:cNvSpPr>
            <a:spLocks noGrp="1"/>
          </p:cNvSpPr>
          <p:nvPr>
            <p:ph type="title"/>
          </p:nvPr>
        </p:nvSpPr>
        <p:spPr>
          <a:xfrm>
            <a:off x="1154953" y="1405353"/>
            <a:ext cx="4190298" cy="638239"/>
          </a:xfrm>
        </p:spPr>
        <p:txBody>
          <a:bodyPr/>
          <a:lstStyle/>
          <a:p>
            <a:pPr algn="ctr"/>
            <a:r>
              <a:rPr lang="sv-SE" sz="4000" b="1" dirty="0"/>
              <a:t>Inledning</a:t>
            </a:r>
            <a:endParaRPr lang="en-US" sz="4000" b="1" dirty="0"/>
          </a:p>
        </p:txBody>
      </p:sp>
      <p:pic>
        <p:nvPicPr>
          <p:cNvPr id="6" name="Platshållare för innehåll 5" descr="En bild som visar shoppingvagn, Snabbköp, snabbköp, Livsmedelsaffär&#10;&#10;Automatiskt genererad beskrivning">
            <a:extLst>
              <a:ext uri="{FF2B5EF4-FFF2-40B4-BE49-F238E27FC236}">
                <a16:creationId xmlns:a16="http://schemas.microsoft.com/office/drawing/2014/main" xmlns="" id="{35080A88-8896-0A3E-4DC7-AF4B2D7FADEF}"/>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5514812" y="1865621"/>
            <a:ext cx="6415675" cy="4731560"/>
          </a:xfrm>
        </p:spPr>
      </p:pic>
      <p:sp>
        <p:nvSpPr>
          <p:cNvPr id="4" name="Platshållare för text 3">
            <a:extLst>
              <a:ext uri="{FF2B5EF4-FFF2-40B4-BE49-F238E27FC236}">
                <a16:creationId xmlns:a16="http://schemas.microsoft.com/office/drawing/2014/main" xmlns="" id="{0CB24AF1-B977-B5A4-C3EE-533548139B24}"/>
              </a:ext>
            </a:extLst>
          </p:cNvPr>
          <p:cNvSpPr>
            <a:spLocks noGrp="1"/>
          </p:cNvSpPr>
          <p:nvPr>
            <p:ph type="body" sz="half" idx="2"/>
          </p:nvPr>
        </p:nvSpPr>
        <p:spPr>
          <a:xfrm>
            <a:off x="1154953" y="2141783"/>
            <a:ext cx="4190298" cy="4455397"/>
          </a:xfrm>
        </p:spPr>
        <p:txBody>
          <a:bodyPr>
            <a:normAutofit lnSpcReduction="10000"/>
          </a:bodyPr>
          <a:lstStyle/>
          <a:p>
            <a:r>
              <a:rPr lang="sv-SE" sz="1800" dirty="0"/>
              <a:t>Vi har fått i uppdrag att ta fram en strategi för Coop där vi anpassar verksamheten inför stundande avveckling av alkoholmonopolet 1 januari 2026 samt att öka lönsamheten genom verksamhetens alla delar. </a:t>
            </a:r>
          </a:p>
          <a:p>
            <a:pPr marL="0" indent="0">
              <a:buNone/>
            </a:pPr>
            <a:endParaRPr lang="sv-SE" sz="1800" dirty="0"/>
          </a:p>
          <a:p>
            <a:r>
              <a:rPr lang="sv-SE" sz="1800" dirty="0"/>
              <a:t>Visionen som Coop har är att kunna erbjuda befintliga och nya kunder ett generöst utbud både online och i butik. Att hållbara och ekologiska produkter fortsätter vara kärnan i deras erbjudande. Samt att öka lönsamheten genom hela verksamheten.</a:t>
            </a:r>
          </a:p>
          <a:p>
            <a:endParaRPr lang="en-US" dirty="0"/>
          </a:p>
        </p:txBody>
      </p:sp>
    </p:spTree>
    <p:extLst>
      <p:ext uri="{BB962C8B-B14F-4D97-AF65-F5344CB8AC3E}">
        <p14:creationId xmlns:p14="http://schemas.microsoft.com/office/powerpoint/2010/main" val="13644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xmlns="" id="{035F9845-48AF-C463-F71D-028EA7C52F2F}"/>
              </a:ext>
            </a:extLst>
          </p:cNvPr>
          <p:cNvSpPr>
            <a:spLocks noGrp="1"/>
          </p:cNvSpPr>
          <p:nvPr>
            <p:ph type="title"/>
          </p:nvPr>
        </p:nvSpPr>
        <p:spPr>
          <a:xfrm>
            <a:off x="1463529" y="293159"/>
            <a:ext cx="9404723" cy="989458"/>
          </a:xfrm>
        </p:spPr>
        <p:txBody>
          <a:bodyPr/>
          <a:lstStyle/>
          <a:p>
            <a:pPr algn="ctr"/>
            <a:r>
              <a:rPr lang="sv-SE" sz="5400" b="1" dirty="0"/>
              <a:t>Analys av nuläget</a:t>
            </a:r>
            <a:endParaRPr lang="en-US" sz="5400" b="1" dirty="0"/>
          </a:p>
        </p:txBody>
      </p:sp>
      <p:pic>
        <p:nvPicPr>
          <p:cNvPr id="9" name="Platshållare för innehåll 8">
            <a:extLst>
              <a:ext uri="{FF2B5EF4-FFF2-40B4-BE49-F238E27FC236}">
                <a16:creationId xmlns:a16="http://schemas.microsoft.com/office/drawing/2014/main" xmlns="" id="{69E2A452-B3F7-B29E-1E71-42E06F3D2431}"/>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1309887" y="1442176"/>
            <a:ext cx="9712008" cy="5216792"/>
          </a:xfrm>
        </p:spPr>
      </p:pic>
    </p:spTree>
    <p:extLst>
      <p:ext uri="{BB962C8B-B14F-4D97-AF65-F5344CB8AC3E}">
        <p14:creationId xmlns:p14="http://schemas.microsoft.com/office/powerpoint/2010/main" val="357257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objekt 7">
            <a:extLst>
              <a:ext uri="{FF2B5EF4-FFF2-40B4-BE49-F238E27FC236}">
                <a16:creationId xmlns:a16="http://schemas.microsoft.com/office/drawing/2014/main" xmlns="" id="{9971A713-4892-2A40-77CE-9451BFEAA670}"/>
              </a:ext>
            </a:extLst>
          </p:cNvPr>
          <p:cNvPicPr>
            <a:picLocks noChangeAspect="1"/>
          </p:cNvPicPr>
          <p:nvPr/>
        </p:nvPicPr>
        <p:blipFill>
          <a:blip r:embed="rId2"/>
          <a:stretch>
            <a:fillRect/>
          </a:stretch>
        </p:blipFill>
        <p:spPr>
          <a:xfrm>
            <a:off x="303991" y="1294166"/>
            <a:ext cx="11584017" cy="5325218"/>
          </a:xfrm>
          <a:prstGeom prst="rect">
            <a:avLst/>
          </a:prstGeom>
        </p:spPr>
      </p:pic>
    </p:spTree>
    <p:extLst>
      <p:ext uri="{BB962C8B-B14F-4D97-AF65-F5344CB8AC3E}">
        <p14:creationId xmlns:p14="http://schemas.microsoft.com/office/powerpoint/2010/main" val="34612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xmlns="" id="{8670B090-C097-92A7-0DED-388975041A83}"/>
              </a:ext>
            </a:extLst>
          </p:cNvPr>
          <p:cNvPicPr>
            <a:picLocks noChangeAspect="1"/>
          </p:cNvPicPr>
          <p:nvPr/>
        </p:nvPicPr>
        <p:blipFill>
          <a:blip r:embed="rId2"/>
          <a:stretch>
            <a:fillRect/>
          </a:stretch>
        </p:blipFill>
        <p:spPr>
          <a:xfrm>
            <a:off x="303991" y="1343261"/>
            <a:ext cx="11584017" cy="5325218"/>
          </a:xfrm>
          <a:prstGeom prst="rect">
            <a:avLst/>
          </a:prstGeom>
        </p:spPr>
      </p:pic>
    </p:spTree>
    <p:extLst>
      <p:ext uri="{BB962C8B-B14F-4D97-AF65-F5344CB8AC3E}">
        <p14:creationId xmlns:p14="http://schemas.microsoft.com/office/powerpoint/2010/main" val="93937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6">
            <a:extLst>
              <a:ext uri="{FF2B5EF4-FFF2-40B4-BE49-F238E27FC236}">
                <a16:creationId xmlns:a16="http://schemas.microsoft.com/office/drawing/2014/main" xmlns="" id="{EDC15050-D137-A426-8D0F-86CB1D06693D}"/>
              </a:ext>
            </a:extLst>
          </p:cNvPr>
          <p:cNvPicPr>
            <a:picLocks noChangeAspect="1"/>
          </p:cNvPicPr>
          <p:nvPr/>
        </p:nvPicPr>
        <p:blipFill>
          <a:blip r:embed="rId2"/>
          <a:stretch>
            <a:fillRect/>
          </a:stretch>
        </p:blipFill>
        <p:spPr>
          <a:xfrm>
            <a:off x="299228" y="1008837"/>
            <a:ext cx="11593543" cy="5687219"/>
          </a:xfrm>
          <a:prstGeom prst="rect">
            <a:avLst/>
          </a:prstGeom>
        </p:spPr>
      </p:pic>
    </p:spTree>
    <p:extLst>
      <p:ext uri="{BB962C8B-B14F-4D97-AF65-F5344CB8AC3E}">
        <p14:creationId xmlns:p14="http://schemas.microsoft.com/office/powerpoint/2010/main" val="226800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xmlns="" id="{1BFA5305-47CB-FCD7-4F3E-9925DD6A89AD}"/>
              </a:ext>
            </a:extLst>
          </p:cNvPr>
          <p:cNvPicPr>
            <a:picLocks noChangeAspect="1"/>
          </p:cNvPicPr>
          <p:nvPr/>
        </p:nvPicPr>
        <p:blipFill>
          <a:blip r:embed="rId2"/>
          <a:stretch>
            <a:fillRect/>
          </a:stretch>
        </p:blipFill>
        <p:spPr>
          <a:xfrm>
            <a:off x="303991" y="958368"/>
            <a:ext cx="11584017" cy="5677692"/>
          </a:xfrm>
          <a:prstGeom prst="rect">
            <a:avLst/>
          </a:prstGeom>
        </p:spPr>
      </p:pic>
    </p:spTree>
    <p:extLst>
      <p:ext uri="{BB962C8B-B14F-4D97-AF65-F5344CB8AC3E}">
        <p14:creationId xmlns:p14="http://schemas.microsoft.com/office/powerpoint/2010/main" val="194711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CF498A78-E88A-BE5C-D9BA-697F312CEEA5}"/>
              </a:ext>
            </a:extLst>
          </p:cNvPr>
          <p:cNvSpPr>
            <a:spLocks noGrp="1"/>
          </p:cNvSpPr>
          <p:nvPr>
            <p:ph type="title"/>
          </p:nvPr>
        </p:nvSpPr>
        <p:spPr>
          <a:xfrm>
            <a:off x="1121568" y="309843"/>
            <a:ext cx="9136857" cy="1750732"/>
          </a:xfrm>
        </p:spPr>
        <p:txBody>
          <a:bodyPr/>
          <a:lstStyle/>
          <a:p>
            <a:r>
              <a:rPr lang="sv-SE" sz="2400" dirty="0"/>
              <a:t>Coop behöver ta marknadsandelar från sina konkurrenter, till sin hjälp har man ett av Europas största automatiserade centrallager i Eskilstuna.</a:t>
            </a:r>
            <a:endParaRPr lang="en-US" sz="2400" dirty="0"/>
          </a:p>
        </p:txBody>
      </p:sp>
      <p:graphicFrame>
        <p:nvGraphicFramePr>
          <p:cNvPr id="23" name="Platshållare för innehåll 22">
            <a:extLst>
              <a:ext uri="{FF2B5EF4-FFF2-40B4-BE49-F238E27FC236}">
                <a16:creationId xmlns:a16="http://schemas.microsoft.com/office/drawing/2014/main" xmlns="" id="{1E30BA71-B753-3BFD-4D65-859F72320B06}"/>
              </a:ext>
            </a:extLst>
          </p:cNvPr>
          <p:cNvGraphicFramePr>
            <a:graphicFrameLocks noGrp="1"/>
          </p:cNvGraphicFramePr>
          <p:nvPr>
            <p:ph sz="half" idx="1"/>
            <p:extLst>
              <p:ext uri="{D42A27DB-BD31-4B8C-83A1-F6EECF244321}">
                <p14:modId xmlns:p14="http://schemas.microsoft.com/office/powerpoint/2010/main" val="1194125092"/>
              </p:ext>
            </p:extLst>
          </p:nvPr>
        </p:nvGraphicFramePr>
        <p:xfrm>
          <a:off x="1103313" y="2060575"/>
          <a:ext cx="4395787" cy="4195763"/>
        </p:xfrm>
        <a:graphic>
          <a:graphicData uri="http://schemas.openxmlformats.org/drawingml/2006/chart">
            <c:chart xmlns:c="http://schemas.openxmlformats.org/drawingml/2006/chart" xmlns:r="http://schemas.openxmlformats.org/officeDocument/2006/relationships" r:id="rId2"/>
          </a:graphicData>
        </a:graphic>
      </p:graphicFrame>
      <p:pic>
        <p:nvPicPr>
          <p:cNvPr id="33" name="Platshållare för innehåll 32" descr="Coop har ett av Europas största automatiserade lager i Eskilstuna.">
            <a:extLst>
              <a:ext uri="{FF2B5EF4-FFF2-40B4-BE49-F238E27FC236}">
                <a16:creationId xmlns:a16="http://schemas.microsoft.com/office/drawing/2014/main" xmlns="" id="{917337CE-A1D6-99CE-DE7E-8FE36FBF18DF}"/>
              </a:ext>
              <a:ext uri="{C183D7F6-B498-43B3-948B-1728B52AA6E4}">
                <adec:decorative xmlns:adec="http://schemas.microsoft.com/office/drawing/2017/decorative" xmlns="" val="0"/>
              </a:ext>
            </a:extLst>
          </p:cNvPr>
          <p:cNvPicPr>
            <a:picLocks noGrp="1" noChangeAspect="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5654674" y="2924245"/>
            <a:ext cx="5653881" cy="3168771"/>
          </a:xfrm>
        </p:spPr>
      </p:pic>
    </p:spTree>
    <p:extLst>
      <p:ext uri="{BB962C8B-B14F-4D97-AF65-F5344CB8AC3E}">
        <p14:creationId xmlns:p14="http://schemas.microsoft.com/office/powerpoint/2010/main" val="203867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A05D5CFF-B910-A32A-9FBC-FCAD50F27A41}"/>
              </a:ext>
            </a:extLst>
          </p:cNvPr>
          <p:cNvSpPr>
            <a:spLocks noGrp="1"/>
          </p:cNvSpPr>
          <p:nvPr>
            <p:ph type="title"/>
          </p:nvPr>
        </p:nvSpPr>
        <p:spPr>
          <a:xfrm>
            <a:off x="586183" y="452718"/>
            <a:ext cx="11019633" cy="840301"/>
          </a:xfrm>
        </p:spPr>
        <p:txBody>
          <a:bodyPr/>
          <a:lstStyle/>
          <a:p>
            <a:pPr algn="ctr"/>
            <a:r>
              <a:rPr lang="sv-SE" dirty="0"/>
              <a:t>Strategianalys</a:t>
            </a:r>
            <a:endParaRPr lang="en-US" dirty="0"/>
          </a:p>
        </p:txBody>
      </p:sp>
      <p:sp>
        <p:nvSpPr>
          <p:cNvPr id="3" name="Platshållare för innehåll 2">
            <a:extLst>
              <a:ext uri="{FF2B5EF4-FFF2-40B4-BE49-F238E27FC236}">
                <a16:creationId xmlns:a16="http://schemas.microsoft.com/office/drawing/2014/main" xmlns="" id="{F036CA54-D85E-F737-93B0-E5EB60AFF748}"/>
              </a:ext>
            </a:extLst>
          </p:cNvPr>
          <p:cNvSpPr>
            <a:spLocks noGrp="1"/>
          </p:cNvSpPr>
          <p:nvPr>
            <p:ph idx="1"/>
          </p:nvPr>
        </p:nvSpPr>
        <p:spPr>
          <a:xfrm>
            <a:off x="253206" y="1531425"/>
            <a:ext cx="7581373" cy="4971788"/>
          </a:xfrm>
        </p:spPr>
        <p:txBody>
          <a:bodyPr>
            <a:normAutofit lnSpcReduction="10000"/>
          </a:bodyPr>
          <a:lstStyle/>
          <a:p>
            <a:pPr marL="0" lvl="0" indent="0" algn="ctr">
              <a:lnSpc>
                <a:spcPct val="107000"/>
              </a:lnSpc>
              <a:spcAft>
                <a:spcPts val="800"/>
              </a:spcAft>
              <a:buNone/>
              <a:tabLst>
                <a:tab pos="457200" algn="l"/>
              </a:tabLst>
            </a:pPr>
            <a:r>
              <a:rPr lang="sv-SE" b="1" kern="100" dirty="0">
                <a:effectLst/>
                <a:latin typeface="Aptos" panose="020B0004020202020204" pitchFamily="34" charset="0"/>
                <a:ea typeface="Aptos" panose="020B0004020202020204" pitchFamily="34" charset="0"/>
                <a:cs typeface="Times New Roman" panose="02020603050405020304" pitchFamily="18" charset="0"/>
              </a:rPr>
              <a:t>1. Optimering av Lager och Varuflöde</a:t>
            </a: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Mål</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 Optimera det automatiserade varuflödet med AI.</a:t>
            </a:r>
          </a:p>
          <a:p>
            <a:pPr marL="457200" lvl="1" indent="0">
              <a:lnSpc>
                <a:spcPct val="107000"/>
              </a:lnSpc>
              <a:spcAft>
                <a:spcPts val="800"/>
              </a:spcAft>
              <a:buSzPts val="1000"/>
              <a:buNone/>
              <a:tabLst>
                <a:tab pos="914400" algn="l"/>
              </a:tabLst>
            </a:pPr>
            <a:r>
              <a:rPr lang="sv-SE" sz="1400" b="1" kern="100" dirty="0">
                <a:effectLst/>
                <a:latin typeface="Aptos" panose="020B0004020202020204" pitchFamily="34" charset="0"/>
                <a:ea typeface="Aptos" panose="020B0004020202020204" pitchFamily="34" charset="0"/>
                <a:cs typeface="Times New Roman" panose="02020603050405020304" pitchFamily="18" charset="0"/>
              </a:rPr>
              <a:t>Strategier</a:t>
            </a:r>
            <a:r>
              <a:rPr lang="sv-SE" sz="14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Använd AI för att optimera varuflödet och säkerställa att kunderna får rätt vara på rätt plats och tid. Målet är att ingen beställning ska ta mer än en dag att leverera.</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Implementera en hållbarhetsstrategi som innebär att förändringar rullas ut successivt för att hålla nere kostnader och skydda vinstmarginalen. Ett kostnadstak baserat på en procentsats av totala vinsten kan vara ett alternativ.</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Centrallager ska hålla en buffert av alkoholprodukter som har högt säljtryck under högtider för att säkerställa tillgänglighet i butikerna och locka kunder som söker specifika produkter.</a:t>
            </a:r>
          </a:p>
          <a:p>
            <a:pPr marL="1143000" lvl="2" indent="-228600">
              <a:lnSpc>
                <a:spcPct val="107000"/>
              </a:lnSpc>
              <a:spcAft>
                <a:spcPts val="800"/>
              </a:spcAft>
              <a:buSzPts val="1000"/>
              <a:buFont typeface="Wingdings" panose="05000000000000000000" pitchFamily="2" charset="2"/>
              <a:buChar char=""/>
              <a:tabLst>
                <a:tab pos="1371600" algn="l"/>
              </a:tabLst>
            </a:pPr>
            <a:r>
              <a:rPr lang="sv-SE" sz="1400" kern="100" dirty="0">
                <a:effectLst/>
                <a:latin typeface="Aptos" panose="020B0004020202020204" pitchFamily="34" charset="0"/>
                <a:ea typeface="Aptos" panose="020B0004020202020204" pitchFamily="34" charset="0"/>
                <a:cs typeface="Times New Roman" panose="02020603050405020304" pitchFamily="18" charset="0"/>
              </a:rPr>
              <a:t>Fyllnadsgraden för alkohol i butikerna ska vara minst 98 % för att undvika att kunder går till konkurrenter. Genom att visa att Coop alltid har välfyllda hyllor kan kundlojaliteten öka.</a:t>
            </a:r>
          </a:p>
          <a:p>
            <a:endParaRPr lang="en-US" dirty="0"/>
          </a:p>
        </p:txBody>
      </p:sp>
      <p:pic>
        <p:nvPicPr>
          <p:cNvPr id="5" name="Bildobjekt 4" descr="En bild som visar inomhus, krukväxt, möbler, växt&#10;&#10;Automatiskt genererad beskrivning">
            <a:extLst>
              <a:ext uri="{FF2B5EF4-FFF2-40B4-BE49-F238E27FC236}">
                <a16:creationId xmlns:a16="http://schemas.microsoft.com/office/drawing/2014/main" xmlns="" id="{5BBC113B-2D49-799A-93AB-4D09BBC014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79336" y="2985549"/>
            <a:ext cx="3959458" cy="2219036"/>
          </a:xfrm>
          <a:prstGeom prst="rect">
            <a:avLst/>
          </a:prstGeom>
        </p:spPr>
      </p:pic>
    </p:spTree>
    <p:extLst>
      <p:ext uri="{BB962C8B-B14F-4D97-AF65-F5344CB8AC3E}">
        <p14:creationId xmlns:p14="http://schemas.microsoft.com/office/powerpoint/2010/main" val="2944949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Grö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7648</TotalTime>
  <Words>1162</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Century Gothic</vt:lpstr>
      <vt:lpstr>Courier New</vt:lpstr>
      <vt:lpstr>Times New Roman</vt:lpstr>
      <vt:lpstr>Wingdings</vt:lpstr>
      <vt:lpstr>Wingdings 3</vt:lpstr>
      <vt:lpstr>Jon</vt:lpstr>
      <vt:lpstr>Grupp 3 Presentation</vt:lpstr>
      <vt:lpstr>Inledning</vt:lpstr>
      <vt:lpstr>Analys av nuläget</vt:lpstr>
      <vt:lpstr>PowerPoint Presentation</vt:lpstr>
      <vt:lpstr>PowerPoint Presentation</vt:lpstr>
      <vt:lpstr>PowerPoint Presentation</vt:lpstr>
      <vt:lpstr>PowerPoint Presentation</vt:lpstr>
      <vt:lpstr>Coop behöver ta marknadsandelar från sina konkurrenter, till sin hjälp har man ett av Europas största automatiserade centrallager i Eskilstuna.</vt:lpstr>
      <vt:lpstr>Strategianalys</vt:lpstr>
      <vt:lpstr>PowerPoint Presentation</vt:lpstr>
      <vt:lpstr>PowerPoint Presentation</vt:lpstr>
      <vt:lpstr>PowerPoint Presentation</vt:lpstr>
      <vt:lpstr>PowerPoint Presentation</vt:lpstr>
      <vt:lpstr>Kravinsamling etc</vt:lpstr>
      <vt:lpstr>Gruppens arbete</vt:lpstr>
      <vt:lpstr>Strategi</vt:lpstr>
      <vt:lpstr>Kund &amp; Sortiment</vt:lpstr>
      <vt:lpstr>Digitala Verktyg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3 Presentation</dc:title>
  <dc:creator>Valentin Andersson</dc:creator>
  <cp:lastModifiedBy>Microsoft account</cp:lastModifiedBy>
  <cp:revision>6</cp:revision>
  <dcterms:created xsi:type="dcterms:W3CDTF">2024-10-24T21:16:29Z</dcterms:created>
  <dcterms:modified xsi:type="dcterms:W3CDTF">2024-10-31T08:57:27Z</dcterms:modified>
</cp:coreProperties>
</file>