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1ec592c7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1ec592c7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ec592c7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ec592c7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9866972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9866972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1ec592c7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1ec592c7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866972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866972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9866972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9866972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9866972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9866972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98669727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98669727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98669727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98669727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pen.toronto.ca/dataset/school-locations-all-types/" TargetMode="External"/><Relationship Id="rId4" Type="http://schemas.openxmlformats.org/officeDocument/2006/relationships/hyperlink" Target="https://open.toronto.ca/dataset/wellbeing-youth-sexual-health-services/" TargetMode="External"/><Relationship Id="rId5" Type="http://schemas.openxmlformats.org/officeDocument/2006/relationships/hyperlink" Target="https://www.latlong.net/convert-address-to-lat-long.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Organizing Sexual Health Service </a:t>
            </a:r>
            <a:r>
              <a:rPr lang="en"/>
              <a:t>A</a:t>
            </a:r>
            <a:r>
              <a:rPr lang="en" sz="4000"/>
              <a:t>vailability in Toronto</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future directions</a:t>
            </a:r>
            <a:endParaRPr/>
          </a:p>
        </p:txBody>
      </p:sp>
      <p:sp>
        <p:nvSpPr>
          <p:cNvPr id="187" name="Google Shape;18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in this project will hopefully allow those concerned to be better informed about the availability of sexual health services in Toronto. The majority of these facilities seem to be clustered in the southern region of the city, becoming much sparser as they move farther out. Parents should try to take these facts into consideration and pay close attention to the </a:t>
            </a:r>
            <a:r>
              <a:rPr lang="en"/>
              <a:t>curriculum</a:t>
            </a:r>
            <a:r>
              <a:rPr lang="en"/>
              <a:t> for sex ed. </a:t>
            </a:r>
            <a:r>
              <a:rPr lang="en"/>
              <a:t>i</a:t>
            </a:r>
            <a:r>
              <a:rPr lang="en"/>
              <a:t>n the school they enroll their children in, </a:t>
            </a:r>
            <a:r>
              <a:rPr lang="en"/>
              <a:t>especially</a:t>
            </a:r>
            <a:r>
              <a:rPr lang="en"/>
              <a:t> if they are intending to or only able to access one of the schools on the outer rim of the city.</a:t>
            </a:r>
            <a:endParaRPr/>
          </a:p>
          <a:p>
            <a:pPr indent="0" lvl="0" marL="0" rtl="0" algn="l">
              <a:spcBef>
                <a:spcPts val="1600"/>
              </a:spcBef>
              <a:spcAft>
                <a:spcPts val="1600"/>
              </a:spcAft>
              <a:buNone/>
            </a:pPr>
            <a:r>
              <a:rPr lang="en"/>
              <a:t>In future, it would help to have access to data about the distribution/amount of sexual health related problems young people in the area most frequently deal with and in what areas in order for schools/parents to know which facilities to refer students to in sexual education, as well as where new service might be needed. Such data could not be found for this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Describing the problem</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Having access to proper sexual education/information as well as knowledge of how to access sexual health services is crucially important for teenagers, parents, and educational institutions.</a:t>
            </a:r>
            <a:endParaRPr>
              <a:latin typeface="Montserrat"/>
              <a:ea typeface="Montserrat"/>
              <a:cs typeface="Montserrat"/>
              <a:sym typeface="Montserrat"/>
            </a:endParaRPr>
          </a:p>
          <a:p>
            <a:pPr indent="0" lvl="0" marL="0" rtl="0" algn="l">
              <a:spcBef>
                <a:spcPts val="1600"/>
              </a:spcBef>
              <a:spcAft>
                <a:spcPts val="0"/>
              </a:spcAft>
              <a:buNone/>
            </a:pPr>
            <a:r>
              <a:rPr lang="en">
                <a:latin typeface="Montserrat"/>
                <a:ea typeface="Montserrat"/>
                <a:cs typeface="Montserrat"/>
                <a:sym typeface="Montserrat"/>
              </a:rPr>
              <a:t>For the benefit of those concerned, this project outlines the locations of, services offered by, and contact information for various sexual health/information centers in the Toronto area as well their proximity to educational institutions.</a:t>
            </a:r>
            <a:endParaRPr>
              <a:latin typeface="Montserrat"/>
              <a:ea typeface="Montserrat"/>
              <a:cs typeface="Montserrat"/>
              <a:sym typeface="Montserrat"/>
            </a:endParaRPr>
          </a:p>
          <a:p>
            <a:pPr indent="0" lvl="0" marL="0" rtl="0" algn="l">
              <a:spcBef>
                <a:spcPts val="1600"/>
              </a:spcBef>
              <a:spcAft>
                <a:spcPts val="1600"/>
              </a:spcAft>
              <a:buNone/>
            </a:pPr>
            <a:r>
              <a:rPr lang="en">
                <a:latin typeface="Montserrat"/>
                <a:ea typeface="Montserrat"/>
                <a:cs typeface="Montserrat"/>
                <a:sym typeface="Montserrat"/>
              </a:rPr>
              <a:t>These center provide invaluable services such as </a:t>
            </a:r>
            <a:r>
              <a:rPr lang="en">
                <a:latin typeface="Montserrat"/>
                <a:ea typeface="Montserrat"/>
                <a:cs typeface="Montserrat"/>
                <a:sym typeface="Montserrat"/>
              </a:rPr>
              <a:t>counseling</a:t>
            </a:r>
            <a:r>
              <a:rPr lang="en">
                <a:latin typeface="Montserrat"/>
                <a:ea typeface="Montserrat"/>
                <a:cs typeface="Montserrat"/>
                <a:sym typeface="Montserrat"/>
              </a:rPr>
              <a:t>, providing birth control and abortion information and services, information on safe sex and hazards such as pregnancy and STIs, etc.</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Interested parties</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-Parents and guardians looking for nearby sources of reliable information, help and care for their children about their sexual experiences and potential problems stemming from them, especially ones located nearby to their places of residence or education.</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	-Teenagers looking for the same information since parents or guardians might not be best equipped to explain or help them through problems they may be experiencing.</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	-Schools that might seek to better inform their students about what they might encounter during their scholastic careers or later in life, and seek resources to help for sexual health classes and want their students to know about outside resources and how they can be accessed.</a:t>
            </a:r>
            <a:endParaRPr>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acquisition</a:t>
            </a:r>
            <a:r>
              <a:rPr lang="en"/>
              <a:t> and cleaning</a:t>
            </a:r>
            <a:endParaRPr/>
          </a:p>
        </p:txBody>
      </p:sp>
      <p:sp>
        <p:nvSpPr>
          <p:cNvPr id="152" name="Google Shape;152;p16"/>
          <p:cNvSpPr txBox="1"/>
          <p:nvPr>
            <p:ph idx="1" type="body"/>
          </p:nvPr>
        </p:nvSpPr>
        <p:spPr>
          <a:xfrm>
            <a:off x="1297500" y="1034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Data tables for Toronto Sexual Health Services as well Education Centers was acquired from Toronto Open Data at </a:t>
            </a:r>
            <a:r>
              <a:rPr lang="en" sz="1100" u="sng">
                <a:solidFill>
                  <a:schemeClr val="hlink"/>
                </a:solidFill>
                <a:hlinkClick r:id="rId3"/>
              </a:rPr>
              <a:t>https://open.toronto.ca/dataset/school-locations-all-types/</a:t>
            </a:r>
            <a:r>
              <a:rPr lang="en" sz="1100"/>
              <a:t> </a:t>
            </a:r>
            <a:r>
              <a:rPr lang="en" sz="1100"/>
              <a:t>and </a:t>
            </a:r>
            <a:r>
              <a:rPr lang="en" sz="1100" u="sng">
                <a:solidFill>
                  <a:schemeClr val="hlink"/>
                </a:solidFill>
                <a:hlinkClick r:id="rId4"/>
              </a:rPr>
              <a:t>https://open.toronto.ca/dataset/wellbeing-youth-sexual-health-services/</a:t>
            </a:r>
            <a:r>
              <a:rPr lang="en" sz="1100"/>
              <a:t>. </a:t>
            </a:r>
            <a:r>
              <a:rPr lang="en" sz="1100"/>
              <a:t>Latitude</a:t>
            </a:r>
            <a:r>
              <a:rPr lang="en" sz="1100"/>
              <a:t> and longitude data for sexual health centers was acquired at </a:t>
            </a:r>
            <a:r>
              <a:rPr lang="en" sz="1100" u="sng">
                <a:solidFill>
                  <a:schemeClr val="hlink"/>
                </a:solidFill>
                <a:hlinkClick r:id="rId5"/>
              </a:rPr>
              <a:t>https://www.latlong.net/convert-address-to-lat-long.html</a:t>
            </a:r>
            <a:r>
              <a:rPr lang="en" sz="1100"/>
              <a:t>. Redundant columns were dropped when information thy provided was also found in other columns.</a:t>
            </a:r>
            <a:endParaRPr sz="1100"/>
          </a:p>
          <a:p>
            <a:pPr indent="0" lvl="0" marL="0" rtl="0" algn="l">
              <a:spcBef>
                <a:spcPts val="1600"/>
              </a:spcBef>
              <a:spcAft>
                <a:spcPts val="0"/>
              </a:spcAft>
              <a:buNone/>
            </a:pPr>
            <a:r>
              <a:rPr lang="en" sz="1100"/>
              <a:t>Educational Datatable Features:</a:t>
            </a:r>
            <a:endParaRPr sz="1100"/>
          </a:p>
          <a:p>
            <a:pPr indent="0" lvl="0" marL="0" rtl="0" algn="l">
              <a:spcBef>
                <a:spcPts val="1600"/>
              </a:spcBef>
              <a:spcAft>
                <a:spcPts val="0"/>
              </a:spcAft>
              <a:buNone/>
            </a:pPr>
            <a:r>
              <a:rPr lang="en" sz="1100"/>
              <a:t>Name, Board Name, Source Address, School Type, School Type Description, Address Full, Postal Code, Municipality, City, Place Name, Latitude, Longitude (12 features total)</a:t>
            </a:r>
            <a:endParaRPr sz="1100"/>
          </a:p>
          <a:p>
            <a:pPr indent="0" lvl="0" marL="0" rtl="0" algn="l">
              <a:spcBef>
                <a:spcPts val="1600"/>
              </a:spcBef>
              <a:spcAft>
                <a:spcPts val="0"/>
              </a:spcAft>
              <a:buNone/>
            </a:pPr>
            <a:r>
              <a:rPr lang="en" sz="1100"/>
              <a:t>Sexual Health Center Datatable Features:</a:t>
            </a:r>
            <a:endParaRPr sz="1100"/>
          </a:p>
          <a:p>
            <a:pPr indent="0" lvl="0" marL="0" rtl="0" algn="l">
              <a:spcBef>
                <a:spcPts val="1600"/>
              </a:spcBef>
              <a:spcAft>
                <a:spcPts val="1600"/>
              </a:spcAft>
              <a:buNone/>
            </a:pPr>
            <a:r>
              <a:rPr lang="en" sz="1100"/>
              <a:t>Agency Name, Organization Address, Office Phone #, Email, Website, Eligibility Criteria, Description of Services, Application, Languages, Accessibility, Hours, Legal Status, Date Updated, Longitude, Latitude, Full Address, Municipality, Postal Code (18 features total)</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the map shown in the presentation as well as allow it be explorable through the Python code provided, I first used the folium library to create a map of Toronto to overlay the points representing the various points of interest (education/sexual health centers). After that, I collected the latitude and longitude coordinates for the sexual health centers, </a:t>
            </a:r>
            <a:r>
              <a:rPr lang="en"/>
              <a:t>which</a:t>
            </a:r>
            <a:r>
              <a:rPr lang="en"/>
              <a:t> were not provided in the dataset originally.</a:t>
            </a:r>
            <a:endParaRPr/>
          </a:p>
          <a:p>
            <a:pPr indent="0" lvl="0" marL="0" rtl="0" algn="l">
              <a:spcBef>
                <a:spcPts val="1600"/>
              </a:spcBef>
              <a:spcAft>
                <a:spcPts val="1600"/>
              </a:spcAft>
              <a:buNone/>
            </a:pPr>
            <a:r>
              <a:rPr lang="en"/>
              <a:t>I also created another dataset to easily categorize the services provided by each center by keyword for less tedious access, which can viewed through the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400675" y="377763"/>
            <a:ext cx="8535027" cy="43879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379038" y="1422500"/>
            <a:ext cx="8538324" cy="2594375"/>
          </a:xfrm>
          <a:prstGeom prst="rect">
            <a:avLst/>
          </a:prstGeom>
          <a:noFill/>
          <a:ln>
            <a:noFill/>
          </a:ln>
        </p:spPr>
      </p:pic>
      <p:pic>
        <p:nvPicPr>
          <p:cNvPr id="169" name="Google Shape;169;p19"/>
          <p:cNvPicPr preferRelativeResize="0"/>
          <p:nvPr/>
        </p:nvPicPr>
        <p:blipFill>
          <a:blip r:embed="rId4">
            <a:alphaModFix/>
          </a:blip>
          <a:stretch>
            <a:fillRect/>
          </a:stretch>
        </p:blipFill>
        <p:spPr>
          <a:xfrm>
            <a:off x="379050" y="1134620"/>
            <a:ext cx="8538298" cy="2878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0"/>
          <p:cNvPicPr preferRelativeResize="0"/>
          <p:nvPr/>
        </p:nvPicPr>
        <p:blipFill>
          <a:blip r:embed="rId3">
            <a:alphaModFix/>
          </a:blip>
          <a:stretch>
            <a:fillRect/>
          </a:stretch>
        </p:blipFill>
        <p:spPr>
          <a:xfrm>
            <a:off x="1298500" y="152400"/>
            <a:ext cx="7045147" cy="4838700"/>
          </a:xfrm>
          <a:prstGeom prst="rect">
            <a:avLst/>
          </a:prstGeom>
          <a:noFill/>
          <a:ln>
            <a:noFill/>
          </a:ln>
        </p:spPr>
      </p:pic>
      <p:sp>
        <p:nvSpPr>
          <p:cNvPr id="175" name="Google Shape;175;p20"/>
          <p:cNvSpPr txBox="1"/>
          <p:nvPr/>
        </p:nvSpPr>
        <p:spPr>
          <a:xfrm>
            <a:off x="5860975" y="3615350"/>
            <a:ext cx="2292000" cy="122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Green- English Separate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Blue- Private School</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Yellow- French Separate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White- University</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1"/>
          <p:cNvPicPr preferRelativeResize="0"/>
          <p:nvPr/>
        </p:nvPicPr>
        <p:blipFill>
          <a:blip r:embed="rId3">
            <a:alphaModFix/>
          </a:blip>
          <a:stretch>
            <a:fillRect/>
          </a:stretch>
        </p:blipFill>
        <p:spPr>
          <a:xfrm>
            <a:off x="1219200" y="152400"/>
            <a:ext cx="7092237" cy="4838699"/>
          </a:xfrm>
          <a:prstGeom prst="rect">
            <a:avLst/>
          </a:prstGeom>
          <a:noFill/>
          <a:ln>
            <a:noFill/>
          </a:ln>
        </p:spPr>
      </p:pic>
      <p:sp>
        <p:nvSpPr>
          <p:cNvPr id="181" name="Google Shape;181;p21"/>
          <p:cNvSpPr txBox="1"/>
          <p:nvPr/>
        </p:nvSpPr>
        <p:spPr>
          <a:xfrm>
            <a:off x="6000750" y="3559425"/>
            <a:ext cx="2105700" cy="9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Bright Red- Sexual Health Center, </a:t>
            </a:r>
            <a:r>
              <a:rPr lang="en">
                <a:latin typeface="Lato"/>
                <a:ea typeface="Lato"/>
                <a:cs typeface="Lato"/>
                <a:sym typeface="Lato"/>
              </a:rPr>
              <a:t>Accessibility Info Listed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Dark Red- No Accessibility Info Listed</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