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76" r:id="rId10"/>
    <p:sldId id="262" r:id="rId11"/>
    <p:sldId id="274" r:id="rId12"/>
    <p:sldId id="263" r:id="rId13"/>
    <p:sldId id="275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A6E4-5CED-4525-80F6-0240E8F7428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729A8-F20C-46B6-B9C8-F22C6E9A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Linearity: the data should be best described by a line (instead of a curve, etc.)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with residual plot, should get random distribution around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0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Homoscedasticity: variance should be constant for range of predictor values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with same residual plot, spread of residuals shouldn't get larger as a function of predictor value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Normality: errors should be normally distributed.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with Q-Q plot, should get the identity line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autocorrelation of errors: each observation should be independent of the others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with residual plot, there shouldn't be a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29A8-F20C-46B6-B9C8-F22C6E9A8F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 data set used in:</a:t>
            </a:r>
            <a:r>
              <a:rPr lang="en-US" dirty="0" smtClean="0"/>
              <a:t>  "An Introduction to Statistical Learning, with applications in R"  (Springer, 2013),  G. James, D. Witten,  T. Hastie and R. </a:t>
            </a:r>
            <a:r>
              <a:rPr lang="en-US" dirty="0" err="1" smtClean="0"/>
              <a:t>Tibshirani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29A8-F20C-46B6-B9C8-F22C6E9A8F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of information regarding Variance Inflation Factor:  </a:t>
            </a:r>
            <a:r>
              <a:rPr lang="en-US" dirty="0" smtClean="0"/>
              <a:t>-  "An Introduction to Statistical Learning, with applications in R"  (Springer, 2013),  G. James, D. Witten,  T. Hastie and R. </a:t>
            </a:r>
            <a:r>
              <a:rPr lang="en-US" dirty="0" err="1" smtClean="0"/>
              <a:t>Tibshirani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29A8-F20C-46B6-B9C8-F22C6E9A8F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for Python notebook.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29A8-F20C-46B6-B9C8-F22C6E9A8F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discussion purposes, chose to use a categorical variable, Student (Yes/No).  However, discussion of including categorical variables in regression</a:t>
            </a:r>
            <a:r>
              <a:rPr lang="en-US" baseline="0" dirty="0" smtClean="0"/>
              <a:t> and the use of dummy variables to incorporate them into a regression model are beyond the scope of Grus’ Chapter 15, Multiple Regression.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29A8-F20C-46B6-B9C8-F22C6E9A8F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min, max, median of</a:t>
            </a:r>
            <a:r>
              <a:rPr lang="en-US" baseline="0" dirty="0" smtClean="0"/>
              <a:t> response and predictors, rounding them to find plane that passes thru them and rounding some more to get the prediction equation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29A8-F20C-46B6-B9C8-F22C6E9A8F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3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MR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29A8-F20C-46B6-B9C8-F22C6E9A8F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6 of</a:t>
            </a:r>
            <a:r>
              <a:rPr lang="en-US" dirty="0" smtClean="0"/>
              <a:t>  "An Introduction to Statistical Learning, with applications in R"  (Springer, 2013),  G. James, D. Witten,  T. Hastie and R. </a:t>
            </a:r>
            <a:r>
              <a:rPr lang="en-US" dirty="0" err="1" smtClean="0"/>
              <a:t>Tibshirani</a:t>
            </a:r>
            <a:r>
              <a:rPr lang="en-US" dirty="0" smtClean="0"/>
              <a:t>,</a:t>
            </a:r>
            <a:r>
              <a:rPr lang="en-US" baseline="0" dirty="0" smtClean="0"/>
              <a:t> has greater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729A8-F20C-46B6-B9C8-F22C6E9A8F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8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A98E-48E7-4AAA-A9EE-BC0B4452179F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626F-A07A-4704-97D2-BD26BAC8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menindatasciencea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Regression 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Chs</a:t>
            </a:r>
            <a:r>
              <a:rPr lang="en-US" dirty="0" smtClean="0"/>
              <a:t>. 15 &amp; 8</a:t>
            </a:r>
          </a:p>
          <a:p>
            <a:r>
              <a:rPr lang="en-US" dirty="0" smtClean="0"/>
              <a:t>Women in Data Science – ATX Meetup</a:t>
            </a:r>
          </a:p>
          <a:p>
            <a:r>
              <a:rPr lang="en-US" dirty="0" smtClean="0"/>
              <a:t>9/8/16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839" y="5943600"/>
            <a:ext cx="1155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 on DATA SCIENCE FROM SCRATCH, by Joel Grus				</a:t>
            </a:r>
            <a:r>
              <a:rPr lang="en-US" dirty="0" smtClean="0"/>
              <a:t>Presenters:  </a:t>
            </a:r>
            <a:r>
              <a:rPr lang="en-US" dirty="0" smtClean="0"/>
              <a:t>Anne Russell, CAP</a:t>
            </a:r>
          </a:p>
          <a:p>
            <a:r>
              <a:rPr lang="en-US" dirty="0" smtClean="0"/>
              <a:t>Download he </a:t>
            </a:r>
            <a:r>
              <a:rPr lang="en-US" dirty="0" err="1" smtClean="0"/>
              <a:t>Jupyter</a:t>
            </a:r>
            <a:r>
              <a:rPr lang="en-US" dirty="0" smtClean="0"/>
              <a:t> notebook: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github.com/womenindatascienceatx</a:t>
            </a:r>
            <a:r>
              <a:rPr lang="en-US" dirty="0" smtClean="0"/>
              <a:t>			     </a:t>
            </a:r>
            <a:r>
              <a:rPr lang="en-US" dirty="0" err="1" smtClean="0"/>
              <a:t>Akshata</a:t>
            </a:r>
            <a:r>
              <a:rPr lang="en-US" dirty="0" smtClean="0"/>
              <a:t> Mohan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9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effect of one feature depends on the level of another feature</a:t>
            </a:r>
          </a:p>
          <a:p>
            <a:pPr lvl="1"/>
            <a:r>
              <a:rPr lang="en-US" sz="2800" dirty="0" smtClean="0"/>
              <a:t>i.e., in the graph below, we say “there is an interaction between Income and Student because the effect of Income depends on the level of Student.”</a:t>
            </a:r>
            <a:endParaRPr lang="en-US" sz="2800" dirty="0" smtClean="0"/>
          </a:p>
          <a:p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852104" y="3429000"/>
            <a:ext cx="4639322" cy="2971799"/>
            <a:chOff x="6714478" y="3133167"/>
            <a:chExt cx="4639322" cy="29717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45"/>
            <a:stretch/>
          </p:blipFill>
          <p:spPr>
            <a:xfrm>
              <a:off x="6714478" y="3133167"/>
              <a:ext cx="4639322" cy="297179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216154" y="3175710"/>
              <a:ext cx="2124635" cy="156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showing Interaction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23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4778469"/>
              </a:xfrm>
            </p:spPr>
            <p:txBody>
              <a:bodyPr/>
              <a:lstStyle/>
              <a:p>
                <a:r>
                  <a:rPr lang="en-US" dirty="0" smtClean="0"/>
                  <a:t>Model with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interaction term</a:t>
                </a:r>
                <a:endParaRPr lang="en-US" dirty="0" smtClean="0"/>
              </a:p>
              <a:p>
                <a:endParaRPr lang="en-US" dirty="0" smtClean="0"/>
              </a:p>
              <a:p>
                <a:pPr>
                  <a:spcBef>
                    <a:spcPts val="800"/>
                  </a:spcBef>
                </a:pPr>
                <a:endParaRPr lang="en-US" sz="2400" dirty="0" smtClean="0"/>
              </a:p>
              <a:p>
                <a:pPr>
                  <a:spcBef>
                    <a:spcPts val="800"/>
                  </a:spcBef>
                </a:pPr>
                <a:r>
                  <a:rPr lang="en-US" sz="2400" dirty="0" smtClean="0"/>
                  <a:t>If the model includes an interaction term, always include the main features, even if their coefficients’ p-values are not significant (</a:t>
                </a:r>
                <a:r>
                  <a:rPr lang="en-US" sz="2400" i="1" dirty="0" smtClean="0"/>
                  <a:t>the hierarchical principle</a:t>
                </a:r>
                <a:r>
                  <a:rPr lang="en-US" sz="2400" dirty="0" smtClean="0"/>
                  <a:t>). </a:t>
                </a:r>
                <a:endParaRPr lang="en-US" sz="24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4778469"/>
              </a:xfrm>
              <a:blipFill rotWithShape="0">
                <a:blip r:embed="rId2"/>
                <a:stretch>
                  <a:fillRect l="-1043" t="-20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714478" y="3684494"/>
            <a:ext cx="4639322" cy="2971799"/>
            <a:chOff x="6714478" y="3133167"/>
            <a:chExt cx="4639322" cy="29717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45"/>
            <a:stretch/>
          </p:blipFill>
          <p:spPr>
            <a:xfrm>
              <a:off x="6714478" y="3133167"/>
              <a:ext cx="4639322" cy="297179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216154" y="3175710"/>
              <a:ext cx="2124635" cy="1568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showing Interaction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7646" y="3673247"/>
            <a:ext cx="3924849" cy="2983046"/>
            <a:chOff x="1067646" y="3121920"/>
            <a:chExt cx="3924849" cy="29830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018"/>
            <a:stretch/>
          </p:blipFill>
          <p:spPr>
            <a:xfrm>
              <a:off x="1067646" y="3121920"/>
              <a:ext cx="3924848" cy="298304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788461" y="3137570"/>
              <a:ext cx="3204034" cy="195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Interaction Plot showing NO interaction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564301" y="1936377"/>
                <a:ext cx="7682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301" y="1936377"/>
                <a:ext cx="768235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34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464424" y="726141"/>
            <a:ext cx="7336272" cy="5598739"/>
            <a:chOff x="5363578" y="1277471"/>
            <a:chExt cx="5687219" cy="4329954"/>
          </a:xfrm>
        </p:grpSpPr>
        <p:grpSp>
          <p:nvGrpSpPr>
            <p:cNvPr id="11" name="Group 10"/>
            <p:cNvGrpSpPr/>
            <p:nvPr/>
          </p:nvGrpSpPr>
          <p:grpSpPr>
            <a:xfrm>
              <a:off x="5363578" y="1277471"/>
              <a:ext cx="5687219" cy="4329954"/>
              <a:chOff x="5363578" y="1277471"/>
              <a:chExt cx="5687219" cy="432995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36" b="5740"/>
              <a:stretch/>
            </p:blipFill>
            <p:spPr>
              <a:xfrm>
                <a:off x="5363578" y="1277471"/>
                <a:ext cx="5687219" cy="4329954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9988479" y="4572000"/>
                <a:ext cx="106231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279341" y="3769659"/>
                <a:ext cx="106231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628529" y="2684930"/>
                <a:ext cx="1062318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970494" y="1852519"/>
                <a:ext cx="1062318" cy="0"/>
              </a:xfrm>
              <a:prstGeom prst="line">
                <a:avLst/>
              </a:prstGeom>
              <a:ln w="28575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6501655" y="1371601"/>
              <a:ext cx="4017983" cy="3543954"/>
              <a:chOff x="6501655" y="1371601"/>
              <a:chExt cx="4017983" cy="354395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953935" y="4461530"/>
                <a:ext cx="1896035" cy="45402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rgbClr val="FF0000"/>
                    </a:solidFill>
                  </a:rPr>
                  <a:t>Local minima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Curved Connector 16"/>
              <p:cNvCxnSpPr/>
              <p:nvPr/>
            </p:nvCxnSpPr>
            <p:spPr>
              <a:xfrm rot="10800000" flipV="1">
                <a:off x="6501655" y="1598612"/>
                <a:ext cx="625286" cy="79422"/>
              </a:xfrm>
              <a:prstGeom prst="curvedConnector3">
                <a:avLst>
                  <a:gd name="adj1" fmla="val 90860"/>
                </a:avLst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16200000" flipV="1">
                <a:off x="7616875" y="4098228"/>
                <a:ext cx="783942" cy="396686"/>
              </a:xfrm>
              <a:prstGeom prst="curvedConnector3">
                <a:avLst>
                  <a:gd name="adj1" fmla="val -489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urved Connector 30"/>
              <p:cNvCxnSpPr/>
              <p:nvPr/>
            </p:nvCxnSpPr>
            <p:spPr>
              <a:xfrm flipV="1">
                <a:off x="9628993" y="4658426"/>
                <a:ext cx="890645" cy="108554"/>
              </a:xfrm>
              <a:prstGeom prst="curvedConnector3">
                <a:avLst>
                  <a:gd name="adj1" fmla="val 93785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/>
              <p:cNvSpPr/>
              <p:nvPr/>
            </p:nvSpPr>
            <p:spPr>
              <a:xfrm>
                <a:off x="7005919" y="1371601"/>
                <a:ext cx="1896035" cy="45402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rgbClr val="00B0F0"/>
                    </a:solidFill>
                  </a:rPr>
                  <a:t>Local maxima</a:t>
                </a:r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8594266" y="1884183"/>
                <a:ext cx="681271" cy="391308"/>
              </a:xfrm>
              <a:prstGeom prst="curvedConnector3">
                <a:avLst>
                  <a:gd name="adj1" fmla="val 654"/>
                </a:avLst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r>
              <a:rPr lang="en-US" dirty="0" smtClean="0"/>
              <a:t>Methods to find max or min of a function</a:t>
            </a:r>
            <a:endParaRPr lang="en-US" dirty="0" smtClean="0"/>
          </a:p>
          <a:p>
            <a:r>
              <a:rPr lang="en-US" dirty="0" smtClean="0"/>
              <a:t>Random starting point</a:t>
            </a:r>
            <a:endParaRPr lang="en-US" dirty="0"/>
          </a:p>
          <a:p>
            <a:r>
              <a:rPr lang="en-US" dirty="0" smtClean="0"/>
              <a:t>Small steps taken in the direction desired.</a:t>
            </a:r>
          </a:p>
          <a:p>
            <a:r>
              <a:rPr lang="en-US" dirty="0" smtClean="0"/>
              <a:t>Relies on finding slopes = 0</a:t>
            </a:r>
          </a:p>
          <a:p>
            <a:pPr lvl="1"/>
            <a:r>
              <a:rPr lang="en-US" dirty="0" smtClean="0"/>
              <a:t>Beware saddle points</a:t>
            </a:r>
          </a:p>
          <a:p>
            <a:r>
              <a:rPr lang="en-US" dirty="0" smtClean="0"/>
              <a:t>Not always guaranteed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12141" y="5430274"/>
            <a:ext cx="1867326" cy="1169894"/>
            <a:chOff x="3012141" y="5430274"/>
            <a:chExt cx="1867326" cy="1169894"/>
          </a:xfrm>
        </p:grpSpPr>
        <p:sp>
          <p:nvSpPr>
            <p:cNvPr id="54" name="Freeform 53"/>
            <p:cNvSpPr/>
            <p:nvPr/>
          </p:nvSpPr>
          <p:spPr>
            <a:xfrm>
              <a:off x="3012141" y="5430274"/>
              <a:ext cx="1867326" cy="1169894"/>
            </a:xfrm>
            <a:custGeom>
              <a:avLst/>
              <a:gdLst>
                <a:gd name="connsiteX0" fmla="*/ 0 w 2433918"/>
                <a:gd name="connsiteY0" fmla="*/ 0 h 1169894"/>
                <a:gd name="connsiteX1" fmla="*/ 672353 w 2433918"/>
                <a:gd name="connsiteY1" fmla="*/ 753036 h 1169894"/>
                <a:gd name="connsiteX2" fmla="*/ 1828800 w 2433918"/>
                <a:gd name="connsiteY2" fmla="*/ 793377 h 1169894"/>
                <a:gd name="connsiteX3" fmla="*/ 2433918 w 2433918"/>
                <a:gd name="connsiteY3" fmla="*/ 1169894 h 116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3918" h="1169894">
                  <a:moveTo>
                    <a:pt x="0" y="0"/>
                  </a:moveTo>
                  <a:cubicBezTo>
                    <a:pt x="183776" y="310403"/>
                    <a:pt x="367553" y="620807"/>
                    <a:pt x="672353" y="753036"/>
                  </a:cubicBezTo>
                  <a:cubicBezTo>
                    <a:pt x="977153" y="885265"/>
                    <a:pt x="1535206" y="723901"/>
                    <a:pt x="1828800" y="793377"/>
                  </a:cubicBezTo>
                  <a:cubicBezTo>
                    <a:pt x="2122394" y="862853"/>
                    <a:pt x="2330824" y="1109382"/>
                    <a:pt x="2433918" y="1169894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273367" y="6239147"/>
              <a:ext cx="1370345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778624" y="6176963"/>
              <a:ext cx="147917" cy="1479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6518682" y="2343860"/>
            <a:ext cx="197966" cy="4043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355765" y="3760059"/>
            <a:ext cx="1147387" cy="25102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37711" y="2785654"/>
            <a:ext cx="197966" cy="4043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909129" y="3113591"/>
            <a:ext cx="197966" cy="4043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184896" y="3544281"/>
            <a:ext cx="276608" cy="4043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0716768" y="4121429"/>
            <a:ext cx="786384" cy="52054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716768" y="4641976"/>
            <a:ext cx="649669" cy="2323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44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81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Least squares</a:t>
                </a:r>
              </a:p>
              <a:p>
                <a:pPr lvl="1"/>
                <a:r>
                  <a:rPr lang="en-US" sz="3200" dirty="0" smtClean="0"/>
                  <a:t>Find {</a:t>
                </a:r>
                <a:r>
                  <a:rPr lang="el-GR" sz="3200" dirty="0" smtClean="0"/>
                  <a:t>β</a:t>
                </a:r>
                <a:r>
                  <a:rPr lang="en-US" sz="3200" baseline="-25000" dirty="0" smtClean="0"/>
                  <a:t>k</a:t>
                </a:r>
                <a:r>
                  <a:rPr lang="en-US" sz="3200" dirty="0" smtClean="0"/>
                  <a:t>} to </a:t>
                </a:r>
                <a:r>
                  <a:rPr lang="en-US" sz="3200" b="1" dirty="0" smtClean="0"/>
                  <a:t>minimize</a:t>
                </a:r>
                <a:r>
                  <a:rPr lang="en-US" sz="3200" dirty="0" smtClean="0"/>
                  <a:t> Residual Sum of Squares</a:t>
                </a:r>
              </a:p>
              <a:p>
                <a:pPr lvl="2"/>
                <a:r>
                  <a:rPr lang="en-US" sz="2800" dirty="0" smtClean="0"/>
                  <a:t>Residuals: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r>
                  <a:rPr lang="en-US" sz="3600" dirty="0" smtClean="0"/>
                  <a:t>Details – see Chapter 8 in Grus</a:t>
                </a:r>
              </a:p>
              <a:p>
                <a:r>
                  <a:rPr lang="en-US" sz="3600" dirty="0" smtClean="0"/>
                  <a:t>Calculus</a:t>
                </a:r>
              </a:p>
              <a:p>
                <a:pPr lvl="1"/>
                <a:r>
                  <a:rPr lang="en-US" sz="3200" dirty="0" smtClean="0"/>
                  <a:t>1</a:t>
                </a:r>
                <a:r>
                  <a:rPr lang="en-US" sz="3200" baseline="30000" dirty="0" smtClean="0"/>
                  <a:t>st</a:t>
                </a:r>
                <a:r>
                  <a:rPr lang="en-US" sz="3200" dirty="0" smtClean="0"/>
                  <a:t> derivatives </a:t>
                </a:r>
                <a:r>
                  <a:rPr lang="en-US" sz="3200" dirty="0" err="1" smtClean="0"/>
                  <a:t>wrt</a:t>
                </a:r>
                <a:r>
                  <a:rPr lang="en-US" sz="3200" dirty="0" smtClean="0"/>
                  <a:t> model input variables</a:t>
                </a:r>
              </a:p>
              <a:p>
                <a:pPr lvl="1"/>
                <a:r>
                  <a:rPr lang="en-US" sz="3200" dirty="0" smtClean="0"/>
                  <a:t>Little </a:t>
                </a:r>
                <a:r>
                  <a:rPr lang="en-US" sz="3200" i="1" dirty="0" smtClean="0">
                    <a:latin typeface="Palatino Linotype" panose="02040502050505030304" pitchFamily="18" charset="0"/>
                  </a:rPr>
                  <a:t>h</a:t>
                </a:r>
                <a:r>
                  <a:rPr lang="en-US" sz="3200" dirty="0" smtClean="0">
                    <a:latin typeface="Palatino Linotype" panose="02040502050505030304" pitchFamily="18" charset="0"/>
                  </a:rPr>
                  <a:t>, </a:t>
                </a:r>
                <a:r>
                  <a:rPr lang="en-US" sz="3200" dirty="0" smtClean="0"/>
                  <a:t>step size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8104" cy="4351338"/>
              </a:xfrm>
              <a:blipFill rotWithShape="0">
                <a:blip r:embed="rId2"/>
                <a:stretch>
                  <a:fillRect l="-1590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7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611" y="1825625"/>
            <a:ext cx="4420217" cy="3353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in Python – </a:t>
            </a:r>
            <a:br>
              <a:rPr lang="en-US" dirty="0" smtClean="0"/>
            </a:br>
            <a:r>
              <a:rPr lang="en-US" dirty="0" smtClean="0"/>
              <a:t>Mean </a:t>
            </a:r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for Credit data, general model: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Start with Mean Model (M1):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 smtClean="0"/>
                  <a:t>Calculated Residual Sum of Squares = 8.4e+07 (~84M)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28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"/>
          <a:stretch/>
        </p:blipFill>
        <p:spPr>
          <a:xfrm>
            <a:off x="7095744" y="2936900"/>
            <a:ext cx="5096256" cy="3770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– </a:t>
            </a:r>
            <a:br>
              <a:rPr lang="en-US" dirty="0" smtClean="0"/>
            </a:br>
            <a:r>
              <a:rPr lang="en-US" dirty="0" smtClean="0"/>
              <a:t>Adjusted</a:t>
            </a:r>
            <a:r>
              <a:rPr lang="en-US" dirty="0" smtClean="0"/>
              <a:t> </a:t>
            </a:r>
            <a:r>
              <a:rPr lang="en-US" dirty="0" smtClean="0"/>
              <a:t>Parameters </a:t>
            </a:r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Hand-waving to “descend” to next model:</a:t>
                </a:r>
              </a:p>
              <a:p>
                <a:pPr lvl="1"/>
                <a:r>
                  <a:rPr lang="en-US" sz="2800" dirty="0" smtClean="0"/>
                  <a:t>Adjusted Parameters Model (M2):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773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−9∗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 smtClean="0"/>
                  <a:t>Calculated Residual Sum of Squares = 7.3e+07 (~73M)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838200" y="4937760"/>
            <a:ext cx="5710518" cy="137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Better than the Mean Model</a:t>
            </a:r>
          </a:p>
          <a:p>
            <a:pPr algn="ctr"/>
            <a:r>
              <a:rPr lang="en-US" sz="3200" dirty="0" smtClean="0"/>
              <a:t>Can we do better?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091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39" y="2852929"/>
            <a:ext cx="5218022" cy="3458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– </a:t>
            </a:r>
            <a:br>
              <a:rPr lang="en-US" dirty="0" smtClean="0"/>
            </a:br>
            <a:r>
              <a:rPr lang="en-US" dirty="0" smtClean="0"/>
              <a:t>Estimated Parameters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More hand-waving allows us to “descend” to the Multiple Regression model:</a:t>
                </a:r>
              </a:p>
              <a:p>
                <a:pPr lvl="1"/>
                <a:r>
                  <a:rPr lang="en-US" sz="2800" dirty="0" smtClean="0"/>
                  <a:t>Estimated Parameters Model (M3):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𝐵𝑎𝑙𝑎𝑛𝑐𝑒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359.67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6.24∗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−2.18∗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dirty="0" smtClean="0"/>
                  <a:t>Calculated Residual Sum of Squares = 6.6e+07 (~66M)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38200" y="4937760"/>
            <a:ext cx="4885944" cy="137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Uses all the data</a:t>
            </a:r>
          </a:p>
          <a:p>
            <a:pPr algn="ctr"/>
            <a:r>
              <a:rPr lang="en-US" sz="3200" dirty="0"/>
              <a:t>Slow </a:t>
            </a:r>
            <a:r>
              <a:rPr lang="en-US" sz="3200" dirty="0" smtClean="0"/>
              <a:t>method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294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</a:t>
            </a:r>
            <a:r>
              <a:rPr lang="en-US" dirty="0" smtClean="0"/>
              <a:t>Descent (SGD)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Works on data set one random point at a time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 </a:t>
            </a:r>
            <a:r>
              <a:rPr lang="en-US" sz="2800" b="1" dirty="0" smtClean="0">
                <a:sym typeface="Wingdings" panose="05000000000000000000" pitchFamily="2" charset="2"/>
              </a:rPr>
              <a:t>faster</a:t>
            </a:r>
            <a:r>
              <a:rPr lang="en-US" sz="2800" dirty="0" smtClean="0">
                <a:sym typeface="Wingdings" panose="05000000000000000000" pitchFamily="2" charset="2"/>
              </a:rPr>
              <a:t>, especially when data set is very, very large</a:t>
            </a:r>
          </a:p>
          <a:p>
            <a:pPr lvl="1"/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3200" dirty="0" err="1" smtClean="0">
                <a:sym typeface="Wingdings" panose="05000000000000000000" pitchFamily="2" charset="2"/>
              </a:rPr>
              <a:t>Scikit</a:t>
            </a:r>
            <a:r>
              <a:rPr lang="en-US" sz="3200" dirty="0" smtClean="0">
                <a:sym typeface="Wingdings" panose="05000000000000000000" pitchFamily="2" charset="2"/>
              </a:rPr>
              <a:t>-learn has an SGD module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smtClean="0">
                <a:sym typeface="Wingdings" panose="05000000000000000000" pitchFamily="2" charset="2"/>
              </a:rPr>
              <a:t>Lots of other “descent” methods as well.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0802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045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Adding Penalty to error terms as number of parameters gets larger.</a:t>
            </a:r>
          </a:p>
          <a:p>
            <a:pPr lvl="1"/>
            <a:r>
              <a:rPr lang="en-US" sz="2800" dirty="0" smtClean="0"/>
              <a:t>Budget constraint for coefficients</a:t>
            </a:r>
          </a:p>
          <a:p>
            <a:pPr lvl="1"/>
            <a:r>
              <a:rPr lang="en-US" sz="2800" dirty="0" smtClean="0"/>
              <a:t>Reduce tendency to </a:t>
            </a:r>
            <a:r>
              <a:rPr lang="en-US" sz="2800" dirty="0" err="1" smtClean="0"/>
              <a:t>overfit</a:t>
            </a:r>
            <a:r>
              <a:rPr lang="en-US" sz="2800" dirty="0" smtClean="0"/>
              <a:t> the model</a:t>
            </a:r>
          </a:p>
          <a:p>
            <a:pPr lvl="1"/>
            <a:r>
              <a:rPr lang="en-US" sz="2800" dirty="0" smtClean="0"/>
              <a:t>Occam’s razor or KISS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Ridge regression (hoarders)</a:t>
            </a:r>
          </a:p>
          <a:p>
            <a:pPr lvl="1"/>
            <a:r>
              <a:rPr lang="en-US" dirty="0" smtClean="0"/>
              <a:t>penalty proportional to sum of squares of the </a:t>
            </a:r>
            <a:r>
              <a:rPr lang="el-GR" b="1" dirty="0" smtClean="0"/>
              <a:t>β</a:t>
            </a:r>
            <a:r>
              <a:rPr lang="en-US" dirty="0" smtClean="0"/>
              <a:t> coefficients.</a:t>
            </a:r>
          </a:p>
          <a:p>
            <a:r>
              <a:rPr lang="en-US" dirty="0" smtClean="0"/>
              <a:t>LASSO regression (sparse)</a:t>
            </a:r>
          </a:p>
          <a:p>
            <a:pPr lvl="1"/>
            <a:r>
              <a:rPr lang="en-US" dirty="0" smtClean="0"/>
              <a:t>Penalty proportional to sum of absolute values of the </a:t>
            </a:r>
            <a:r>
              <a:rPr lang="el-GR" b="1" dirty="0" smtClean="0"/>
              <a:t>β</a:t>
            </a:r>
            <a:r>
              <a:rPr lang="en-US" dirty="0" smtClean="0"/>
              <a:t> coefficients.</a:t>
            </a:r>
          </a:p>
          <a:p>
            <a:r>
              <a:rPr lang="en-US" dirty="0" smtClean="0"/>
              <a:t>Elastic Net regression (useful in presence of highly correlated inputs)</a:t>
            </a:r>
          </a:p>
          <a:p>
            <a:pPr lvl="1"/>
            <a:r>
              <a:rPr lang="en-US" dirty="0" smtClean="0"/>
              <a:t>Penalty proportional to combination of  Ridge and LASSO</a:t>
            </a:r>
            <a:endParaRPr lang="en-US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2298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Rescale values encouraged (standardization recommended)</a:t>
            </a:r>
          </a:p>
          <a:p>
            <a:pPr lvl="1"/>
            <a:r>
              <a:rPr lang="en-US" dirty="0" smtClean="0"/>
              <a:t>Non-significant </a:t>
            </a:r>
            <a:r>
              <a:rPr lang="el-GR" b="1" dirty="0" smtClean="0"/>
              <a:t>β</a:t>
            </a:r>
            <a:r>
              <a:rPr lang="en-US" dirty="0" smtClean="0"/>
              <a:t> coefficients shrink towards 0.</a:t>
            </a:r>
          </a:p>
          <a:p>
            <a:pPr lvl="1"/>
            <a:r>
              <a:rPr lang="en-US" dirty="0" smtClean="0"/>
              <a:t>Tuning parameter, </a:t>
            </a:r>
            <a:r>
              <a:rPr lang="el-GR" dirty="0" smtClean="0"/>
              <a:t>λ</a:t>
            </a:r>
            <a:r>
              <a:rPr lang="en-US" dirty="0" smtClean="0"/>
              <a:t> (or </a:t>
            </a:r>
            <a:r>
              <a:rPr lang="el-GR" dirty="0" smtClean="0"/>
              <a:t>α</a:t>
            </a:r>
            <a:r>
              <a:rPr lang="en-US" dirty="0" smtClean="0"/>
              <a:t> in Python) ≥  0</a:t>
            </a:r>
          </a:p>
          <a:p>
            <a:pPr lvl="2"/>
            <a:r>
              <a:rPr lang="en-US" dirty="0" smtClean="0"/>
              <a:t>Setting </a:t>
            </a:r>
            <a:r>
              <a:rPr lang="el-GR" dirty="0"/>
              <a:t>λ</a:t>
            </a:r>
            <a:r>
              <a:rPr lang="en-US" dirty="0"/>
              <a:t> </a:t>
            </a:r>
            <a:r>
              <a:rPr lang="en-US" dirty="0" smtClean="0"/>
              <a:t>=  0 </a:t>
            </a:r>
            <a:r>
              <a:rPr lang="en-US" dirty="0" smtClean="0">
                <a:sym typeface="Wingdings" panose="05000000000000000000" pitchFamily="2" charset="2"/>
              </a:rPr>
              <a:t> standard least squares estimates</a:t>
            </a:r>
          </a:p>
          <a:p>
            <a:r>
              <a:rPr lang="en-US" dirty="0" smtClean="0"/>
              <a:t>In Python </a:t>
            </a:r>
            <a:r>
              <a:rPr lang="en-US" dirty="0" err="1" smtClean="0"/>
              <a:t>Statsmodel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ols.fit_regularized</a:t>
            </a:r>
            <a:r>
              <a:rPr lang="en-US" dirty="0"/>
              <a:t>(method='</a:t>
            </a:r>
            <a:r>
              <a:rPr lang="en-US" dirty="0" err="1"/>
              <a:t>coord_descent</a:t>
            </a:r>
            <a:r>
              <a:rPr lang="en-US" dirty="0"/>
              <a:t>',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</a:t>
            </a:r>
            <a:r>
              <a:rPr lang="en-US" dirty="0" err="1"/>
              <a:t>maxiter</a:t>
            </a:r>
            <a:r>
              <a:rPr lang="en-US" dirty="0"/>
              <a:t>=1000,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</a:t>
            </a:r>
            <a:r>
              <a:rPr lang="en-US" dirty="0" smtClean="0"/>
              <a:t>alpha=10.0</a:t>
            </a:r>
            <a:r>
              <a:rPr lang="en-US" dirty="0"/>
              <a:t>,                                 </a:t>
            </a:r>
            <a:r>
              <a:rPr lang="en-US" dirty="0" smtClean="0"/>
              <a:t>   </a:t>
            </a:r>
            <a:r>
              <a:rPr lang="en-US" i="1" dirty="0" smtClean="0"/>
              <a:t># </a:t>
            </a:r>
            <a:r>
              <a:rPr lang="en-US" i="1" dirty="0"/>
              <a:t>tuning parameter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L1_wt=0)                                        </a:t>
            </a:r>
            <a:r>
              <a:rPr lang="en-US" i="1" dirty="0"/>
              <a:t># Ridge regression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8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6620" cy="4351338"/>
          </a:xfrm>
        </p:spPr>
        <p:txBody>
          <a:bodyPr/>
          <a:lstStyle/>
          <a:p>
            <a:r>
              <a:rPr lang="en-US" dirty="0" smtClean="0"/>
              <a:t>Multiple Regression</a:t>
            </a:r>
          </a:p>
          <a:p>
            <a:pPr lvl="1"/>
            <a:r>
              <a:rPr lang="en-US" dirty="0" smtClean="0"/>
              <a:t>Recall Simple Linear Regression</a:t>
            </a:r>
          </a:p>
          <a:p>
            <a:pPr lvl="1"/>
            <a:r>
              <a:rPr lang="en-US" dirty="0" smtClean="0"/>
              <a:t>Introduce Multiple Regression</a:t>
            </a:r>
          </a:p>
          <a:p>
            <a:pPr lvl="2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Additional Assumptions</a:t>
            </a:r>
          </a:p>
          <a:p>
            <a:pPr lvl="2"/>
            <a:r>
              <a:rPr lang="en-US" dirty="0" smtClean="0"/>
              <a:t>Example in Python</a:t>
            </a:r>
          </a:p>
          <a:p>
            <a:pPr lvl="3"/>
            <a:r>
              <a:rPr lang="en-US" dirty="0" smtClean="0"/>
              <a:t>Interpretation</a:t>
            </a:r>
          </a:p>
          <a:p>
            <a:pPr lvl="3"/>
            <a:r>
              <a:rPr lang="en-US" dirty="0" smtClean="0"/>
              <a:t>Goodness of Fit</a:t>
            </a:r>
          </a:p>
          <a:p>
            <a:pPr lvl="3"/>
            <a:r>
              <a:rPr lang="en-US" dirty="0" smtClean="0"/>
              <a:t>Standard Error of Parameter Estimates</a:t>
            </a:r>
          </a:p>
          <a:p>
            <a:pPr lvl="2"/>
            <a:r>
              <a:rPr lang="en-US" dirty="0" smtClean="0"/>
              <a:t>Bootstrapping</a:t>
            </a:r>
          </a:p>
          <a:p>
            <a:pPr lvl="2"/>
            <a:r>
              <a:rPr lang="en-US" dirty="0" smtClean="0"/>
              <a:t>Interactions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4826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Gradient Descent</a:t>
            </a:r>
          </a:p>
          <a:p>
            <a:pPr lvl="2"/>
            <a:r>
              <a:rPr lang="en-US" dirty="0" smtClean="0"/>
              <a:t>Polynomial – set up</a:t>
            </a:r>
          </a:p>
          <a:p>
            <a:pPr lvl="2"/>
            <a:r>
              <a:rPr lang="en-US" dirty="0" smtClean="0"/>
              <a:t>Example in Python</a:t>
            </a:r>
          </a:p>
          <a:p>
            <a:pPr lvl="3"/>
            <a:r>
              <a:rPr lang="en-US" dirty="0" smtClean="0"/>
              <a:t>Mean Model</a:t>
            </a:r>
          </a:p>
          <a:p>
            <a:pPr lvl="3"/>
            <a:r>
              <a:rPr lang="en-US" dirty="0" smtClean="0"/>
              <a:t>Weighted Parameters Model</a:t>
            </a:r>
          </a:p>
          <a:p>
            <a:pPr lvl="3"/>
            <a:r>
              <a:rPr lang="en-US" dirty="0" smtClean="0"/>
              <a:t>Estimated Parameters Model</a:t>
            </a:r>
          </a:p>
          <a:p>
            <a:pPr lvl="2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Define</a:t>
            </a:r>
          </a:p>
          <a:p>
            <a:pPr lvl="2"/>
            <a:r>
              <a:rPr lang="en-US" dirty="0" smtClean="0"/>
              <a:t>Ridge Regression + Python</a:t>
            </a:r>
          </a:p>
          <a:p>
            <a:pPr lvl="2"/>
            <a:r>
              <a:rPr lang="en-US" dirty="0" smtClean="0"/>
              <a:t>LASSO + Python</a:t>
            </a:r>
          </a:p>
          <a:p>
            <a:pPr lvl="1"/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8178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Rescale values (?)</a:t>
            </a:r>
          </a:p>
          <a:p>
            <a:pPr lvl="1"/>
            <a:r>
              <a:rPr lang="en-US" dirty="0" smtClean="0"/>
              <a:t>Non-significant </a:t>
            </a:r>
            <a:r>
              <a:rPr lang="el-GR" b="1" dirty="0"/>
              <a:t>β</a:t>
            </a:r>
            <a:r>
              <a:rPr lang="en-US" dirty="0"/>
              <a:t> </a:t>
            </a:r>
            <a:r>
              <a:rPr lang="en-US" dirty="0" smtClean="0"/>
              <a:t>coefficients forced to 0</a:t>
            </a:r>
          </a:p>
          <a:p>
            <a:pPr lvl="1"/>
            <a:r>
              <a:rPr lang="en-US" dirty="0" smtClean="0"/>
              <a:t>Not amenable to gradient descent </a:t>
            </a:r>
            <a:r>
              <a:rPr lang="en-US" dirty="0"/>
              <a:t>method. </a:t>
            </a:r>
            <a:endParaRPr lang="en-US" dirty="0" smtClean="0"/>
          </a:p>
          <a:p>
            <a:pPr lvl="1"/>
            <a:r>
              <a:rPr lang="en-US" dirty="0" smtClean="0"/>
              <a:t>Tuning </a:t>
            </a:r>
            <a:r>
              <a:rPr lang="en-US" dirty="0"/>
              <a:t>parameter, </a:t>
            </a:r>
            <a:r>
              <a:rPr lang="el-GR" dirty="0"/>
              <a:t>λ</a:t>
            </a:r>
            <a:r>
              <a:rPr lang="en-US" dirty="0"/>
              <a:t> (or </a:t>
            </a:r>
            <a:r>
              <a:rPr lang="el-GR" dirty="0"/>
              <a:t>α</a:t>
            </a:r>
            <a:r>
              <a:rPr lang="en-US" dirty="0"/>
              <a:t> in Python) ≥  0</a:t>
            </a:r>
          </a:p>
          <a:p>
            <a:pPr lvl="2"/>
            <a:r>
              <a:rPr lang="en-US" dirty="0"/>
              <a:t>Setting </a:t>
            </a:r>
            <a:r>
              <a:rPr lang="el-GR" dirty="0"/>
              <a:t>λ</a:t>
            </a:r>
            <a:r>
              <a:rPr lang="en-US" dirty="0"/>
              <a:t> =  0 </a:t>
            </a:r>
            <a:r>
              <a:rPr lang="en-US" dirty="0">
                <a:sym typeface="Wingdings" panose="05000000000000000000" pitchFamily="2" charset="2"/>
              </a:rPr>
              <a:t> standard least squares estimates</a:t>
            </a:r>
          </a:p>
          <a:p>
            <a:r>
              <a:rPr lang="en-US" dirty="0"/>
              <a:t>In Python </a:t>
            </a:r>
            <a:r>
              <a:rPr lang="en-US" dirty="0" err="1"/>
              <a:t>Statsmodel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ols.fit_regularized</a:t>
            </a:r>
            <a:r>
              <a:rPr lang="en-US" dirty="0"/>
              <a:t>(method='</a:t>
            </a:r>
            <a:r>
              <a:rPr lang="en-US" dirty="0" err="1"/>
              <a:t>coord_descent</a:t>
            </a:r>
            <a:r>
              <a:rPr lang="en-US" dirty="0"/>
              <a:t>',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</a:t>
            </a:r>
            <a:r>
              <a:rPr lang="en-US" dirty="0" err="1"/>
              <a:t>maxiter</a:t>
            </a:r>
            <a:r>
              <a:rPr lang="en-US" dirty="0"/>
              <a:t>=1000,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</a:t>
            </a:r>
            <a:r>
              <a:rPr lang="en-US" dirty="0" smtClean="0"/>
              <a:t>alpha=10.0</a:t>
            </a:r>
            <a:r>
              <a:rPr lang="en-US" dirty="0"/>
              <a:t>,                                  </a:t>
            </a:r>
            <a:r>
              <a:rPr lang="en-US" i="1" dirty="0"/>
              <a:t># tuning parameter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</a:t>
            </a:r>
            <a:r>
              <a:rPr lang="en-US" dirty="0" smtClean="0"/>
              <a:t>L1_wt=1)                                        </a:t>
            </a:r>
            <a:r>
              <a:rPr lang="en-US" i="1" dirty="0"/>
              <a:t># </a:t>
            </a:r>
            <a:r>
              <a:rPr lang="en-US" i="1" dirty="0" smtClean="0"/>
              <a:t>LASSO </a:t>
            </a:r>
            <a:r>
              <a:rPr lang="en-US" i="1" dirty="0"/>
              <a:t>regression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479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://www-bcf.usc.edu/~gareth/ISL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-  "</a:t>
            </a:r>
            <a:r>
              <a:rPr lang="en-US" dirty="0"/>
              <a:t>An Introduction to Statistical Learning, with applications in R"  (Springer, 2013</a:t>
            </a:r>
            <a:r>
              <a:rPr lang="en-US" dirty="0" smtClean="0"/>
              <a:t>),  G</a:t>
            </a:r>
            <a:r>
              <a:rPr lang="en-US" dirty="0"/>
              <a:t>. James, D. Witten,  T. Hastie and R. </a:t>
            </a:r>
            <a:r>
              <a:rPr lang="en-US" dirty="0" err="1" smtClean="0"/>
              <a:t>Tibshirani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“Data Science from Scratch” (O’Reilly, 2015), J. Grus.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18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 (recall)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Response = Intercept + Slope*Input + Error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94" y="3133166"/>
            <a:ext cx="5098974" cy="33524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02005" y="5399789"/>
                <a:ext cx="8977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𝒎𝒆𝒅𝒊𝒂𝒏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𝒗𝒂𝒍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𝒐𝒘𝒏𝒆𝒓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𝒐𝒄𝒄𝒖𝒑𝒊𝒆𝒅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=−$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𝟏𝟒𝟎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𝟑𝟒𝟏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𝒑𝒆𝒓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𝒄𝒂𝒑𝒊𝒕𝒂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𝒊𝒏𝒄𝒐𝒎𝒆</m:t>
                      </m:r>
                    </m:oMath>
                  </m:oMathPara>
                </a14:m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05" y="5399789"/>
                <a:ext cx="897758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72" t="-4000" r="-27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723530" y="5863700"/>
            <a:ext cx="435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2000" b="1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= 0.55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8882" y="3429000"/>
            <a:ext cx="30407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Recall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Homoscedasticity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Autocorrelation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8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862896" y="3250108"/>
            <a:ext cx="4984069" cy="3303887"/>
            <a:chOff x="6862896" y="3250108"/>
            <a:chExt cx="4984069" cy="33038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896" y="3250108"/>
              <a:ext cx="4984069" cy="33038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16200000">
              <a:off x="11136611" y="4399095"/>
              <a:ext cx="84048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Balance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0954" y="3250108"/>
            <a:ext cx="4912446" cy="3303887"/>
            <a:chOff x="470954" y="3250108"/>
            <a:chExt cx="4912446" cy="330388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54" y="3250108"/>
              <a:ext cx="4858658" cy="330388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6200000">
              <a:off x="4809271" y="4448944"/>
              <a:ext cx="84048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Balance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Response = function (multiple </a:t>
                </a:r>
                <a:r>
                  <a:rPr lang="en-US" i="1" dirty="0" smtClean="0">
                    <a:latin typeface="Palatino Linotype" panose="02040502050505030304" pitchFamily="18" charset="0"/>
                  </a:rPr>
                  <a:t>x</a:t>
                </a:r>
                <a:r>
                  <a:rPr lang="en-US" dirty="0" smtClean="0"/>
                  <a:t>’s)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46773" y="5761464"/>
            <a:ext cx="5287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Credit data </a:t>
            </a:r>
          </a:p>
          <a:p>
            <a:pPr algn="ctr"/>
            <a:r>
              <a:rPr lang="en-US" sz="2400" dirty="0" smtClean="0"/>
              <a:t>Balance v. Income and Age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22929" y="3523129"/>
            <a:ext cx="19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Data Values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29601" y="3559691"/>
            <a:ext cx="186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’s are linearly </a:t>
            </a:r>
            <a:r>
              <a:rPr lang="en-US" dirty="0" smtClean="0"/>
              <a:t>independent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’s </a:t>
            </a:r>
            <a:r>
              <a:rPr lang="en-US" dirty="0" smtClean="0"/>
              <a:t>are all uncorrelated with the errors, </a:t>
            </a:r>
            <a:r>
              <a:rPr lang="el-GR" dirty="0" smtClean="0"/>
              <a:t>ε</a:t>
            </a:r>
            <a:r>
              <a:rPr lang="en-US" baseline="-25000" dirty="0" err="1" smtClean="0"/>
              <a:t>i</a:t>
            </a:r>
            <a:r>
              <a:rPr lang="en-US" dirty="0" smtClean="0"/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94" y="365125"/>
            <a:ext cx="5002152" cy="3399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42" y="3429000"/>
            <a:ext cx="4815863" cy="315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8647" y="3764178"/>
            <a:ext cx="4639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Age and Income can be included in the same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Only ONE of Limit or Rating should be included in a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64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4035" cy="4351338"/>
          </a:xfrm>
        </p:spPr>
        <p:txBody>
          <a:bodyPr/>
          <a:lstStyle/>
          <a:p>
            <a:r>
              <a:rPr lang="en-US" dirty="0" smtClean="0"/>
              <a:t>Look at scatterplot matrix to find obvious collinearity</a:t>
            </a:r>
          </a:p>
          <a:p>
            <a:pPr lvl="1"/>
            <a:r>
              <a:rPr lang="en-US" dirty="0" smtClean="0"/>
              <a:t>Like Limit and Rating</a:t>
            </a:r>
          </a:p>
          <a:p>
            <a:pPr lvl="1"/>
            <a:endParaRPr lang="en-US" dirty="0"/>
          </a:p>
          <a:p>
            <a:r>
              <a:rPr lang="en-US" dirty="0" smtClean="0"/>
              <a:t>Use Variance Inflation Factor (VIF)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5" y="360701"/>
            <a:ext cx="6262770" cy="61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9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Inflation Factor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661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VIF ≥ 1</a:t>
                </a:r>
              </a:p>
              <a:p>
                <a:pPr lvl="1"/>
                <a:r>
                  <a:rPr lang="en-US" dirty="0" smtClean="0"/>
                  <a:t>VIF=1 </a:t>
                </a:r>
                <a:r>
                  <a:rPr lang="en-US" dirty="0" smtClean="0">
                    <a:sym typeface="Wingdings" panose="05000000000000000000" pitchFamily="2" charset="2"/>
                  </a:rPr>
                  <a:t> complete absence of collinearity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Rule of thumb:  VIF </a:t>
                </a:r>
                <a:r>
                  <a:rPr lang="en-US" dirty="0"/>
                  <a:t>≥ </a:t>
                </a:r>
                <a:r>
                  <a:rPr lang="en-US" dirty="0" smtClean="0"/>
                  <a:t>5 or 10 </a:t>
                </a: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 problematic collinearity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“Easy” calculation (left to the reader):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𝑉𝐼𝐹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6611" cy="4351338"/>
              </a:xfrm>
              <a:blipFill rotWithShape="0">
                <a:blip r:embed="rId3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/>
          <p:cNvSpPr/>
          <p:nvPr/>
        </p:nvSpPr>
        <p:spPr>
          <a:xfrm>
            <a:off x="6600887" y="5464268"/>
            <a:ext cx="4049184" cy="1084450"/>
          </a:xfrm>
          <a:prstGeom prst="wedgeRoundRectCallout">
            <a:avLst>
              <a:gd name="adj1" fmla="val -90070"/>
              <a:gd name="adj2" fmla="val -133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from regression of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onto all of the other predictors.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35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99253" y="1200159"/>
            <a:ext cx="9762565" cy="5602269"/>
            <a:chOff x="2017059" y="1200159"/>
            <a:chExt cx="9762565" cy="56022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829" y="1200159"/>
              <a:ext cx="7724341" cy="5602269"/>
            </a:xfrm>
            <a:prstGeom prst="rect">
              <a:avLst/>
            </a:prstGeom>
          </p:spPr>
        </p:pic>
        <p:sp>
          <p:nvSpPr>
            <p:cNvPr id="8" name="Rounded Rectangular Callout 7"/>
            <p:cNvSpPr/>
            <p:nvPr/>
          </p:nvSpPr>
          <p:spPr>
            <a:xfrm>
              <a:off x="8712076" y="1385047"/>
              <a:ext cx="3067548" cy="568838"/>
            </a:xfrm>
            <a:prstGeom prst="wedgeRoundRectCallout">
              <a:avLst>
                <a:gd name="adj1" fmla="val -48351"/>
                <a:gd name="adj2" fmla="val 12356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Not the greatest R</a:t>
              </a:r>
              <a:r>
                <a:rPr lang="en-US" sz="2400" baseline="30000" dirty="0" smtClean="0"/>
                <a:t>2</a:t>
              </a:r>
              <a:r>
                <a:rPr lang="en-US" sz="2400" dirty="0" smtClean="0"/>
                <a:t>!</a:t>
              </a:r>
              <a:endParaRPr lang="en-US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32612" y="2259106"/>
              <a:ext cx="3523129" cy="4572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17059" y="4182035"/>
              <a:ext cx="6938682" cy="1129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61765" y="4518212"/>
              <a:ext cx="779929" cy="62034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780"/>
            <a:ext cx="10515600" cy="1325563"/>
          </a:xfrm>
        </p:spPr>
        <p:txBody>
          <a:bodyPr/>
          <a:lstStyle/>
          <a:p>
            <a:r>
              <a:rPr lang="en-US" dirty="0" smtClean="0"/>
              <a:t>Multiple Regression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441" y="2420470"/>
            <a:ext cx="4042083" cy="3756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Assuming </a:t>
            </a:r>
            <a:r>
              <a:rPr lang="el-GR" sz="2400" dirty="0" smtClean="0"/>
              <a:t>α</a:t>
            </a:r>
            <a:r>
              <a:rPr lang="en-US" sz="2400" dirty="0" smtClean="0"/>
              <a:t>=0.05:</a:t>
            </a:r>
          </a:p>
          <a:p>
            <a:r>
              <a:rPr lang="en-US" sz="2400" dirty="0" smtClean="0"/>
              <a:t>Income coefficient (+6.24 with </a:t>
            </a:r>
            <a:r>
              <a:rPr lang="en-US" sz="2400" dirty="0" err="1" smtClean="0"/>
              <a:t>Pr</a:t>
            </a:r>
            <a:r>
              <a:rPr lang="en-US" sz="2400" dirty="0" smtClean="0"/>
              <a:t>&gt;|t| = 0.000) significantly different from 0</a:t>
            </a:r>
          </a:p>
          <a:p>
            <a:pPr lvl="1"/>
            <a:r>
              <a:rPr lang="en-US" sz="2000" dirty="0" smtClean="0"/>
              <a:t>~95% confident true Income coefficient is 6.24±2(0.587)</a:t>
            </a:r>
            <a:endParaRPr lang="en-US" sz="2000" dirty="0" smtClean="0"/>
          </a:p>
          <a:p>
            <a:r>
              <a:rPr lang="en-US" sz="2400" dirty="0" smtClean="0"/>
              <a:t>Age coefficient (-2.19 with </a:t>
            </a:r>
            <a:r>
              <a:rPr lang="en-US" sz="2400" dirty="0" err="1" smtClean="0"/>
              <a:t>Pr</a:t>
            </a:r>
            <a:r>
              <a:rPr lang="en-US" sz="2400" dirty="0" smtClean="0"/>
              <a:t>&gt;t=0.069) </a:t>
            </a:r>
            <a:r>
              <a:rPr lang="en-US" sz="2400" b="1" i="1" dirty="0" smtClean="0"/>
              <a:t>not</a:t>
            </a:r>
            <a:r>
              <a:rPr lang="en-US" sz="2400" dirty="0" smtClean="0"/>
              <a:t> significantly different from 0 </a:t>
            </a:r>
          </a:p>
          <a:p>
            <a:pPr lvl="1"/>
            <a:r>
              <a:rPr lang="en-US" sz="2000" dirty="0" smtClean="0"/>
              <a:t>95% confident true Age coefficient is between -4.542 and +0.172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333940" y="5647765"/>
            <a:ext cx="7561731" cy="1129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Predicted Balance = 359.67 + 6.24*Income – 2.19*Age</a:t>
            </a:r>
          </a:p>
          <a:p>
            <a:pPr algn="ctr"/>
            <a:r>
              <a:rPr lang="en-US" sz="2400" b="1" dirty="0" smtClean="0"/>
              <a:t>OR</a:t>
            </a:r>
          </a:p>
          <a:p>
            <a:pPr algn="ctr"/>
            <a:r>
              <a:rPr lang="en-US" sz="2400" b="1" dirty="0" smtClean="0"/>
              <a:t>Predicted Balance = 359.67 + 6.24*Income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137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samples of size N by </a:t>
            </a:r>
            <a:r>
              <a:rPr lang="en-US" b="1" dirty="0" smtClean="0"/>
              <a:t>sampling N items </a:t>
            </a:r>
            <a:r>
              <a:rPr lang="en-US" b="1" i="1" dirty="0" smtClean="0"/>
              <a:t>with replacement</a:t>
            </a:r>
          </a:p>
          <a:p>
            <a:pPr lvl="1"/>
            <a:r>
              <a:rPr lang="en-US" dirty="0" smtClean="0"/>
              <a:t>Each “item” is a row in your data:  ( </a:t>
            </a:r>
            <a:r>
              <a:rPr lang="en-US" b="1" dirty="0" smtClean="0">
                <a:latin typeface="Palatino Linotype" panose="02040502050505030304" pitchFamily="18" charset="0"/>
              </a:rPr>
              <a:t>y</a:t>
            </a:r>
            <a:r>
              <a:rPr lang="en-US" dirty="0" smtClean="0">
                <a:latin typeface="Palatino Linotype" panose="02040502050505030304" pitchFamily="18" charset="0"/>
              </a:rPr>
              <a:t>, {</a:t>
            </a:r>
            <a:r>
              <a:rPr lang="en-US" b="1" dirty="0" smtClean="0">
                <a:latin typeface="Palatino Linotype" panose="02040502050505030304" pitchFamily="18" charset="0"/>
              </a:rPr>
              <a:t>x</a:t>
            </a:r>
            <a:r>
              <a:rPr lang="en-US" b="1" baseline="-25000" dirty="0" smtClean="0">
                <a:latin typeface="Palatino Linotype" panose="02040502050505030304" pitchFamily="18" charset="0"/>
              </a:rPr>
              <a:t>i</a:t>
            </a:r>
            <a:r>
              <a:rPr lang="en-US" dirty="0" smtClean="0">
                <a:latin typeface="Palatino Linotype" panose="02040502050505030304" pitchFamily="18" charset="0"/>
              </a:rPr>
              <a:t>} </a:t>
            </a:r>
            <a:r>
              <a:rPr lang="en-US" dirty="0" smtClean="0"/>
              <a:t>) -tuple</a:t>
            </a:r>
          </a:p>
          <a:p>
            <a:r>
              <a:rPr lang="en-US" dirty="0" smtClean="0"/>
              <a:t>In the Multiple Regression:</a:t>
            </a:r>
          </a:p>
          <a:p>
            <a:pPr lvl="1"/>
            <a:r>
              <a:rPr lang="en-US" dirty="0" smtClean="0"/>
              <a:t>Use these samples to create a sampling distribution of the coefficients</a:t>
            </a:r>
          </a:p>
          <a:p>
            <a:pPr lvl="1"/>
            <a:r>
              <a:rPr lang="en-US" dirty="0" smtClean="0"/>
              <a:t>Boosts confidence in estimates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3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9215</TotalTime>
  <Words>1139</Words>
  <Application>Microsoft Office PowerPoint</Application>
  <PresentationFormat>Widescreen</PresentationFormat>
  <Paragraphs>216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Palatino Linotype</vt:lpstr>
      <vt:lpstr>Wingdings</vt:lpstr>
      <vt:lpstr>Office Theme</vt:lpstr>
      <vt:lpstr>Multiple Regression  and Gradient Descent</vt:lpstr>
      <vt:lpstr>Overview</vt:lpstr>
      <vt:lpstr>Simple Linear Regression (recall)</vt:lpstr>
      <vt:lpstr>Multiple Regression Model</vt:lpstr>
      <vt:lpstr>Additional Assumptions</vt:lpstr>
      <vt:lpstr>Avoiding Collinearity</vt:lpstr>
      <vt:lpstr>Variance Inflation Factor</vt:lpstr>
      <vt:lpstr>Multiple Regression in Python</vt:lpstr>
      <vt:lpstr>Bootstrapping</vt:lpstr>
      <vt:lpstr>Interactions</vt:lpstr>
      <vt:lpstr>Interactions</vt:lpstr>
      <vt:lpstr>Gradient Descent</vt:lpstr>
      <vt:lpstr>Gradient Descent</vt:lpstr>
      <vt:lpstr>Gradient Descent in Python –  Mean Model</vt:lpstr>
      <vt:lpstr>Gradient Descent –  Adjusted Parameters Model</vt:lpstr>
      <vt:lpstr>Gradient Descent –  Estimated Parameters Example</vt:lpstr>
      <vt:lpstr>Stochastic Gradient Descent (SGD)</vt:lpstr>
      <vt:lpstr>Regularization</vt:lpstr>
      <vt:lpstr>Ridge Regression</vt:lpstr>
      <vt:lpstr>LASSO Regression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 and Gradient Descent</dc:title>
  <dc:creator>mom</dc:creator>
  <cp:lastModifiedBy>mom</cp:lastModifiedBy>
  <cp:revision>72</cp:revision>
  <dcterms:created xsi:type="dcterms:W3CDTF">2016-08-31T20:03:09Z</dcterms:created>
  <dcterms:modified xsi:type="dcterms:W3CDTF">2016-09-08T01:03:11Z</dcterms:modified>
</cp:coreProperties>
</file>