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8"/>
  </p:notesMasterIdLst>
  <p:sldIdLst>
    <p:sldId id="256" r:id="rId2"/>
    <p:sldId id="260" r:id="rId3"/>
    <p:sldId id="266" r:id="rId4"/>
    <p:sldId id="320" r:id="rId5"/>
    <p:sldId id="321" r:id="rId6"/>
    <p:sldId id="318" r:id="rId7"/>
  </p:sldIdLst>
  <p:sldSz cx="9144000" cy="5143500" type="screen16x9"/>
  <p:notesSz cx="6858000" cy="9144000"/>
  <p:embeddedFontLst>
    <p:embeddedFont>
      <p:font typeface="Raleway" pitchFamily="2" charset="77"/>
      <p:regular r:id="rId9"/>
      <p:bold r:id="rId10"/>
      <p:italic r:id="rId11"/>
      <p:boldItalic r:id="rId12"/>
    </p:embeddedFont>
    <p:embeddedFont>
      <p:font typeface="Roboto Slab Medium" panose="020F0502020204030204" pitchFamily="34" charset="0"/>
      <p:regular r:id="rId13"/>
    </p:embeddedFont>
    <p:embeddedFont>
      <p:font typeface="Work Sans" pitchFamily="2" charset="77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106BDB-C478-836C-175B-325C243F1AC8}" v="391" dt="2025-02-28T13:09:18.579"/>
  </p1510:revLst>
</p1510:revInfo>
</file>

<file path=ppt/tableStyles.xml><?xml version="1.0" encoding="utf-8"?>
<a:tblStyleLst xmlns:a="http://schemas.openxmlformats.org/drawingml/2006/main" def="{37510DA7-96F7-4F31-AB84-A8773BC38504}">
  <a:tblStyle styleId="{37510DA7-96F7-4F31-AB84-A8773BC38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140CBA-7777-4E55-B916-819C4535BB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3" autoAdjust="0"/>
    <p:restoredTop sz="94658"/>
  </p:normalViewPr>
  <p:slideViewPr>
    <p:cSldViewPr snapToGrid="0">
      <p:cViewPr>
        <p:scale>
          <a:sx n="232" d="100"/>
          <a:sy n="232" d="100"/>
        </p:scale>
        <p:origin x="144" y="-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7679f4df56_0_43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7679f4df56_0_43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>
          <a:extLst>
            <a:ext uri="{FF2B5EF4-FFF2-40B4-BE49-F238E27FC236}">
              <a16:creationId xmlns:a16="http://schemas.microsoft.com/office/drawing/2014/main" id="{878A8579-3C52-4BB1-2F28-47DD82761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7679f4df56_0_43147:notes">
            <a:extLst>
              <a:ext uri="{FF2B5EF4-FFF2-40B4-BE49-F238E27FC236}">
                <a16:creationId xmlns:a16="http://schemas.microsoft.com/office/drawing/2014/main" id="{D77E7FFE-874C-A586-7F6F-FBA3EFC10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7679f4df56_0_43147:notes">
            <a:extLst>
              <a:ext uri="{FF2B5EF4-FFF2-40B4-BE49-F238E27FC236}">
                <a16:creationId xmlns:a16="http://schemas.microsoft.com/office/drawing/2014/main" id="{929391A1-5A6F-2611-064C-760FF4AFEA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156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>
          <a:extLst>
            <a:ext uri="{FF2B5EF4-FFF2-40B4-BE49-F238E27FC236}">
              <a16:creationId xmlns:a16="http://schemas.microsoft.com/office/drawing/2014/main" id="{4B45A32C-D64F-196E-BF45-9B5A5A53D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7679f4df56_0_43147:notes">
            <a:extLst>
              <a:ext uri="{FF2B5EF4-FFF2-40B4-BE49-F238E27FC236}">
                <a16:creationId xmlns:a16="http://schemas.microsoft.com/office/drawing/2014/main" id="{F2027599-3B42-AAE8-C951-BE58D442C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7679f4df56_0_43147:notes">
            <a:extLst>
              <a:ext uri="{FF2B5EF4-FFF2-40B4-BE49-F238E27FC236}">
                <a16:creationId xmlns:a16="http://schemas.microsoft.com/office/drawing/2014/main" id="{D5AF4EF1-29B6-1690-73FB-DDBAAA205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05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365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325" y="992700"/>
            <a:ext cx="4389000" cy="23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325" y="3598800"/>
            <a:ext cx="4389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394425" y="768100"/>
            <a:ext cx="2355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8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110875" y="1657350"/>
            <a:ext cx="69222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4755000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68100"/>
            <a:ext cx="2355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subTitle" idx="1"/>
          </p:nvPr>
        </p:nvSpPr>
        <p:spPr>
          <a:xfrm>
            <a:off x="1363175" y="1825100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subTitle" idx="2"/>
          </p:nvPr>
        </p:nvSpPr>
        <p:spPr>
          <a:xfrm>
            <a:off x="5456569" y="1825100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subTitle" idx="3"/>
          </p:nvPr>
        </p:nvSpPr>
        <p:spPr>
          <a:xfrm>
            <a:off x="1363175" y="3485675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subTitle" idx="4"/>
          </p:nvPr>
        </p:nvSpPr>
        <p:spPr>
          <a:xfrm>
            <a:off x="5456569" y="3485675"/>
            <a:ext cx="29742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5"/>
          </p:nvPr>
        </p:nvSpPr>
        <p:spPr>
          <a:xfrm>
            <a:off x="1363175" y="144402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6"/>
          </p:nvPr>
        </p:nvSpPr>
        <p:spPr>
          <a:xfrm>
            <a:off x="1363175" y="310467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subTitle" idx="7"/>
          </p:nvPr>
        </p:nvSpPr>
        <p:spPr>
          <a:xfrm>
            <a:off x="5456569" y="144402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subTitle" idx="8"/>
          </p:nvPr>
        </p:nvSpPr>
        <p:spPr>
          <a:xfrm>
            <a:off x="5456569" y="3104675"/>
            <a:ext cx="297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9"/>
          <p:cNvGrpSpPr/>
          <p:nvPr/>
        </p:nvGrpSpPr>
        <p:grpSpPr>
          <a:xfrm flipH="1">
            <a:off x="10" y="3506684"/>
            <a:ext cx="1097257" cy="1097322"/>
            <a:chOff x="4311275" y="1420050"/>
            <a:chExt cx="988075" cy="1311175"/>
          </a:xfrm>
        </p:grpSpPr>
        <p:sp>
          <p:nvSpPr>
            <p:cNvPr id="172" name="Google Shape;172;p29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9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9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9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9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9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9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30"/>
          <p:cNvGrpSpPr/>
          <p:nvPr/>
        </p:nvGrpSpPr>
        <p:grpSpPr>
          <a:xfrm rot="10800000" flipH="1">
            <a:off x="8046735" y="539509"/>
            <a:ext cx="1097257" cy="1097322"/>
            <a:chOff x="4311275" y="1420050"/>
            <a:chExt cx="988075" cy="1311175"/>
          </a:xfrm>
        </p:grpSpPr>
        <p:sp>
          <p:nvSpPr>
            <p:cNvPr id="192" name="Google Shape;192;p30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Work Sans"/>
              <a:buNone/>
              <a:defRPr sz="30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Work Sans"/>
              <a:buNone/>
              <a:defRPr sz="3500" b="1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●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○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■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●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○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■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●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○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Work Sans"/>
              <a:buChar char="■"/>
              <a:defRPr sz="1200">
                <a:solidFill>
                  <a:schemeClr val="lt2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0" r:id="rId5"/>
    <p:sldLayoutId id="2147483670" r:id="rId6"/>
    <p:sldLayoutId id="2147483675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microsoft.com/office/2007/relationships/hdphoto" Target="../media/hdphoto3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34"/>
          <p:cNvGrpSpPr/>
          <p:nvPr/>
        </p:nvGrpSpPr>
        <p:grpSpPr>
          <a:xfrm flipH="1">
            <a:off x="7065222" y="226529"/>
            <a:ext cx="2078688" cy="1847611"/>
            <a:chOff x="2383075" y="1294400"/>
            <a:chExt cx="1656325" cy="1472200"/>
          </a:xfrm>
        </p:grpSpPr>
        <p:sp>
          <p:nvSpPr>
            <p:cNvPr id="220" name="Google Shape;220;p34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>
          <a:xfrm>
            <a:off x="713325" y="2172525"/>
            <a:ext cx="4389000" cy="7984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Finbank</a:t>
            </a:r>
            <a:endParaRPr lang="en-US" dirty="0" err="1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327919" y="3131021"/>
            <a:ext cx="2798562" cy="1090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err="1">
                <a:latin typeface="Roboto Slab Medium"/>
                <a:ea typeface="Roboto Slab Medium"/>
              </a:rPr>
              <a:t>Приложение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dirty="0" err="1">
                <a:latin typeface="Roboto Slab Medium"/>
                <a:ea typeface="Roboto Slab Medium"/>
              </a:rPr>
              <a:t>за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dirty="0" err="1">
                <a:latin typeface="Roboto Slab Medium"/>
                <a:ea typeface="Roboto Slab Medium"/>
              </a:rPr>
              <a:t>онлайн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dirty="0" err="1">
                <a:latin typeface="Roboto Slab Medium"/>
                <a:ea typeface="Roboto Slab Medium"/>
              </a:rPr>
              <a:t>банкиране</a:t>
            </a:r>
            <a:r>
              <a:rPr lang="en-US" dirty="0">
                <a:latin typeface="Roboto Slab Medium"/>
                <a:ea typeface="Roboto Slab Medium"/>
              </a:rPr>
              <a:t>, </a:t>
            </a:r>
            <a:r>
              <a:rPr lang="en-US" dirty="0" err="1">
                <a:latin typeface="Roboto Slab Medium"/>
                <a:ea typeface="Roboto Slab Medium"/>
              </a:rPr>
              <a:t>с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dirty="0" err="1">
                <a:latin typeface="Roboto Slab Medium"/>
                <a:ea typeface="Roboto Slab Medium"/>
              </a:rPr>
              <a:t>модул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dirty="0" err="1">
                <a:latin typeface="Roboto Slab Medium"/>
                <a:ea typeface="Roboto Slab Medium"/>
              </a:rPr>
              <a:t>за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r>
              <a:rPr lang="en-US" dirty="0" err="1">
                <a:latin typeface="Roboto Slab Medium"/>
                <a:ea typeface="Roboto Slab Medium"/>
              </a:rPr>
              <a:t>инвестиране</a:t>
            </a:r>
            <a:r>
              <a:rPr lang="bg-BG" dirty="0">
                <a:latin typeface="Roboto Slab Medium"/>
                <a:ea typeface="Roboto Slab Medium"/>
              </a:rPr>
              <a:t> и лични финанси</a:t>
            </a:r>
            <a:r>
              <a:rPr lang="en-US" dirty="0">
                <a:latin typeface="Roboto Slab Medium"/>
                <a:ea typeface="Roboto Slab Medium"/>
              </a:rPr>
              <a:t> </a:t>
            </a:r>
            <a:endParaRPr lang="en-US" dirty="0"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472" y="539500"/>
            <a:ext cx="2495430" cy="4064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Нашият</a:t>
            </a:r>
            <a:r>
              <a:rPr lang="en" dirty="0"/>
              <a:t> </a:t>
            </a:r>
            <a:r>
              <a:rPr lang="en" dirty="0" err="1"/>
              <a:t>екип</a:t>
            </a:r>
            <a:endParaRPr lang="en-US" dirty="0" err="1"/>
          </a:p>
        </p:txBody>
      </p:sp>
      <p:sp>
        <p:nvSpPr>
          <p:cNvPr id="348" name="Google Shape;348;p38"/>
          <p:cNvSpPr txBox="1">
            <a:spLocks noGrp="1"/>
          </p:cNvSpPr>
          <p:nvPr>
            <p:ph type="title" idx="2"/>
          </p:nvPr>
        </p:nvSpPr>
        <p:spPr>
          <a:xfrm>
            <a:off x="3394425" y="768100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349" name="Google Shape;349;p38"/>
          <p:cNvGrpSpPr/>
          <p:nvPr/>
        </p:nvGrpSpPr>
        <p:grpSpPr>
          <a:xfrm flipH="1">
            <a:off x="7772682" y="539474"/>
            <a:ext cx="1371603" cy="1828767"/>
            <a:chOff x="2383075" y="1294400"/>
            <a:chExt cx="1656325" cy="1472200"/>
          </a:xfrm>
        </p:grpSpPr>
        <p:sp>
          <p:nvSpPr>
            <p:cNvPr id="350" name="Google Shape;350;p38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8"/>
          <p:cNvGrpSpPr/>
          <p:nvPr/>
        </p:nvGrpSpPr>
        <p:grpSpPr>
          <a:xfrm flipH="1">
            <a:off x="-6" y="2775179"/>
            <a:ext cx="1371646" cy="1828827"/>
            <a:chOff x="4311275" y="1420050"/>
            <a:chExt cx="988075" cy="1311175"/>
          </a:xfrm>
        </p:grpSpPr>
        <p:sp>
          <p:nvSpPr>
            <p:cNvPr id="370" name="Google Shape;370;p38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AutoShape 2" descr="Team 3D Illustration download in PNG, OBJ or Blend 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967" y="2610092"/>
            <a:ext cx="2046016" cy="2046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/>
          <p:cNvSpPr txBox="1">
            <a:spLocks noGrp="1"/>
          </p:cNvSpPr>
          <p:nvPr>
            <p:ph type="title"/>
          </p:nvPr>
        </p:nvSpPr>
        <p:spPr>
          <a:xfrm>
            <a:off x="268724" y="1415800"/>
            <a:ext cx="5206213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Нашата</a:t>
            </a:r>
            <a:r>
              <a:rPr lang="en" dirty="0"/>
              <a:t> </a:t>
            </a:r>
            <a:r>
              <a:rPr lang="en" dirty="0" err="1"/>
              <a:t>идея</a:t>
            </a:r>
            <a:endParaRPr lang="en-US" dirty="0" err="1"/>
          </a:p>
        </p:txBody>
      </p:sp>
      <p:sp>
        <p:nvSpPr>
          <p:cNvPr id="668" name="Google Shape;668;p44"/>
          <p:cNvSpPr txBox="1">
            <a:spLocks noGrp="1"/>
          </p:cNvSpPr>
          <p:nvPr>
            <p:ph type="title" idx="2"/>
          </p:nvPr>
        </p:nvSpPr>
        <p:spPr>
          <a:xfrm>
            <a:off x="268725" y="196600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669" name="Google Shape;669;p44"/>
          <p:cNvGrpSpPr/>
          <p:nvPr/>
        </p:nvGrpSpPr>
        <p:grpSpPr>
          <a:xfrm rot="10800000" flipH="1">
            <a:off x="-572283" y="3110139"/>
            <a:ext cx="3027431" cy="2690887"/>
            <a:chOff x="2383075" y="1294400"/>
            <a:chExt cx="1656325" cy="1472200"/>
          </a:xfrm>
        </p:grpSpPr>
        <p:sp>
          <p:nvSpPr>
            <p:cNvPr id="670" name="Google Shape;670;p44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PNG White Light Bulb Idea Icon Symbol | Citypng">
            <a:extLst>
              <a:ext uri="{FF2B5EF4-FFF2-40B4-BE49-F238E27FC236}">
                <a16:creationId xmlns:a16="http://schemas.microsoft.com/office/drawing/2014/main" id="{843F0BA3-E8D9-27A5-09BE-E3EE1C52E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3837" y="727256"/>
            <a:ext cx="3529841" cy="3700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>
          <a:extLst>
            <a:ext uri="{FF2B5EF4-FFF2-40B4-BE49-F238E27FC236}">
              <a16:creationId xmlns:a16="http://schemas.microsoft.com/office/drawing/2014/main" id="{D0335600-CA16-D1F3-19BC-FBDDABC9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>
            <a:extLst>
              <a:ext uri="{FF2B5EF4-FFF2-40B4-BE49-F238E27FC236}">
                <a16:creationId xmlns:a16="http://schemas.microsoft.com/office/drawing/2014/main" id="{FB18347B-00AB-782F-3825-F35AD1B95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724" y="2759883"/>
            <a:ext cx="5206213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Стъпки</a:t>
            </a:r>
            <a:r>
              <a:rPr lang="en" dirty="0"/>
              <a:t> </a:t>
            </a:r>
            <a:r>
              <a:rPr lang="en" dirty="0" err="1"/>
              <a:t>за</a:t>
            </a:r>
            <a:r>
              <a:rPr lang="en" dirty="0"/>
              <a:t> </a:t>
            </a:r>
            <a:r>
              <a:rPr lang="en" dirty="0" err="1"/>
              <a:t>реализация</a:t>
            </a:r>
          </a:p>
        </p:txBody>
      </p:sp>
      <p:sp>
        <p:nvSpPr>
          <p:cNvPr id="668" name="Google Shape;668;p44">
            <a:extLst>
              <a:ext uri="{FF2B5EF4-FFF2-40B4-BE49-F238E27FC236}">
                <a16:creationId xmlns:a16="http://schemas.microsoft.com/office/drawing/2014/main" id="{5F25C347-0386-CF6A-B7C6-8D6DF450484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68725" y="1519517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9" name="Picture 8" descr="A white line drawing of a graph and chart&#10;&#10;AI-generated content may be incorrect.">
            <a:extLst>
              <a:ext uri="{FF2B5EF4-FFF2-40B4-BE49-F238E27FC236}">
                <a16:creationId xmlns:a16="http://schemas.microsoft.com/office/drawing/2014/main" id="{0299C297-523B-8977-5652-72989039A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063" y="1020560"/>
            <a:ext cx="3723217" cy="372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2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>
          <a:extLst>
            <a:ext uri="{FF2B5EF4-FFF2-40B4-BE49-F238E27FC236}">
              <a16:creationId xmlns:a16="http://schemas.microsoft.com/office/drawing/2014/main" id="{2EEEA14F-73C9-B66A-9109-307F5930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4">
            <a:extLst>
              <a:ext uri="{FF2B5EF4-FFF2-40B4-BE49-F238E27FC236}">
                <a16:creationId xmlns:a16="http://schemas.microsoft.com/office/drawing/2014/main" id="{3FB6AB59-605A-33B0-AC2D-2349A489B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9543" y="1000150"/>
            <a:ext cx="7930623" cy="24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Използвани</a:t>
            </a:r>
            <a:r>
              <a:rPr lang="en" dirty="0"/>
              <a:t> </a:t>
            </a:r>
            <a:r>
              <a:rPr lang="en" dirty="0" err="1"/>
              <a:t>технологии</a:t>
            </a:r>
          </a:p>
        </p:txBody>
      </p:sp>
      <p:sp>
        <p:nvSpPr>
          <p:cNvPr id="668" name="Google Shape;668;p44">
            <a:extLst>
              <a:ext uri="{FF2B5EF4-FFF2-40B4-BE49-F238E27FC236}">
                <a16:creationId xmlns:a16="http://schemas.microsoft.com/office/drawing/2014/main" id="{F7CDB1B8-7D44-656F-BC26-437C013F53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67913" y="-4193"/>
            <a:ext cx="2355300" cy="13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3" name="Picture 2" descr="A blue square with white text on it&#10;&#10;AI-generated content may be incorrect.">
            <a:extLst>
              <a:ext uri="{FF2B5EF4-FFF2-40B4-BE49-F238E27FC236}">
                <a16:creationId xmlns:a16="http://schemas.microsoft.com/office/drawing/2014/main" id="{8E500809-9FED-D80A-9755-38977F7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68" y="1957915"/>
            <a:ext cx="854496" cy="814918"/>
          </a:xfrm>
          <a:prstGeom prst="rect">
            <a:avLst/>
          </a:prstGeom>
        </p:spPr>
      </p:pic>
      <p:pic>
        <p:nvPicPr>
          <p:cNvPr id="4" name="Picture 3" descr="A logo with a letter p&#10;&#10;AI-generated content may be incorrect.">
            <a:extLst>
              <a:ext uri="{FF2B5EF4-FFF2-40B4-BE49-F238E27FC236}">
                <a16:creationId xmlns:a16="http://schemas.microsoft.com/office/drawing/2014/main" id="{6AFA622A-FC69-0A8A-C278-546D0B16E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8472" y="1957916"/>
            <a:ext cx="877138" cy="814917"/>
          </a:xfrm>
          <a:prstGeom prst="rect">
            <a:avLst/>
          </a:prstGeom>
        </p:spPr>
      </p:pic>
      <p:pic>
        <p:nvPicPr>
          <p:cNvPr id="5" name="Picture 4" descr="A black letter on a green background&#10;&#10;AI-generated content may be incorrect.">
            <a:extLst>
              <a:ext uri="{FF2B5EF4-FFF2-40B4-BE49-F238E27FC236}">
                <a16:creationId xmlns:a16="http://schemas.microsoft.com/office/drawing/2014/main" id="{A1B53F70-C18B-61E0-3FB7-4326626E5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563" y="2032000"/>
            <a:ext cx="1034206" cy="730250"/>
          </a:xfrm>
          <a:prstGeom prst="rect">
            <a:avLst/>
          </a:prstGeom>
        </p:spPr>
      </p:pic>
      <p:pic>
        <p:nvPicPr>
          <p:cNvPr id="7" name="Picture 6" descr="A logo of a software developer&#10;&#10;AI-generated content may be incorrect.">
            <a:extLst>
              <a:ext uri="{FF2B5EF4-FFF2-40B4-BE49-F238E27FC236}">
                <a16:creationId xmlns:a16="http://schemas.microsoft.com/office/drawing/2014/main" id="{4CD63700-5356-4FE0-5097-9ABFBFDD62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44167" y="2036763"/>
            <a:ext cx="1460500" cy="731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D0F43C-51D8-5520-2B2B-ADC82D8EB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5082" y="3185583"/>
            <a:ext cx="624417" cy="952501"/>
          </a:xfrm>
          <a:prstGeom prst="rect">
            <a:avLst/>
          </a:prstGeom>
        </p:spPr>
      </p:pic>
      <p:pic>
        <p:nvPicPr>
          <p:cNvPr id="11" name="Picture 10" descr="A white cat with a tail&#10;&#10;AI-generated content may be incorrect.">
            <a:extLst>
              <a:ext uri="{FF2B5EF4-FFF2-40B4-BE49-F238E27FC236}">
                <a16:creationId xmlns:a16="http://schemas.microsoft.com/office/drawing/2014/main" id="{FBCD9436-46C2-0D35-1094-51A012E1BE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4163" y="3185583"/>
            <a:ext cx="1040342" cy="952500"/>
          </a:xfrm>
          <a:prstGeom prst="rect">
            <a:avLst/>
          </a:prstGeom>
        </p:spPr>
      </p:pic>
      <p:pic>
        <p:nvPicPr>
          <p:cNvPr id="12" name="Picture 11" descr="A blue hexagon with white circle and white text&#10;&#10;AI-generated content may be incorrect.">
            <a:extLst>
              <a:ext uri="{FF2B5EF4-FFF2-40B4-BE49-F238E27FC236}">
                <a16:creationId xmlns:a16="http://schemas.microsoft.com/office/drawing/2014/main" id="{C2D356C8-0B12-6367-8578-2F17166520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79108" y="3185583"/>
            <a:ext cx="832700" cy="95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8"/>
          <p:cNvSpPr txBox="1">
            <a:spLocks noGrp="1"/>
          </p:cNvSpPr>
          <p:nvPr>
            <p:ph type="title"/>
          </p:nvPr>
        </p:nvSpPr>
        <p:spPr>
          <a:xfrm>
            <a:off x="713225" y="1987300"/>
            <a:ext cx="77175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 err="1"/>
              <a:t>Нека</a:t>
            </a:r>
            <a:r>
              <a:rPr lang="en" dirty="0"/>
              <a:t> </a:t>
            </a:r>
            <a:r>
              <a:rPr lang="en" dirty="0" err="1"/>
              <a:t>да</a:t>
            </a:r>
            <a:r>
              <a:rPr lang="en" dirty="0"/>
              <a:t> </a:t>
            </a:r>
            <a:r>
              <a:rPr lang="en" dirty="0" err="1"/>
              <a:t>преминем</a:t>
            </a:r>
            <a:r>
              <a:rPr lang="en" dirty="0"/>
              <a:t> </a:t>
            </a:r>
            <a:r>
              <a:rPr lang="en" dirty="0" err="1"/>
              <a:t>към</a:t>
            </a:r>
            <a:r>
              <a:rPr lang="en" dirty="0"/>
              <a:t> </a:t>
            </a:r>
            <a:r>
              <a:rPr lang="en" dirty="0" err="1"/>
              <a:t>проекта</a:t>
            </a:r>
            <a:r>
              <a:rPr lang="en" dirty="0"/>
              <a:t>!</a:t>
            </a:r>
          </a:p>
        </p:txBody>
      </p:sp>
      <p:grpSp>
        <p:nvGrpSpPr>
          <p:cNvPr id="349" name="Google Shape;349;p38"/>
          <p:cNvGrpSpPr/>
          <p:nvPr/>
        </p:nvGrpSpPr>
        <p:grpSpPr>
          <a:xfrm flipH="1">
            <a:off x="7772682" y="539474"/>
            <a:ext cx="1371603" cy="1828767"/>
            <a:chOff x="2383075" y="1294400"/>
            <a:chExt cx="1656325" cy="1472200"/>
          </a:xfrm>
        </p:grpSpPr>
        <p:sp>
          <p:nvSpPr>
            <p:cNvPr id="350" name="Google Shape;350;p38"/>
            <p:cNvSpPr/>
            <p:nvPr/>
          </p:nvSpPr>
          <p:spPr>
            <a:xfrm>
              <a:off x="2383075" y="2228950"/>
              <a:ext cx="798300" cy="113225"/>
            </a:xfrm>
            <a:custGeom>
              <a:avLst/>
              <a:gdLst/>
              <a:ahLst/>
              <a:cxnLst/>
              <a:rect l="l" t="t" r="r" b="b"/>
              <a:pathLst>
                <a:path w="31932" h="4529" fill="none" extrusionOk="0">
                  <a:moveTo>
                    <a:pt x="0" y="1"/>
                  </a:moveTo>
                  <a:lnTo>
                    <a:pt x="27413" y="1"/>
                  </a:lnTo>
                  <a:lnTo>
                    <a:pt x="31932" y="4528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3113525" y="2274325"/>
              <a:ext cx="253025" cy="92800"/>
            </a:xfrm>
            <a:custGeom>
              <a:avLst/>
              <a:gdLst/>
              <a:ahLst/>
              <a:cxnLst/>
              <a:rect l="l" t="t" r="r" b="b"/>
              <a:pathLst>
                <a:path w="10121" h="3712" fill="none" extrusionOk="0">
                  <a:moveTo>
                    <a:pt x="1" y="0"/>
                  </a:moveTo>
                  <a:lnTo>
                    <a:pt x="6517" y="0"/>
                  </a:lnTo>
                  <a:lnTo>
                    <a:pt x="10121" y="371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383075" y="2326325"/>
              <a:ext cx="716550" cy="145875"/>
            </a:xfrm>
            <a:custGeom>
              <a:avLst/>
              <a:gdLst/>
              <a:ahLst/>
              <a:cxnLst/>
              <a:rect l="l" t="t" r="r" b="b"/>
              <a:pathLst>
                <a:path w="28662" h="5835" fill="none" extrusionOk="0">
                  <a:moveTo>
                    <a:pt x="0" y="1"/>
                  </a:moveTo>
                  <a:lnTo>
                    <a:pt x="22486" y="1"/>
                  </a:lnTo>
                  <a:lnTo>
                    <a:pt x="28661" y="583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383075" y="1722775"/>
              <a:ext cx="1385850" cy="25"/>
            </a:xfrm>
            <a:custGeom>
              <a:avLst/>
              <a:gdLst/>
              <a:ahLst/>
              <a:cxnLst/>
              <a:rect l="l" t="t" r="r" b="b"/>
              <a:pathLst>
                <a:path w="55434" h="1" fill="none" extrusionOk="0">
                  <a:moveTo>
                    <a:pt x="0" y="0"/>
                  </a:moveTo>
                  <a:lnTo>
                    <a:pt x="5543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731350" y="17227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0" y="0"/>
                  </a:moveTo>
                  <a:lnTo>
                    <a:pt x="799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83075" y="1468325"/>
              <a:ext cx="798300" cy="113000"/>
            </a:xfrm>
            <a:custGeom>
              <a:avLst/>
              <a:gdLst/>
              <a:ahLst/>
              <a:cxnLst/>
              <a:rect l="l" t="t" r="r" b="b"/>
              <a:pathLst>
                <a:path w="31932" h="4520" fill="none" extrusionOk="0">
                  <a:moveTo>
                    <a:pt x="0" y="4519"/>
                  </a:moveTo>
                  <a:lnTo>
                    <a:pt x="27413" y="4519"/>
                  </a:lnTo>
                  <a:lnTo>
                    <a:pt x="31932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3113525" y="1443350"/>
              <a:ext cx="253025" cy="92825"/>
            </a:xfrm>
            <a:custGeom>
              <a:avLst/>
              <a:gdLst/>
              <a:ahLst/>
              <a:cxnLst/>
              <a:rect l="l" t="t" r="r" b="b"/>
              <a:pathLst>
                <a:path w="10121" h="3713" fill="none" extrusionOk="0">
                  <a:moveTo>
                    <a:pt x="1" y="3712"/>
                  </a:moveTo>
                  <a:lnTo>
                    <a:pt x="6517" y="3712"/>
                  </a:lnTo>
                  <a:lnTo>
                    <a:pt x="1012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383075" y="1294400"/>
              <a:ext cx="716550" cy="145850"/>
            </a:xfrm>
            <a:custGeom>
              <a:avLst/>
              <a:gdLst/>
              <a:ahLst/>
              <a:cxnLst/>
              <a:rect l="l" t="t" r="r" b="b"/>
              <a:pathLst>
                <a:path w="28662" h="5834" fill="none" extrusionOk="0">
                  <a:moveTo>
                    <a:pt x="0" y="5834"/>
                  </a:moveTo>
                  <a:lnTo>
                    <a:pt x="22486" y="5834"/>
                  </a:lnTo>
                  <a:lnTo>
                    <a:pt x="2866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383075" y="1983250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1"/>
                  </a:moveTo>
                  <a:lnTo>
                    <a:pt x="19565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2758400" y="1983250"/>
              <a:ext cx="640200" cy="89075"/>
            </a:xfrm>
            <a:custGeom>
              <a:avLst/>
              <a:gdLst/>
              <a:ahLst/>
              <a:cxnLst/>
              <a:rect l="l" t="t" r="r" b="b"/>
              <a:pathLst>
                <a:path w="25608" h="3563" fill="none" extrusionOk="0">
                  <a:moveTo>
                    <a:pt x="0" y="1"/>
                  </a:moveTo>
                  <a:lnTo>
                    <a:pt x="1939" y="3562"/>
                  </a:lnTo>
                  <a:lnTo>
                    <a:pt x="25607" y="356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978925" y="1924375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3062150" y="2072300"/>
              <a:ext cx="977250" cy="112575"/>
            </a:xfrm>
            <a:custGeom>
              <a:avLst/>
              <a:gdLst/>
              <a:ahLst/>
              <a:cxnLst/>
              <a:rect l="l" t="t" r="r" b="b"/>
              <a:pathLst>
                <a:path w="39090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3908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383075" y="2565175"/>
              <a:ext cx="489150" cy="25"/>
            </a:xfrm>
            <a:custGeom>
              <a:avLst/>
              <a:gdLst/>
              <a:ahLst/>
              <a:cxnLst/>
              <a:rect l="l" t="t" r="r" b="b"/>
              <a:pathLst>
                <a:path w="19566" h="1" fill="none" extrusionOk="0">
                  <a:moveTo>
                    <a:pt x="0" y="0"/>
                  </a:moveTo>
                  <a:lnTo>
                    <a:pt x="19565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758400" y="2565175"/>
              <a:ext cx="640200" cy="88875"/>
            </a:xfrm>
            <a:custGeom>
              <a:avLst/>
              <a:gdLst/>
              <a:ahLst/>
              <a:cxnLst/>
              <a:rect l="l" t="t" r="r" b="b"/>
              <a:pathLst>
                <a:path w="25608" h="3555" fill="none" extrusionOk="0">
                  <a:moveTo>
                    <a:pt x="0" y="0"/>
                  </a:moveTo>
                  <a:lnTo>
                    <a:pt x="1939" y="3554"/>
                  </a:lnTo>
                  <a:lnTo>
                    <a:pt x="25607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978925" y="2506100"/>
              <a:ext cx="599850" cy="147950"/>
            </a:xfrm>
            <a:custGeom>
              <a:avLst/>
              <a:gdLst/>
              <a:ahLst/>
              <a:cxnLst/>
              <a:rect l="l" t="t" r="r" b="b"/>
              <a:pathLst>
                <a:path w="23994" h="5918" fill="none" extrusionOk="0">
                  <a:moveTo>
                    <a:pt x="1" y="5917"/>
                  </a:moveTo>
                  <a:lnTo>
                    <a:pt x="5984" y="0"/>
                  </a:lnTo>
                  <a:lnTo>
                    <a:pt x="23993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3062150" y="26540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2"/>
                  </a:lnTo>
                  <a:lnTo>
                    <a:pt x="25899" y="4502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3440375" y="2184850"/>
              <a:ext cx="535775" cy="44125"/>
            </a:xfrm>
            <a:custGeom>
              <a:avLst/>
              <a:gdLst/>
              <a:ahLst/>
              <a:cxnLst/>
              <a:rect l="l" t="t" r="r" b="b"/>
              <a:pathLst>
                <a:path w="21431" h="1765" fill="none" extrusionOk="0">
                  <a:moveTo>
                    <a:pt x="1" y="1"/>
                  </a:moveTo>
                  <a:lnTo>
                    <a:pt x="1774" y="1765"/>
                  </a:lnTo>
                  <a:lnTo>
                    <a:pt x="21430" y="1765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3062150" y="172277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0" y="0"/>
                  </a:moveTo>
                  <a:lnTo>
                    <a:pt x="5784" y="4503"/>
                  </a:lnTo>
                  <a:lnTo>
                    <a:pt x="25899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3440375" y="1835325"/>
              <a:ext cx="206000" cy="44350"/>
            </a:xfrm>
            <a:custGeom>
              <a:avLst/>
              <a:gdLst/>
              <a:ahLst/>
              <a:cxnLst/>
              <a:rect l="l" t="t" r="r" b="b"/>
              <a:pathLst>
                <a:path w="8240" h="1774" fill="none" extrusionOk="0">
                  <a:moveTo>
                    <a:pt x="1" y="1"/>
                  </a:moveTo>
                  <a:lnTo>
                    <a:pt x="1774" y="1773"/>
                  </a:lnTo>
                  <a:lnTo>
                    <a:pt x="8240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38"/>
          <p:cNvGrpSpPr/>
          <p:nvPr/>
        </p:nvGrpSpPr>
        <p:grpSpPr>
          <a:xfrm flipH="1">
            <a:off x="-6" y="2775179"/>
            <a:ext cx="1371646" cy="1828827"/>
            <a:chOff x="4311275" y="1420050"/>
            <a:chExt cx="988075" cy="1311175"/>
          </a:xfrm>
        </p:grpSpPr>
        <p:sp>
          <p:nvSpPr>
            <p:cNvPr id="370" name="Google Shape;370;p38"/>
            <p:cNvSpPr/>
            <p:nvPr/>
          </p:nvSpPr>
          <p:spPr>
            <a:xfrm>
              <a:off x="4311275" y="2417450"/>
              <a:ext cx="988075" cy="25"/>
            </a:xfrm>
            <a:custGeom>
              <a:avLst/>
              <a:gdLst/>
              <a:ahLst/>
              <a:cxnLst/>
              <a:rect l="l" t="t" r="r" b="b"/>
              <a:pathLst>
                <a:path w="39523" h="1" fill="none" extrusionOk="0">
                  <a:moveTo>
                    <a:pt x="39522" y="1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4751525" y="2417450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1"/>
                  </a:moveTo>
                  <a:lnTo>
                    <a:pt x="0" y="799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501025" y="2263075"/>
              <a:ext cx="798325" cy="113000"/>
            </a:xfrm>
            <a:custGeom>
              <a:avLst/>
              <a:gdLst/>
              <a:ahLst/>
              <a:cxnLst/>
              <a:rect l="l" t="t" r="r" b="b"/>
              <a:pathLst>
                <a:path w="31933" h="4520" fill="none" extrusionOk="0">
                  <a:moveTo>
                    <a:pt x="31932" y="4520"/>
                  </a:moveTo>
                  <a:lnTo>
                    <a:pt x="4520" y="452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4316075" y="2237900"/>
              <a:ext cx="252800" cy="92825"/>
            </a:xfrm>
            <a:custGeom>
              <a:avLst/>
              <a:gdLst/>
              <a:ahLst/>
              <a:cxnLst/>
              <a:rect l="l" t="t" r="r" b="b"/>
              <a:pathLst>
                <a:path w="10112" h="3713" fill="none" extrusionOk="0">
                  <a:moveTo>
                    <a:pt x="10112" y="3712"/>
                  </a:moveTo>
                  <a:lnTo>
                    <a:pt x="3595" y="3712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4583000" y="2088950"/>
              <a:ext cx="716350" cy="146075"/>
            </a:xfrm>
            <a:custGeom>
              <a:avLst/>
              <a:gdLst/>
              <a:ahLst/>
              <a:cxnLst/>
              <a:rect l="l" t="t" r="r" b="b"/>
              <a:pathLst>
                <a:path w="28654" h="5843" fill="none" extrusionOk="0">
                  <a:moveTo>
                    <a:pt x="28653" y="5842"/>
                  </a:moveTo>
                  <a:lnTo>
                    <a:pt x="6167" y="5842"/>
                  </a:ln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4370575" y="2417450"/>
              <a:ext cx="456075" cy="112600"/>
            </a:xfrm>
            <a:custGeom>
              <a:avLst/>
              <a:gdLst/>
              <a:ahLst/>
              <a:cxnLst/>
              <a:rect l="l" t="t" r="r" b="b"/>
              <a:pathLst>
                <a:path w="18243" h="4504" fill="none" extrusionOk="0">
                  <a:moveTo>
                    <a:pt x="18243" y="1"/>
                  </a:moveTo>
                  <a:lnTo>
                    <a:pt x="12450" y="4503"/>
                  </a:lnTo>
                  <a:lnTo>
                    <a:pt x="1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4433825" y="2530025"/>
              <a:ext cx="205800" cy="44325"/>
            </a:xfrm>
            <a:custGeom>
              <a:avLst/>
              <a:gdLst/>
              <a:ahLst/>
              <a:cxnLst/>
              <a:rect l="l" t="t" r="r" b="b"/>
              <a:pathLst>
                <a:path w="8232" h="1773" fill="none" extrusionOk="0">
                  <a:moveTo>
                    <a:pt x="8231" y="0"/>
                  </a:moveTo>
                  <a:lnTo>
                    <a:pt x="6467" y="1773"/>
                  </a:lnTo>
                  <a:lnTo>
                    <a:pt x="1" y="177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4678700" y="1909400"/>
              <a:ext cx="619800" cy="25"/>
            </a:xfrm>
            <a:custGeom>
              <a:avLst/>
              <a:gdLst/>
              <a:ahLst/>
              <a:cxnLst/>
              <a:rect l="l" t="t" r="r" b="b"/>
              <a:pathLst>
                <a:path w="24792" h="1" fill="none" extrusionOk="0">
                  <a:moveTo>
                    <a:pt x="24792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5012000" y="1709675"/>
              <a:ext cx="199750" cy="199750"/>
            </a:xfrm>
            <a:custGeom>
              <a:avLst/>
              <a:gdLst/>
              <a:ahLst/>
              <a:cxnLst/>
              <a:rect l="l" t="t" r="r" b="b"/>
              <a:pathLst>
                <a:path w="7990" h="7990" fill="none" extrusionOk="0">
                  <a:moveTo>
                    <a:pt x="7990" y="7989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4761725" y="1951000"/>
              <a:ext cx="536775" cy="113000"/>
            </a:xfrm>
            <a:custGeom>
              <a:avLst/>
              <a:gdLst/>
              <a:ahLst/>
              <a:cxnLst/>
              <a:rect l="l" t="t" r="r" b="b"/>
              <a:pathLst>
                <a:path w="21471" h="4520" fill="none" extrusionOk="0">
                  <a:moveTo>
                    <a:pt x="21471" y="1"/>
                  </a:moveTo>
                  <a:lnTo>
                    <a:pt x="4519" y="1"/>
                  </a:lnTo>
                  <a:lnTo>
                    <a:pt x="0" y="452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4843700" y="1992825"/>
              <a:ext cx="454800" cy="145875"/>
            </a:xfrm>
            <a:custGeom>
              <a:avLst/>
              <a:gdLst/>
              <a:ahLst/>
              <a:cxnLst/>
              <a:rect l="l" t="t" r="r" b="b"/>
              <a:pathLst>
                <a:path w="18192" h="5835" fill="none" extrusionOk="0">
                  <a:moveTo>
                    <a:pt x="18192" y="0"/>
                  </a:moveTo>
                  <a:lnTo>
                    <a:pt x="6167" y="0"/>
                  </a:lnTo>
                  <a:lnTo>
                    <a:pt x="0" y="583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5070875" y="1479150"/>
              <a:ext cx="227625" cy="25"/>
            </a:xfrm>
            <a:custGeom>
              <a:avLst/>
              <a:gdLst/>
              <a:ahLst/>
              <a:cxnLst/>
              <a:rect l="l" t="t" r="r" b="b"/>
              <a:pathLst>
                <a:path w="9105" h="1" fill="none" extrusionOk="0">
                  <a:moveTo>
                    <a:pt x="9105" y="0"/>
                  </a:moveTo>
                  <a:lnTo>
                    <a:pt x="1" y="0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4544500" y="1479150"/>
              <a:ext cx="640200" cy="88850"/>
            </a:xfrm>
            <a:custGeom>
              <a:avLst/>
              <a:gdLst/>
              <a:ahLst/>
              <a:cxnLst/>
              <a:rect l="l" t="t" r="r" b="b"/>
              <a:pathLst>
                <a:path w="25608" h="3554" fill="none" extrusionOk="0">
                  <a:moveTo>
                    <a:pt x="25608" y="0"/>
                  </a:moveTo>
                  <a:lnTo>
                    <a:pt x="23669" y="3554"/>
                  </a:lnTo>
                  <a:lnTo>
                    <a:pt x="1" y="355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364350" y="1420050"/>
              <a:ext cx="599825" cy="147950"/>
            </a:xfrm>
            <a:custGeom>
              <a:avLst/>
              <a:gdLst/>
              <a:ahLst/>
              <a:cxnLst/>
              <a:rect l="l" t="t" r="r" b="b"/>
              <a:pathLst>
                <a:path w="23993" h="5918" fill="none" extrusionOk="0">
                  <a:moveTo>
                    <a:pt x="23992" y="5918"/>
                  </a:moveTo>
                  <a:lnTo>
                    <a:pt x="18009" y="1"/>
                  </a:ln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4438000" y="2574325"/>
              <a:ext cx="647475" cy="112575"/>
            </a:xfrm>
            <a:custGeom>
              <a:avLst/>
              <a:gdLst/>
              <a:ahLst/>
              <a:cxnLst/>
              <a:rect l="l" t="t" r="r" b="b"/>
              <a:pathLst>
                <a:path w="25899" h="4503" fill="none" extrusionOk="0">
                  <a:moveTo>
                    <a:pt x="25898" y="1"/>
                  </a:moveTo>
                  <a:lnTo>
                    <a:pt x="20106" y="4503"/>
                  </a:lnTo>
                  <a:lnTo>
                    <a:pt x="0" y="4503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4501225" y="2686875"/>
              <a:ext cx="205800" cy="44350"/>
            </a:xfrm>
            <a:custGeom>
              <a:avLst/>
              <a:gdLst/>
              <a:ahLst/>
              <a:cxnLst/>
              <a:rect l="l" t="t" r="r" b="b"/>
              <a:pathLst>
                <a:path w="8232" h="1774" fill="none" extrusionOk="0">
                  <a:moveTo>
                    <a:pt x="8231" y="1"/>
                  </a:moveTo>
                  <a:lnTo>
                    <a:pt x="6467" y="1774"/>
                  </a:lnTo>
                  <a:lnTo>
                    <a:pt x="1" y="1774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4964150" y="2574325"/>
              <a:ext cx="335200" cy="25"/>
            </a:xfrm>
            <a:custGeom>
              <a:avLst/>
              <a:gdLst/>
              <a:ahLst/>
              <a:cxnLst/>
              <a:rect l="l" t="t" r="r" b="b"/>
              <a:pathLst>
                <a:path w="13408" h="1" fill="none" extrusionOk="0">
                  <a:moveTo>
                    <a:pt x="13407" y="1"/>
                  </a:moveTo>
                  <a:lnTo>
                    <a:pt x="0" y="1"/>
                  </a:lnTo>
                </a:path>
              </a:pathLst>
            </a:custGeom>
            <a:noFill/>
            <a:ln w="952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7623087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in Healthcare by Slidesgo">
  <a:themeElements>
    <a:clrScheme name="Simple Light">
      <a:dk1>
        <a:srgbClr val="050536"/>
      </a:dk1>
      <a:lt1>
        <a:srgbClr val="1A1A69"/>
      </a:lt1>
      <a:dk2>
        <a:srgbClr val="A4C4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32</Words>
  <Application>Microsoft Macintosh PowerPoint</Application>
  <PresentationFormat>On-screen Show (16:9)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Work Sans</vt:lpstr>
      <vt:lpstr>Arial</vt:lpstr>
      <vt:lpstr>Raleway</vt:lpstr>
      <vt:lpstr>Roboto Slab Medium</vt:lpstr>
      <vt:lpstr>Artificial Intelligence in Healthcare by Slidesgo</vt:lpstr>
      <vt:lpstr>Finbank</vt:lpstr>
      <vt:lpstr>Нашият екип</vt:lpstr>
      <vt:lpstr>Нашата идея</vt:lpstr>
      <vt:lpstr>Стъпки за реализация</vt:lpstr>
      <vt:lpstr>Използвани технологии</vt:lpstr>
      <vt:lpstr>Нека да преминем към проекта!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Versus AI</dc:title>
  <cp:lastModifiedBy>Боян Кирилов Кьовторов</cp:lastModifiedBy>
  <cp:revision>154</cp:revision>
  <dcterms:modified xsi:type="dcterms:W3CDTF">2025-03-05T09:41:50Z</dcterms:modified>
</cp:coreProperties>
</file>