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559" r:id="rId2"/>
    <p:sldId id="1182" r:id="rId3"/>
    <p:sldId id="1187" r:id="rId4"/>
    <p:sldId id="1183" r:id="rId5"/>
    <p:sldId id="1188" r:id="rId6"/>
    <p:sldId id="1184" r:id="rId7"/>
    <p:sldId id="1205" r:id="rId8"/>
    <p:sldId id="1208" r:id="rId9"/>
    <p:sldId id="1209" r:id="rId10"/>
    <p:sldId id="1191" r:id="rId11"/>
    <p:sldId id="1190" r:id="rId12"/>
    <p:sldId id="1207" r:id="rId13"/>
    <p:sldId id="1206" r:id="rId14"/>
    <p:sldId id="1195" r:id="rId15"/>
    <p:sldId id="1194" r:id="rId16"/>
    <p:sldId id="1196" r:id="rId17"/>
    <p:sldId id="1197" r:id="rId18"/>
    <p:sldId id="1211" r:id="rId19"/>
    <p:sldId id="1212" r:id="rId20"/>
    <p:sldId id="1210" r:id="rId21"/>
    <p:sldId id="1213" r:id="rId22"/>
    <p:sldId id="1214" r:id="rId23"/>
    <p:sldId id="1215" r:id="rId24"/>
    <p:sldId id="1216" r:id="rId25"/>
    <p:sldId id="1217" r:id="rId26"/>
    <p:sldId id="1226" r:id="rId27"/>
    <p:sldId id="1186" r:id="rId28"/>
    <p:sldId id="1199" r:id="rId29"/>
    <p:sldId id="1218" r:id="rId30"/>
    <p:sldId id="1219" r:id="rId31"/>
    <p:sldId id="1220" r:id="rId32"/>
    <p:sldId id="1221" r:id="rId33"/>
    <p:sldId id="1222" r:id="rId34"/>
    <p:sldId id="1223" r:id="rId35"/>
    <p:sldId id="1224" r:id="rId36"/>
    <p:sldId id="477" r:id="rId37"/>
  </p:sldIdLst>
  <p:sldSz cx="12168188" cy="6858000"/>
  <p:notesSz cx="6858000" cy="9144000"/>
  <p:custDataLst>
    <p:tags r:id="rId4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">
          <p15:clr>
            <a:srgbClr val="A4A3A4"/>
          </p15:clr>
        </p15:guide>
        <p15:guide id="2" orient="horz" pos="718">
          <p15:clr>
            <a:srgbClr val="A4A3A4"/>
          </p15:clr>
        </p15:guide>
        <p15:guide id="3" pos="5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872D2D"/>
    <a:srgbClr val="91CAE0"/>
    <a:srgbClr val="81C3DE"/>
    <a:srgbClr val="A8F8FE"/>
    <a:srgbClr val="70C5BE"/>
    <a:srgbClr val="66CCFF"/>
    <a:srgbClr val="97CCE1"/>
    <a:srgbClr val="FF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 autoAdjust="0"/>
    <p:restoredTop sz="81306" autoAdjust="0"/>
  </p:normalViewPr>
  <p:slideViewPr>
    <p:cSldViewPr snapToObjects="1">
      <p:cViewPr varScale="1">
        <p:scale>
          <a:sx n="76" d="100"/>
          <a:sy n="76" d="100"/>
        </p:scale>
        <p:origin x="1360" y="192"/>
      </p:cViewPr>
      <p:guideLst>
        <p:guide orient="horz" pos="1348"/>
        <p:guide orient="horz" pos="718"/>
        <p:guide pos="59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kumimoji="1"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E1FD5D4B-381B-40CB-AAFA-F5E84BEC4FCE}" type="datetimeFigureOut">
              <a:rPr lang="zh-CN" altLang="en-US"/>
              <a:t>2019/6/2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kumimoji="1"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2D9421BF-46D0-40E3-8924-0AB7B33FF598}" type="slidenum">
              <a:rPr lang="zh-CN" altLang="en-US"/>
              <a:t>‹#›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7D742064-5B39-41FE-8ADA-292680CDAE5F}" type="datetimeFigureOut">
              <a:rPr lang="zh-CN" altLang="en-US"/>
              <a:t>2019/6/2</a:t>
            </a:fld>
            <a:endParaRPr lang="zh-CN" altLang="en-US"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5" name="Rectangle 5"/>
          <p:cNvSpPr>
            <a:spLocks noGrp="1" noRot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58D0FB11-C4EC-4C2E-9AAF-33174C8371CB}" type="slidenum">
              <a:rPr lang="zh-CN" altLang="en-US"/>
              <a:t>‹#›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7350" y="685800"/>
            <a:ext cx="60817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帮助学生使用“</a:t>
            </a:r>
            <a:r>
              <a:rPr lang="zh-CN" altLang="en-US" sz="1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数据探究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”的方式去研究科学问题。</a:t>
            </a:r>
            <a:endParaRPr lang="en-US" altLang="zh-CN" sz="12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一款为中小学</a:t>
            </a: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STEM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教育定制的开源</a:t>
            </a: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MQTT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服务器程序，</a:t>
            </a: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指科学（</a:t>
            </a: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Science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）、简单（</a:t>
            </a: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simple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）的意思。</a:t>
            </a:r>
            <a:endParaRPr lang="en-US" altLang="zh-CN" sz="12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20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SIoT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支持</a:t>
            </a: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Win10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、</a:t>
            </a: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Win7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、</a:t>
            </a: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Mac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和</a:t>
            </a: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Linux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等操作系统，一键启动，无需注册和设置即可使用。掌控板：一款为普及创客教育而生的开源硬件，价格低廉而性能强大，支持</a:t>
            </a: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Wi-Fi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功能并集成了按钮、触摸键、麦克风、蜂鸣器和显示屏等常见电子模块，适用于中小学的大班教学。</a:t>
            </a:r>
            <a:endParaRPr lang="en-US" altLang="zh-CN" sz="12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3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）</a:t>
            </a: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OBLOQ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物联网模块：一款串口转</a:t>
            </a: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Wi-Fi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的物联网模块，能够让</a:t>
            </a: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Arduino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、</a:t>
            </a:r>
            <a:r>
              <a:rPr lang="en-US" altLang="zh-CN" sz="120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micro:bit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等不具备</a:t>
            </a: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Wi-Fi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功能的硬件连上无线网络。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D0FB11-C4EC-4C2E-9AAF-33174C8371CB}" type="slidenum">
              <a:rPr lang="zh-CN" altLang="en-US" smtClean="0"/>
              <a:t>2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7350" y="685800"/>
            <a:ext cx="60817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为了帮助环保</a:t>
            </a:r>
            <a:r>
              <a:rPr lang="en-US" altLang="zh-CN" dirty="0"/>
              <a:t>NGO</a:t>
            </a:r>
            <a:r>
              <a:rPr lang="zh-CN" altLang="en-US" dirty="0"/>
              <a:t>更方便的监控排污企业，利用开源硬件来制作自动水质监测设备。</a:t>
            </a:r>
            <a:endParaRPr lang="en-US" altLang="zh-CN" dirty="0"/>
          </a:p>
          <a:p>
            <a:r>
              <a:rPr lang="zh-CN" altLang="en-US" dirty="0"/>
              <a:t>希望能让大家可以用在淘宝上找到的东西来制作自动水质监测设备。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D0FB11-C4EC-4C2E-9AAF-33174C8371CB}" type="slidenum">
              <a:rPr lang="zh-CN" altLang="en-US" smtClean="0"/>
              <a:t>3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10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7350" y="685800"/>
            <a:ext cx="60817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实时模式下，打开实时光强程序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D0FB11-C4EC-4C2E-9AAF-33174C8371CB}" type="slidenum">
              <a:rPr lang="zh-CN" altLang="en-US" smtClean="0"/>
              <a:t>19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40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7350" y="685800"/>
            <a:ext cx="60817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实时模式下，打开实时光强程序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D0FB11-C4EC-4C2E-9AAF-33174C8371CB}" type="slidenum">
              <a:rPr lang="zh-CN" altLang="en-US" smtClean="0"/>
              <a:t>20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193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7350" y="685800"/>
            <a:ext cx="60817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实时模式下，打开实时光强程序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D0FB11-C4EC-4C2E-9AAF-33174C8371CB}" type="slidenum">
              <a:rPr lang="zh-CN" altLang="en-US" smtClean="0"/>
              <a:t>21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486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7350" y="685800"/>
            <a:ext cx="60817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实时模式下，打开实时光强程序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D0FB11-C4EC-4C2E-9AAF-33174C8371CB}" type="slidenum">
              <a:rPr lang="zh-CN" altLang="en-US" smtClean="0"/>
              <a:t>22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5293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7350" y="685800"/>
            <a:ext cx="60817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实时模式下，打开实时光强程序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D0FB11-C4EC-4C2E-9AAF-33174C8371CB}" type="slidenum">
              <a:rPr lang="zh-CN" altLang="en-US" smtClean="0"/>
              <a:t>23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01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7350" y="685800"/>
            <a:ext cx="60817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实时模式下，打开实时光强程序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D0FB11-C4EC-4C2E-9AAF-33174C8371CB}" type="slidenum">
              <a:rPr lang="zh-CN" altLang="en-US" smtClean="0"/>
              <a:t>24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498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7350" y="685800"/>
            <a:ext cx="60817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实时模式下，打开实时光强程序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D0FB11-C4EC-4C2E-9AAF-33174C8371CB}" type="slidenum">
              <a:rPr lang="zh-CN" altLang="en-US" smtClean="0"/>
              <a:t>25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998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1063" y="1122363"/>
            <a:ext cx="9126379" cy="2387600"/>
          </a:xfrm>
          <a:prstGeom prst="rect">
            <a:avLst/>
          </a:prstGeom>
        </p:spPr>
        <p:txBody>
          <a:bodyPr anchor="b"/>
          <a:lstStyle>
            <a:lvl1pPr algn="ctr">
              <a:defRPr sz="599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063" y="3602038"/>
            <a:ext cx="9126379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395"/>
            </a:lvl1pPr>
            <a:lvl2pPr marL="456565" indent="0" algn="ctr">
              <a:buNone/>
              <a:defRPr sz="1995"/>
            </a:lvl2pPr>
            <a:lvl3pPr marL="912495" indent="0" algn="ctr">
              <a:buNone/>
              <a:defRPr sz="1795"/>
            </a:lvl3pPr>
            <a:lvl4pPr marL="1369060" indent="0" algn="ctr">
              <a:buNone/>
              <a:defRPr sz="1595"/>
            </a:lvl4pPr>
            <a:lvl5pPr marL="1824990" indent="0" algn="ctr">
              <a:buNone/>
              <a:defRPr sz="1595"/>
            </a:lvl5pPr>
            <a:lvl6pPr marL="2281555" indent="0" algn="ctr">
              <a:buNone/>
              <a:defRPr sz="1595"/>
            </a:lvl6pPr>
            <a:lvl7pPr marL="2738120" indent="0" algn="ctr">
              <a:buNone/>
              <a:defRPr sz="1595"/>
            </a:lvl7pPr>
            <a:lvl8pPr marL="3194050" indent="0" algn="ctr">
              <a:buNone/>
              <a:defRPr sz="1595"/>
            </a:lvl8pPr>
            <a:lvl9pPr marL="3650615" indent="0" algn="ctr">
              <a:buNone/>
              <a:defRPr sz="1595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38450" cy="476250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xfrm>
            <a:off x="4156075" y="6245225"/>
            <a:ext cx="3854450" cy="476250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xfrm>
            <a:off x="8721725" y="6245225"/>
            <a:ext cx="2840038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F201E-86F5-484D-B13B-B6F5A366A5A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521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5216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38450" cy="476250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xfrm>
            <a:off x="4156075" y="6245225"/>
            <a:ext cx="3854450" cy="476250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xfrm>
            <a:off x="8721725" y="6245225"/>
            <a:ext cx="2840038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BF08F-F003-4272-93B8-F903BF2762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3722" y="274638"/>
            <a:ext cx="2738041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5539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38450" cy="476250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xfrm>
            <a:off x="4156075" y="6245225"/>
            <a:ext cx="3854450" cy="476250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xfrm>
            <a:off x="8721725" y="6245225"/>
            <a:ext cx="2840038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A5757-2720-4FD5-BE09-99C5E774BDC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813" y="2130425"/>
            <a:ext cx="10342562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625" y="3886200"/>
            <a:ext cx="851693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38450" cy="476250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xfrm>
            <a:off x="4156075" y="6245225"/>
            <a:ext cx="3854450" cy="476250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xfrm>
            <a:off x="8721725" y="6245225"/>
            <a:ext cx="2840038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ED9F0-E55D-418D-8C93-346D12429B66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753" y="256334"/>
            <a:ext cx="1914426" cy="5894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521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5216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38450" cy="476250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xfrm>
            <a:off x="4156075" y="6245225"/>
            <a:ext cx="3854450" cy="476250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xfrm>
            <a:off x="8721725" y="6245225"/>
            <a:ext cx="2840038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18EB8-BE59-42F8-BF66-68978ED6B66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0247" y="1709738"/>
            <a:ext cx="10495336" cy="2852737"/>
          </a:xfrm>
          <a:prstGeom prst="rect">
            <a:avLst/>
          </a:prstGeom>
        </p:spPr>
        <p:txBody>
          <a:bodyPr anchor="b"/>
          <a:lstStyle>
            <a:lvl1pPr>
              <a:defRPr sz="599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0247" y="4589463"/>
            <a:ext cx="1049533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95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495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9060" indent="0">
              <a:buNone/>
              <a:defRPr sz="1595">
                <a:solidFill>
                  <a:schemeClr val="tx1">
                    <a:tint val="75000"/>
                  </a:schemeClr>
                </a:solidFill>
              </a:defRPr>
            </a:lvl4pPr>
            <a:lvl5pPr marL="1824990" indent="0">
              <a:buNone/>
              <a:defRPr sz="1595">
                <a:solidFill>
                  <a:schemeClr val="tx1">
                    <a:tint val="75000"/>
                  </a:schemeClr>
                </a:solidFill>
              </a:defRPr>
            </a:lvl5pPr>
            <a:lvl6pPr marL="2281555" indent="0">
              <a:buNone/>
              <a:defRPr sz="1595">
                <a:solidFill>
                  <a:schemeClr val="tx1">
                    <a:tint val="75000"/>
                  </a:schemeClr>
                </a:solidFill>
              </a:defRPr>
            </a:lvl6pPr>
            <a:lvl7pPr marL="2738120" indent="0">
              <a:buNone/>
              <a:defRPr sz="1595">
                <a:solidFill>
                  <a:schemeClr val="tx1">
                    <a:tint val="75000"/>
                  </a:schemeClr>
                </a:solidFill>
              </a:defRPr>
            </a:lvl7pPr>
            <a:lvl8pPr marL="3194050" indent="0">
              <a:buNone/>
              <a:defRPr sz="1595">
                <a:solidFill>
                  <a:schemeClr val="tx1">
                    <a:tint val="75000"/>
                  </a:schemeClr>
                </a:solidFill>
              </a:defRPr>
            </a:lvl8pPr>
            <a:lvl9pPr marL="3650615" indent="0">
              <a:buNone/>
              <a:defRPr sz="15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38450" cy="476250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xfrm>
            <a:off x="4156075" y="6245225"/>
            <a:ext cx="3854450" cy="476250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xfrm>
            <a:off x="8721725" y="6245225"/>
            <a:ext cx="2840038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06867-87CB-4886-B92F-C06513C2988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521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6656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203" y="1600200"/>
            <a:ext cx="536656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38450" cy="476250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xfrm>
            <a:off x="4156075" y="6245225"/>
            <a:ext cx="3854450" cy="476250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xfrm>
            <a:off x="8721725" y="6245225"/>
            <a:ext cx="2840038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C2DC8-7249-4300-8FBD-55419494619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70" y="365125"/>
            <a:ext cx="10495336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70" y="1681163"/>
            <a:ext cx="514784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5" b="1"/>
            </a:lvl1pPr>
            <a:lvl2pPr marL="456565" indent="0">
              <a:buNone/>
              <a:defRPr sz="1995" b="1"/>
            </a:lvl2pPr>
            <a:lvl3pPr marL="912495" indent="0">
              <a:buNone/>
              <a:defRPr sz="1795" b="1"/>
            </a:lvl3pPr>
            <a:lvl4pPr marL="1369060" indent="0">
              <a:buNone/>
              <a:defRPr sz="1595" b="1"/>
            </a:lvl4pPr>
            <a:lvl5pPr marL="1824990" indent="0">
              <a:buNone/>
              <a:defRPr sz="1595" b="1"/>
            </a:lvl5pPr>
            <a:lvl6pPr marL="2281555" indent="0">
              <a:buNone/>
              <a:defRPr sz="1595" b="1"/>
            </a:lvl6pPr>
            <a:lvl7pPr marL="2738120" indent="0">
              <a:buNone/>
              <a:defRPr sz="1595" b="1"/>
            </a:lvl7pPr>
            <a:lvl8pPr marL="3194050" indent="0">
              <a:buNone/>
              <a:defRPr sz="1595" b="1"/>
            </a:lvl8pPr>
            <a:lvl9pPr marL="3650615" indent="0">
              <a:buNone/>
              <a:defRPr sz="1595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170" y="2505075"/>
            <a:ext cx="514784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0306" y="1681163"/>
            <a:ext cx="51732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5" b="1"/>
            </a:lvl1pPr>
            <a:lvl2pPr marL="456565" indent="0">
              <a:buNone/>
              <a:defRPr sz="1995" b="1"/>
            </a:lvl2pPr>
            <a:lvl3pPr marL="912495" indent="0">
              <a:buNone/>
              <a:defRPr sz="1795" b="1"/>
            </a:lvl3pPr>
            <a:lvl4pPr marL="1369060" indent="0">
              <a:buNone/>
              <a:defRPr sz="1595" b="1"/>
            </a:lvl4pPr>
            <a:lvl5pPr marL="1824990" indent="0">
              <a:buNone/>
              <a:defRPr sz="1595" b="1"/>
            </a:lvl5pPr>
            <a:lvl6pPr marL="2281555" indent="0">
              <a:buNone/>
              <a:defRPr sz="1595" b="1"/>
            </a:lvl6pPr>
            <a:lvl7pPr marL="2738120" indent="0">
              <a:buNone/>
              <a:defRPr sz="1595" b="1"/>
            </a:lvl7pPr>
            <a:lvl8pPr marL="3194050" indent="0">
              <a:buNone/>
              <a:defRPr sz="1595" b="1"/>
            </a:lvl8pPr>
            <a:lvl9pPr marL="3650615" indent="0">
              <a:buNone/>
              <a:defRPr sz="1595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0306" y="2505075"/>
            <a:ext cx="51732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38450" cy="476250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/>
          </p:cNvSpPr>
          <p:nvPr>
            <p:ph type="ftr" sz="quarter" idx="11"/>
          </p:nvPr>
        </p:nvSpPr>
        <p:spPr>
          <a:xfrm>
            <a:off x="4156075" y="6245225"/>
            <a:ext cx="3854450" cy="476250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12"/>
          </p:nvPr>
        </p:nvSpPr>
        <p:spPr>
          <a:xfrm>
            <a:off x="8721725" y="6245225"/>
            <a:ext cx="2840038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44458-AD7E-43C5-9AD8-7148D24FBDB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521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38450" cy="476250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1"/>
          </p:nvPr>
        </p:nvSpPr>
        <p:spPr>
          <a:xfrm>
            <a:off x="4156075" y="6245225"/>
            <a:ext cx="3854450" cy="476250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2"/>
          </p:nvPr>
        </p:nvSpPr>
        <p:spPr>
          <a:xfrm>
            <a:off x="8721725" y="6245225"/>
            <a:ext cx="2840038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2E24E-65E0-47A7-BBDF-70FADA8A3B1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38450" cy="476250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>
          <a:xfrm>
            <a:off x="4156075" y="6245225"/>
            <a:ext cx="3854450" cy="476250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>
          <a:xfrm>
            <a:off x="8721725" y="6245225"/>
            <a:ext cx="2840038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313EF-47D9-4429-B6E3-C1CD730D543D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753" y="256334"/>
            <a:ext cx="1914426" cy="5894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70" y="457200"/>
            <a:ext cx="3924659" cy="1600200"/>
          </a:xfrm>
          <a:prstGeom prst="rect">
            <a:avLst/>
          </a:prstGeom>
        </p:spPr>
        <p:txBody>
          <a:bodyPr anchor="b"/>
          <a:lstStyle>
            <a:lvl1pPr>
              <a:defRPr sz="319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3200" y="987425"/>
            <a:ext cx="6160306" cy="4873625"/>
          </a:xfrm>
          <a:prstGeom prst="rect">
            <a:avLst/>
          </a:prstGeom>
        </p:spPr>
        <p:txBody>
          <a:bodyPr/>
          <a:lstStyle>
            <a:lvl1pPr>
              <a:defRPr sz="3195"/>
            </a:lvl1pPr>
            <a:lvl2pPr>
              <a:defRPr sz="2795"/>
            </a:lvl2pPr>
            <a:lvl3pPr>
              <a:defRPr sz="2395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170" y="2057400"/>
            <a:ext cx="392465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95"/>
            </a:lvl1pPr>
            <a:lvl2pPr marL="456565" indent="0">
              <a:buNone/>
              <a:defRPr sz="1395"/>
            </a:lvl2pPr>
            <a:lvl3pPr marL="912495" indent="0">
              <a:buNone/>
              <a:defRPr sz="1200"/>
            </a:lvl3pPr>
            <a:lvl4pPr marL="1369060" indent="0">
              <a:buNone/>
              <a:defRPr sz="1000"/>
            </a:lvl4pPr>
            <a:lvl5pPr marL="1824990" indent="0">
              <a:buNone/>
              <a:defRPr sz="1000"/>
            </a:lvl5pPr>
            <a:lvl6pPr marL="2281555" indent="0">
              <a:buNone/>
              <a:defRPr sz="1000"/>
            </a:lvl6pPr>
            <a:lvl7pPr marL="2738120" indent="0">
              <a:buNone/>
              <a:defRPr sz="1000"/>
            </a:lvl7pPr>
            <a:lvl8pPr marL="3194050" indent="0">
              <a:buNone/>
              <a:defRPr sz="1000"/>
            </a:lvl8pPr>
            <a:lvl9pPr marL="3650615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38450" cy="476250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xfrm>
            <a:off x="4156075" y="6245225"/>
            <a:ext cx="3854450" cy="476250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xfrm>
            <a:off x="8721725" y="6245225"/>
            <a:ext cx="2840038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5E740-373F-4D7C-8CAD-FE3E977888A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70" y="457200"/>
            <a:ext cx="3924659" cy="1600200"/>
          </a:xfrm>
          <a:prstGeom prst="rect">
            <a:avLst/>
          </a:prstGeom>
        </p:spPr>
        <p:txBody>
          <a:bodyPr anchor="b"/>
          <a:lstStyle>
            <a:lvl1pPr>
              <a:defRPr sz="319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73200" y="987425"/>
            <a:ext cx="6160306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5"/>
            </a:lvl1pPr>
            <a:lvl2pPr marL="456565" indent="0">
              <a:buNone/>
              <a:defRPr sz="2795"/>
            </a:lvl2pPr>
            <a:lvl3pPr marL="912495" indent="0">
              <a:buNone/>
              <a:defRPr sz="2395"/>
            </a:lvl3pPr>
            <a:lvl4pPr marL="1369060" indent="0">
              <a:buNone/>
              <a:defRPr sz="1995"/>
            </a:lvl4pPr>
            <a:lvl5pPr marL="1824990" indent="0">
              <a:buNone/>
              <a:defRPr sz="1995"/>
            </a:lvl5pPr>
            <a:lvl6pPr marL="2281555" indent="0">
              <a:buNone/>
              <a:defRPr sz="1995"/>
            </a:lvl6pPr>
            <a:lvl7pPr marL="2738120" indent="0">
              <a:buNone/>
              <a:defRPr sz="1995"/>
            </a:lvl7pPr>
            <a:lvl8pPr marL="3194050" indent="0">
              <a:buNone/>
              <a:defRPr sz="1995"/>
            </a:lvl8pPr>
            <a:lvl9pPr marL="3650615" indent="0">
              <a:buNone/>
              <a:defRPr sz="1995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170" y="2057400"/>
            <a:ext cx="392465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95"/>
            </a:lvl1pPr>
            <a:lvl2pPr marL="456565" indent="0">
              <a:buNone/>
              <a:defRPr sz="1395"/>
            </a:lvl2pPr>
            <a:lvl3pPr marL="912495" indent="0">
              <a:buNone/>
              <a:defRPr sz="1200"/>
            </a:lvl3pPr>
            <a:lvl4pPr marL="1369060" indent="0">
              <a:buNone/>
              <a:defRPr sz="1000"/>
            </a:lvl4pPr>
            <a:lvl5pPr marL="1824990" indent="0">
              <a:buNone/>
              <a:defRPr sz="1000"/>
            </a:lvl5pPr>
            <a:lvl6pPr marL="2281555" indent="0">
              <a:buNone/>
              <a:defRPr sz="1000"/>
            </a:lvl6pPr>
            <a:lvl7pPr marL="2738120" indent="0">
              <a:buNone/>
              <a:defRPr sz="1000"/>
            </a:lvl7pPr>
            <a:lvl8pPr marL="3194050" indent="0">
              <a:buNone/>
              <a:defRPr sz="1000"/>
            </a:lvl8pPr>
            <a:lvl9pPr marL="3650615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38450" cy="476250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xfrm>
            <a:off x="4156075" y="6245225"/>
            <a:ext cx="3854450" cy="476250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xfrm>
            <a:off x="8721725" y="6245225"/>
            <a:ext cx="2840038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C1B09-F592-4483-925E-F9A1B253A56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/>
          </p:cNvSpPr>
          <p:nvPr>
            <p:ph type="sldNum" sz="quarter" idx="4"/>
          </p:nvPr>
        </p:nvSpPr>
        <p:spPr>
          <a:xfrm>
            <a:off x="8964613" y="6453188"/>
            <a:ext cx="2840037" cy="268287"/>
          </a:xfrm>
          <a:prstGeom prst="rect">
            <a:avLst/>
          </a:prstGeom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微软雅黑" panose="020B0503020204020204" pitchFamily="2" charset="-122"/>
                <a:cs typeface="+mn-ea"/>
              </a:defRPr>
            </a:lvl1pPr>
          </a:lstStyle>
          <a:p>
            <a:pPr>
              <a:defRPr/>
            </a:pPr>
            <a:fld id="{77E40727-F085-4FFB-86E0-7774F3978703}" type="slidenum">
              <a:rPr lang="zh-CN" altLang="en-US"/>
              <a:t>‹#›</a:t>
            </a:fld>
            <a:endParaRPr lang="zh-CN" altLang="en-US">
              <a:latin typeface="Arial" panose="020B0604020202020204" pitchFamily="34" charset="0"/>
              <a:cs typeface="+mn-cs"/>
            </a:endParaRPr>
          </a:p>
        </p:txBody>
      </p:sp>
      <p:cxnSp>
        <p:nvCxnSpPr>
          <p:cNvPr id="3" name="直线连接符 2"/>
          <p:cNvCxnSpPr/>
          <p:nvPr/>
        </p:nvCxnSpPr>
        <p:spPr>
          <a:xfrm flipH="1">
            <a:off x="11268075" y="6524625"/>
            <a:ext cx="1081088" cy="0"/>
          </a:xfrm>
          <a:prstGeom prst="line">
            <a:avLst/>
          </a:prstGeom>
          <a:ln w="28575" cmpd="sng">
            <a:solidFill>
              <a:srgbClr val="66CC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vvlink/SIoT/blob/master/software/SIoT1.0/SIoT1.0-full.zip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tml/login.html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3"/>
          <p:cNvSpPr txBox="1">
            <a:spLocks noChangeArrowheads="1"/>
          </p:cNvSpPr>
          <p:nvPr/>
        </p:nvSpPr>
        <p:spPr bwMode="auto">
          <a:xfrm>
            <a:off x="5589419" y="5008500"/>
            <a:ext cx="5417036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latin typeface="微软雅黑 Light" panose="020B0502040204020203" charset="-122"/>
                <a:ea typeface="微软雅黑 Light" panose="020B0502040204020203" charset="-122"/>
              </a:rPr>
              <a:t>  </a:t>
            </a:r>
            <a:r>
              <a:rPr lang="en-US" altLang="zh-CN" sz="5400" dirty="0">
                <a:latin typeface="微软雅黑 Light" panose="020B0502040204020203" charset="-122"/>
                <a:ea typeface="微软雅黑 Light" panose="020B0502040204020203" charset="-122"/>
              </a:rPr>
              <a:t>    </a:t>
            </a:r>
            <a:r>
              <a:rPr lang="zh-CN" altLang="en-US" sz="5400" dirty="0">
                <a:latin typeface="微软雅黑 Light" panose="020B0502040204020203" charset="-122"/>
                <a:ea typeface="微软雅黑 Light" panose="020B0502040204020203" charset="-122"/>
              </a:rPr>
              <a:t>     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</a:rPr>
              <a:t>--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蘑菇云创客空间</a:t>
            </a:r>
            <a:endParaRPr lang="en-US" altLang="zh-CN" sz="2000" dirty="0"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夏青（微笑的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Rockets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）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sym typeface="Arial" panose="020B0604020202020204" pitchFamily="34" charset="0"/>
              </a:rPr>
              <a:t>   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000" dirty="0">
              <a:latin typeface="微软雅黑 Light" panose="020B0502040204020203" charset="-122"/>
              <a:ea typeface="微软雅黑 Light" panose="020B0502040204020203" charset="-122"/>
              <a:sym typeface="Arial" panose="020B0604020202020204" pitchFamily="34" charset="0"/>
            </a:endParaRPr>
          </a:p>
        </p:txBody>
      </p:sp>
      <p:pic>
        <p:nvPicPr>
          <p:cNvPr id="16387" name="图片 5" descr="蘑菇云logo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6632576" cy="68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幻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fld id="{AF78EBF0-6199-42E9-AFCF-A5A841781619}" type="slidenum">
              <a:rPr lang="zh-CN" altLang="en-US" smtClean="0">
                <a:latin typeface="Arial" panose="020B0604020202020204" pitchFamily="34" charset="0"/>
                <a:ea typeface="微软雅黑" panose="020B0503020204020204" pitchFamily="2" charset="-122"/>
              </a:rPr>
              <a:t>1</a:t>
            </a:fld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 flipV="1">
            <a:off x="6444119" y="4716463"/>
            <a:ext cx="4622344" cy="762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753" y="256334"/>
            <a:ext cx="1914426" cy="58947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 bwMode="auto">
          <a:xfrm>
            <a:off x="2804068" y="3272090"/>
            <a:ext cx="826247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SIoT</a:t>
            </a:r>
            <a:r>
              <a:rPr lang="zh-CN" altLang="en-US" sz="4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和科学研究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21725" y="6245225"/>
            <a:ext cx="2840038" cy="476250"/>
          </a:xfrm>
        </p:spPr>
        <p:txBody>
          <a:bodyPr/>
          <a:lstStyle/>
          <a:p>
            <a:pPr>
              <a:defRPr/>
            </a:pPr>
            <a:fld id="{6A1313EF-47D9-4429-B6E3-C1CD730D543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8055" y="807720"/>
            <a:ext cx="9786620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4000" dirty="0" err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SIoT</a:t>
            </a:r>
            <a:r>
              <a:rPr kumimoji="0" lang="zh-CN" altLang="en-US" sz="40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服务器软件</a:t>
            </a:r>
          </a:p>
        </p:txBody>
      </p:sp>
      <p:sp>
        <p:nvSpPr>
          <p:cNvPr id="4" name="文本框 3"/>
          <p:cNvSpPr txBox="1"/>
          <p:nvPr/>
        </p:nvSpPr>
        <p:spPr bwMode="auto">
          <a:xfrm>
            <a:off x="755724" y="2276920"/>
            <a:ext cx="6840475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0" lang="zh-CN" altLang="en-US" sz="4400" dirty="0"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下载</a:t>
            </a:r>
            <a:endParaRPr kumimoji="0" lang="en-US" altLang="zh-CN" sz="4400" dirty="0">
              <a:latin typeface="微软雅黑" panose="020B0503020204020204" pitchFamily="2" charset="-122"/>
              <a:ea typeface="微软雅黑" panose="020B0503020204020204" pitchFamily="2" charset="-122"/>
              <a:cs typeface="微软雅黑 Light" panose="020B0502040204020203" charset="-122"/>
            </a:endParaRPr>
          </a:p>
          <a:p>
            <a:r>
              <a:rPr lang="en-US" altLang="zh-CN" sz="2000" dirty="0">
                <a:hlinkClick r:id="rId2"/>
              </a:rPr>
              <a:t>https://github.com/vvlink/SIoT/blob/master/software/SIoT1.0/SIoT1.0-full.zip</a:t>
            </a:r>
            <a:endParaRPr kumimoji="0" lang="en-US" altLang="zh-CN" sz="2000" dirty="0">
              <a:latin typeface="微软雅黑" panose="020B0503020204020204" pitchFamily="2" charset="-122"/>
              <a:ea typeface="微软雅黑" panose="020B0503020204020204" pitchFamily="2" charset="-122"/>
              <a:cs typeface="微软雅黑 Light" panose="020B0502040204020203" charset="-122"/>
            </a:endParaRPr>
          </a:p>
          <a:p>
            <a:r>
              <a:rPr lang="zh-CN" altLang="en-US" sz="4400" dirty="0"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解压</a:t>
            </a:r>
            <a:endParaRPr lang="en-US" altLang="zh-CN" sz="4400" dirty="0">
              <a:latin typeface="微软雅黑" panose="020B0503020204020204" pitchFamily="2" charset="-122"/>
              <a:ea typeface="微软雅黑" panose="020B0503020204020204" pitchFamily="2" charset="-122"/>
              <a:cs typeface="微软雅黑 Light" panose="020B0502040204020203" charset="-122"/>
            </a:endParaRPr>
          </a:p>
          <a:p>
            <a:r>
              <a:rPr kumimoji="0" lang="zh-CN" altLang="en-US" sz="4400" dirty="0"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打开</a:t>
            </a:r>
            <a:endParaRPr kumimoji="0" lang="en-US" altLang="zh-CN" sz="4400" dirty="0">
              <a:latin typeface="微软雅黑" panose="020B0503020204020204" pitchFamily="2" charset="-122"/>
              <a:ea typeface="微软雅黑" panose="020B0503020204020204" pitchFamily="2" charset="-122"/>
              <a:cs typeface="微软雅黑 Light" panose="020B0502040204020203" charset="-122"/>
            </a:endParaRPr>
          </a:p>
          <a:p>
            <a:r>
              <a:rPr lang="zh-CN" altLang="en-US" sz="4400" dirty="0"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完成</a:t>
            </a:r>
            <a:endParaRPr kumimoji="0" lang="zh-CN" altLang="en-US" sz="4400" dirty="0">
              <a:latin typeface="微软雅黑" panose="020B0503020204020204" pitchFamily="2" charset="-122"/>
              <a:ea typeface="微软雅黑" panose="020B0503020204020204" pitchFamily="2" charset="-122"/>
              <a:cs typeface="微软雅黑 Light" panose="020B0502040204020203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C69AB8-E6BC-47F9-8A3B-C0B5D230B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833" y="1161663"/>
            <a:ext cx="4320300" cy="17710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65F034-15F4-46BC-8442-25CC7F77B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60" y="3560647"/>
            <a:ext cx="4462042" cy="21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72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屏幕截图, 文字&#10;&#10;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4" b="-1"/>
          <a:stretch>
            <a:fillRect/>
          </a:stretch>
        </p:blipFill>
        <p:spPr>
          <a:xfrm>
            <a:off x="20" y="10"/>
            <a:ext cx="12168167" cy="685799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93782" y="6356350"/>
            <a:ext cx="27378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A1313EF-47D9-4429-B6E3-C1CD730D543D}" type="slidenum">
              <a:rPr lang="zh-CN" altLang="en-US">
                <a:solidFill>
                  <a:srgbClr val="FFFFFF"/>
                </a:solidFill>
              </a:rPr>
              <a:t>11</a:t>
            </a:fld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42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21725" y="6245225"/>
            <a:ext cx="2840038" cy="476250"/>
          </a:xfrm>
        </p:spPr>
        <p:txBody>
          <a:bodyPr/>
          <a:lstStyle/>
          <a:p>
            <a:pPr>
              <a:defRPr/>
            </a:pPr>
            <a:fld id="{6A1313EF-47D9-4429-B6E3-C1CD730D543D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8055" y="807720"/>
            <a:ext cx="9786620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4000" dirty="0" err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SIoT</a:t>
            </a:r>
            <a:r>
              <a:rPr kumimoji="0" lang="zh-CN" altLang="en-US" sz="40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服务器软件</a:t>
            </a:r>
          </a:p>
        </p:txBody>
      </p:sp>
      <p:sp>
        <p:nvSpPr>
          <p:cNvPr id="4" name="文本框 3"/>
          <p:cNvSpPr txBox="1"/>
          <p:nvPr/>
        </p:nvSpPr>
        <p:spPr bwMode="auto">
          <a:xfrm>
            <a:off x="755724" y="2276920"/>
            <a:ext cx="7966001" cy="32316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打开浏览器（推荐</a:t>
            </a:r>
            <a:r>
              <a:rPr lang="en-US" altLang="zh-CN" sz="4400" dirty="0"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Chrome</a:t>
            </a:r>
            <a:r>
              <a:rPr lang="zh-CN" altLang="en-US" sz="4400" dirty="0"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）</a:t>
            </a:r>
            <a:endParaRPr kumimoji="0" lang="en-US" altLang="zh-CN" sz="4400" dirty="0">
              <a:latin typeface="微软雅黑" panose="020B0503020204020204" pitchFamily="2" charset="-122"/>
              <a:ea typeface="微软雅黑" panose="020B0503020204020204" pitchFamily="2" charset="-122"/>
              <a:cs typeface="微软雅黑 Light" panose="020B0502040204020203" charset="-122"/>
            </a:endParaRPr>
          </a:p>
          <a:p>
            <a:r>
              <a:rPr lang="zh-CN" altLang="en-US" sz="4400" dirty="0">
                <a:latin typeface="微软雅黑" panose="020B0503020204020204" pitchFamily="2" charset="-122"/>
                <a:ea typeface="微软雅黑" panose="020B0503020204020204" pitchFamily="2" charset="-122"/>
              </a:rPr>
              <a:t>输入网址：</a:t>
            </a:r>
            <a:r>
              <a:rPr lang="en-US" altLang="zh-CN" sz="2800" dirty="0">
                <a:latin typeface="微软雅黑" panose="020B0503020204020204" pitchFamily="2" charset="-122"/>
                <a:ea typeface="微软雅黑" panose="020B0503020204020204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http://localhost:8080/html/login.html</a:t>
            </a:r>
            <a:endParaRPr lang="en-US" altLang="zh-CN" sz="2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4400" dirty="0">
                <a:latin typeface="微软雅黑" panose="020B0503020204020204" pitchFamily="2" charset="-122"/>
                <a:ea typeface="微软雅黑" panose="020B0503020204020204" pitchFamily="2" charset="-122"/>
              </a:rPr>
              <a:t>输入账号：</a:t>
            </a:r>
            <a:r>
              <a:rPr lang="en-US" altLang="zh-CN" sz="4400" dirty="0" err="1">
                <a:latin typeface="微软雅黑" panose="020B0503020204020204" pitchFamily="2" charset="-122"/>
                <a:ea typeface="微软雅黑" panose="020B0503020204020204" pitchFamily="2" charset="-122"/>
              </a:rPr>
              <a:t>SIoT</a:t>
            </a:r>
            <a:endParaRPr lang="en-US" altLang="zh-CN" sz="44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kumimoji="0" lang="zh-CN" altLang="en-US" sz="4400" dirty="0"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输入密码：</a:t>
            </a:r>
            <a:r>
              <a:rPr kumimoji="0" lang="en-US" altLang="zh-CN" sz="4400" dirty="0" err="1"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dfrobot</a:t>
            </a:r>
            <a:endParaRPr kumimoji="0" lang="zh-CN" altLang="en-US" sz="4400" dirty="0">
              <a:latin typeface="微软雅黑" panose="020B0503020204020204" pitchFamily="2" charset="-122"/>
              <a:ea typeface="微软雅黑" panose="020B0503020204020204" pitchFamily="2" charset="-122"/>
              <a:cs typeface="微软雅黑 Light" panose="020B050204020402020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1885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93782" y="6356350"/>
            <a:ext cx="27378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A1313EF-47D9-4429-B6E3-C1CD730D543D}" type="slidenum">
              <a:rPr lang="zh-CN" altLang="en-US">
                <a:solidFill>
                  <a:srgbClr val="FFFFFF"/>
                </a:solidFill>
              </a:rPr>
              <a:t>13</a:t>
            </a:fld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" name="图片 3" descr="图片包含 屏幕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38" y="2181051"/>
            <a:ext cx="11002911" cy="249589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 bwMode="auto">
          <a:xfrm>
            <a:off x="1315186" y="3765161"/>
            <a:ext cx="2088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dfrobot</a:t>
            </a:r>
            <a:endParaRPr kumimoji="0" lang="zh-CN" altLang="en-US" sz="1400" dirty="0">
              <a:latin typeface="微软雅黑" panose="020B0503020204020204" pitchFamily="2" charset="-122"/>
              <a:ea typeface="微软雅黑" panose="020B0503020204020204" pitchFamily="2" charset="-122"/>
              <a:cs typeface="微软雅黑 Light" panose="020B050204020402020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47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屏幕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0" y="2558298"/>
            <a:ext cx="10883767" cy="1741402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93782" y="6356350"/>
            <a:ext cx="27378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A1313EF-47D9-4429-B6E3-C1CD730D543D}" type="slidenum">
              <a:rPr lang="zh-CN" altLang="en-US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939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屏幕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0" y="2422252"/>
            <a:ext cx="10883767" cy="201349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93782" y="6356350"/>
            <a:ext cx="27378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A1313EF-47D9-4429-B6E3-C1CD730D543D}" type="slidenum">
              <a:rPr lang="zh-CN" altLang="en-US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62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93782" y="6356350"/>
            <a:ext cx="27378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A1313EF-47D9-4429-B6E3-C1CD730D543D}" type="slidenum">
              <a:rPr lang="zh-CN" altLang="en-US"/>
              <a:t>16</a:t>
            </a:fld>
            <a:endParaRPr lang="zh-CN" altLang="en-US"/>
          </a:p>
        </p:txBody>
      </p:sp>
      <p:pic>
        <p:nvPicPr>
          <p:cNvPr id="7" name="图片 6" descr="图片包含 屏幕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38" y="161469"/>
            <a:ext cx="11002911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42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屏幕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0" y="2082133"/>
            <a:ext cx="10883767" cy="2693733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93782" y="6356350"/>
            <a:ext cx="27378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A1313EF-47D9-4429-B6E3-C1CD730D543D}" type="slidenum">
              <a:rPr lang="zh-CN" altLang="en-US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52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21725" y="6245225"/>
            <a:ext cx="2840038" cy="476250"/>
          </a:xfrm>
        </p:spPr>
        <p:txBody>
          <a:bodyPr/>
          <a:lstStyle/>
          <a:p>
            <a:pPr>
              <a:defRPr/>
            </a:pPr>
            <a:fld id="{6A1313EF-47D9-4429-B6E3-C1CD730D543D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8055" y="807720"/>
            <a:ext cx="9786620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40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Mind+</a:t>
            </a:r>
            <a:r>
              <a:rPr kumimoji="0" lang="zh-CN" altLang="en-US" sz="40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软件</a:t>
            </a:r>
          </a:p>
        </p:txBody>
      </p:sp>
      <p:sp>
        <p:nvSpPr>
          <p:cNvPr id="4" name="文本框 3"/>
          <p:cNvSpPr txBox="1"/>
          <p:nvPr/>
        </p:nvSpPr>
        <p:spPr bwMode="auto">
          <a:xfrm>
            <a:off x="755724" y="2276920"/>
            <a:ext cx="8928620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打开浏览器（推荐</a:t>
            </a:r>
            <a:r>
              <a:rPr lang="en-US" altLang="zh-CN" sz="4400" dirty="0"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Chrome</a:t>
            </a:r>
            <a:r>
              <a:rPr lang="zh-CN" altLang="en-US" sz="4400" dirty="0"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）</a:t>
            </a:r>
            <a:endParaRPr kumimoji="0" lang="en-US" altLang="zh-CN" sz="4400" dirty="0">
              <a:latin typeface="微软雅黑" panose="020B0503020204020204" pitchFamily="2" charset="-122"/>
              <a:ea typeface="微软雅黑" panose="020B0503020204020204" pitchFamily="2" charset="-122"/>
              <a:cs typeface="微软雅黑 Light" panose="020B0502040204020203" charset="-122"/>
            </a:endParaRPr>
          </a:p>
          <a:p>
            <a:r>
              <a:rPr lang="zh-CN" altLang="en-US" sz="4400" dirty="0">
                <a:latin typeface="微软雅黑" panose="020B0503020204020204" pitchFamily="2" charset="-122"/>
                <a:ea typeface="微软雅黑" panose="020B0503020204020204" pitchFamily="2" charset="-122"/>
              </a:rPr>
              <a:t>输入网址：</a:t>
            </a:r>
            <a:r>
              <a:rPr lang="en-US" altLang="zh-CN" sz="4400" dirty="0">
                <a:latin typeface="微软雅黑" panose="020B0503020204020204" pitchFamily="2" charset="-122"/>
                <a:ea typeface="微软雅黑" panose="020B0503020204020204" pitchFamily="2" charset="-122"/>
              </a:rPr>
              <a:t>Mindplus.cc</a:t>
            </a:r>
          </a:p>
          <a:p>
            <a:r>
              <a:rPr kumimoji="0" lang="zh-CN" altLang="en-US" sz="4400" dirty="0"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下载软件并安装</a:t>
            </a:r>
            <a:endParaRPr kumimoji="0" lang="en-US" altLang="zh-CN" sz="4400" dirty="0">
              <a:latin typeface="微软雅黑" panose="020B0503020204020204" pitchFamily="2" charset="-122"/>
              <a:ea typeface="微软雅黑" panose="020B0503020204020204" pitchFamily="2" charset="-122"/>
              <a:cs typeface="微软雅黑 Light" panose="020B0502040204020203" charset="-122"/>
            </a:endParaRPr>
          </a:p>
          <a:p>
            <a:r>
              <a:rPr lang="zh-CN" altLang="en-US" sz="4400" dirty="0"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安装完成后用，用管理员模式打开</a:t>
            </a:r>
            <a:endParaRPr kumimoji="0" lang="zh-CN" altLang="en-US" sz="4400" dirty="0">
              <a:latin typeface="微软雅黑" panose="020B0503020204020204" pitchFamily="2" charset="-122"/>
              <a:ea typeface="微软雅黑" panose="020B0503020204020204" pitchFamily="2" charset="-122"/>
              <a:cs typeface="微软雅黑 Light" panose="020B050204020402020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62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93782" y="6356350"/>
            <a:ext cx="27378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A1313EF-47D9-4429-B6E3-C1CD730D543D}" type="slidenum">
              <a:rPr lang="zh-CN" altLang="en-US"/>
              <a:t>19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0CD7EE-E551-4096-84C9-77DF21F7D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7" y="333216"/>
            <a:ext cx="12135474" cy="619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3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775" y="-171250"/>
            <a:ext cx="7866637" cy="727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313EF-47D9-4429-B6E3-C1CD730D543D}" type="slidenum">
              <a:rPr lang="zh-CN" altLang="en-US"/>
              <a:t>2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54907" y="777688"/>
            <a:ext cx="3329061" cy="14465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kumimoji="0" lang="en-US" altLang="zh-CN" sz="4400" dirty="0" err="1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SIoT</a:t>
            </a:r>
            <a:r>
              <a:rPr kumimoji="0" lang="zh-CN" altLang="en-US" sz="4400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简介</a:t>
            </a:r>
          </a:p>
          <a:p>
            <a:pPr algn="l"/>
            <a:endParaRPr kumimoji="0" lang="zh-CN" altLang="en-US" sz="4400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13320" y="2056294"/>
            <a:ext cx="22489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数据探究</a:t>
            </a:r>
          </a:p>
        </p:txBody>
      </p:sp>
      <p:sp>
        <p:nvSpPr>
          <p:cNvPr id="7" name="矩形 6"/>
          <p:cNvSpPr/>
          <p:nvPr/>
        </p:nvSpPr>
        <p:spPr>
          <a:xfrm>
            <a:off x="1974979" y="3095261"/>
            <a:ext cx="72779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一款为中小学</a:t>
            </a:r>
            <a:r>
              <a:rPr lang="en-US" altLang="zh-CN" sz="4000" b="1" dirty="0"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STEM</a:t>
            </a:r>
            <a:r>
              <a:rPr lang="zh-CN" altLang="en-US" sz="4000" b="1" dirty="0"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教育定制的</a:t>
            </a:r>
            <a:endParaRPr lang="en-US" altLang="zh-CN" sz="4000" b="1" dirty="0">
              <a:latin typeface="微软雅黑" panose="020B0503020204020204" pitchFamily="2" charset="-122"/>
              <a:ea typeface="微软雅黑" panose="020B0503020204020204" pitchFamily="2" charset="-122"/>
              <a:cs typeface="微软雅黑 Light" panose="020B0502040204020203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23734" y="5229125"/>
            <a:ext cx="84208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科学（</a:t>
            </a:r>
            <a:r>
              <a:rPr lang="en-US" altLang="zh-CN" sz="4000" b="1" dirty="0"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Science</a:t>
            </a:r>
            <a:r>
              <a:rPr lang="zh-CN" altLang="en-US" sz="4000" b="1" dirty="0"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）、简单（</a:t>
            </a:r>
            <a:r>
              <a:rPr lang="en-US" altLang="zh-CN" sz="4000" b="1" dirty="0"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simple</a:t>
            </a:r>
            <a:r>
              <a:rPr lang="zh-CN" altLang="en-US" sz="4000" b="1" dirty="0"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）</a:t>
            </a:r>
            <a:endParaRPr lang="en-US" altLang="zh-CN" sz="4000" b="1" dirty="0">
              <a:latin typeface="微软雅黑" panose="020B0503020204020204" pitchFamily="2" charset="-122"/>
              <a:ea typeface="微软雅黑" panose="020B0503020204020204" pitchFamily="2" charset="-122"/>
              <a:cs typeface="微软雅黑 Light" panose="020B0502040204020203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30754" y="4162193"/>
            <a:ext cx="53524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开源</a:t>
            </a:r>
            <a:r>
              <a:rPr lang="en-US" altLang="zh-CN" sz="4000" b="1" dirty="0"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MQTT</a:t>
            </a:r>
            <a:r>
              <a:rPr lang="zh-CN" altLang="en-US" sz="4000" b="1" dirty="0"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服务器程序</a:t>
            </a:r>
            <a:endParaRPr lang="zh-CN" altLang="en-US" sz="40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93782" y="6356350"/>
            <a:ext cx="27378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A1313EF-47D9-4429-B6E3-C1CD730D543D}" type="slidenum">
              <a:rPr lang="zh-CN" altLang="en-US"/>
              <a:t>20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ED7453-2A7B-4071-99A2-058CE9A7922C}"/>
              </a:ext>
            </a:extLst>
          </p:cNvPr>
          <p:cNvSpPr txBox="1"/>
          <p:nvPr/>
        </p:nvSpPr>
        <p:spPr bwMode="auto">
          <a:xfrm>
            <a:off x="2008310" y="5432370"/>
            <a:ext cx="1368095" cy="5232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2800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用户名</a:t>
            </a:r>
            <a:endParaRPr kumimoji="0" lang="zh-CN" altLang="en-US" sz="1400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59B581-5558-49A5-8469-FA236AC14ABE}"/>
              </a:ext>
            </a:extLst>
          </p:cNvPr>
          <p:cNvSpPr txBox="1"/>
          <p:nvPr/>
        </p:nvSpPr>
        <p:spPr bwMode="auto">
          <a:xfrm>
            <a:off x="5321315" y="5432370"/>
            <a:ext cx="1368095" cy="5232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2800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设备名</a:t>
            </a:r>
            <a:endParaRPr kumimoji="0" lang="zh-CN" altLang="en-US" sz="1400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028BC47-477A-4014-ABCA-FD975E8B0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126" y="632615"/>
            <a:ext cx="4973968" cy="3194577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02A65F31-BEBE-4E77-96CD-4E80E015B88E}"/>
              </a:ext>
            </a:extLst>
          </p:cNvPr>
          <p:cNvSpPr/>
          <p:nvPr/>
        </p:nvSpPr>
        <p:spPr>
          <a:xfrm rot="17749450">
            <a:off x="2447561" y="3670690"/>
            <a:ext cx="1895363" cy="1159965"/>
          </a:xfrm>
          <a:prstGeom prst="rightArrow">
            <a:avLst>
              <a:gd name="adj1" fmla="val 54228"/>
              <a:gd name="adj2" fmla="val 725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8F4A867C-A9F0-458C-AD73-708B17244EE9}"/>
              </a:ext>
            </a:extLst>
          </p:cNvPr>
          <p:cNvSpPr/>
          <p:nvPr/>
        </p:nvSpPr>
        <p:spPr>
          <a:xfrm rot="14299685">
            <a:off x="4373633" y="3600057"/>
            <a:ext cx="1895363" cy="1159965"/>
          </a:xfrm>
          <a:prstGeom prst="rightArrow">
            <a:avLst>
              <a:gd name="adj1" fmla="val 54228"/>
              <a:gd name="adj2" fmla="val 725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D91CFA-48D0-47A5-BBBE-7EDF80D09F8E}"/>
              </a:ext>
            </a:extLst>
          </p:cNvPr>
          <p:cNvSpPr txBox="1"/>
          <p:nvPr/>
        </p:nvSpPr>
        <p:spPr bwMode="auto">
          <a:xfrm>
            <a:off x="7550125" y="3284990"/>
            <a:ext cx="373542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0" lang="zh-CN" altLang="en-US" sz="4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用</a:t>
            </a:r>
            <a:r>
              <a:rPr kumimoji="0"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</a:rPr>
              <a:t>/</a:t>
            </a:r>
            <a:r>
              <a:rPr kumimoji="0" lang="zh-CN" altLang="en-US" sz="4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分隔</a:t>
            </a:r>
            <a:r>
              <a:rPr lang="zh-CN" altLang="en-US" sz="4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用户名和设备名</a:t>
            </a:r>
            <a:endParaRPr kumimoji="0" lang="zh-CN" altLang="en-US" sz="4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9545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93782" y="6356350"/>
            <a:ext cx="27378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A1313EF-47D9-4429-B6E3-C1CD730D543D}" type="slidenum">
              <a:rPr lang="zh-CN" altLang="en-US"/>
              <a:t>21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BD98ED-9643-4577-8C54-1FB2378DA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82" y="1079379"/>
            <a:ext cx="11144823" cy="46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99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93782" y="6356350"/>
            <a:ext cx="27378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A1313EF-47D9-4429-B6E3-C1CD730D543D}" type="slidenum">
              <a:rPr lang="zh-CN" altLang="en-US"/>
              <a:t>22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355CB7-067C-45BD-9ED2-70E99637D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0219"/>
            <a:ext cx="12168188" cy="549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03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93782" y="6356350"/>
            <a:ext cx="27378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A1313EF-47D9-4429-B6E3-C1CD730D543D}" type="slidenum">
              <a:rPr lang="zh-CN" altLang="en-US"/>
              <a:t>23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F64C3A-1E78-477C-A3CE-ED2EA3796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0219"/>
            <a:ext cx="12168188" cy="549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46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93782" y="6356350"/>
            <a:ext cx="27378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A1313EF-47D9-4429-B6E3-C1CD730D543D}" type="slidenum">
              <a:rPr lang="zh-CN" altLang="en-US"/>
              <a:t>24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BFE8BE-C2D5-488D-8CF8-F3E8F3C9A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1048"/>
            <a:ext cx="12168188" cy="43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39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93782" y="6356350"/>
            <a:ext cx="27378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A1313EF-47D9-4429-B6E3-C1CD730D543D}" type="slidenum">
              <a:rPr lang="zh-CN" altLang="en-US"/>
              <a:t>25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7B480A-4383-4D4B-AD53-6F06F2108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809" y="841157"/>
            <a:ext cx="8064560" cy="508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80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21725" y="6245225"/>
            <a:ext cx="2840038" cy="476250"/>
          </a:xfrm>
        </p:spPr>
        <p:txBody>
          <a:bodyPr/>
          <a:lstStyle/>
          <a:p>
            <a:pPr>
              <a:defRPr/>
            </a:pPr>
            <a:fld id="{6A1313EF-47D9-4429-B6E3-C1CD730D543D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8055" y="807720"/>
            <a:ext cx="9786620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3600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案例一拓展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45154" y="2276920"/>
            <a:ext cx="849659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根据采集的数据，还可以研究什么？</a:t>
            </a:r>
            <a:endParaRPr lang="en-US" altLang="zh-CN" sz="36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C2C2D8-A51D-784C-A2F8-6E2A869E155F}"/>
              </a:ext>
            </a:extLst>
          </p:cNvPr>
          <p:cNvSpPr txBox="1"/>
          <p:nvPr/>
        </p:nvSpPr>
        <p:spPr>
          <a:xfrm>
            <a:off x="1645154" y="3429000"/>
            <a:ext cx="8496590" cy="142494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该地区是否适合做光伏发电？</a:t>
            </a:r>
            <a:endParaRPr lang="en-US" altLang="zh-CN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如何界定晴天、多云和阴天？</a:t>
            </a:r>
            <a:endParaRPr lang="en-US" altLang="zh-CN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177410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21725" y="6245225"/>
            <a:ext cx="2840038" cy="476250"/>
          </a:xfrm>
        </p:spPr>
        <p:txBody>
          <a:bodyPr/>
          <a:lstStyle/>
          <a:p>
            <a:pPr>
              <a:defRPr/>
            </a:pPr>
            <a:fld id="{6A1313EF-47D9-4429-B6E3-C1CD730D543D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8055" y="807720"/>
            <a:ext cx="9786620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3600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案例二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65934" y="2782669"/>
            <a:ext cx="215086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pH</a:t>
            </a:r>
            <a:r>
              <a:rPr lang="zh-CN" altLang="en-US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实验</a:t>
            </a:r>
            <a:endParaRPr kumimoji="0" lang="zh-CN" altLang="en-US" sz="3600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排放标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725" y="3165475"/>
            <a:ext cx="2962275" cy="263842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21725" y="6245225"/>
            <a:ext cx="2840038" cy="476250"/>
          </a:xfrm>
        </p:spPr>
        <p:txBody>
          <a:bodyPr/>
          <a:lstStyle/>
          <a:p>
            <a:pPr>
              <a:defRPr/>
            </a:pPr>
            <a:fld id="{6A1313EF-47D9-4429-B6E3-C1CD730D543D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8055" y="807720"/>
            <a:ext cx="9786620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3600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案例二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47240" y="2829560"/>
            <a:ext cx="8074025" cy="11988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kumimoji="0" lang="zh-CN" altLang="en-US" sz="3600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问题：如果你家附近有一家排污企业，你怎么知道他在排放废水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21725" y="6245225"/>
            <a:ext cx="2840038" cy="476250"/>
          </a:xfrm>
        </p:spPr>
        <p:txBody>
          <a:bodyPr/>
          <a:lstStyle/>
          <a:p>
            <a:pPr>
              <a:defRPr/>
            </a:pPr>
            <a:fld id="{6A1313EF-47D9-4429-B6E3-C1CD730D543D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8055" y="807720"/>
            <a:ext cx="9786620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3600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案例二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D74F42-5940-4140-9B9F-43AA91781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291" y="1428647"/>
            <a:ext cx="9817605" cy="40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e the source image"/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4" r="-2" b="-2"/>
          <a:stretch>
            <a:fillRect/>
          </a:stretch>
        </p:blipFill>
        <p:spPr bwMode="auto">
          <a:xfrm>
            <a:off x="-2" y="-28"/>
            <a:ext cx="12168186" cy="68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060584" y="3640254"/>
            <a:ext cx="5309044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kumimoji="0" lang="en-US" altLang="zh-CN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KnowFlow</a:t>
            </a:r>
            <a:r>
              <a:rPr kumimoji="0" lang="zh-CN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简介</a:t>
            </a:r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0" y="0"/>
            <a:ext cx="5379340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knowflow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5" r="-1" b="-1"/>
          <a:stretch>
            <a:fillRect/>
          </a:stretch>
        </p:blipFill>
        <p:spPr bwMode="auto">
          <a:xfrm>
            <a:off x="1" y="2"/>
            <a:ext cx="5224296" cy="621062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981789" y="603504"/>
            <a:ext cx="547568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defRPr/>
            </a:pPr>
            <a:fld id="{6A1313EF-47D9-4429-B6E3-C1CD730D543D}" type="slidenum">
              <a:rPr lang="en-US" altLang="zh-CN" sz="1500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3</a:t>
            </a:fld>
            <a:endParaRPr lang="en-US" altLang="zh-CN" sz="1500" noProof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21725" y="6245225"/>
            <a:ext cx="2840038" cy="476250"/>
          </a:xfrm>
        </p:spPr>
        <p:txBody>
          <a:bodyPr/>
          <a:lstStyle/>
          <a:p>
            <a:pPr>
              <a:defRPr/>
            </a:pPr>
            <a:fld id="{6A1313EF-47D9-4429-B6E3-C1CD730D543D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8055" y="807720"/>
            <a:ext cx="9786620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3600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案例二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29CC03-D5D2-4432-B6FA-3C6AA2C98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20" y="1628845"/>
            <a:ext cx="7728347" cy="45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67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21725" y="6245225"/>
            <a:ext cx="2840038" cy="476250"/>
          </a:xfrm>
        </p:spPr>
        <p:txBody>
          <a:bodyPr/>
          <a:lstStyle/>
          <a:p>
            <a:pPr>
              <a:defRPr/>
            </a:pPr>
            <a:fld id="{6A1313EF-47D9-4429-B6E3-C1CD730D543D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8055" y="807720"/>
            <a:ext cx="9786620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3600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案例二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9D3323-1BB9-4AC0-9C2D-03D805BCF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89" y="1534004"/>
            <a:ext cx="6317490" cy="405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65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21725" y="6245225"/>
            <a:ext cx="2840038" cy="476250"/>
          </a:xfrm>
        </p:spPr>
        <p:txBody>
          <a:bodyPr/>
          <a:lstStyle/>
          <a:p>
            <a:pPr>
              <a:defRPr/>
            </a:pPr>
            <a:fld id="{6A1313EF-47D9-4429-B6E3-C1CD730D543D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8055" y="807720"/>
            <a:ext cx="9786620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3600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案例</a:t>
            </a:r>
            <a:r>
              <a:rPr lang="zh-CN" altLang="en-US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三</a:t>
            </a:r>
            <a:endParaRPr kumimoji="0" lang="zh-CN" altLang="en-US" sz="3600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65934" y="2782669"/>
            <a:ext cx="215086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kumimoji="0" lang="zh-CN" altLang="en-US" sz="3600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远程控制</a:t>
            </a:r>
            <a:endParaRPr kumimoji="0" lang="en-US" altLang="zh-CN" sz="3600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4980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排放标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725" y="3165475"/>
            <a:ext cx="2962275" cy="263842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21725" y="6245225"/>
            <a:ext cx="2840038" cy="476250"/>
          </a:xfrm>
        </p:spPr>
        <p:txBody>
          <a:bodyPr/>
          <a:lstStyle/>
          <a:p>
            <a:pPr>
              <a:defRPr/>
            </a:pPr>
            <a:fld id="{6A1313EF-47D9-4429-B6E3-C1CD730D543D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8055" y="807720"/>
            <a:ext cx="9786620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3600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案例三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47240" y="2829560"/>
            <a:ext cx="8074025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kumimoji="0" lang="zh-CN" altLang="en-US" sz="3600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问题：你已经知道工厂在排污，如何保存证据？</a:t>
            </a:r>
          </a:p>
        </p:txBody>
      </p:sp>
    </p:spTree>
    <p:extLst>
      <p:ext uri="{BB962C8B-B14F-4D97-AF65-F5344CB8AC3E}">
        <p14:creationId xmlns:p14="http://schemas.microsoft.com/office/powerpoint/2010/main" val="2014379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21725" y="6245225"/>
            <a:ext cx="2840038" cy="476250"/>
          </a:xfrm>
        </p:spPr>
        <p:txBody>
          <a:bodyPr/>
          <a:lstStyle/>
          <a:p>
            <a:pPr>
              <a:defRPr/>
            </a:pPr>
            <a:fld id="{6A1313EF-47D9-4429-B6E3-C1CD730D543D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8055" y="807720"/>
            <a:ext cx="9786620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3600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案例三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3DCCEC-C5F2-4F8C-850B-7E4914967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59" y="1715165"/>
            <a:ext cx="9144470" cy="436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04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AEE443-9982-4CB8-878A-6FF3E66D4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250" y="917476"/>
            <a:ext cx="8201189" cy="5940523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21725" y="6245225"/>
            <a:ext cx="2840038" cy="476250"/>
          </a:xfrm>
        </p:spPr>
        <p:txBody>
          <a:bodyPr/>
          <a:lstStyle/>
          <a:p>
            <a:pPr>
              <a:defRPr/>
            </a:pPr>
            <a:fld id="{6A1313EF-47D9-4429-B6E3-C1CD730D543D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8055" y="807720"/>
            <a:ext cx="9786620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3600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案例三</a:t>
            </a:r>
          </a:p>
        </p:txBody>
      </p:sp>
    </p:spTree>
    <p:extLst>
      <p:ext uri="{BB962C8B-B14F-4D97-AF65-F5344CB8AC3E}">
        <p14:creationId xmlns:p14="http://schemas.microsoft.com/office/powerpoint/2010/main" val="913627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531565" y="2846250"/>
            <a:ext cx="3540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rgbClr val="FF9933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THANK YOU ！</a:t>
            </a:r>
            <a:endParaRPr lang="zh-CN" altLang="en-US" sz="4000" dirty="0"/>
          </a:p>
        </p:txBody>
      </p:sp>
      <p:sp>
        <p:nvSpPr>
          <p:cNvPr id="33797" name="幻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21725" y="6245225"/>
            <a:ext cx="2840038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fld id="{5F538808-DB5B-4D53-9431-E939967BBAC2}" type="slidenum">
              <a:rPr lang="zh-CN" altLang="en-US" smtClean="0">
                <a:latin typeface="Arial" panose="020B0604020202020204" pitchFamily="34" charset="0"/>
                <a:ea typeface="微软雅黑" panose="020B0503020204020204" pitchFamily="2" charset="-122"/>
              </a:rPr>
              <a:t>36</a:t>
            </a:fld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753" y="256334"/>
            <a:ext cx="1914426" cy="589478"/>
          </a:xfrm>
          <a:prstGeom prst="rect">
            <a:avLst/>
          </a:prstGeom>
        </p:spPr>
      </p:pic>
      <p:pic>
        <p:nvPicPr>
          <p:cNvPr id="3" name="图片 2" descr="4_蘑菇云创造公众号二维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805" y="1701165"/>
            <a:ext cx="3455670" cy="34556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21725" y="6245225"/>
            <a:ext cx="2840038" cy="476250"/>
          </a:xfrm>
        </p:spPr>
        <p:txBody>
          <a:bodyPr/>
          <a:lstStyle/>
          <a:p>
            <a:pPr>
              <a:defRPr/>
            </a:pPr>
            <a:fld id="{6A1313EF-47D9-4429-B6E3-C1CD730D543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8055" y="807720"/>
            <a:ext cx="9786620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40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 Light" panose="020B0502040204020203" charset="-122"/>
              </a:rPr>
              <a:t>从开普勒到爱因斯坦</a:t>
            </a:r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824" y="1730680"/>
            <a:ext cx="3844958" cy="449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712" y="1730680"/>
            <a:ext cx="3462056" cy="450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21725" y="6245225"/>
            <a:ext cx="2840038" cy="476250"/>
          </a:xfrm>
        </p:spPr>
        <p:txBody>
          <a:bodyPr/>
          <a:lstStyle/>
          <a:p>
            <a:pPr>
              <a:defRPr/>
            </a:pPr>
            <a:fld id="{6A1313EF-47D9-4429-B6E3-C1CD730D543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51814" y="1074509"/>
            <a:ext cx="3873558" cy="470898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kumimoji="0" lang="zh-CN" altLang="en-US" sz="3600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假设</a:t>
            </a:r>
            <a:endParaRPr kumimoji="0" lang="en-US" altLang="zh-CN" sz="3600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/>
            <a:r>
              <a:rPr kumimoji="0" lang="zh-CN" altLang="en-US" sz="3600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实验设计</a:t>
            </a:r>
            <a:endParaRPr kumimoji="0" lang="en-US" altLang="zh-CN" sz="3600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/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数据收集</a:t>
            </a:r>
            <a:endParaRPr lang="en-US" altLang="zh-CN" sz="4000" b="1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/>
            <a:r>
              <a:rPr kumimoji="0" lang="zh-CN" altLang="en-US" sz="4000" b="1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数据处理</a:t>
            </a:r>
            <a:endParaRPr kumimoji="0" lang="en-US" altLang="zh-CN" sz="4000" b="1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/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数据分析</a:t>
            </a:r>
            <a:endParaRPr lang="en-US" altLang="zh-CN" sz="4000" b="1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/>
            <a:r>
              <a:rPr kumimoji="0" lang="zh-CN" altLang="en-US" sz="3600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数据建模</a:t>
            </a:r>
            <a:endParaRPr kumimoji="0" lang="en-US" altLang="zh-CN" sz="3600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/>
            <a:r>
              <a:rPr lang="zh-CN" altLang="en-US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抽象定义</a:t>
            </a:r>
            <a:endParaRPr lang="en-US" altLang="zh-CN" sz="36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/>
            <a:r>
              <a:rPr kumimoji="0" lang="zh-CN" altLang="en-US" sz="3600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验证或修正假设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C426E9-806D-4F45-BED9-B8CAD35F6EB6}"/>
              </a:ext>
            </a:extLst>
          </p:cNvPr>
          <p:cNvSpPr txBox="1"/>
          <p:nvPr/>
        </p:nvSpPr>
        <p:spPr bwMode="auto">
          <a:xfrm>
            <a:off x="7524194" y="1916895"/>
            <a:ext cx="2840039" cy="2616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kumimoji="0" lang="zh-CN" altLang="en-US" sz="6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大胆</a:t>
            </a:r>
            <a:r>
              <a:rPr kumimoji="0" lang="zh-CN" altLang="en-US" sz="4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假设</a:t>
            </a:r>
            <a:endParaRPr kumimoji="0" lang="en-US" altLang="zh-CN" sz="44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dist"/>
            <a:endParaRPr kumimoji="0" lang="en-US" altLang="zh-CN" sz="6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dist"/>
            <a:r>
              <a:rPr kumimoji="0"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小心</a:t>
            </a:r>
            <a:r>
              <a:rPr kumimoji="0" lang="zh-CN" altLang="en-US" sz="4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求证</a:t>
            </a:r>
            <a:endParaRPr kumimoji="0" lang="zh-CN" altLang="en-US" sz="6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2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21725" y="6245225"/>
            <a:ext cx="2840038" cy="476250"/>
          </a:xfrm>
        </p:spPr>
        <p:txBody>
          <a:bodyPr/>
          <a:lstStyle/>
          <a:p>
            <a:pPr>
              <a:defRPr/>
            </a:pPr>
            <a:fld id="{6A1313EF-47D9-4429-B6E3-C1CD730D543D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8055" y="807720"/>
            <a:ext cx="9786620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3600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案例一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04019" y="2782669"/>
            <a:ext cx="216015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光强实验</a:t>
            </a:r>
            <a:endParaRPr kumimoji="0" lang="zh-CN" altLang="en-US" sz="3600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0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415" y="3435985"/>
            <a:ext cx="5255260" cy="3285490"/>
          </a:xfrm>
          <a:prstGeom prst="rect">
            <a:avLst/>
          </a:prstGeom>
          <a:effectLst>
            <a:outerShdw blurRad="50800" dist="50800" dir="5400000" sx="60000" sy="60000" algn="ctr" rotWithShape="0">
              <a:srgbClr val="000000">
                <a:alpha val="8000"/>
              </a:srgbClr>
            </a:outerShdw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21725" y="6245225"/>
            <a:ext cx="2840038" cy="476250"/>
          </a:xfrm>
        </p:spPr>
        <p:txBody>
          <a:bodyPr/>
          <a:lstStyle/>
          <a:p>
            <a:pPr>
              <a:defRPr/>
            </a:pPr>
            <a:fld id="{6A1313EF-47D9-4429-B6E3-C1CD730D543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8055" y="817245"/>
            <a:ext cx="9786620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3600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案例一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97100" y="2755900"/>
            <a:ext cx="7773670" cy="11988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问题：如果有沙尘暴过来，你如何知道它从哪里来？</a:t>
            </a:r>
          </a:p>
        </p:txBody>
      </p:sp>
    </p:spTree>
    <p:extLst>
      <p:ext uri="{BB962C8B-B14F-4D97-AF65-F5344CB8AC3E}">
        <p14:creationId xmlns:p14="http://schemas.microsoft.com/office/powerpoint/2010/main" val="221142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21725" y="6245225"/>
            <a:ext cx="2840038" cy="476250"/>
          </a:xfrm>
        </p:spPr>
        <p:txBody>
          <a:bodyPr/>
          <a:lstStyle/>
          <a:p>
            <a:pPr>
              <a:defRPr/>
            </a:pPr>
            <a:fld id="{6A1313EF-47D9-4429-B6E3-C1CD730D543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8055" y="817245"/>
            <a:ext cx="9786620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3600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案例一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48055" y="1772885"/>
            <a:ext cx="7773670" cy="39703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实验设计：</a:t>
            </a:r>
            <a:endParaRPr lang="en-US" altLang="zh-CN" sz="36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/>
            <a:r>
              <a:rPr lang="en-US" altLang="zh-CN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</a:t>
            </a:r>
            <a:r>
              <a:rPr lang="zh-CN" altLang="en-US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建立传感器网络</a:t>
            </a:r>
            <a:endParaRPr lang="en-US" altLang="zh-CN" sz="36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/>
            <a:r>
              <a:rPr lang="en-US" altLang="zh-CN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</a:t>
            </a:r>
            <a:r>
              <a:rPr lang="zh-CN" altLang="en-US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收集数据</a:t>
            </a:r>
            <a:endParaRPr lang="en-US" altLang="zh-CN" sz="36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/>
            <a:r>
              <a:rPr lang="en-US" altLang="zh-CN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</a:t>
            </a:r>
            <a:r>
              <a:rPr lang="zh-CN" altLang="en-US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数据处理（图像化）</a:t>
            </a:r>
            <a:endParaRPr lang="en-US" altLang="zh-CN" sz="36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/>
            <a:r>
              <a:rPr lang="en-US" altLang="zh-CN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</a:t>
            </a:r>
            <a:r>
              <a:rPr lang="zh-CN" altLang="en-US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数据分析</a:t>
            </a:r>
            <a:endParaRPr lang="en-US" altLang="zh-CN" sz="36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/>
            <a:r>
              <a:rPr lang="zh-CN" altLang="en-US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拓展：</a:t>
            </a:r>
            <a:endParaRPr lang="en-US" altLang="zh-CN" sz="36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/>
            <a:r>
              <a:rPr lang="en-US" altLang="zh-CN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</a:t>
            </a:r>
            <a:r>
              <a:rPr lang="zh-CN" altLang="en-US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建模</a:t>
            </a:r>
            <a:endParaRPr lang="en-US" altLang="zh-CN" sz="36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78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21725" y="6245225"/>
            <a:ext cx="2840038" cy="476250"/>
          </a:xfrm>
        </p:spPr>
        <p:txBody>
          <a:bodyPr/>
          <a:lstStyle/>
          <a:p>
            <a:pPr>
              <a:defRPr/>
            </a:pPr>
            <a:fld id="{6A1313EF-47D9-4429-B6E3-C1CD730D543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8055" y="817245"/>
            <a:ext cx="9786620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3600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案例一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48055" y="1772885"/>
            <a:ext cx="9960374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建立传感器网络</a:t>
            </a:r>
            <a:endParaRPr lang="en-US" altLang="zh-CN" sz="36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/>
            <a:r>
              <a:rPr lang="en-US" altLang="zh-CN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</a:t>
            </a:r>
            <a:r>
              <a:rPr lang="zh-CN" altLang="en-US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利用</a:t>
            </a:r>
            <a:r>
              <a:rPr lang="en-US" altLang="zh-CN" sz="360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SIoT</a:t>
            </a:r>
            <a:r>
              <a:rPr lang="zh-CN" altLang="en-US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建立本地服务器，</a:t>
            </a:r>
            <a:endParaRPr lang="en-US" altLang="zh-CN" sz="36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/>
            <a:r>
              <a:rPr lang="en-US" altLang="zh-CN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</a:t>
            </a:r>
            <a:r>
              <a:rPr lang="zh-CN" altLang="en-US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采用掌控版仿真太阳能板，</a:t>
            </a:r>
            <a:endParaRPr lang="en-US" altLang="zh-CN" sz="36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/>
            <a:r>
              <a:rPr lang="en-US" altLang="zh-CN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</a:t>
            </a:r>
            <a:r>
              <a:rPr lang="zh-CN" altLang="en-US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采用板载光敏传感器收集数据</a:t>
            </a:r>
            <a:endParaRPr lang="en-US" altLang="zh-CN" sz="36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42755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6217187c-6567-4f2d-8f55-a34f45e3c4b6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</a:spPr>
      <a:bodyPr>
        <a:spAutoFit/>
      </a:bodyPr>
      <a:lstStyle>
        <a:defPPr>
          <a:defRPr kumimoji="0" sz="1400" dirty="0">
            <a:solidFill>
              <a:schemeClr val="bg1"/>
            </a:solidFill>
            <a:latin typeface="微软雅黑 Light" panose="020B0502040204020203" charset="-122"/>
            <a:ea typeface="微软雅黑 Light" panose="020B0502040204020203" charset="-122"/>
            <a:cs typeface="微软雅黑 Light" panose="020B0502040204020203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584</Words>
  <Application>Microsoft Macintosh PowerPoint</Application>
  <PresentationFormat>自定义</PresentationFormat>
  <Paragraphs>135</Paragraphs>
  <Slides>36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微软雅黑</vt:lpstr>
      <vt:lpstr>微软雅黑 Light</vt:lpstr>
      <vt:lpstr>Arial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 青</dc:creator>
  <cp:lastModifiedBy>Espgdo</cp:lastModifiedBy>
  <cp:revision>21</cp:revision>
  <dcterms:created xsi:type="dcterms:W3CDTF">2019-05-25T01:09:00Z</dcterms:created>
  <dcterms:modified xsi:type="dcterms:W3CDTF">2019-06-02T15:35:47Z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2052-11.1.0.8648</vt:lpwstr>
  </property>
</Properties>
</file>