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858000" cy="9144000"/>
  <p:defaultText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2414" autoAdjust="0"/>
  </p:normalViewPr>
  <p:slideViewPr>
    <p:cSldViewPr>
      <p:cViewPr>
        <p:scale>
          <a:sx n="75" d="100"/>
          <a:sy n="75" d="100"/>
        </p:scale>
        <p:origin x="-72" y="7644"/>
      </p:cViewPr>
      <p:guideLst>
        <p:guide orient="horz" pos="9537"/>
        <p:guide pos="6736"/>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955971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14258800" y="-1"/>
            <a:ext cx="7128000" cy="30279975"/>
          </a:xfrm>
          <a:prstGeom prst="rect">
            <a:avLst/>
          </a:prstGeom>
          <a:solidFill>
            <a:srgbClr val="00758C"/>
          </a:solidFill>
          <a:ln>
            <a:solidFill>
              <a:srgbClr val="007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userDrawn="1"/>
        </p:nvSpPr>
        <p:spPr>
          <a:xfrm>
            <a:off x="919787" y="2093959"/>
            <a:ext cx="13358800" cy="646331"/>
          </a:xfrm>
          <a:prstGeom prst="rect">
            <a:avLst/>
          </a:prstGeom>
          <a:noFill/>
        </p:spPr>
        <p:txBody>
          <a:bodyPr wrap="square" rtlCol="0">
            <a:spAutoFit/>
          </a:bodyPr>
          <a:lstStyle/>
          <a:p>
            <a:r>
              <a:rPr lang="de-DE" sz="3600" dirty="0" smtClean="0"/>
              <a:t>Projekt zur</a:t>
            </a:r>
            <a:r>
              <a:rPr lang="de-DE" sz="3600" baseline="0" dirty="0" smtClean="0"/>
              <a:t> </a:t>
            </a:r>
            <a:r>
              <a:rPr lang="de-DE" sz="3600" i="1" baseline="0" dirty="0" smtClean="0"/>
              <a:t>Einführung in die Medieninformatik 2015/16</a:t>
            </a:r>
            <a:endParaRPr lang="de-DE" sz="3600" i="1" dirty="0"/>
          </a:p>
        </p:txBody>
      </p:sp>
      <p:pic>
        <p:nvPicPr>
          <p:cNvPr id="1026" name="Picture 2" descr="C:\Users\th\Desktop\Logo_test.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4929346" y="666379"/>
            <a:ext cx="6277222" cy="372137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extfeld 16"/>
          <p:cNvSpPr txBox="1"/>
          <p:nvPr userDrawn="1"/>
        </p:nvSpPr>
        <p:spPr>
          <a:xfrm>
            <a:off x="14779497" y="4711021"/>
            <a:ext cx="6048672" cy="707886"/>
          </a:xfrm>
          <a:prstGeom prst="rect">
            <a:avLst/>
          </a:prstGeom>
          <a:noFill/>
        </p:spPr>
        <p:txBody>
          <a:bodyPr wrap="square" rtlCol="0">
            <a:spAutoFit/>
          </a:bodyPr>
          <a:lstStyle/>
          <a:p>
            <a:r>
              <a:rPr lang="de-DE" sz="4000" dirty="0" smtClean="0">
                <a:solidFill>
                  <a:schemeClr val="bg1"/>
                </a:solidFill>
                <a:latin typeface="Arial" panose="020B0604020202020204" pitchFamily="34" charset="0"/>
                <a:cs typeface="Arial" panose="020B0604020202020204" pitchFamily="34" charset="0"/>
              </a:rPr>
              <a:t>Campus Kamp-Lintfort</a:t>
            </a:r>
            <a:endParaRPr lang="de-DE" sz="4000" dirty="0">
              <a:solidFill>
                <a:schemeClr val="bg1"/>
              </a:solidFill>
              <a:latin typeface="Arial" panose="020B0604020202020204" pitchFamily="34" charset="0"/>
              <a:cs typeface="Arial" panose="020B0604020202020204" pitchFamily="34" charset="0"/>
            </a:endParaRPr>
          </a:p>
        </p:txBody>
      </p:sp>
      <p:sp>
        <p:nvSpPr>
          <p:cNvPr id="28" name="Rechteck 27"/>
          <p:cNvSpPr/>
          <p:nvPr userDrawn="1"/>
        </p:nvSpPr>
        <p:spPr>
          <a:xfrm>
            <a:off x="900312" y="29675920"/>
            <a:ext cx="13321480" cy="276999"/>
          </a:xfrm>
          <a:prstGeom prst="rect">
            <a:avLst/>
          </a:prstGeom>
        </p:spPr>
        <p:txBody>
          <a:bodyPr wrap="square">
            <a:spAutoFit/>
          </a:bodyPr>
          <a:lstStyle/>
          <a:p>
            <a:pPr marL="0" marR="0" lvl="0" indent="0" algn="l" defTabSz="2952323"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rPr>
              <a:t>Hochschule Rhein-Waal | Fakultät Kommunikation und Umwelt | Friedrich-Heinrich-Allee 25, 47475 Kamp-Lintfort | Tel.: 02842 90825-0 | info@hochschule-rhein-waal.de</a:t>
            </a:r>
          </a:p>
        </p:txBody>
      </p:sp>
    </p:spTree>
    <p:extLst>
      <p:ext uri="{BB962C8B-B14F-4D97-AF65-F5344CB8AC3E}">
        <p14:creationId xmlns="" xmlns:p14="http://schemas.microsoft.com/office/powerpoint/2010/main" val="2476363167"/>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4797856" y="5994971"/>
            <a:ext cx="6048672" cy="6093976"/>
          </a:xfrm>
          <a:prstGeom prst="rect">
            <a:avLst/>
          </a:prstGeom>
          <a:noFill/>
        </p:spPr>
        <p:txBody>
          <a:bodyPr wrap="square" rtlCol="0">
            <a:spAutoFit/>
          </a:bodyPr>
          <a:lstStyle/>
          <a:p>
            <a:r>
              <a:rPr lang="de-DE" sz="3200" b="1" baseline="30000" dirty="0" err="1" smtClean="0">
                <a:solidFill>
                  <a:schemeClr val="bg1"/>
                </a:solidFill>
                <a:latin typeface="Arial" panose="020B0604020202020204" pitchFamily="34" charset="0"/>
                <a:cs typeface="Arial" panose="020B0604020202020204" pitchFamily="34" charset="0"/>
              </a:rPr>
              <a:t>Students</a:t>
            </a:r>
            <a:r>
              <a:rPr lang="de-DE" sz="3200" b="1" baseline="30000" dirty="0" smtClean="0">
                <a:solidFill>
                  <a:schemeClr val="bg1"/>
                </a:solidFill>
                <a:latin typeface="Arial" panose="020B0604020202020204" pitchFamily="34" charset="0"/>
                <a:cs typeface="Arial" panose="020B0604020202020204" pitchFamily="34" charset="0"/>
              </a:rPr>
              <a:t>:</a:t>
            </a:r>
            <a:endParaRPr lang="de-DE" sz="3200" b="0" i="0" strike="noStrike" kern="1200" baseline="30000" dirty="0" smtClean="0">
              <a:solidFill>
                <a:schemeClr val="bg1"/>
              </a:solidFill>
              <a:latin typeface="Arial" panose="020B0604020202020204" pitchFamily="34" charset="0"/>
              <a:ea typeface="+mn-ea"/>
              <a:cs typeface="Arial" panose="020B0604020202020204" pitchFamily="34" charset="0"/>
            </a:endParaRPr>
          </a:p>
          <a:p>
            <a:r>
              <a:rPr lang="de-DE" sz="2000" baseline="30000" dirty="0" smtClean="0">
                <a:solidFill>
                  <a:schemeClr val="bg1"/>
                </a:solidFill>
                <a:latin typeface="Arial" panose="020B0604020202020204" pitchFamily="34" charset="0"/>
                <a:cs typeface="Arial" panose="020B0604020202020204" pitchFamily="34" charset="0"/>
              </a:rPr>
              <a:t>Bruno Miguel, </a:t>
            </a:r>
            <a:r>
              <a:rPr lang="de-DE" sz="2000" baseline="30000" dirty="0" err="1" smtClean="0">
                <a:solidFill>
                  <a:schemeClr val="bg1"/>
                </a:solidFill>
                <a:latin typeface="Arial" panose="020B0604020202020204" pitchFamily="34" charset="0"/>
                <a:cs typeface="Arial" panose="020B0604020202020204" pitchFamily="34" charset="0"/>
              </a:rPr>
              <a:t>Guedes</a:t>
            </a:r>
            <a:r>
              <a:rPr lang="de-DE" sz="2000" baseline="30000" dirty="0" smtClean="0">
                <a:solidFill>
                  <a:schemeClr val="bg1"/>
                </a:solidFill>
                <a:latin typeface="Arial" panose="020B0604020202020204" pitchFamily="34" charset="0"/>
                <a:cs typeface="Arial" panose="020B0604020202020204" pitchFamily="34" charset="0"/>
              </a:rPr>
              <a:t> Branco | Programming</a:t>
            </a:r>
            <a:br>
              <a:rPr lang="de-DE" sz="2000" baseline="30000" dirty="0" smtClean="0">
                <a:solidFill>
                  <a:schemeClr val="bg1"/>
                </a:solidFill>
                <a:latin typeface="Arial" panose="020B0604020202020204" pitchFamily="34" charset="0"/>
                <a:cs typeface="Arial" panose="020B0604020202020204" pitchFamily="34" charset="0"/>
              </a:rPr>
            </a:br>
            <a:r>
              <a:rPr lang="de-DE" sz="2000" baseline="30000" dirty="0" err="1" smtClean="0">
                <a:solidFill>
                  <a:schemeClr val="bg1"/>
                </a:solidFill>
                <a:latin typeface="Arial" panose="020B0604020202020204" pitchFamily="34" charset="0"/>
                <a:cs typeface="Arial" panose="020B0604020202020204" pitchFamily="34" charset="0"/>
              </a:rPr>
              <a:t>Mat.Nr</a:t>
            </a:r>
            <a:r>
              <a:rPr lang="de-DE" sz="2000" baseline="30000" dirty="0" smtClean="0">
                <a:solidFill>
                  <a:schemeClr val="bg1"/>
                </a:solidFill>
                <a:latin typeface="Arial" panose="020B0604020202020204" pitchFamily="34" charset="0"/>
                <a:cs typeface="Arial" panose="020B0604020202020204" pitchFamily="34" charset="0"/>
              </a:rPr>
              <a:t>: 21144</a:t>
            </a:r>
          </a:p>
          <a:p>
            <a:r>
              <a:rPr lang="de-DE" sz="2000" baseline="30000" dirty="0" smtClean="0">
                <a:solidFill>
                  <a:schemeClr val="bg1"/>
                </a:solidFill>
                <a:latin typeface="Arial" panose="020B0604020202020204" pitchFamily="34" charset="0"/>
                <a:cs typeface="Arial" panose="020B0604020202020204" pitchFamily="34" charset="0"/>
              </a:rPr>
              <a:t>E-Mail: Bruno.Branco@web.de</a:t>
            </a:r>
          </a:p>
          <a:p>
            <a:endParaRPr lang="de-DE" sz="2000" b="0" i="0" u="none" strike="noStrike" kern="1200" baseline="30000" dirty="0" smtClean="0">
              <a:solidFill>
                <a:schemeClr val="bg1"/>
              </a:solidFill>
              <a:latin typeface="Arial" panose="020B0604020202020204" pitchFamily="34" charset="0"/>
              <a:ea typeface="+mn-ea"/>
              <a:cs typeface="Arial" panose="020B0604020202020204" pitchFamily="34" charset="0"/>
            </a:endParaRPr>
          </a:p>
          <a:p>
            <a:r>
              <a:rPr lang="de-DE" sz="2000" baseline="30000" dirty="0" smtClean="0">
                <a:solidFill>
                  <a:schemeClr val="bg1"/>
                </a:solidFill>
                <a:latin typeface="Arial" panose="020B0604020202020204" pitchFamily="34" charset="0"/>
                <a:cs typeface="Arial" panose="020B0604020202020204" pitchFamily="34" charset="0"/>
              </a:rPr>
              <a:t>Adrian, Krawczyk | </a:t>
            </a:r>
            <a:r>
              <a:rPr lang="de-DE" sz="2000" baseline="30000" dirty="0" err="1" smtClean="0">
                <a:solidFill>
                  <a:schemeClr val="bg1"/>
                </a:solidFill>
                <a:latin typeface="Arial" panose="020B0604020202020204" pitchFamily="34" charset="0"/>
                <a:cs typeface="Arial" panose="020B0604020202020204" pitchFamily="34" charset="0"/>
              </a:rPr>
              <a:t>Concept</a:t>
            </a:r>
            <a:r>
              <a:rPr lang="de-DE" sz="2000" baseline="30000" dirty="0" smtClean="0">
                <a:solidFill>
                  <a:schemeClr val="bg1"/>
                </a:solidFill>
                <a:latin typeface="Arial" panose="020B0604020202020204" pitchFamily="34" charset="0"/>
                <a:cs typeface="Arial" panose="020B0604020202020204" pitchFamily="34" charset="0"/>
              </a:rPr>
              <a:t> Artist, Artist</a:t>
            </a:r>
          </a:p>
          <a:p>
            <a:r>
              <a:rPr lang="de-DE" sz="2000" baseline="30000" dirty="0" err="1" smtClean="0">
                <a:solidFill>
                  <a:schemeClr val="bg1"/>
                </a:solidFill>
                <a:latin typeface="Arial" panose="020B0604020202020204" pitchFamily="34" charset="0"/>
                <a:cs typeface="Arial" panose="020B0604020202020204" pitchFamily="34" charset="0"/>
              </a:rPr>
              <a:t>Mat.Nr</a:t>
            </a:r>
            <a:r>
              <a:rPr lang="de-DE" sz="2000" baseline="30000" dirty="0" smtClean="0">
                <a:solidFill>
                  <a:schemeClr val="bg1"/>
                </a:solidFill>
                <a:latin typeface="Arial" panose="020B0604020202020204" pitchFamily="34" charset="0"/>
                <a:cs typeface="Arial" panose="020B0604020202020204" pitchFamily="34" charset="0"/>
              </a:rPr>
              <a:t>: 21145</a:t>
            </a:r>
          </a:p>
          <a:p>
            <a:r>
              <a:rPr lang="de-DE" sz="2000" baseline="30000" dirty="0" smtClean="0">
                <a:solidFill>
                  <a:schemeClr val="bg1"/>
                </a:solidFill>
                <a:latin typeface="Arial" panose="020B0604020202020204" pitchFamily="34" charset="0"/>
                <a:cs typeface="Arial" panose="020B0604020202020204" pitchFamily="34" charset="0"/>
              </a:rPr>
              <a:t>E-Mail: Adriankraw1@googlemail.com</a:t>
            </a:r>
          </a:p>
          <a:p>
            <a:endParaRPr lang="de-DE" sz="2000" b="0" i="0" u="none" strike="noStrike" kern="1200" baseline="30000" dirty="0" smtClean="0">
              <a:solidFill>
                <a:schemeClr val="bg1"/>
              </a:solidFill>
              <a:latin typeface="Arial" panose="020B0604020202020204" pitchFamily="34" charset="0"/>
              <a:ea typeface="+mn-ea"/>
              <a:cs typeface="Arial" panose="020B0604020202020204" pitchFamily="34" charset="0"/>
            </a:endParaRPr>
          </a:p>
          <a:p>
            <a:r>
              <a:rPr lang="de-DE" sz="2000" baseline="30000" dirty="0" smtClean="0">
                <a:solidFill>
                  <a:schemeClr val="bg1"/>
                </a:solidFill>
                <a:latin typeface="Arial" panose="020B0604020202020204" pitchFamily="34" charset="0"/>
                <a:cs typeface="Arial" panose="020B0604020202020204" pitchFamily="34" charset="0"/>
              </a:rPr>
              <a:t>Sören, Dahlmann | Artist</a:t>
            </a:r>
            <a:r>
              <a:rPr lang="de-DE" sz="2000" dirty="0" smtClean="0">
                <a:solidFill>
                  <a:schemeClr val="bg1"/>
                </a:solidFill>
                <a:latin typeface="Arial" panose="020B0604020202020204" pitchFamily="34" charset="0"/>
                <a:cs typeface="Arial" panose="020B0604020202020204" pitchFamily="34" charset="0"/>
              </a:rPr>
              <a:t> </a:t>
            </a:r>
          </a:p>
          <a:p>
            <a:r>
              <a:rPr lang="de-DE" sz="2000" baseline="30000" dirty="0" err="1" smtClean="0">
                <a:solidFill>
                  <a:schemeClr val="bg1"/>
                </a:solidFill>
                <a:latin typeface="Arial" panose="020B0604020202020204" pitchFamily="34" charset="0"/>
                <a:cs typeface="Arial" panose="020B0604020202020204" pitchFamily="34" charset="0"/>
              </a:rPr>
              <a:t>Mat.Nr</a:t>
            </a:r>
            <a:r>
              <a:rPr lang="de-DE" sz="2000" baseline="30000" dirty="0" smtClean="0">
                <a:solidFill>
                  <a:schemeClr val="bg1"/>
                </a:solidFill>
                <a:latin typeface="Arial" panose="020B0604020202020204" pitchFamily="34" charset="0"/>
                <a:cs typeface="Arial" panose="020B0604020202020204" pitchFamily="34" charset="0"/>
              </a:rPr>
              <a:t>: 21435</a:t>
            </a:r>
          </a:p>
          <a:p>
            <a:r>
              <a:rPr lang="de-DE" sz="2000" baseline="30000" dirty="0" smtClean="0">
                <a:solidFill>
                  <a:schemeClr val="bg1"/>
                </a:solidFill>
                <a:latin typeface="Arial" panose="020B0604020202020204" pitchFamily="34" charset="0"/>
                <a:cs typeface="Arial" panose="020B0604020202020204" pitchFamily="34" charset="0"/>
              </a:rPr>
              <a:t>E-Mail: soeren.dahlmann@yahoo.de</a:t>
            </a:r>
          </a:p>
          <a:p>
            <a:endParaRPr lang="de-DE" sz="2000" baseline="30000" dirty="0" smtClean="0">
              <a:solidFill>
                <a:schemeClr val="bg1"/>
              </a:solidFill>
              <a:latin typeface="Arial" panose="020B0604020202020204" pitchFamily="34" charset="0"/>
              <a:cs typeface="Arial" panose="020B0604020202020204" pitchFamily="34" charset="0"/>
            </a:endParaRPr>
          </a:p>
          <a:p>
            <a:r>
              <a:rPr lang="de-DE" sz="2000" baseline="30000" dirty="0" smtClean="0">
                <a:solidFill>
                  <a:schemeClr val="bg1"/>
                </a:solidFill>
                <a:latin typeface="Arial" panose="020B0604020202020204" pitchFamily="34" charset="0"/>
                <a:cs typeface="Arial" panose="020B0604020202020204" pitchFamily="34" charset="0"/>
              </a:rPr>
              <a:t>Lucas, </a:t>
            </a:r>
            <a:r>
              <a:rPr lang="de-DE" sz="2000" baseline="30000" dirty="0" err="1" smtClean="0">
                <a:solidFill>
                  <a:schemeClr val="bg1"/>
                </a:solidFill>
                <a:latin typeface="Arial" panose="020B0604020202020204" pitchFamily="34" charset="0"/>
                <a:cs typeface="Arial" panose="020B0604020202020204" pitchFamily="34" charset="0"/>
              </a:rPr>
              <a:t>Harbord</a:t>
            </a:r>
            <a:r>
              <a:rPr lang="de-DE" sz="2000" baseline="30000" dirty="0" smtClean="0">
                <a:solidFill>
                  <a:schemeClr val="bg1"/>
                </a:solidFill>
                <a:latin typeface="Arial" panose="020B0604020202020204" pitchFamily="34" charset="0"/>
                <a:cs typeface="Arial" panose="020B0604020202020204" pitchFamily="34" charset="0"/>
              </a:rPr>
              <a:t> | Artist</a:t>
            </a:r>
          </a:p>
          <a:p>
            <a:r>
              <a:rPr lang="de-DE" sz="2000" baseline="30000" dirty="0" err="1" smtClean="0">
                <a:solidFill>
                  <a:schemeClr val="bg1"/>
                </a:solidFill>
                <a:latin typeface="Arial" panose="020B0604020202020204" pitchFamily="34" charset="0"/>
                <a:cs typeface="Arial" panose="020B0604020202020204" pitchFamily="34" charset="0"/>
              </a:rPr>
              <a:t>Mat.Nr</a:t>
            </a:r>
            <a:r>
              <a:rPr lang="de-DE" sz="2000" baseline="30000" dirty="0" smtClean="0">
                <a:solidFill>
                  <a:schemeClr val="bg1"/>
                </a:solidFill>
                <a:latin typeface="Arial" panose="020B0604020202020204" pitchFamily="34" charset="0"/>
                <a:cs typeface="Arial" panose="020B0604020202020204" pitchFamily="34" charset="0"/>
              </a:rPr>
              <a:t>: 21246</a:t>
            </a:r>
          </a:p>
          <a:p>
            <a:r>
              <a:rPr lang="de-DE" sz="2000" baseline="30000" dirty="0" smtClean="0">
                <a:solidFill>
                  <a:schemeClr val="bg1"/>
                </a:solidFill>
                <a:latin typeface="Arial" panose="020B0604020202020204" pitchFamily="34" charset="0"/>
                <a:cs typeface="Arial" panose="020B0604020202020204" pitchFamily="34" charset="0"/>
              </a:rPr>
              <a:t>E-Mail: aguy@web.de</a:t>
            </a:r>
          </a:p>
          <a:p>
            <a:pPr rtl="0"/>
            <a:endParaRPr lang="de-DE" sz="2000" b="0" i="0" u="none" strike="noStrike" kern="1200" baseline="30000" dirty="0" smtClean="0">
              <a:solidFill>
                <a:schemeClr val="bg1"/>
              </a:solidFill>
              <a:latin typeface="Arial" panose="020B0604020202020204" pitchFamily="34" charset="0"/>
              <a:ea typeface="+mn-ea"/>
              <a:cs typeface="Arial" panose="020B0604020202020204" pitchFamily="34" charset="0"/>
            </a:endParaRPr>
          </a:p>
          <a:p>
            <a:r>
              <a:rPr lang="de-DE" sz="2400" b="1" baseline="30000" dirty="0">
                <a:solidFill>
                  <a:schemeClr val="bg1"/>
                </a:solidFill>
                <a:latin typeface="Arial" panose="020B0604020202020204" pitchFamily="34" charset="0"/>
                <a:cs typeface="Arial" panose="020B0604020202020204" pitchFamily="34" charset="0"/>
              </a:rPr>
              <a:t>Leitung</a:t>
            </a:r>
          </a:p>
          <a:p>
            <a:r>
              <a:rPr lang="de-DE" sz="2000" baseline="30000" dirty="0">
                <a:solidFill>
                  <a:schemeClr val="bg1"/>
                </a:solidFill>
                <a:latin typeface="Arial" panose="020B0604020202020204" pitchFamily="34" charset="0"/>
                <a:cs typeface="Arial" panose="020B0604020202020204" pitchFamily="34" charset="0"/>
              </a:rPr>
              <a:t>Prof Dr.-Ing. Ido </a:t>
            </a:r>
            <a:r>
              <a:rPr lang="de-DE" sz="2000" baseline="30000" dirty="0" err="1" smtClean="0">
                <a:solidFill>
                  <a:schemeClr val="bg1"/>
                </a:solidFill>
                <a:latin typeface="Arial" panose="020B0604020202020204" pitchFamily="34" charset="0"/>
                <a:cs typeface="Arial" panose="020B0604020202020204" pitchFamily="34" charset="0"/>
              </a:rPr>
              <a:t>Iurgel</a:t>
            </a:r>
            <a:r>
              <a:rPr lang="de-DE" sz="2000" baseline="30000" dirty="0" smtClean="0">
                <a:solidFill>
                  <a:schemeClr val="bg1"/>
                </a:solidFill>
                <a:latin typeface="Arial" panose="020B0604020202020204" pitchFamily="34" charset="0"/>
                <a:cs typeface="Arial" panose="020B0604020202020204" pitchFamily="34" charset="0"/>
              </a:rPr>
              <a:t>   </a:t>
            </a:r>
          </a:p>
          <a:p>
            <a:endParaRPr lang="de-DE" sz="2000" baseline="30000" dirty="0" smtClean="0">
              <a:solidFill>
                <a:schemeClr val="bg1"/>
              </a:solidFill>
              <a:latin typeface="Arial" panose="020B0604020202020204" pitchFamily="34" charset="0"/>
              <a:cs typeface="Arial" panose="020B0604020202020204" pitchFamily="34" charset="0"/>
            </a:endParaRPr>
          </a:p>
          <a:p>
            <a:r>
              <a:rPr lang="de-DE" sz="2000" baseline="30000" dirty="0" smtClean="0">
                <a:solidFill>
                  <a:schemeClr val="bg1"/>
                </a:solidFill>
                <a:latin typeface="Arial" panose="020B0604020202020204" pitchFamily="34" charset="0"/>
                <a:cs typeface="Arial" panose="020B0604020202020204" pitchFamily="34" charset="0"/>
              </a:rPr>
              <a:t>  </a:t>
            </a:r>
            <a:endParaRPr lang="de-DE" sz="2000" baseline="30000" dirty="0">
              <a:solidFill>
                <a:schemeClr val="bg1"/>
              </a:solidFill>
              <a:latin typeface="Arial" panose="020B0604020202020204" pitchFamily="34" charset="0"/>
              <a:cs typeface="Arial" panose="020B0604020202020204" pitchFamily="34" charset="0"/>
            </a:endParaRPr>
          </a:p>
          <a:p>
            <a:pPr rtl="0"/>
            <a:endParaRPr lang="de-DE" sz="2000" b="0" i="0" u="none" strike="noStrike" kern="1200" baseline="30000" dirty="0" smtClean="0">
              <a:solidFill>
                <a:schemeClr val="bg1"/>
              </a:solidFill>
              <a:latin typeface="Arial" panose="020B0604020202020204" pitchFamily="34" charset="0"/>
              <a:ea typeface="+mn-ea"/>
              <a:cs typeface="Arial" panose="020B0604020202020204" pitchFamily="34" charset="0"/>
            </a:endParaRPr>
          </a:p>
          <a:p>
            <a:pPr rtl="0"/>
            <a:endParaRPr lang="de-DE" sz="2000" b="0" i="0" u="none" strike="noStrike" kern="1200" baseline="30000" dirty="0" smtClean="0">
              <a:solidFill>
                <a:schemeClr val="bg1"/>
              </a:solidFill>
              <a:latin typeface="Arial" panose="020B0604020202020204" pitchFamily="34" charset="0"/>
              <a:ea typeface="+mn-ea"/>
              <a:cs typeface="Arial" panose="020B0604020202020204" pitchFamily="34" charset="0"/>
            </a:endParaRPr>
          </a:p>
          <a:p>
            <a:endParaRPr lang="de-DE" dirty="0"/>
          </a:p>
        </p:txBody>
      </p:sp>
      <p:sp>
        <p:nvSpPr>
          <p:cNvPr id="11" name="Textfeld 10"/>
          <p:cNvSpPr txBox="1"/>
          <p:nvPr/>
        </p:nvSpPr>
        <p:spPr>
          <a:xfrm>
            <a:off x="912621" y="28734571"/>
            <a:ext cx="1895931"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Abbildung 1:</a:t>
            </a:r>
            <a:endParaRPr lang="de-DE" sz="1200" dirty="0">
              <a:latin typeface="Arial" panose="020B0604020202020204" pitchFamily="34" charset="0"/>
              <a:cs typeface="Arial" panose="020B0604020202020204" pitchFamily="34" charset="0"/>
            </a:endParaRPr>
          </a:p>
        </p:txBody>
      </p:sp>
      <p:sp>
        <p:nvSpPr>
          <p:cNvPr id="14" name="Textfeld 13"/>
          <p:cNvSpPr txBox="1"/>
          <p:nvPr/>
        </p:nvSpPr>
        <p:spPr>
          <a:xfrm>
            <a:off x="7664132" y="28712839"/>
            <a:ext cx="1895931"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Abbildung 2:</a:t>
            </a:r>
            <a:endParaRPr lang="de-DE" sz="1200" dirty="0">
              <a:latin typeface="Arial" panose="020B0604020202020204" pitchFamily="34" charset="0"/>
              <a:cs typeface="Arial" panose="020B0604020202020204" pitchFamily="34" charset="0"/>
            </a:endParaRPr>
          </a:p>
        </p:txBody>
      </p:sp>
      <p:sp>
        <p:nvSpPr>
          <p:cNvPr id="12" name="Textfeld 11"/>
          <p:cNvSpPr txBox="1"/>
          <p:nvPr/>
        </p:nvSpPr>
        <p:spPr>
          <a:xfrm>
            <a:off x="958425" y="3690715"/>
            <a:ext cx="12938637" cy="4308872"/>
          </a:xfrm>
          <a:prstGeom prst="rect">
            <a:avLst/>
          </a:prstGeom>
          <a:noFill/>
        </p:spPr>
        <p:txBody>
          <a:bodyPr wrap="square" rtlCol="0">
            <a:spAutoFit/>
          </a:bodyPr>
          <a:lstStyle/>
          <a:p>
            <a:r>
              <a:rPr lang="de-DE" altLang="de-DE" sz="6000" dirty="0" err="1" smtClean="0">
                <a:latin typeface="Arial" charset="0"/>
                <a:ea typeface="ＭＳ Ｐゴシック" pitchFamily="34" charset="-128"/>
                <a:cs typeface="Arial" charset="0"/>
              </a:rPr>
              <a:t>DreamRealm</a:t>
            </a:r>
            <a:r>
              <a:rPr lang="de-DE" altLang="de-DE" sz="6000" dirty="0" smtClean="0">
                <a:latin typeface="Arial" charset="0"/>
                <a:ea typeface="ＭＳ Ｐゴシック" pitchFamily="34" charset="-128"/>
                <a:cs typeface="Arial" charset="0"/>
              </a:rPr>
              <a:t>!</a:t>
            </a:r>
          </a:p>
          <a:p>
            <a:r>
              <a:rPr lang="de-DE" altLang="de-DE" sz="3600" i="1" dirty="0" smtClean="0">
                <a:latin typeface="Arial" charset="0"/>
                <a:ea typeface="ＭＳ Ｐゴシック" pitchFamily="34" charset="-128"/>
                <a:cs typeface="Arial" charset="0"/>
              </a:rPr>
              <a:t>Eine Reise in das Traumreich </a:t>
            </a:r>
            <a:r>
              <a:rPr lang="de-DE" altLang="de-DE" sz="3600" i="1" dirty="0" err="1" smtClean="0">
                <a:latin typeface="Arial" charset="0"/>
                <a:ea typeface="ＭＳ Ｐゴシック" pitchFamily="34" charset="-128"/>
                <a:cs typeface="Arial" charset="0"/>
              </a:rPr>
              <a:t>DreamRealm</a:t>
            </a:r>
            <a:r>
              <a:rPr lang="de-DE" altLang="de-DE" sz="3600" i="1" dirty="0" smtClean="0">
                <a:latin typeface="Arial" charset="0"/>
                <a:ea typeface="ＭＳ Ｐゴシック" pitchFamily="34" charset="-128"/>
                <a:cs typeface="Arial" charset="0"/>
              </a:rPr>
              <a:t>!</a:t>
            </a:r>
          </a:p>
          <a:p>
            <a:endParaRPr lang="de-DE" altLang="de-DE" sz="6000" dirty="0" smtClean="0">
              <a:latin typeface="Arial" charset="0"/>
              <a:ea typeface="ＭＳ Ｐゴシック" pitchFamily="34" charset="-128"/>
              <a:cs typeface="Arial" charset="0"/>
            </a:endParaRPr>
          </a:p>
          <a:p>
            <a:endParaRPr lang="de-DE" altLang="de-DE" sz="6000" dirty="0" smtClean="0">
              <a:latin typeface="Arial" charset="0"/>
              <a:ea typeface="ＭＳ Ｐゴシック" pitchFamily="34" charset="-128"/>
              <a:cs typeface="Arial" charset="0"/>
            </a:endParaRPr>
          </a:p>
          <a:p>
            <a:endParaRPr lang="de-DE" dirty="0"/>
          </a:p>
        </p:txBody>
      </p:sp>
      <p:sp>
        <p:nvSpPr>
          <p:cNvPr id="13" name="Textfeld 12"/>
          <p:cNvSpPr txBox="1"/>
          <p:nvPr/>
        </p:nvSpPr>
        <p:spPr>
          <a:xfrm>
            <a:off x="912620" y="14211293"/>
            <a:ext cx="6423193" cy="10289996"/>
          </a:xfrm>
          <a:prstGeom prst="rect">
            <a:avLst/>
          </a:prstGeom>
          <a:noFill/>
        </p:spPr>
        <p:txBody>
          <a:bodyPr wrap="square" rtlCol="0">
            <a:spAutoFit/>
          </a:bodyPr>
          <a:lstStyle/>
          <a:p>
            <a:r>
              <a:rPr lang="de-DE" sz="2000" b="1" dirty="0" smtClean="0">
                <a:latin typeface="Arial" panose="020B0604020202020204" pitchFamily="34" charset="0"/>
                <a:cs typeface="Arial" panose="020B0604020202020204" pitchFamily="34" charset="0"/>
              </a:rPr>
              <a:t>Überblick</a:t>
            </a:r>
            <a:endParaRPr lang="de-DE" sz="2000" dirty="0" smtClean="0">
              <a:latin typeface="Arial" panose="020B0604020202020204" pitchFamily="34" charset="0"/>
              <a:cs typeface="Arial" panose="020B0604020202020204" pitchFamily="34" charset="0"/>
            </a:endParaRPr>
          </a:p>
          <a:p>
            <a:r>
              <a:rPr lang="de-DE" sz="1600" dirty="0" smtClean="0">
                <a:latin typeface="Arial" panose="020B0604020202020204" pitchFamily="34" charset="0"/>
                <a:cs typeface="Arial" panose="020B0604020202020204" pitchFamily="34" charset="0"/>
              </a:rPr>
              <a:t>Wir wollten ein Spiel Schaffen, dass die Nostalgie der Retro Spiele einfängt. Die Grundidee dieses Spiels liegt auf der Basis von alten </a:t>
            </a:r>
            <a:r>
              <a:rPr lang="de-DE" sz="1600" dirty="0" err="1" smtClean="0">
                <a:latin typeface="Arial" panose="020B0604020202020204" pitchFamily="34" charset="0"/>
                <a:cs typeface="Arial" panose="020B0604020202020204" pitchFamily="34" charset="0"/>
              </a:rPr>
              <a:t>RPG´s</a:t>
            </a:r>
            <a:r>
              <a:rPr lang="de-DE" sz="1600" dirty="0" smtClean="0">
                <a:latin typeface="Arial" panose="020B0604020202020204" pitchFamily="34" charset="0"/>
                <a:cs typeface="Arial" panose="020B0604020202020204" pitchFamily="34" charset="0"/>
              </a:rPr>
              <a:t>. Dabei ist das Spiel eine Mischung aus RPG Elementen und Text </a:t>
            </a:r>
            <a:r>
              <a:rPr lang="de-DE" sz="1600" dirty="0" err="1" smtClean="0">
                <a:latin typeface="Arial" panose="020B0604020202020204" pitchFamily="34" charset="0"/>
                <a:cs typeface="Arial" panose="020B0604020202020204" pitchFamily="34" charset="0"/>
              </a:rPr>
              <a:t>Adventure</a:t>
            </a:r>
            <a:r>
              <a:rPr lang="de-DE" sz="1600" dirty="0" smtClean="0">
                <a:latin typeface="Arial" panose="020B0604020202020204" pitchFamily="34" charset="0"/>
                <a:cs typeface="Arial" panose="020B0604020202020204" pitchFamily="34" charset="0"/>
              </a:rPr>
              <a:t> geworden.</a:t>
            </a:r>
            <a:endParaRPr lang="de-DE" sz="1600" baseline="30000" dirty="0">
              <a:latin typeface="Arial" panose="020B0604020202020204" pitchFamily="34" charset="0"/>
              <a:cs typeface="Arial" panose="020B0604020202020204" pitchFamily="34" charset="0"/>
            </a:endParaRPr>
          </a:p>
          <a:p>
            <a:endParaRPr lang="de-DE" sz="2000" baseline="30000" dirty="0" smtClean="0">
              <a:latin typeface="Arial" panose="020B0604020202020204" pitchFamily="34" charset="0"/>
              <a:cs typeface="Arial" panose="020B0604020202020204" pitchFamily="34" charset="0"/>
            </a:endParaRPr>
          </a:p>
          <a:p>
            <a:r>
              <a:rPr lang="de-DE" sz="2000" b="1" dirty="0" smtClean="0">
                <a:latin typeface="Arial" panose="020B0604020202020204" pitchFamily="34" charset="0"/>
                <a:cs typeface="Arial" panose="020B0604020202020204" pitchFamily="34" charset="0"/>
              </a:rPr>
              <a:t>Verwandte Systeme</a:t>
            </a:r>
            <a:endParaRPr lang="de-DE" sz="2000" b="1" dirty="0">
              <a:latin typeface="Arial" panose="020B0604020202020204" pitchFamily="34" charset="0"/>
              <a:cs typeface="Arial" panose="020B0604020202020204" pitchFamily="34" charset="0"/>
            </a:endParaRPr>
          </a:p>
          <a:p>
            <a:r>
              <a:rPr lang="de-DE" sz="1600" dirty="0" smtClean="0">
                <a:latin typeface="Arial" panose="020B0604020202020204" pitchFamily="34" charset="0"/>
                <a:cs typeface="Arial" panose="020B0604020202020204" pitchFamily="34" charset="0"/>
              </a:rPr>
              <a:t>Verwandte Spiele von unserem ist unter anderem Final Fantasy, die etwas älteren teile, mit einer Mischung aus anderen Genres.</a:t>
            </a:r>
            <a:br>
              <a:rPr lang="de-DE" sz="1600" dirty="0" smtClean="0">
                <a:latin typeface="Arial" panose="020B0604020202020204" pitchFamily="34" charset="0"/>
                <a:cs typeface="Arial" panose="020B0604020202020204" pitchFamily="34" charset="0"/>
              </a:rPr>
            </a:br>
            <a:r>
              <a:rPr lang="de-DE" sz="1600" dirty="0" smtClean="0">
                <a:latin typeface="Arial" panose="020B0604020202020204" pitchFamily="34" charset="0"/>
                <a:cs typeface="Arial" panose="020B0604020202020204" pitchFamily="34" charset="0"/>
              </a:rPr>
              <a:t>Aber auch Spiele der Entwickler </a:t>
            </a:r>
            <a:r>
              <a:rPr lang="de-DE" sz="1600" dirty="0" err="1" smtClean="0">
                <a:latin typeface="Arial" panose="020B0604020202020204" pitchFamily="34" charset="0"/>
                <a:cs typeface="Arial" panose="020B0604020202020204" pitchFamily="34" charset="0"/>
              </a:rPr>
              <a:t>Telltale</a:t>
            </a:r>
            <a:r>
              <a:rPr lang="de-DE" sz="1600" dirty="0" smtClean="0">
                <a:latin typeface="Arial" panose="020B0604020202020204" pitchFamily="34" charset="0"/>
                <a:cs typeface="Arial" panose="020B0604020202020204" pitchFamily="34" charset="0"/>
              </a:rPr>
              <a:t> kann man dazu zählen.</a:t>
            </a:r>
            <a:br>
              <a:rPr lang="de-DE" sz="1600" dirty="0" smtClean="0">
                <a:latin typeface="Arial" panose="020B0604020202020204" pitchFamily="34" charset="0"/>
                <a:cs typeface="Arial" panose="020B0604020202020204" pitchFamily="34" charset="0"/>
              </a:rPr>
            </a:br>
            <a:r>
              <a:rPr lang="de-DE" sz="1600" dirty="0" smtClean="0">
                <a:latin typeface="Arial" panose="020B0604020202020204" pitchFamily="34" charset="0"/>
                <a:cs typeface="Arial" panose="020B0604020202020204" pitchFamily="34" charset="0"/>
              </a:rPr>
              <a:t>Im Endeffekt besitzt das Spiel den Grafik stiel Alter Retro spiele wie Final Fantasy aber ein ganz eigenes „Kampf System“.</a:t>
            </a:r>
            <a:endParaRPr lang="de-DE" sz="1600" baseline="30000" dirty="0">
              <a:latin typeface="Arial" panose="020B0604020202020204" pitchFamily="34" charset="0"/>
              <a:cs typeface="Arial" panose="020B0604020202020204" pitchFamily="34" charset="0"/>
            </a:endParaRPr>
          </a:p>
          <a:p>
            <a:endParaRPr lang="de-DE" sz="2000" baseline="30000" dirty="0">
              <a:latin typeface="Arial" panose="020B0604020202020204" pitchFamily="34" charset="0"/>
              <a:cs typeface="Arial" panose="020B0604020202020204" pitchFamily="34" charset="0"/>
            </a:endParaRPr>
          </a:p>
          <a:p>
            <a:r>
              <a:rPr lang="de-DE" sz="2000" b="1" dirty="0" smtClean="0">
                <a:latin typeface="Arial" panose="020B0604020202020204" pitchFamily="34" charset="0"/>
                <a:cs typeface="Arial" panose="020B0604020202020204" pitchFamily="34" charset="0"/>
              </a:rPr>
              <a:t>Umsetzung</a:t>
            </a:r>
            <a:r>
              <a:rPr lang="de-DE" sz="2000" baseline="30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 </a:t>
            </a:r>
            <a:endParaRPr lang="de-DE" sz="2000" baseline="30000" dirty="0" smtClean="0">
              <a:latin typeface="Arial" panose="020B0604020202020204" pitchFamily="34" charset="0"/>
              <a:cs typeface="Arial" panose="020B0604020202020204" pitchFamily="34" charset="0"/>
            </a:endParaRPr>
          </a:p>
          <a:p>
            <a:r>
              <a:rPr lang="de-DE" sz="1600" dirty="0" smtClean="0">
                <a:latin typeface="Arial" panose="020B0604020202020204" pitchFamily="34" charset="0"/>
                <a:cs typeface="Arial" panose="020B0604020202020204" pitchFamily="34" charset="0"/>
              </a:rPr>
              <a:t>Der Sinn hinter diesem Spiel sollte sein, dass man dem Spieler zeigt, das jeder Mensch Ängste hat und diese auch wirklich schrecklich aussehen können. Trotzdem kann man diese immer bekämpfen und meistens, ist dies nicht so schwer. Der Spieler sollte sich dazu auch in die Lage des Charakters einfinden, dabei haben wir uns überlegt das genau dieser keine Stimme und auch keinen Namen bekommen sollte. Dies kann man auch bei Abbildung 1 gut sehen.</a:t>
            </a:r>
          </a:p>
          <a:p>
            <a:endParaRPr lang="de-DE" sz="1600" dirty="0" smtClean="0">
              <a:latin typeface="Arial" panose="020B0604020202020204" pitchFamily="34" charset="0"/>
              <a:cs typeface="Arial" panose="020B0604020202020204" pitchFamily="34" charset="0"/>
            </a:endParaRPr>
          </a:p>
          <a:p>
            <a:r>
              <a:rPr lang="de-DE" sz="2000" b="1" dirty="0" smtClean="0">
                <a:latin typeface="Arial" panose="020B0604020202020204" pitchFamily="34" charset="0"/>
                <a:cs typeface="Arial" panose="020B0604020202020204" pitchFamily="34" charset="0"/>
              </a:rPr>
              <a:t>Programmierung</a:t>
            </a:r>
          </a:p>
          <a:p>
            <a:r>
              <a:rPr lang="de-DE" sz="1600" dirty="0" smtClean="0">
                <a:latin typeface="Arial" panose="020B0604020202020204" pitchFamily="34" charset="0"/>
                <a:cs typeface="Arial" panose="020B0604020202020204" pitchFamily="34" charset="0"/>
              </a:rPr>
              <a:t>Die Größte Herausforderung war zu einem einen Fehlerfreie </a:t>
            </a:r>
            <a:r>
              <a:rPr lang="de-DE" sz="1600" dirty="0" err="1" smtClean="0">
                <a:latin typeface="Arial" panose="020B0604020202020204" pitchFamily="34" charset="0"/>
                <a:cs typeface="Arial" panose="020B0604020202020204" pitchFamily="34" charset="0"/>
              </a:rPr>
              <a:t>Animations</a:t>
            </a:r>
            <a:r>
              <a:rPr lang="de-DE" sz="1600" dirty="0" smtClean="0">
                <a:latin typeface="Arial" panose="020B0604020202020204" pitchFamily="34" charset="0"/>
                <a:cs typeface="Arial" panose="020B0604020202020204" pitchFamily="34" charset="0"/>
              </a:rPr>
              <a:t> Bewegungen zu erstellen. Unter anderem war es recht schwierig den Content in das Spiel zu integrieren. Die meisten Programmiertechnischen Schwierigkeiten lagen auf Grund des nicht kennen der </a:t>
            </a:r>
            <a:r>
              <a:rPr lang="de-DE" sz="1600" dirty="0" err="1" smtClean="0">
                <a:latin typeface="Arial" panose="020B0604020202020204" pitchFamily="34" charset="0"/>
                <a:cs typeface="Arial" panose="020B0604020202020204" pitchFamily="34" charset="0"/>
              </a:rPr>
              <a:t>Libarys</a:t>
            </a:r>
            <a:r>
              <a:rPr lang="de-DE" sz="1600" dirty="0" smtClean="0">
                <a:latin typeface="Arial" panose="020B0604020202020204" pitchFamily="34" charset="0"/>
                <a:cs typeface="Arial" panose="020B0604020202020204" pitchFamily="34" charset="0"/>
              </a:rPr>
              <a:t>. Das gesamte Spiel wurde auf eine Framerate von 15 Frames </a:t>
            </a:r>
            <a:r>
              <a:rPr lang="de-DE" sz="1600" dirty="0" err="1" smtClean="0">
                <a:latin typeface="Arial" panose="020B0604020202020204" pitchFamily="34" charset="0"/>
                <a:cs typeface="Arial" panose="020B0604020202020204" pitchFamily="34" charset="0"/>
              </a:rPr>
              <a:t>gecappt</a:t>
            </a:r>
            <a:r>
              <a:rPr lang="de-DE" sz="1600" dirty="0" smtClean="0">
                <a:latin typeface="Arial" panose="020B0604020202020204" pitchFamily="34" charset="0"/>
                <a:cs typeface="Arial" panose="020B0604020202020204" pitchFamily="34" charset="0"/>
              </a:rPr>
              <a:t>, damit wir keine Schwierigkeiten mit den Animationen </a:t>
            </a:r>
            <a:r>
              <a:rPr lang="de-DE" sz="1600" dirty="0" smtClean="0">
                <a:latin typeface="Arial" panose="020B0604020202020204" pitchFamily="34" charset="0"/>
                <a:cs typeface="Arial" panose="020B0604020202020204" pitchFamily="34" charset="0"/>
              </a:rPr>
              <a:t>bekommen. Eine </a:t>
            </a:r>
            <a:r>
              <a:rPr lang="de-DE" sz="1600" dirty="0" smtClean="0">
                <a:latin typeface="Arial" panose="020B0604020202020204" pitchFamily="34" charset="0"/>
                <a:cs typeface="Arial" panose="020B0604020202020204" pitchFamily="34" charset="0"/>
              </a:rPr>
              <a:t>andere Besonderheit hier ist, dass wir keine Game Engine im Hintergrund haben, daher muss man sich die Gedanken machen, alles selbst zu Entwickeln und das ohne jegliche Hilfen. Bei der Entwicklung dieses Spiels wurde kein Code aus dem Internet bezogen! Alles wurde von dem Programmierer selbst Entwickelt.</a:t>
            </a:r>
          </a:p>
          <a:p>
            <a:endParaRPr lang="de-DE" sz="2000" dirty="0" smtClean="0">
              <a:latin typeface="Arial" panose="020B0604020202020204" pitchFamily="34" charset="0"/>
              <a:cs typeface="Arial" panose="020B0604020202020204" pitchFamily="34" charset="0"/>
            </a:endParaRPr>
          </a:p>
          <a:p>
            <a:r>
              <a:rPr lang="de-DE" sz="1800" b="1" dirty="0" smtClean="0">
                <a:latin typeface="Arial" panose="020B0604020202020204" pitchFamily="34" charset="0"/>
                <a:cs typeface="Arial" panose="020B0604020202020204" pitchFamily="34" charset="0"/>
              </a:rPr>
              <a:t>Auflistung der </a:t>
            </a:r>
            <a:r>
              <a:rPr lang="de-DE" sz="1800" b="1" dirty="0" err="1" smtClean="0">
                <a:latin typeface="Arial" panose="020B0604020202020204" pitchFamily="34" charset="0"/>
                <a:cs typeface="Arial" panose="020B0604020202020204" pitchFamily="34" charset="0"/>
              </a:rPr>
              <a:t>Libarys</a:t>
            </a:r>
            <a:r>
              <a:rPr lang="de-DE" sz="1800" b="1" dirty="0" smtClean="0">
                <a:latin typeface="Arial" panose="020B0604020202020204" pitchFamily="34" charset="0"/>
                <a:cs typeface="Arial" panose="020B0604020202020204" pitchFamily="34" charset="0"/>
              </a:rPr>
              <a:t>:</a:t>
            </a:r>
            <a:br>
              <a:rPr lang="de-DE" sz="1800" b="1" dirty="0" smtClean="0">
                <a:latin typeface="Arial" panose="020B0604020202020204" pitchFamily="34" charset="0"/>
                <a:cs typeface="Arial" panose="020B0604020202020204" pitchFamily="34" charset="0"/>
              </a:rPr>
            </a:br>
            <a:r>
              <a:rPr lang="de-DE" sz="1800" dirty="0" smtClean="0">
                <a:latin typeface="Arial" panose="020B0604020202020204" pitchFamily="34" charset="0"/>
                <a:cs typeface="Arial" panose="020B0604020202020204" pitchFamily="34" charset="0"/>
              </a:rPr>
              <a:t>Processing;</a:t>
            </a:r>
            <a:br>
              <a:rPr lang="de-DE" sz="1800" dirty="0" smtClean="0">
                <a:latin typeface="Arial" panose="020B0604020202020204" pitchFamily="34" charset="0"/>
                <a:cs typeface="Arial" panose="020B0604020202020204" pitchFamily="34" charset="0"/>
              </a:rPr>
            </a:br>
            <a:r>
              <a:rPr lang="de-DE" sz="1800" dirty="0" smtClean="0">
                <a:latin typeface="Arial" panose="020B0604020202020204" pitchFamily="34" charset="0"/>
                <a:cs typeface="Arial" panose="020B0604020202020204" pitchFamily="34" charset="0"/>
              </a:rPr>
              <a:t>ControllP5 (Button Controller);</a:t>
            </a:r>
          </a:p>
          <a:p>
            <a:r>
              <a:rPr lang="de-DE" sz="1800" dirty="0" smtClean="0">
                <a:latin typeface="Arial" panose="020B0604020202020204" pitchFamily="34" charset="0"/>
                <a:cs typeface="Arial" panose="020B0604020202020204" pitchFamily="34" charset="0"/>
              </a:rPr>
              <a:t>Minim (Sound Controller);</a:t>
            </a:r>
            <a:endParaRPr lang="de-DE" sz="2000" baseline="30000" dirty="0" smtClean="0">
              <a:latin typeface="Arial" panose="020B0604020202020204" pitchFamily="34" charset="0"/>
              <a:cs typeface="Arial" panose="020B0604020202020204" pitchFamily="34" charset="0"/>
            </a:endParaRPr>
          </a:p>
        </p:txBody>
      </p:sp>
      <p:sp>
        <p:nvSpPr>
          <p:cNvPr id="18" name="Textfeld 17"/>
          <p:cNvSpPr txBox="1"/>
          <p:nvPr/>
        </p:nvSpPr>
        <p:spPr>
          <a:xfrm>
            <a:off x="7669062" y="14211293"/>
            <a:ext cx="6524800" cy="7561044"/>
          </a:xfrm>
          <a:prstGeom prst="rect">
            <a:avLst/>
          </a:prstGeom>
          <a:noFill/>
        </p:spPr>
        <p:txBody>
          <a:bodyPr wrap="square" rtlCol="0">
            <a:spAutoFit/>
          </a:bodyPr>
          <a:lstStyle/>
          <a:p>
            <a:r>
              <a:rPr lang="de-DE" sz="2000" b="1" dirty="0" smtClean="0">
                <a:latin typeface="Arial" panose="020B0604020202020204" pitchFamily="34" charset="0"/>
                <a:cs typeface="Arial" panose="020B0604020202020204" pitchFamily="34" charset="0"/>
              </a:rPr>
              <a:t>Gestaltung</a:t>
            </a:r>
            <a:r>
              <a:rPr lang="de-DE" sz="1600" dirty="0" smtClean="0">
                <a:latin typeface="Arial" panose="020B0604020202020204" pitchFamily="34" charset="0"/>
                <a:cs typeface="Arial" panose="020B0604020202020204" pitchFamily="34" charset="0"/>
              </a:rPr>
              <a:t/>
            </a:r>
            <a:br>
              <a:rPr lang="de-DE" sz="1600" dirty="0" smtClean="0">
                <a:latin typeface="Arial" panose="020B0604020202020204" pitchFamily="34" charset="0"/>
                <a:cs typeface="Arial" panose="020B0604020202020204" pitchFamily="34" charset="0"/>
              </a:rPr>
            </a:br>
            <a:r>
              <a:rPr lang="de-DE" sz="1600" dirty="0" smtClean="0">
                <a:latin typeface="Arial" panose="020B0604020202020204" pitchFamily="34" charset="0"/>
                <a:cs typeface="Arial" panose="020B0604020202020204" pitchFamily="34" charset="0"/>
              </a:rPr>
              <a:t>Bei der Gestaltung haben wir auf eine </a:t>
            </a:r>
            <a:r>
              <a:rPr lang="de-DE" sz="1600" dirty="0" smtClean="0">
                <a:latin typeface="Arial" panose="020B0604020202020204" pitchFamily="34" charset="0"/>
                <a:cs typeface="Arial" panose="020B0604020202020204" pitchFamily="34" charset="0"/>
              </a:rPr>
              <a:t> Ansicht </a:t>
            </a:r>
            <a:r>
              <a:rPr lang="de-DE" sz="1600" dirty="0" smtClean="0">
                <a:latin typeface="Arial" panose="020B0604020202020204" pitchFamily="34" charset="0"/>
                <a:cs typeface="Arial" panose="020B0604020202020204" pitchFamily="34" charset="0"/>
              </a:rPr>
              <a:t>gesetzt, </a:t>
            </a:r>
            <a:r>
              <a:rPr lang="de-DE" sz="1600" dirty="0" smtClean="0">
                <a:latin typeface="Arial" panose="020B0604020202020204" pitchFamily="34" charset="0"/>
                <a:cs typeface="Arial" panose="020B0604020202020204" pitchFamily="34" charset="0"/>
              </a:rPr>
              <a:t>die eine </a:t>
            </a:r>
            <a:r>
              <a:rPr lang="de-DE" sz="1600" dirty="0" smtClean="0">
                <a:latin typeface="Arial" panose="020B0604020202020204" pitchFamily="34" charset="0"/>
                <a:cs typeface="Arial" panose="020B0604020202020204" pitchFamily="34" charset="0"/>
              </a:rPr>
              <a:t>Mischung aus 2D Bildern </a:t>
            </a:r>
            <a:r>
              <a:rPr lang="de-DE" sz="1600" dirty="0" smtClean="0">
                <a:latin typeface="Arial" panose="020B0604020202020204" pitchFamily="34" charset="0"/>
                <a:cs typeface="Arial" panose="020B0604020202020204" pitchFamily="34" charset="0"/>
              </a:rPr>
              <a:t>und 3D Elementen Setzt.</a:t>
            </a:r>
            <a:r>
              <a:rPr lang="de-DE" sz="1600" dirty="0" smtClean="0">
                <a:latin typeface="Arial" panose="020B0604020202020204" pitchFamily="34" charset="0"/>
                <a:cs typeface="Arial" panose="020B0604020202020204" pitchFamily="34" charset="0"/>
              </a:rPr>
              <a:t/>
            </a:r>
            <a:br>
              <a:rPr lang="de-DE" sz="1600" dirty="0" smtClean="0">
                <a:latin typeface="Arial" panose="020B0604020202020204" pitchFamily="34" charset="0"/>
                <a:cs typeface="Arial" panose="020B0604020202020204" pitchFamily="34" charset="0"/>
              </a:rPr>
            </a:br>
            <a:r>
              <a:rPr lang="de-DE" sz="1600" dirty="0" smtClean="0">
                <a:latin typeface="Arial" panose="020B0604020202020204" pitchFamily="34" charset="0"/>
                <a:cs typeface="Arial" panose="020B0604020202020204" pitchFamily="34" charset="0"/>
              </a:rPr>
              <a:t>Somit haben wir den Vorteil gehabt, dass es für uns einfacher war die Animationen zu gestalten. Bei der Gestaltung der einzelnen Karten, sowie auch den Boss Monstern haben wir versucht ein düsteres Thema zu wählen, damit dies die Geschichte und den sinn hinter das Spiel verstärkt. Die Monster wurden als Metaphern genutzt um die Ängste oder schlechte Erfahrungen bildlich Darzustellen. Viel Zeit wurde in die Entwicklung der Boss Monster gesteckt, da diese auch die Ängste Symbolisieren was auch auf Abbildung 2 gezeigt wird. Während des Projektes gab es immer wieder neue Möglichkeiten und/oder Programme die wir gefunden haben, die den Prozess des Zeichnens, sowie des Animierens vereinfachen. Für die Zukunft sollten wir jedoch von vorn herein einen Zeichenstil festlegen, damit diese dann nicht Auffallen im Fertigen Spiel. Desweitern haben wir uns dazu entschlossen Düstere Musik mit einzubringen, sowie selbst komponierte Melodien für die  Boss Monster, um die Bedrohung dieser hervorzubringen, aber auch Vertonung der Monster.</a:t>
            </a:r>
            <a:endParaRPr lang="de-DE" sz="2000" baseline="30000" dirty="0" smtClean="0">
              <a:latin typeface="Arial" panose="020B0604020202020204" pitchFamily="34" charset="0"/>
              <a:cs typeface="Arial" panose="020B0604020202020204" pitchFamily="34" charset="0"/>
            </a:endParaRPr>
          </a:p>
          <a:p>
            <a:endParaRPr lang="de-DE" sz="2000" baseline="30000" dirty="0">
              <a:latin typeface="Arial" panose="020B0604020202020204" pitchFamily="34" charset="0"/>
              <a:cs typeface="Arial" panose="020B0604020202020204" pitchFamily="34" charset="0"/>
            </a:endParaRPr>
          </a:p>
          <a:p>
            <a:r>
              <a:rPr lang="de-DE" sz="2000" b="1" dirty="0" smtClean="0">
                <a:latin typeface="Arial" panose="020B0604020202020204" pitchFamily="34" charset="0"/>
                <a:cs typeface="Arial" panose="020B0604020202020204" pitchFamily="34" charset="0"/>
              </a:rPr>
              <a:t>Diskussion</a:t>
            </a:r>
            <a:endParaRPr lang="de-DE" sz="2000" b="1" dirty="0">
              <a:latin typeface="Arial" panose="020B0604020202020204" pitchFamily="34" charset="0"/>
              <a:cs typeface="Arial" panose="020B0604020202020204" pitchFamily="34" charset="0"/>
            </a:endParaRPr>
          </a:p>
          <a:p>
            <a:r>
              <a:rPr lang="de-DE" sz="1600" dirty="0" smtClean="0">
                <a:latin typeface="Arial" panose="020B0604020202020204" pitchFamily="34" charset="0"/>
                <a:cs typeface="Arial" panose="020B0604020202020204" pitchFamily="34" charset="0"/>
              </a:rPr>
              <a:t>Besonders gelungen sind die Zeichnungen sowie die Animationen der Bosse. Da wir ein ziemlich schlechtes Zeit Management hatten gepaart mit zu vielen zielen und Content den wir machen wollten, gab es gegen ende des Projektes sehr viel Stress es fertig zu bekommen und viele Sachen sind auf der Strecke geblieben, wie unter anderem die Story. Unter anderem würde die Programmierung von Grund auf geändert werden, diese Funktioniert zwar, dennoch wurde trotz Zeit Knappheit viel Performance weggeworfen, dennoch erreichen wir ohne FrameRate Cap eine FPS von 300+</a:t>
            </a:r>
            <a:endParaRPr lang="de-DE" sz="2000" baseline="30000" dirty="0">
              <a:latin typeface="Arial" panose="020B0604020202020204" pitchFamily="34" charset="0"/>
              <a:cs typeface="Arial" panose="020B0604020202020204" pitchFamily="34" charset="0"/>
            </a:endParaRPr>
          </a:p>
        </p:txBody>
      </p:sp>
      <p:sp>
        <p:nvSpPr>
          <p:cNvPr id="15" name="Rechteck 14"/>
          <p:cNvSpPr/>
          <p:nvPr/>
        </p:nvSpPr>
        <p:spPr>
          <a:xfrm>
            <a:off x="912621" y="5994971"/>
            <a:ext cx="12960000" cy="72000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Cover Picture</a:t>
            </a:r>
          </a:p>
          <a:p>
            <a:pPr algn="ctr"/>
            <a:r>
              <a:rPr lang="de-DE" dirty="0" smtClean="0"/>
              <a:t>20 x 36 cm</a:t>
            </a:r>
          </a:p>
          <a:p>
            <a:pPr algn="ctr"/>
            <a:endParaRPr lang="de-DE" dirty="0"/>
          </a:p>
        </p:txBody>
      </p:sp>
      <p:sp>
        <p:nvSpPr>
          <p:cNvPr id="20" name="Rechteck 19"/>
          <p:cNvSpPr/>
          <p:nvPr/>
        </p:nvSpPr>
        <p:spPr>
          <a:xfrm>
            <a:off x="973000" y="24789059"/>
            <a:ext cx="6120000" cy="36000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Picture 1</a:t>
            </a:r>
          </a:p>
          <a:p>
            <a:pPr algn="ctr"/>
            <a:r>
              <a:rPr lang="de-DE" dirty="0" smtClean="0"/>
              <a:t>10 x 17 cm</a:t>
            </a:r>
            <a:endParaRPr lang="de-DE" dirty="0"/>
          </a:p>
        </p:txBody>
      </p:sp>
      <p:sp>
        <p:nvSpPr>
          <p:cNvPr id="21" name="Rechteck 20"/>
          <p:cNvSpPr/>
          <p:nvPr/>
        </p:nvSpPr>
        <p:spPr>
          <a:xfrm>
            <a:off x="7741752" y="24789059"/>
            <a:ext cx="6120000" cy="36000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Picture 2</a:t>
            </a:r>
          </a:p>
          <a:p>
            <a:pPr algn="ctr"/>
            <a:r>
              <a:rPr lang="de-DE" dirty="0" smtClean="0"/>
              <a:t>10 x 17 cm</a:t>
            </a:r>
            <a:endParaRPr lang="de-DE" dirty="0"/>
          </a:p>
        </p:txBody>
      </p:sp>
      <p:sp>
        <p:nvSpPr>
          <p:cNvPr id="16" name="Textfeld 15"/>
          <p:cNvSpPr txBox="1"/>
          <p:nvPr/>
        </p:nvSpPr>
        <p:spPr>
          <a:xfrm>
            <a:off x="912621" y="13555811"/>
            <a:ext cx="6228000" cy="461665"/>
          </a:xfrm>
          <a:prstGeom prst="rect">
            <a:avLst/>
          </a:prstGeom>
          <a:noFill/>
        </p:spPr>
        <p:txBody>
          <a:bodyPr wrap="square" rtlCol="0">
            <a:spAutoFit/>
          </a:bodyPr>
          <a:lstStyle/>
          <a:p>
            <a:r>
              <a:rPr lang="de-DE" sz="2400" b="1" dirty="0" smtClean="0">
                <a:latin typeface="Arial" panose="020B0604020202020204" pitchFamily="34" charset="0"/>
                <a:cs typeface="Arial" panose="020B0604020202020204" pitchFamily="34" charset="0"/>
              </a:rPr>
              <a:t>Ein Spiel nach unserem Geschmack</a:t>
            </a:r>
            <a:endParaRPr lang="de-DE" sz="2400" b="1" dirty="0">
              <a:latin typeface="Arial" panose="020B0604020202020204" pitchFamily="34" charset="0"/>
              <a:cs typeface="Arial" panose="020B0604020202020204" pitchFamily="34" charset="0"/>
            </a:endParaRPr>
          </a:p>
        </p:txBody>
      </p:sp>
      <p:pic>
        <p:nvPicPr>
          <p:cNvPr id="1026" name="Picture 2" descr="C:\Users\Bruno\Desktop\DreamRealm.png"/>
          <p:cNvPicPr>
            <a:picLocks noChangeAspect="1" noChangeArrowheads="1"/>
          </p:cNvPicPr>
          <p:nvPr/>
        </p:nvPicPr>
        <p:blipFill>
          <a:blip r:embed="rId2" cstate="print"/>
          <a:srcRect/>
          <a:stretch>
            <a:fillRect/>
          </a:stretch>
        </p:blipFill>
        <p:spPr bwMode="auto">
          <a:xfrm>
            <a:off x="906393" y="5995923"/>
            <a:ext cx="13001717" cy="7215238"/>
          </a:xfrm>
          <a:prstGeom prst="rect">
            <a:avLst/>
          </a:prstGeom>
          <a:noFill/>
        </p:spPr>
      </p:pic>
      <p:pic>
        <p:nvPicPr>
          <p:cNvPr id="1027" name="Picture 3" descr="C:\Users\Bruno\Desktop\Bild1.png"/>
          <p:cNvPicPr>
            <a:picLocks noChangeAspect="1" noChangeArrowheads="1"/>
          </p:cNvPicPr>
          <p:nvPr/>
        </p:nvPicPr>
        <p:blipFill>
          <a:blip r:embed="rId3" cstate="print"/>
          <a:srcRect/>
          <a:stretch>
            <a:fillRect/>
          </a:stretch>
        </p:blipFill>
        <p:spPr bwMode="auto">
          <a:xfrm>
            <a:off x="977832" y="24784117"/>
            <a:ext cx="6143668" cy="3670507"/>
          </a:xfrm>
          <a:prstGeom prst="rect">
            <a:avLst/>
          </a:prstGeom>
          <a:noFill/>
        </p:spPr>
      </p:pic>
      <p:pic>
        <p:nvPicPr>
          <p:cNvPr id="1028" name="Picture 4" descr="C:\Users\Bruno\Desktop\Boss.png"/>
          <p:cNvPicPr>
            <a:picLocks noChangeAspect="1" noChangeArrowheads="1"/>
          </p:cNvPicPr>
          <p:nvPr/>
        </p:nvPicPr>
        <p:blipFill>
          <a:blip r:embed="rId4" cstate="print"/>
          <a:srcRect/>
          <a:stretch>
            <a:fillRect/>
          </a:stretch>
        </p:blipFill>
        <p:spPr bwMode="auto">
          <a:xfrm>
            <a:off x="7693004" y="24784117"/>
            <a:ext cx="6162681" cy="3633248"/>
          </a:xfrm>
          <a:prstGeom prst="rect">
            <a:avLst/>
          </a:prstGeom>
          <a:noFill/>
        </p:spPr>
      </p:pic>
    </p:spTree>
    <p:extLst>
      <p:ext uri="{BB962C8B-B14F-4D97-AF65-F5344CB8AC3E}">
        <p14:creationId xmlns="" xmlns:p14="http://schemas.microsoft.com/office/powerpoint/2010/main" val="623866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Words>
  <Application>Microsoft Office PowerPoint</Application>
  <PresentationFormat>Benutzerdefiniert</PresentationFormat>
  <Paragraphs>51</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Folie 1</vt:lpstr>
    </vt:vector>
  </TitlesOfParts>
  <Company>Hochschule Rhein-Waal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Haverkamp, Tobias</dc:creator>
  <cp:lastModifiedBy>Bruno Branco</cp:lastModifiedBy>
  <cp:revision>96</cp:revision>
  <dcterms:created xsi:type="dcterms:W3CDTF">2015-12-11T11:34:35Z</dcterms:created>
  <dcterms:modified xsi:type="dcterms:W3CDTF">2017-01-14T16:25:27Z</dcterms:modified>
</cp:coreProperties>
</file>