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478" r:id="rId4"/>
    <p:sldId id="745" r:id="rId5"/>
    <p:sldId id="746" r:id="rId6"/>
    <p:sldId id="751" r:id="rId7"/>
    <p:sldId id="752" r:id="rId8"/>
    <p:sldId id="747" r:id="rId9"/>
    <p:sldId id="748" r:id="rId10"/>
    <p:sldId id="749" r:id="rId11"/>
    <p:sldId id="750" r:id="rId12"/>
    <p:sldId id="753" r:id="rId13"/>
    <p:sldId id="754" r:id="rId14"/>
    <p:sldId id="755" r:id="rId15"/>
    <p:sldId id="756" r:id="rId16"/>
    <p:sldId id="757" r:id="rId17"/>
    <p:sldId id="758" r:id="rId18"/>
  </p:sldIdLst>
  <p:sldSz cx="9906000" cy="6858000" type="A4"/>
  <p:notesSz cx="6858000" cy="9144000"/>
  <p:embeddedFontLs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SimSun" charset="-122"/>
      <p:regular r:id="rId25"/>
    </p:embeddedFont>
    <p:embeddedFont>
      <p:font typeface="Bernard MT Condensed" pitchFamily="18" charset="0"/>
      <p:regular r:id="rId26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ey A. Sidnev" initials="AA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800000"/>
    <a:srgbClr val="740000"/>
    <a:srgbClr val="CC0000"/>
    <a:srgbClr val="00E000"/>
    <a:srgbClr val="CCCCCC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97" autoAdjust="0"/>
    <p:restoredTop sz="90847" autoAdjust="0"/>
  </p:normalViewPr>
  <p:slideViewPr>
    <p:cSldViewPr>
      <p:cViewPr varScale="1">
        <p:scale>
          <a:sx n="67" d="100"/>
          <a:sy n="67" d="100"/>
        </p:scale>
        <p:origin x="-972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AD56EE-8B81-43C0-8D27-927B97A44A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580EFF-907E-4A5C-824D-7F2FD28DA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2874-79BA-4875-9CD5-299BB70C1D9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87B24-B72F-4700-BE00-CE3E4023ED57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222286" y="115888"/>
            <a:ext cx="9945688" cy="125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2000" b="1" dirty="0" smtClean="0">
                <a:latin typeface="Verdana" pitchFamily="34" charset="0"/>
              </a:rPr>
              <a:t>Lobachevsky State</a:t>
            </a:r>
            <a:r>
              <a:rPr lang="en-US" sz="2000" b="1" baseline="0" dirty="0" smtClean="0">
                <a:latin typeface="Verdana" pitchFamily="34" charset="0"/>
              </a:rPr>
              <a:t> University of Nizhny Novgorod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2000" b="1" baseline="0" dirty="0" smtClean="0">
                <a:latin typeface="Verdana" pitchFamily="34" charset="0"/>
              </a:rPr>
              <a:t>National Research University</a:t>
            </a:r>
            <a:endParaRPr lang="ru-RU" sz="2000" b="1" dirty="0" smtClean="0">
              <a:latin typeface="Verdana" pitchFamily="34" charset="0"/>
            </a:endParaRP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00" b="1" dirty="0" err="1" smtClean="0">
                <a:latin typeface="Verdana" pitchFamily="34" charset="0"/>
              </a:rPr>
              <a:t>SYRCoSE</a:t>
            </a:r>
            <a:r>
              <a:rPr lang="en-US" sz="1600" b="1" dirty="0" smtClean="0">
                <a:latin typeface="Verdana" pitchFamily="34" charset="0"/>
              </a:rPr>
              <a:t> 2010</a:t>
            </a:r>
            <a:endParaRPr lang="ru-RU" sz="1600" b="1" dirty="0">
              <a:latin typeface="Verdana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Проект ВИРТУОЗ</a:t>
            </a:r>
          </a:p>
          <a:p>
            <a:pPr>
              <a:defRPr/>
            </a:pPr>
            <a:r>
              <a:rPr lang="ru-RU"/>
              <a:t>Н.Новгород, 2004г.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 dirty="0"/>
              <a:t>Основы параллельных вычислений: Умножение матрицы на вектор © </a:t>
            </a:r>
            <a:r>
              <a:rPr lang="ru-RU" dirty="0" err="1"/>
              <a:t>Гергель</a:t>
            </a:r>
            <a:r>
              <a:rPr lang="ru-RU" dirty="0"/>
              <a:t> В.П.Код курса. Название модуля. Название лекции</a:t>
            </a:r>
          </a:p>
          <a:p>
            <a:pPr>
              <a:defRPr/>
            </a:pPr>
            <a:r>
              <a:rPr lang="ru-RU" dirty="0"/>
              <a:t>© Иванов И.И., Петров П.П., 2004г 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pPr>
              <a:defRPr/>
            </a:pPr>
            <a:fld id="{67AA8365-DA6F-4392-AB8B-1BCA66F69DF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pic>
        <p:nvPicPr>
          <p:cNvPr id="9" name="Рисунок 8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467" y="214290"/>
            <a:ext cx="1000132" cy="1000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9F1A4-0CBF-4DC3-A9D6-67533F819E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2" name="Рисунок 11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E3373-E217-47EB-8A3A-F849C38726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1" name="Рисунок 10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26288" y="207963"/>
            <a:ext cx="2284412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73050" y="207963"/>
            <a:ext cx="6700838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AB55-D1E0-4499-A5C3-401123B98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1" name="Рисунок 10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050" y="207963"/>
            <a:ext cx="9083675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39434-C616-47DB-A5BF-6D84908EA1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2" name="Рисунок 11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3024188" y="6386513"/>
            <a:ext cx="52863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Modern Educational Course on Agile Software Development</a:t>
            </a:r>
            <a:endParaRPr lang="ru-RU" sz="1000" b="0" kern="1200" dirty="0">
              <a:solidFill>
                <a:schemeClr val="tx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Text Box 1033"/>
          <p:cNvSpPr txBox="1">
            <a:spLocks noChangeArrowheads="1"/>
          </p:cNvSpPr>
          <p:nvPr userDrawn="1"/>
        </p:nvSpPr>
        <p:spPr bwMode="auto">
          <a:xfrm>
            <a:off x="881034" y="6397489"/>
            <a:ext cx="15001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 smtClean="0">
                <a:latin typeface="Verdana" pitchFamily="34" charset="0"/>
                <a:ea typeface="SimSun"/>
              </a:rPr>
              <a:t>SYRCoSE</a:t>
            </a:r>
            <a:r>
              <a:rPr lang="en-US" sz="1000" dirty="0" smtClean="0">
                <a:latin typeface="Verdana" pitchFamily="34" charset="0"/>
                <a:ea typeface="SimSun"/>
              </a:rPr>
              <a:t> </a:t>
            </a:r>
            <a:r>
              <a:rPr lang="ru-RU" sz="10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20</a:t>
            </a: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10 </a:t>
            </a:r>
            <a:endParaRPr lang="ru-RU" sz="1000" kern="1200" dirty="0">
              <a:solidFill>
                <a:schemeClr val="tx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 Box 1033"/>
          <p:cNvSpPr txBox="1">
            <a:spLocks noChangeArrowheads="1"/>
          </p:cNvSpPr>
          <p:nvPr userDrawn="1"/>
        </p:nvSpPr>
        <p:spPr bwMode="auto">
          <a:xfrm>
            <a:off x="9405934" y="6429396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C334ADF4-E04F-47AB-B337-B3FD08C3714F}" type="slidenum">
              <a:rPr lang="ru-RU" sz="1200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ru-RU" sz="1200" kern="1200" dirty="0">
              <a:solidFill>
                <a:schemeClr val="tx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Рисунок 13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1029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3024188" y="6386513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Мастер-класс по 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Intel Parallel Studio.</a:t>
            </a:r>
          </a:p>
          <a:p>
            <a:pPr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Быстрое преобразование Фурье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ru-RU" sz="1000" kern="1200" dirty="0" smtClean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457200" indent="-457200">
              <a:buFont typeface="+mj-lt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1" name="Text Box 1033"/>
          <p:cNvSpPr txBox="1">
            <a:spLocks noChangeArrowheads="1"/>
          </p:cNvSpPr>
          <p:nvPr userDrawn="1"/>
        </p:nvSpPr>
        <p:spPr bwMode="auto">
          <a:xfrm>
            <a:off x="9405934" y="6429396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C334ADF4-E04F-47AB-B337-B3FD08C3714F}" type="slidenum">
              <a:rPr lang="ru-RU" sz="120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Text Box 1033"/>
          <p:cNvSpPr txBox="1">
            <a:spLocks noChangeArrowheads="1"/>
          </p:cNvSpPr>
          <p:nvPr userDrawn="1"/>
        </p:nvSpPr>
        <p:spPr bwMode="auto">
          <a:xfrm>
            <a:off x="881034" y="6397489"/>
            <a:ext cx="1428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Н.Новгород, 20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10 </a:t>
            </a: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г.</a:t>
            </a:r>
            <a:endParaRPr lang="ru-RU" sz="10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3" name="Рисунок 12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3024188" y="6386513"/>
            <a:ext cx="5286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Мастер-класс по 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Intel Parallel Studio.</a:t>
            </a:r>
          </a:p>
          <a:p>
            <a:pPr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Быстрое преобразование Фурье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ru-RU" sz="1000" kern="1200" dirty="0" smtClean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2643182"/>
            <a:ext cx="84201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4000504"/>
            <a:ext cx="8420100" cy="1500187"/>
          </a:xfrm>
        </p:spPr>
        <p:txBody>
          <a:bodyPr anchor="b"/>
          <a:lstStyle>
            <a:lvl1pPr marL="457200" indent="-457200">
              <a:buFont typeface="+mj-lt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1" name="Text Box 1033"/>
          <p:cNvSpPr txBox="1">
            <a:spLocks noChangeArrowheads="1"/>
          </p:cNvSpPr>
          <p:nvPr userDrawn="1"/>
        </p:nvSpPr>
        <p:spPr bwMode="auto">
          <a:xfrm>
            <a:off x="881034" y="6397489"/>
            <a:ext cx="1428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Н.Новгород, 20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10 </a:t>
            </a:r>
            <a:r>
              <a:rPr lang="ru-RU" sz="10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г.</a:t>
            </a:r>
            <a:endParaRPr lang="ru-RU" sz="10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Text Box 1033"/>
          <p:cNvSpPr txBox="1">
            <a:spLocks noChangeArrowheads="1"/>
          </p:cNvSpPr>
          <p:nvPr userDrawn="1"/>
        </p:nvSpPr>
        <p:spPr bwMode="auto">
          <a:xfrm>
            <a:off x="9405934" y="6429396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C334ADF4-E04F-47AB-B337-B3FD08C3714F}" type="slidenum">
              <a:rPr lang="ru-RU" sz="120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3" name="Рисунок 12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534-3B52-45AD-A209-03B9D2FC10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2" name="Рисунок 11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BDE8-6820-4846-ABAD-3A54F5ED04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" name="Рисунок 13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EC9C-9F0A-4B08-83F0-25201A24FC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" name="Рисунок 9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30CF-5816-4AE5-9A29-9F4F7B6B1E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9" name="Рисунок 8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</a:t>
            </a:r>
            <a:r>
              <a:rPr lang="ru-RU" smtClean="0"/>
              <a:t>2009</a:t>
            </a:r>
            <a:r>
              <a:rPr lang="en-US" smtClean="0"/>
              <a:t> </a:t>
            </a:r>
            <a:r>
              <a:rPr lang="ru-RU"/>
              <a:t>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8313" y="6408738"/>
            <a:ext cx="5761037" cy="449262"/>
          </a:xfrm>
          <a:prstGeom prst="rect">
            <a:avLst/>
          </a:prstGeom>
        </p:spPr>
        <p:txBody>
          <a:bodyPr/>
          <a:lstStyle>
            <a:lvl1pPr algn="r"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Оптимизация ПО.</a:t>
            </a:r>
          </a:p>
          <a:p>
            <a:pPr>
              <a:defRPr/>
            </a:pPr>
            <a:r>
              <a:rPr lang="ru-RU"/>
              <a:t>Быстрое преобразование Фурье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94FA3-85D0-42B8-920E-9C96416A9C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2" name="Рисунок 11" descr="NNGU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07963"/>
            <a:ext cx="9083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5"/>
            <a:ext cx="8915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650" y="6408738"/>
            <a:ext cx="20510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dirty="0" smtClean="0"/>
              <a:t>Н.Новгород, 20</a:t>
            </a:r>
            <a:r>
              <a:rPr lang="en-US" dirty="0" smtClean="0"/>
              <a:t>10</a:t>
            </a:r>
            <a:r>
              <a:rPr lang="ru-RU" dirty="0" smtClean="0"/>
              <a:t> г.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963" y="6408738"/>
            <a:ext cx="935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EA551580-6C33-4AC6-BCDE-FA653A2326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138" y="6381750"/>
            <a:ext cx="87376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1763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ru-RU"/>
          </a:p>
        </p:txBody>
      </p:sp>
      <p:sp>
        <p:nvSpPr>
          <p:cNvPr id="11" name="Text Box 1033"/>
          <p:cNvSpPr txBox="1">
            <a:spLocks noChangeArrowheads="1"/>
          </p:cNvSpPr>
          <p:nvPr/>
        </p:nvSpPr>
        <p:spPr bwMode="auto">
          <a:xfrm>
            <a:off x="3024188" y="6386513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1000" dirty="0">
                <a:latin typeface="+mn-lt"/>
              </a:rPr>
              <a:t>Оптимизация ПО.</a:t>
            </a:r>
          </a:p>
          <a:p>
            <a:pPr>
              <a:defRPr/>
            </a:pPr>
            <a:r>
              <a:rPr lang="ru-RU" sz="1000" dirty="0">
                <a:latin typeface="+mn-lt"/>
              </a:rPr>
              <a:t>Быстрое преобразование Фурье</a:t>
            </a:r>
          </a:p>
        </p:txBody>
      </p:sp>
      <p:pic>
        <p:nvPicPr>
          <p:cNvPr id="12" name="Рисунок 11" descr="NNGU_Logo_PNG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401" y="6005531"/>
            <a:ext cx="714380" cy="714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4667248" y="4490404"/>
            <a:ext cx="47847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 err="1" smtClean="0">
                <a:latin typeface="Verdana" pitchFamily="34" charset="0"/>
                <a:ea typeface="SimSun"/>
              </a:rPr>
              <a:t>Kirill</a:t>
            </a:r>
            <a:r>
              <a:rPr lang="en-US" sz="2000" dirty="0" smtClean="0">
                <a:latin typeface="Verdana" pitchFamily="34" charset="0"/>
                <a:ea typeface="SimSun"/>
              </a:rPr>
              <a:t> </a:t>
            </a:r>
            <a:r>
              <a:rPr lang="en-US" sz="2000" dirty="0" err="1" smtClean="0">
                <a:latin typeface="Verdana" pitchFamily="34" charset="0"/>
                <a:ea typeface="SimSun"/>
              </a:rPr>
              <a:t>Kornyakov</a:t>
            </a:r>
            <a:r>
              <a:rPr lang="en-US" sz="2000" dirty="0" smtClean="0">
                <a:latin typeface="Verdana" pitchFamily="34" charset="0"/>
                <a:ea typeface="SimSun"/>
              </a:rPr>
              <a:t>, </a:t>
            </a:r>
            <a:r>
              <a:rPr lang="en-US" sz="2000" dirty="0" err="1" smtClean="0">
                <a:latin typeface="Verdana" pitchFamily="34" charset="0"/>
                <a:ea typeface="SimSun"/>
              </a:rPr>
              <a:t>Evgeny</a:t>
            </a:r>
            <a:r>
              <a:rPr lang="en-US" sz="2000" dirty="0" smtClean="0">
                <a:latin typeface="Verdana" pitchFamily="34" charset="0"/>
                <a:ea typeface="SimSun"/>
              </a:rPr>
              <a:t> Sorokin</a:t>
            </a:r>
            <a:br>
              <a:rPr lang="en-US" sz="2000" dirty="0" smtClean="0">
                <a:latin typeface="Verdana" pitchFamily="34" charset="0"/>
                <a:ea typeface="SimSun"/>
              </a:rPr>
            </a:br>
            <a:endParaRPr lang="en-US" sz="2000" dirty="0" smtClean="0">
              <a:latin typeface="Verdana" pitchFamily="34" charset="0"/>
              <a:ea typeface="SimSun"/>
            </a:endParaRPr>
          </a:p>
          <a:p>
            <a:r>
              <a:rPr lang="en-US" sz="2000" dirty="0" smtClean="0">
                <a:latin typeface="Verdana" pitchFamily="34" charset="0"/>
                <a:ea typeface="SimSun"/>
              </a:rPr>
              <a:t>Computational Mathematics and Cybernetics department,</a:t>
            </a:r>
            <a:endParaRPr lang="ru-RU" sz="2000" dirty="0" smtClean="0">
              <a:latin typeface="Verdana" pitchFamily="34" charset="0"/>
              <a:ea typeface="SimSun"/>
            </a:endParaRPr>
          </a:p>
          <a:p>
            <a:r>
              <a:rPr lang="en-US" sz="2000" dirty="0" smtClean="0">
                <a:latin typeface="Verdana" pitchFamily="34" charset="0"/>
                <a:ea typeface="SimSun"/>
              </a:rPr>
              <a:t>N.I. Lobachevsky State University,</a:t>
            </a:r>
            <a:endParaRPr lang="ru-RU" sz="2000" dirty="0" smtClean="0">
              <a:latin typeface="Verdana" pitchFamily="34" charset="0"/>
              <a:ea typeface="SimSun"/>
            </a:endParaRPr>
          </a:p>
          <a:p>
            <a:r>
              <a:rPr lang="en-US" sz="2000" dirty="0" smtClean="0">
                <a:latin typeface="Verdana" pitchFamily="34" charset="0"/>
                <a:ea typeface="SimSun"/>
              </a:rPr>
              <a:t>Nizhny Novgorod, Russia</a:t>
            </a:r>
            <a:endParaRPr lang="ru-RU" sz="2000" dirty="0" smtClean="0">
              <a:latin typeface="Verdana" pitchFamily="34" charset="0"/>
              <a:ea typeface="SimSun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42950" y="2244727"/>
            <a:ext cx="8420100" cy="1470025"/>
          </a:xfrm>
        </p:spPr>
        <p:txBody>
          <a:bodyPr/>
          <a:lstStyle/>
          <a:p>
            <a:pPr algn="ctr"/>
            <a:r>
              <a:rPr lang="en-US" sz="3200" dirty="0" smtClean="0"/>
              <a:t>The Modern Educational Course on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>Agile Software Development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Course Ideas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r>
              <a:rPr lang="en-US" sz="2800" dirty="0" smtClean="0"/>
              <a:t>Theoretical part (how to organize work)</a:t>
            </a:r>
          </a:p>
          <a:p>
            <a:pPr lvl="1"/>
            <a:r>
              <a:rPr lang="en-US" dirty="0" smtClean="0"/>
              <a:t>To give an overview of the full spectrum of agile methodologies.</a:t>
            </a:r>
          </a:p>
          <a:p>
            <a:pPr lvl="1"/>
            <a:r>
              <a:rPr lang="en-US" dirty="0" smtClean="0"/>
              <a:t>To show widely accepted practices and to show corrections made by time.</a:t>
            </a:r>
          </a:p>
          <a:p>
            <a:pPr lvl="1"/>
            <a:r>
              <a:rPr lang="en-US" dirty="0" smtClean="0"/>
              <a:t>To use real life experience.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Practical part (how to write agile code)</a:t>
            </a:r>
          </a:p>
          <a:p>
            <a:pPr lvl="1"/>
            <a:r>
              <a:rPr lang="en-US" dirty="0" smtClean="0"/>
              <a:t>To discuss key concepts (practices, principles and patterns).</a:t>
            </a:r>
          </a:p>
          <a:p>
            <a:pPr lvl="1"/>
            <a:r>
              <a:rPr lang="en-US" dirty="0" smtClean="0"/>
              <a:t>To introduce development tools.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Agile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Scrum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eXtreme</a:t>
            </a:r>
            <a:r>
              <a:rPr lang="en-US" dirty="0" smtClean="0"/>
              <a:t> Programming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Architectural styles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SOLID OOD principles (SPR, OCP, LSP, ISP, DIP)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Test-Driven Development (+lab)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Model-View-Presenter pattern (+lab)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r>
              <a:rPr lang="en-US" dirty="0" smtClean="0"/>
              <a:t>The goal of TDD lab is to practice refactoring to patterns, to let students see the value of TDD and to educate dependency management. Tools play important role here.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dirty="0" smtClean="0"/>
              <a:t>MVP lab is aimed for practical usage of </a:t>
            </a:r>
            <a:r>
              <a:rPr lang="en-US" dirty="0" smtClean="0"/>
              <a:t>this GUI </a:t>
            </a:r>
            <a:r>
              <a:rPr lang="en-US" dirty="0" smtClean="0"/>
              <a:t>level pattern. Students learn one of the most useful patterns and understand how the OO and patterns help to create flexible systems.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r>
              <a:rPr lang="en-US" dirty="0" smtClean="0"/>
              <a:t>Initial version of the course have been created and approbated.</a:t>
            </a:r>
          </a:p>
          <a:p>
            <a:endParaRPr lang="en-US" dirty="0" smtClean="0"/>
          </a:p>
          <a:p>
            <a:r>
              <a:rPr lang="en-US" dirty="0" smtClean="0"/>
              <a:t>Nizhny </a:t>
            </a:r>
            <a:r>
              <a:rPr lang="en-US" dirty="0" smtClean="0"/>
              <a:t>Novgorod State University facilities are used as a basis for initial course approbations. The course has been conducted </a:t>
            </a:r>
            <a:r>
              <a:rPr lang="en-US" dirty="0" smtClean="0"/>
              <a:t>as </a:t>
            </a:r>
            <a:r>
              <a:rPr lang="en-US" dirty="0" smtClean="0"/>
              <a:t>the Master's course </a:t>
            </a:r>
            <a:r>
              <a:rPr lang="en-US" dirty="0" smtClean="0"/>
              <a:t>on Computational </a:t>
            </a:r>
            <a:r>
              <a:rPr lang="en-US" dirty="0" smtClean="0"/>
              <a:t>Mathematics and Cybernetics </a:t>
            </a:r>
            <a:r>
              <a:rPr lang="en-US" dirty="0" smtClean="0"/>
              <a:t>department of </a:t>
            </a:r>
            <a:r>
              <a:rPr lang="en-US" dirty="0" smtClean="0"/>
              <a:t>State University of </a:t>
            </a:r>
            <a:r>
              <a:rPr lang="en-US" dirty="0" smtClean="0"/>
              <a:t>Nizhny </a:t>
            </a:r>
            <a:r>
              <a:rPr lang="en-US" dirty="0" smtClean="0"/>
              <a:t>Novgorod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course </a:t>
            </a:r>
            <a:r>
              <a:rPr lang="en-US" dirty="0" smtClean="0"/>
              <a:t>have been </a:t>
            </a:r>
            <a:r>
              <a:rPr lang="en-US" dirty="0" smtClean="0"/>
              <a:t>tested at Winter and Summer Schools (annual sessions) at </a:t>
            </a:r>
            <a:r>
              <a:rPr lang="en-US" dirty="0" err="1" smtClean="0"/>
              <a:t>ITLab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r>
              <a:rPr lang="en-US" dirty="0" smtClean="0"/>
              <a:t>We are working </a:t>
            </a:r>
            <a:r>
              <a:rPr lang="en-US" dirty="0" smtClean="0"/>
              <a:t>on </a:t>
            </a:r>
            <a:r>
              <a:rPr lang="en-US" dirty="0" smtClean="0"/>
              <a:t>handbook for the course. It will be released this autumn.</a:t>
            </a:r>
          </a:p>
          <a:p>
            <a:endParaRPr lang="en-US" dirty="0" smtClean="0"/>
          </a:p>
          <a:p>
            <a:r>
              <a:rPr lang="en-US" dirty="0" smtClean="0"/>
              <a:t>We plan to </a:t>
            </a:r>
            <a:r>
              <a:rPr lang="en-US" dirty="0" smtClean="0"/>
              <a:t>enlarge significantly the practical </a:t>
            </a:r>
            <a:r>
              <a:rPr lang="en-US" dirty="0" smtClean="0"/>
              <a:t>part of the course. Database-related topics </a:t>
            </a:r>
            <a:r>
              <a:rPr lang="en-US" dirty="0" smtClean="0"/>
              <a:t>and some other useful </a:t>
            </a:r>
            <a:r>
              <a:rPr lang="en-US" dirty="0" smtClean="0"/>
              <a:t>patterns will </a:t>
            </a:r>
            <a:r>
              <a:rPr lang="en-US" dirty="0" smtClean="0"/>
              <a:t>be </a:t>
            </a:r>
            <a:r>
              <a:rPr lang="en-US" dirty="0" smtClean="0"/>
              <a:t>added. Student are supposed to use team collaboration tool (</a:t>
            </a:r>
            <a:r>
              <a:rPr lang="en-US" dirty="0" err="1" smtClean="0"/>
              <a:t>GoogleCode</a:t>
            </a:r>
            <a:r>
              <a:rPr lang="en-US" dirty="0" smtClean="0"/>
              <a:t>, </a:t>
            </a:r>
            <a:r>
              <a:rPr lang="en-US" dirty="0" err="1" smtClean="0"/>
              <a:t>Redmine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Course materials will be available online for free.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kirill.kornyakov@gmail.com</a:t>
            </a:r>
          </a:p>
          <a:p>
            <a:endParaRPr lang="ru-RU" dirty="0" smtClean="0"/>
          </a:p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Information about the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Key course ideas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Course outline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 </a:t>
            </a:r>
            <a:r>
              <a:rPr lang="en-US" dirty="0" smtClean="0"/>
              <a:t>status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</a:p>
          <a:p>
            <a:pPr lvl="1"/>
            <a:r>
              <a:rPr lang="en-US" dirty="0" err="1" smtClean="0"/>
              <a:t>Evgeny</a:t>
            </a:r>
            <a:r>
              <a:rPr lang="en-US" dirty="0" smtClean="0"/>
              <a:t> </a:t>
            </a:r>
            <a:r>
              <a:rPr lang="en-US" dirty="0" smtClean="0"/>
              <a:t>Sorokin (UNN, Intel software engineer)</a:t>
            </a:r>
          </a:p>
          <a:p>
            <a:pPr lvl="1"/>
            <a:r>
              <a:rPr lang="en-US" dirty="0" smtClean="0"/>
              <a:t>Anton </a:t>
            </a:r>
            <a:r>
              <a:rPr lang="en-US" dirty="0" err="1" smtClean="0"/>
              <a:t>Bevzuk</a:t>
            </a:r>
            <a:r>
              <a:rPr lang="en-US" dirty="0" smtClean="0"/>
              <a:t> (Intel senior software engineer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Kirill</a:t>
            </a:r>
            <a:r>
              <a:rPr lang="en-US" dirty="0" smtClean="0"/>
              <a:t> </a:t>
            </a:r>
            <a:r>
              <a:rPr lang="en-US" dirty="0" err="1" smtClean="0"/>
              <a:t>Kornyakov</a:t>
            </a:r>
            <a:r>
              <a:rPr lang="en-US" dirty="0" smtClean="0"/>
              <a:t> (UNN, </a:t>
            </a:r>
            <a:r>
              <a:rPr lang="en-US" dirty="0" err="1" smtClean="0"/>
              <a:t>Itseez</a:t>
            </a:r>
            <a:r>
              <a:rPr lang="en-US" dirty="0" smtClean="0"/>
              <a:t> software engineer)</a:t>
            </a:r>
          </a:p>
          <a:p>
            <a:pPr lvl="1"/>
            <a:r>
              <a:rPr lang="en-US" dirty="0" smtClean="0"/>
              <a:t>Our </a:t>
            </a:r>
            <a:r>
              <a:rPr lang="en-US" dirty="0" smtClean="0"/>
              <a:t>colleagues from UNN, Intel, </a:t>
            </a:r>
            <a:r>
              <a:rPr lang="en-US" dirty="0" err="1" smtClean="0"/>
              <a:t>Itseez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Project start: early 2009</a:t>
            </a:r>
          </a:p>
          <a:p>
            <a:endParaRPr lang="en-US" dirty="0" smtClean="0"/>
          </a:p>
          <a:p>
            <a:r>
              <a:rPr lang="en-US" dirty="0" smtClean="0"/>
              <a:t>Approbations:</a:t>
            </a:r>
          </a:p>
          <a:p>
            <a:pPr lvl="1"/>
            <a:r>
              <a:rPr lang="en-US" dirty="0" smtClean="0"/>
              <a:t>Master Course on CMC department (Fall 2009)</a:t>
            </a:r>
            <a:endParaRPr lang="ru-RU" dirty="0" smtClean="0"/>
          </a:p>
          <a:p>
            <a:pPr lvl="1"/>
            <a:r>
              <a:rPr lang="en-US" dirty="0" smtClean="0"/>
              <a:t>Annual Summer and Winter Schools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4140244" y="1160448"/>
            <a:ext cx="7099300" cy="1968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2008 Scott W. Ambler www.ambysoft.com/surveys/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Rate of Agile Techniques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495301" y="1600200"/>
          <a:ext cx="8941197" cy="4537075"/>
        </p:xfrm>
        <a:graphic>
          <a:graphicData uri="http://schemas.openxmlformats.org/presentationml/2006/ole">
            <p:oleObj spid="_x0000_s3074" name="Chart" r:id="rId4" imgW="8229600" imgH="4524283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4140244" y="1142984"/>
            <a:ext cx="7099300" cy="1968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2008 Scott W. Ambler www.ambysoft.com/surveys/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21" y="268078"/>
            <a:ext cx="9173369" cy="366712"/>
          </a:xfrm>
        </p:spPr>
        <p:txBody>
          <a:bodyPr/>
          <a:lstStyle/>
          <a:p>
            <a:r>
              <a:rPr lang="en-US" dirty="0"/>
              <a:t>How Have Agile Approaches Affected the Quality of Systems Deployed?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ph idx="1"/>
          </p:nvPr>
        </p:nvGraphicFramePr>
        <p:xfrm>
          <a:off x="-190536" y="1500174"/>
          <a:ext cx="9883643" cy="5026025"/>
        </p:xfrm>
        <a:graphic>
          <a:graphicData uri="http://schemas.openxmlformats.org/presentationml/2006/ole">
            <p:oleObj spid="_x0000_s4098" name="Chart" r:id="rId3" imgW="8229600" imgH="4533900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Agile?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is a set of iterative and incremental development methodologies with emphasis on building releasable software in short time periods.</a:t>
            </a:r>
          </a:p>
          <a:p>
            <a:endParaRPr lang="en-US" dirty="0" smtClean="0"/>
          </a:p>
          <a:p>
            <a:r>
              <a:rPr lang="en-US" dirty="0" smtClean="0"/>
              <a:t>Agile methodologies are a trend nowadays. They are proven to be very</a:t>
            </a:r>
            <a:r>
              <a:rPr lang="en-US" b="1" dirty="0" smtClean="0"/>
              <a:t> </a:t>
            </a:r>
            <a:r>
              <a:rPr lang="en-US" dirty="0" smtClean="0"/>
              <a:t>effective for </a:t>
            </a:r>
            <a:r>
              <a:rPr lang="en-US" dirty="0" smtClean="0"/>
              <a:t>specific class </a:t>
            </a:r>
            <a:r>
              <a:rPr lang="en-US" dirty="0" smtClean="0"/>
              <a:t>of software projects. It is very likely that young software engineer will participate in an agile software project.</a:t>
            </a:r>
          </a:p>
          <a:p>
            <a:endParaRPr lang="en-US" dirty="0" smtClean="0"/>
          </a:p>
          <a:p>
            <a:r>
              <a:rPr lang="en-US" dirty="0" smtClean="0"/>
              <a:t>Regardless of this, every developer need to now basic agile development principles and practices, which help to create high-quality, maintainable and flexible software systems.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Agile Course?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5"/>
            <a:ext cx="9244046" cy="4968875"/>
          </a:xfrm>
        </p:spPr>
        <p:txBody>
          <a:bodyPr/>
          <a:lstStyle/>
          <a:p>
            <a:r>
              <a:rPr lang="en-US" dirty="0" smtClean="0"/>
              <a:t>There is no complete course, covering agile methodologies.</a:t>
            </a:r>
          </a:p>
          <a:p>
            <a:endParaRPr lang="en-US" dirty="0" smtClean="0"/>
          </a:p>
          <a:p>
            <a:r>
              <a:rPr lang="en-US" dirty="0" smtClean="0"/>
              <a:t>We can see numerous materials about Agile:</a:t>
            </a:r>
            <a:endParaRPr lang="ru-RU" dirty="0" smtClean="0"/>
          </a:p>
          <a:p>
            <a:pPr lvl="1"/>
            <a:r>
              <a:rPr lang="en-US" sz="2000" dirty="0" smtClean="0"/>
              <a:t>Pioneering books about Agile Development and their followings.</a:t>
            </a:r>
            <a:endParaRPr lang="ru-RU" sz="2000" dirty="0" smtClean="0"/>
          </a:p>
          <a:p>
            <a:pPr lvl="1"/>
            <a:r>
              <a:rPr lang="en-US" sz="2000" dirty="0" smtClean="0"/>
              <a:t>Commercial training courses by consulting companies.</a:t>
            </a:r>
            <a:endParaRPr lang="ru-RU" sz="2000" dirty="0" smtClean="0"/>
          </a:p>
          <a:p>
            <a:pPr lvl="1"/>
            <a:r>
              <a:rPr lang="en-US" sz="2000" dirty="0" smtClean="0"/>
              <a:t>Extensive research on applicability of agile practices in various environments.</a:t>
            </a:r>
            <a:br>
              <a:rPr lang="en-US" sz="2000" dirty="0" smtClean="0"/>
            </a:br>
            <a:endParaRPr lang="ru-RU" sz="2000" dirty="0" smtClean="0"/>
          </a:p>
          <a:p>
            <a:r>
              <a:rPr lang="en-US" dirty="0" smtClean="0"/>
              <a:t>There is still a lack of Agile Development courses with strong practical orientation.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Course Ideas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616" y="1285860"/>
            <a:ext cx="827610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5776933"/>
            <a:ext cx="5524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Course Ideas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4" y="1090050"/>
            <a:ext cx="7000924" cy="526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5776933"/>
            <a:ext cx="5524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9D2185C9FCFC8B4CBBD4366DE921B37E" ma:contentTypeVersion="" ma:contentTypeDescription="" ma:contentTypeScope="" ma:versionID="4f8d2f2d8bc1365aca4f2171db7d53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9EECB1F-0A34-48EE-8BA6-1030EDD07C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614526A-F0EE-4BCE-813E-ACF431E275F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25534</TotalTime>
  <Words>493</Words>
  <Application>Microsoft Office PowerPoint</Application>
  <PresentationFormat>Лист A4 (210x297 мм)</PresentationFormat>
  <Paragraphs>88</Paragraphs>
  <Slides>15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Verdana</vt:lpstr>
      <vt:lpstr>SimSun</vt:lpstr>
      <vt:lpstr>Wingdings</vt:lpstr>
      <vt:lpstr>Bernard MT Condensed</vt:lpstr>
      <vt:lpstr>Оформление по умолчанию</vt:lpstr>
      <vt:lpstr>Chart</vt:lpstr>
      <vt:lpstr>The Modern Educational Course on Agile Software Development</vt:lpstr>
      <vt:lpstr>Agenda</vt:lpstr>
      <vt:lpstr>The Project</vt:lpstr>
      <vt:lpstr>Adoption Rate of Agile Techniques</vt:lpstr>
      <vt:lpstr>How Have Agile Approaches Affected the Quality of Systems Deployed?</vt:lpstr>
      <vt:lpstr>Motivation: Why Agile?</vt:lpstr>
      <vt:lpstr>Motivation: Why Agile Course?</vt:lpstr>
      <vt:lpstr>Key Course Ideas</vt:lpstr>
      <vt:lpstr>Key Course Ideas</vt:lpstr>
      <vt:lpstr>Key Course Ideas</vt:lpstr>
      <vt:lpstr>Course Outline</vt:lpstr>
      <vt:lpstr>Labs</vt:lpstr>
      <vt:lpstr>Project Status</vt:lpstr>
      <vt:lpstr>Future Work</vt:lpstr>
      <vt:lpstr>Questions?</vt:lpstr>
    </vt:vector>
  </TitlesOfParts>
  <Company>Нижегородский университет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Параллельные методы сортировки</dc:title>
  <dc:creator>Гергель В.П.</dc:creator>
  <dc:description>Версия 1.2 от 30.12.2005</dc:description>
  <cp:lastModifiedBy>Admin</cp:lastModifiedBy>
  <cp:revision>1697</cp:revision>
  <dcterms:created xsi:type="dcterms:W3CDTF">2004-08-14T10:27:56Z</dcterms:created>
  <dcterms:modified xsi:type="dcterms:W3CDTF">2010-06-02T09:20:10Z</dcterms:modified>
  <cp:contentType>_Docs_</cp:contentType>
</cp:coreProperties>
</file>