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2"/>
    <p:restoredTop sz="96301"/>
  </p:normalViewPr>
  <p:slideViewPr>
    <p:cSldViewPr snapToGrid="0">
      <p:cViewPr varScale="1">
        <p:scale>
          <a:sx n="160" d="100"/>
          <a:sy n="160" d="100"/>
        </p:scale>
        <p:origin x="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6/13/23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2282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5380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9930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3075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164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8550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8032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2330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023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91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6/13/23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55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91440" tIns="45720" rIns="91440" bIns="4572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91440" tIns="45720" rIns="91440" bIns="45720" anchor="ctr"/>
          <a:lstStyle>
            <a:lvl1pPr algn="l">
              <a:defRPr sz="1600">
                <a:solidFill>
                  <a:schemeClr val="tx1">
                    <a:tint val="75000"/>
                  </a:schemeClr>
                </a:solidFill>
              </a:defRPr>
            </a:lvl1pPr>
          </a:lstStyle>
          <a:p>
            <a:fld id="{72345051-2045-45DA-935E-2E3CA1A69ADC}" type="datetimeFigureOut">
              <a:rPr lang="en-US" smtClean="0"/>
              <a:t>6/13/23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91440" tIns="45720" rIns="91440" bIns="4572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91440" tIns="45720" rIns="91440" bIns="4572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85150429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94" r:id="rId6"/>
    <p:sldLayoutId id="2147483689" r:id="rId7"/>
    <p:sldLayoutId id="2147483690" r:id="rId8"/>
    <p:sldLayoutId id="2147483691" r:id="rId9"/>
    <p:sldLayoutId id="2147483693" r:id="rId10"/>
    <p:sldLayoutId id="2147483692"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6E6D8-A310-F834-A0F5-EDBD8F3DF42B}"/>
              </a:ext>
            </a:extLst>
          </p:cNvPr>
          <p:cNvSpPr>
            <a:spLocks noGrp="1"/>
          </p:cNvSpPr>
          <p:nvPr>
            <p:ph type="ctrTitle"/>
          </p:nvPr>
        </p:nvSpPr>
        <p:spPr>
          <a:xfrm>
            <a:off x="638882" y="3577456"/>
            <a:ext cx="10909640" cy="1687814"/>
          </a:xfrm>
        </p:spPr>
        <p:txBody>
          <a:bodyPr anchor="b">
            <a:normAutofit/>
          </a:bodyPr>
          <a:lstStyle/>
          <a:p>
            <a:pPr algn="ctr">
              <a:lnSpc>
                <a:spcPct val="90000"/>
              </a:lnSpc>
            </a:pPr>
            <a:r>
              <a:rPr lang="en-US" sz="5500" dirty="0" err="1">
                <a:latin typeface="Baloo Bhaina 2" panose="03080502040302020200" pitchFamily="66" charset="77"/>
                <a:cs typeface="Baloo Bhaina 2" panose="03080502040302020200" pitchFamily="66" charset="77"/>
              </a:rPr>
              <a:t>Devops</a:t>
            </a:r>
            <a:r>
              <a:rPr lang="en-US" sz="5500" dirty="0">
                <a:latin typeface="Baloo Bhaina 2" panose="03080502040302020200" pitchFamily="66" charset="77"/>
                <a:cs typeface="Baloo Bhaina 2" panose="03080502040302020200" pitchFamily="66" charset="77"/>
              </a:rPr>
              <a:t> – Version control systems – Git, </a:t>
            </a:r>
            <a:r>
              <a:rPr lang="en-US" sz="5500" dirty="0" err="1">
                <a:latin typeface="Baloo Bhaina 2" panose="03080502040302020200" pitchFamily="66" charset="77"/>
                <a:cs typeface="Baloo Bhaina 2" panose="03080502040302020200" pitchFamily="66" charset="77"/>
              </a:rPr>
              <a:t>Github</a:t>
            </a:r>
            <a:endParaRPr lang="en-US" sz="5500" dirty="0">
              <a:latin typeface="Baloo Bhaina 2" panose="03080502040302020200" pitchFamily="66" charset="77"/>
              <a:cs typeface="Baloo Bhaina 2" panose="03080502040302020200" pitchFamily="66" charset="77"/>
            </a:endParaRPr>
          </a:p>
        </p:txBody>
      </p:sp>
      <p:sp>
        <p:nvSpPr>
          <p:cNvPr id="3" name="Subtitle 2">
            <a:extLst>
              <a:ext uri="{FF2B5EF4-FFF2-40B4-BE49-F238E27FC236}">
                <a16:creationId xmlns:a16="http://schemas.microsoft.com/office/drawing/2014/main" id="{42569BA8-78B3-353B-2420-77B65CCD4C8B}"/>
              </a:ext>
            </a:extLst>
          </p:cNvPr>
          <p:cNvSpPr>
            <a:spLocks noGrp="1"/>
          </p:cNvSpPr>
          <p:nvPr>
            <p:ph type="subTitle" idx="1"/>
          </p:nvPr>
        </p:nvSpPr>
        <p:spPr>
          <a:xfrm>
            <a:off x="638881" y="5660607"/>
            <a:ext cx="10909643" cy="552659"/>
          </a:xfrm>
        </p:spPr>
        <p:txBody>
          <a:bodyPr anchor="t">
            <a:normAutofit/>
          </a:bodyPr>
          <a:lstStyle/>
          <a:p>
            <a:pPr algn="ctr"/>
            <a:r>
              <a:rPr lang="en-IN" sz="2200" b="0" i="0">
                <a:effectLst/>
                <a:latin typeface="Baloo Bhaina 2" panose="03080502040302020200" pitchFamily="66" charset="77"/>
                <a:cs typeface="Baloo Bhaina 2" panose="03080502040302020200" pitchFamily="66" charset="77"/>
              </a:rPr>
              <a:t>Unleashing DevOps Potential: Git and GitHub for Efficient Version Control in the Agile Era</a:t>
            </a:r>
            <a:endParaRPr lang="en-US" sz="2200">
              <a:latin typeface="Baloo Bhaina 2" panose="03080502040302020200" pitchFamily="66" charset="77"/>
              <a:cs typeface="Baloo Bhaina 2" panose="03080502040302020200" pitchFamily="66" charset="77"/>
            </a:endParaRPr>
          </a:p>
        </p:txBody>
      </p:sp>
      <p:pic>
        <p:nvPicPr>
          <p:cNvPr id="5" name="Picture 4" descr="A picture containing graphics, logo, text, font&#10;&#10;Description automatically generated">
            <a:extLst>
              <a:ext uri="{FF2B5EF4-FFF2-40B4-BE49-F238E27FC236}">
                <a16:creationId xmlns:a16="http://schemas.microsoft.com/office/drawing/2014/main" id="{AA110E96-0A00-795F-7F11-B8DD8D53370F}"/>
              </a:ext>
            </a:extLst>
          </p:cNvPr>
          <p:cNvPicPr>
            <a:picLocks noChangeAspect="1"/>
          </p:cNvPicPr>
          <p:nvPr/>
        </p:nvPicPr>
        <p:blipFill>
          <a:blip r:embed="rId2"/>
          <a:stretch>
            <a:fillRect/>
          </a:stretch>
        </p:blipFill>
        <p:spPr>
          <a:xfrm>
            <a:off x="3852974" y="591670"/>
            <a:ext cx="4481456" cy="2688873"/>
          </a:xfrm>
          <a:prstGeom prst="rect">
            <a:avLst/>
          </a:prstGeom>
        </p:spPr>
      </p:pic>
      <p:sp>
        <p:nvSpPr>
          <p:cNvPr id="3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FFA400"/>
          </a:solidFill>
          <a:ln w="38100" cap="rnd">
            <a:solidFill>
              <a:srgbClr val="FFA4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16462442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Use cases involving Jenkins in a CI/CD pipeline</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3" name="Table 3">
            <a:extLst>
              <a:ext uri="{FF2B5EF4-FFF2-40B4-BE49-F238E27FC236}">
                <a16:creationId xmlns:a16="http://schemas.microsoft.com/office/drawing/2014/main" id="{08FAFC67-AD3A-99CD-D86B-D048D6C58C0E}"/>
              </a:ext>
            </a:extLst>
          </p:cNvPr>
          <p:cNvGraphicFramePr>
            <a:graphicFrameLocks noGrp="1"/>
          </p:cNvGraphicFramePr>
          <p:nvPr>
            <p:extLst>
              <p:ext uri="{D42A27DB-BD31-4B8C-83A1-F6EECF244321}">
                <p14:modId xmlns:p14="http://schemas.microsoft.com/office/powerpoint/2010/main" val="910211842"/>
              </p:ext>
            </p:extLst>
          </p:nvPr>
        </p:nvGraphicFramePr>
        <p:xfrm>
          <a:off x="876299" y="1924520"/>
          <a:ext cx="10227130" cy="4556760"/>
        </p:xfrm>
        <a:graphic>
          <a:graphicData uri="http://schemas.openxmlformats.org/drawingml/2006/table">
            <a:tbl>
              <a:tblPr firstRow="1" bandRow="1">
                <a:tableStyleId>{5C22544A-7EE6-4342-B048-85BDC9FD1C3A}</a:tableStyleId>
              </a:tblPr>
              <a:tblGrid>
                <a:gridCol w="5113565">
                  <a:extLst>
                    <a:ext uri="{9D8B030D-6E8A-4147-A177-3AD203B41FA5}">
                      <a16:colId xmlns:a16="http://schemas.microsoft.com/office/drawing/2014/main" val="3496551126"/>
                    </a:ext>
                  </a:extLst>
                </a:gridCol>
                <a:gridCol w="5113565">
                  <a:extLst>
                    <a:ext uri="{9D8B030D-6E8A-4147-A177-3AD203B41FA5}">
                      <a16:colId xmlns:a16="http://schemas.microsoft.com/office/drawing/2014/main" val="810003006"/>
                    </a:ext>
                  </a:extLst>
                </a:gridCol>
              </a:tblGrid>
              <a:tr h="483946">
                <a:tc gridSpan="2">
                  <a:txBody>
                    <a:bodyPr/>
                    <a:lstStyle/>
                    <a:p>
                      <a:pPr algn="ctr"/>
                      <a:r>
                        <a:rPr lang="en-US" sz="3200" b="0" i="0" dirty="0">
                          <a:latin typeface="Baloo Bhaina 2" panose="03080502040302020200" pitchFamily="66" charset="77"/>
                          <a:cs typeface="Baloo Bhaina 2" panose="03080502040302020200" pitchFamily="66" charset="77"/>
                        </a:rPr>
                        <a:t>CICD </a:t>
                      </a:r>
                      <a:r>
                        <a:rPr lang="en-US" sz="3200" b="0" i="0" dirty="0" err="1">
                          <a:latin typeface="Baloo Bhaina 2" panose="03080502040302020200" pitchFamily="66" charset="77"/>
                          <a:cs typeface="Baloo Bhaina 2" panose="03080502040302020200" pitchFamily="66" charset="77"/>
                        </a:rPr>
                        <a:t>Usecases</a:t>
                      </a:r>
                      <a:endParaRPr lang="en-US" sz="3200" b="0" i="0" dirty="0">
                        <a:latin typeface="Baloo Bhaina 2" panose="03080502040302020200" pitchFamily="66" charset="77"/>
                        <a:cs typeface="Baloo Bhaina 2" panose="03080502040302020200" pitchFamily="66" charset="77"/>
                      </a:endParaRPr>
                    </a:p>
                  </a:txBody>
                  <a:tcPr anchor="ctr"/>
                </a:tc>
                <a:tc hMerge="1">
                  <a:txBody>
                    <a:bodyPr/>
                    <a:lstStyle/>
                    <a:p>
                      <a:endParaRPr lang="en-US" dirty="0"/>
                    </a:p>
                  </a:txBody>
                  <a:tcPr/>
                </a:tc>
                <a:extLst>
                  <a:ext uri="{0D108BD9-81ED-4DB2-BD59-A6C34878D82A}">
                    <a16:rowId xmlns:a16="http://schemas.microsoft.com/office/drawing/2014/main" val="2327744029"/>
                  </a:ext>
                </a:extLst>
              </a:tr>
              <a:tr h="1451839">
                <a:tc>
                  <a:txBody>
                    <a:bodyPr/>
                    <a:lstStyle/>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Git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connect to a Git repository and automatically trigger builds whenever new code changes are pushed.</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Whenever a developer commits changes to the project on Git, Jenkins can automatically start building and testing the code.</a:t>
                      </a:r>
                    </a:p>
                  </a:txBody>
                  <a:tcPr/>
                </a:tc>
                <a:tc>
                  <a:txBody>
                    <a:bodyPr/>
                    <a:lstStyle/>
                    <a:p>
                      <a:pPr marL="0"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Maven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use Maven, a build automation tool, to compile, package, and test Java projects.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br>
                        <a:rPr lang="en-IN" sz="1500" b="1" i="0" kern="1200" dirty="0">
                          <a:solidFill>
                            <a:schemeClr val="dk1"/>
                          </a:solidFill>
                          <a:effectLst/>
                          <a:latin typeface="Times New Roman" panose="02020603050405020304" pitchFamily="18" charset="0"/>
                          <a:ea typeface="+mn-ea"/>
                          <a:cs typeface="Times New Roman" panose="02020603050405020304" pitchFamily="18" charset="0"/>
                        </a:rPr>
                      </a:br>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Jenkins retrieves the code from Git, it can use Maven to build the project, resolve dependencies, and run tests.</a:t>
                      </a:r>
                    </a:p>
                    <a:p>
                      <a:endParaRPr lang="en-US" dirty="0"/>
                    </a:p>
                  </a:txBody>
                  <a:tcPr/>
                </a:tc>
                <a:extLst>
                  <a:ext uri="{0D108BD9-81ED-4DB2-BD59-A6C34878D82A}">
                    <a16:rowId xmlns:a16="http://schemas.microsoft.com/office/drawing/2014/main" val="3300688971"/>
                  </a:ext>
                </a:extLst>
              </a:tr>
              <a:tr h="1222601">
                <a:tc>
                  <a:txBody>
                    <a:bodyPr/>
                    <a:lstStyle/>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SonarQube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integrate with SonarQube, a code quality management platform, to perform code analysis and identify issues.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the build process, Jenkins can trigger SonarQube scans to check for code smells, bugs, and vulnerabilities.</a:t>
                      </a:r>
                    </a:p>
                  </a:txBody>
                  <a:tcPr/>
                </a:tc>
                <a:tc>
                  <a:txBody>
                    <a:bodyPr/>
                    <a:lstStyle/>
                    <a:p>
                      <a:pPr marL="0"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Ansible Integration</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Jenkins can use Ansible, an infrastructure automation tool, to perform additional deployment and configuration tasks.</a:t>
                      </a:r>
                      <a:br>
                        <a:rPr lang="en-IN" sz="15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5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lvl="1" algn="l" defTabSz="914400" rtl="0" eaLnBrk="1" latinLnBrk="0" hangingPunct="1"/>
                      <a:r>
                        <a:rPr lang="en-IN" sz="1500" b="1" i="0" kern="1200" dirty="0">
                          <a:solidFill>
                            <a:schemeClr val="dk1"/>
                          </a:solidFill>
                          <a:effectLst/>
                          <a:latin typeface="Times New Roman" panose="02020603050405020304" pitchFamily="18" charset="0"/>
                          <a:ea typeface="+mn-ea"/>
                          <a:cs typeface="Times New Roman" panose="02020603050405020304" pitchFamily="18" charset="0"/>
                        </a:rPr>
                        <a:t>Example</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After deploying the application to Tomcat, Jenkins can use Ansible to configure the necessary server settings or perform other custom tasks.</a:t>
                      </a:r>
                    </a:p>
                    <a:p>
                      <a:br>
                        <a:rPr lang="en-IN" dirty="0"/>
                      </a:br>
                      <a:endParaRPr lang="en-US" dirty="0"/>
                    </a:p>
                  </a:txBody>
                  <a:tcPr/>
                </a:tc>
                <a:extLst>
                  <a:ext uri="{0D108BD9-81ED-4DB2-BD59-A6C34878D82A}">
                    <a16:rowId xmlns:a16="http://schemas.microsoft.com/office/drawing/2014/main" val="374340246"/>
                  </a:ext>
                </a:extLst>
              </a:tr>
            </a:tbl>
          </a:graphicData>
        </a:graphic>
      </p:graphicFrame>
    </p:spTree>
    <p:extLst>
      <p:ext uri="{BB962C8B-B14F-4D97-AF65-F5344CB8AC3E}">
        <p14:creationId xmlns:p14="http://schemas.microsoft.com/office/powerpoint/2010/main" val="1310248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Plugins: Enhancing Automation and Efficiency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4" name="TextBox 3">
            <a:extLst>
              <a:ext uri="{FF2B5EF4-FFF2-40B4-BE49-F238E27FC236}">
                <a16:creationId xmlns:a16="http://schemas.microsoft.com/office/drawing/2014/main" id="{4A5616B7-EE08-9342-0EAA-BA9B79297EEB}"/>
              </a:ext>
            </a:extLst>
          </p:cNvPr>
          <p:cNvSpPr txBox="1"/>
          <p:nvPr/>
        </p:nvSpPr>
        <p:spPr>
          <a:xfrm>
            <a:off x="838200" y="2084400"/>
            <a:ext cx="10232866" cy="4678204"/>
          </a:xfrm>
          <a:prstGeom prst="rect">
            <a:avLst/>
          </a:prstGeom>
          <a:noFill/>
        </p:spPr>
        <p:txBody>
          <a:bodyPr wrap="none" rtlCol="0">
            <a:spAutoFit/>
          </a:bodyPr>
          <a:lstStyle/>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are software extensions that provide additional functionality to the Jenkins automation server.</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They allow users to customize and extend Jenkins according to their specific needs.</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Plugins can be installed directly from the Jenkins plugin manager, making it easy to add new features and capabilities.</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cover a wide range of functionalities, including:</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Source code management systems integration (Git, Subversion,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Build and test automation tools integration (Maven, Gradle, JUnit,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Deployment and orchestration tools integration (Docker, Kubernetes, Ansible,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Reporting and analysis tools integration (JUnit, </a:t>
            </a:r>
            <a:r>
              <a:rPr lang="en-IN" sz="1600" dirty="0" err="1">
                <a:solidFill>
                  <a:schemeClr val="dk1"/>
                </a:solidFill>
                <a:latin typeface="Times New Roman" panose="02020603050405020304" pitchFamily="18" charset="0"/>
                <a:cs typeface="Times New Roman" panose="02020603050405020304" pitchFamily="18" charset="0"/>
              </a:rPr>
              <a:t>Cobertura</a:t>
            </a:r>
            <a:r>
              <a:rPr lang="en-IN" sz="1600" dirty="0">
                <a:solidFill>
                  <a:schemeClr val="dk1"/>
                </a:solidFill>
                <a:latin typeface="Times New Roman" panose="02020603050405020304" pitchFamily="18" charset="0"/>
                <a:cs typeface="Times New Roman" panose="02020603050405020304" pitchFamily="18" charset="0"/>
              </a:rPr>
              <a:t>, </a:t>
            </a:r>
            <a:r>
              <a:rPr lang="en-IN" sz="1600" dirty="0" err="1">
                <a:solidFill>
                  <a:schemeClr val="dk1"/>
                </a:solidFill>
                <a:latin typeface="Times New Roman" panose="02020603050405020304" pitchFamily="18" charset="0"/>
                <a:cs typeface="Times New Roman" panose="02020603050405020304" pitchFamily="18" charset="0"/>
              </a:rPr>
              <a:t>Checkstyle</a:t>
            </a:r>
            <a:r>
              <a:rPr lang="en-IN" sz="1600" dirty="0">
                <a:solidFill>
                  <a:schemeClr val="dk1"/>
                </a:solidFill>
                <a:latin typeface="Times New Roman" panose="02020603050405020304" pitchFamily="18" charset="0"/>
                <a:cs typeface="Times New Roman" panose="02020603050405020304" pitchFamily="18" charset="0"/>
              </a:rPr>
              <a:t>, etc.).</a:t>
            </a:r>
          </a:p>
          <a:p>
            <a:pPr marL="742950" lvl="1" indent="-285750" algn="l">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Notifications and alerts (Slack, Email, etc.).</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Plugins help automate repetitive tasks, streamline workflows, and improve overall productivity.</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With thousands of available plugins, Jenkins can be tailored to fit various development and deployment scenarios.</a:t>
            </a:r>
          </a:p>
          <a:p>
            <a:pPr algn="l">
              <a:lnSpc>
                <a:spcPct val="150000"/>
              </a:lnSpc>
              <a:buFont typeface="Arial" panose="020B0604020202020204" pitchFamily="34" charset="0"/>
              <a:buChar char="•"/>
            </a:pPr>
            <a:r>
              <a:rPr lang="en-IN" sz="1600" dirty="0">
                <a:solidFill>
                  <a:schemeClr val="dk1"/>
                </a:solidFill>
                <a:latin typeface="Times New Roman" panose="02020603050405020304" pitchFamily="18" charset="0"/>
                <a:cs typeface="Times New Roman" panose="02020603050405020304" pitchFamily="18" charset="0"/>
              </a:rPr>
              <a:t>Jenkins plugins are continuously updated and maintained by the Jenkins community, ensuring compatibility and stability.</a:t>
            </a:r>
          </a:p>
          <a:p>
            <a:endParaRPr lang="en-US" dirty="0"/>
          </a:p>
        </p:txBody>
      </p:sp>
    </p:spTree>
    <p:extLst>
      <p:ext uri="{BB962C8B-B14F-4D97-AF65-F5344CB8AC3E}">
        <p14:creationId xmlns:p14="http://schemas.microsoft.com/office/powerpoint/2010/main" val="123638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3" name="TextBox 2">
            <a:extLst>
              <a:ext uri="{FF2B5EF4-FFF2-40B4-BE49-F238E27FC236}">
                <a16:creationId xmlns:a16="http://schemas.microsoft.com/office/drawing/2014/main" id="{3D58DD26-7ED2-66D9-1F2B-00A030AE0C9C}"/>
              </a:ext>
            </a:extLst>
          </p:cNvPr>
          <p:cNvSpPr txBox="1"/>
          <p:nvPr/>
        </p:nvSpPr>
        <p:spPr>
          <a:xfrm>
            <a:off x="838200" y="1904477"/>
            <a:ext cx="11352082" cy="4401205"/>
          </a:xfrm>
          <a:prstGeom prst="rect">
            <a:avLst/>
          </a:prstGeom>
          <a:noFill/>
        </p:spPr>
        <p:txBody>
          <a:bodyPr wrap="none" rtlCol="0">
            <a:spAutoFit/>
          </a:bodyPr>
          <a:lstStyle/>
          <a:p>
            <a:pPr>
              <a:lnSpc>
                <a:spcPct val="150000"/>
              </a:lnSpc>
            </a:pPr>
            <a:r>
              <a:rPr lang="en-IN" sz="1600" dirty="0">
                <a:solidFill>
                  <a:schemeClr val="dk1"/>
                </a:solidFill>
                <a:latin typeface="Times New Roman" panose="02020603050405020304" pitchFamily="18" charset="0"/>
                <a:cs typeface="Times New Roman" panose="02020603050405020304" pitchFamily="18" charset="0"/>
              </a:rPr>
              <a:t>Jenkins Pipeline is a framework for defining and managing continuous integration and delivery (CI/CD) workflows.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It allows you to script and automate the steps involved in building, testing, and deploying software applications. With Jenkins Pipeline,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you can define your entire build process as code, enabling easy versioning, reuse, and sharing across teams.  </a:t>
            </a:r>
            <a:br>
              <a:rPr lang="en-IN" sz="1600" dirty="0">
                <a:solidFill>
                  <a:schemeClr val="dk1"/>
                </a:solidFill>
                <a:latin typeface="Times New Roman" panose="02020603050405020304" pitchFamily="18" charset="0"/>
                <a:cs typeface="Times New Roman" panose="02020603050405020304" pitchFamily="18" charset="0"/>
              </a:rPr>
            </a:br>
            <a:r>
              <a:rPr lang="en-IN" sz="1600" dirty="0">
                <a:solidFill>
                  <a:schemeClr val="dk1"/>
                </a:solidFill>
                <a:latin typeface="Times New Roman" panose="02020603050405020304" pitchFamily="18" charset="0"/>
                <a:cs typeface="Times New Roman" panose="02020603050405020304" pitchFamily="18" charset="0"/>
              </a:rPr>
              <a:t>It provides a flexible and powerful way to create and manage complex pipelines, ensuring consistent and  reliable software delivery.</a:t>
            </a:r>
          </a:p>
          <a:p>
            <a:endParaRPr lang="en-IN" sz="1600" dirty="0">
              <a:solidFill>
                <a:schemeClr val="dk1"/>
              </a:solidFill>
              <a:latin typeface="Times New Roman" panose="02020603050405020304" pitchFamily="18" charset="0"/>
              <a:cs typeface="Times New Roman" panose="02020603050405020304" pitchFamily="18" charset="0"/>
            </a:endParaRPr>
          </a:p>
          <a:p>
            <a:r>
              <a:rPr lang="en-IN" sz="1600" b="1" dirty="0">
                <a:solidFill>
                  <a:schemeClr val="dk1"/>
                </a:solidFill>
                <a:latin typeface="Times New Roman" panose="02020603050405020304" pitchFamily="18" charset="0"/>
                <a:cs typeface="Times New Roman" panose="02020603050405020304" pitchFamily="18" charset="0"/>
              </a:rPr>
              <a:t>Types of Jenkins Pipelines</a:t>
            </a:r>
            <a:r>
              <a:rPr lang="en-IN" sz="1600" dirty="0">
                <a:solidFill>
                  <a:schemeClr val="dk1"/>
                </a:solidFill>
                <a:latin typeface="Times New Roman" panose="02020603050405020304" pitchFamily="18" charset="0"/>
                <a:cs typeface="Times New Roman" panose="02020603050405020304" pitchFamily="18" charset="0"/>
              </a:rPr>
              <a:t>:</a:t>
            </a:r>
            <a:br>
              <a:rPr lang="en-IN" sz="1600" dirty="0">
                <a:solidFill>
                  <a:schemeClr val="dk1"/>
                </a:solidFill>
                <a:latin typeface="Times New Roman" panose="02020603050405020304" pitchFamily="18" charset="0"/>
                <a:cs typeface="Times New Roman" panose="02020603050405020304" pitchFamily="18" charset="0"/>
              </a:rPr>
            </a:br>
            <a:endParaRPr lang="en-IN" sz="1600" dirty="0">
              <a:solidFill>
                <a:schemeClr val="dk1"/>
              </a:solidFill>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Scripted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Declarative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Multibranch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Template Pipeline</a:t>
            </a:r>
          </a:p>
          <a:p>
            <a:pPr>
              <a:lnSpc>
                <a:spcPct val="150000"/>
              </a:lnSpc>
              <a:buFont typeface="+mj-lt"/>
              <a:buAutoNum type="arabicPeriod"/>
            </a:pPr>
            <a:r>
              <a:rPr lang="en-IN" sz="1600" dirty="0">
                <a:solidFill>
                  <a:schemeClr val="dk1"/>
                </a:solidFill>
                <a:latin typeface="Times New Roman" panose="02020603050405020304" pitchFamily="18" charset="0"/>
                <a:cs typeface="Times New Roman" panose="02020603050405020304" pitchFamily="18" charset="0"/>
              </a:rPr>
              <a:t>External Pipeline</a:t>
            </a:r>
          </a:p>
          <a:p>
            <a:endParaRPr lang="en-US"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8825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4" name="Table 4">
            <a:extLst>
              <a:ext uri="{FF2B5EF4-FFF2-40B4-BE49-F238E27FC236}">
                <a16:creationId xmlns:a16="http://schemas.microsoft.com/office/drawing/2014/main" id="{089CD17E-00BF-A03C-2340-D37088119F35}"/>
              </a:ext>
            </a:extLst>
          </p:cNvPr>
          <p:cNvGraphicFramePr>
            <a:graphicFrameLocks noGrp="1"/>
          </p:cNvGraphicFramePr>
          <p:nvPr>
            <p:extLst>
              <p:ext uri="{D42A27DB-BD31-4B8C-83A1-F6EECF244321}">
                <p14:modId xmlns:p14="http://schemas.microsoft.com/office/powerpoint/2010/main" val="2668250505"/>
              </p:ext>
            </p:extLst>
          </p:nvPr>
        </p:nvGraphicFramePr>
        <p:xfrm>
          <a:off x="876299" y="1141225"/>
          <a:ext cx="10439400" cy="2979230"/>
        </p:xfrm>
        <a:graphic>
          <a:graphicData uri="http://schemas.openxmlformats.org/drawingml/2006/table">
            <a:tbl>
              <a:tblPr firstRow="1" bandRow="1">
                <a:tableStyleId>{93296810-A885-4BE3-A3E7-6D5BEEA58F35}</a:tableStyleId>
              </a:tblPr>
              <a:tblGrid>
                <a:gridCol w="3479800">
                  <a:extLst>
                    <a:ext uri="{9D8B030D-6E8A-4147-A177-3AD203B41FA5}">
                      <a16:colId xmlns:a16="http://schemas.microsoft.com/office/drawing/2014/main" val="838505739"/>
                    </a:ext>
                  </a:extLst>
                </a:gridCol>
                <a:gridCol w="3479800">
                  <a:extLst>
                    <a:ext uri="{9D8B030D-6E8A-4147-A177-3AD203B41FA5}">
                      <a16:colId xmlns:a16="http://schemas.microsoft.com/office/drawing/2014/main" val="4292971637"/>
                    </a:ext>
                  </a:extLst>
                </a:gridCol>
                <a:gridCol w="3479800">
                  <a:extLst>
                    <a:ext uri="{9D8B030D-6E8A-4147-A177-3AD203B41FA5}">
                      <a16:colId xmlns:a16="http://schemas.microsoft.com/office/drawing/2014/main" val="2678077817"/>
                    </a:ext>
                  </a:extLst>
                </a:gridCol>
              </a:tblGrid>
              <a:tr h="305475">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Scripted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Declarative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Multibranch Pipeline</a:t>
                      </a:r>
                      <a:endParaRPr lang="en-US" b="1" dirty="0">
                        <a:latin typeface="Baloo Bhaina 2" panose="03080502040302020200" pitchFamily="66" charset="77"/>
                        <a:cs typeface="Baloo Bhaina 2" panose="03080502040302020200" pitchFamily="66" charset="77"/>
                      </a:endParaRPr>
                    </a:p>
                  </a:txBody>
                  <a:tcPr anchor="ctr"/>
                </a:tc>
                <a:extLst>
                  <a:ext uri="{0D108BD9-81ED-4DB2-BD59-A6C34878D82A}">
                    <a16:rowId xmlns:a16="http://schemas.microsoft.com/office/drawing/2014/main" val="729266499"/>
                  </a:ext>
                </a:extLst>
              </a:tr>
              <a:tr h="2030443">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Written in Groovy scripting language.</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Provides maximum flexibility and control.</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Allows complex logic and customizations.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Requires more advanced Groovy scripting skills.</a:t>
                      </a: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Uses a more structured syntax for defining pipelines.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Focuses on simplicity and readability.</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Provides built-in stages and steps for common CI/CD tasks.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Suitable for beginners and teams adopting CI/CD practices.</a:t>
                      </a: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Automatically creates pipelines for each branch in a version control repository.</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Enables parallel testing and deployment of multiple branches.</a:t>
                      </a:r>
                    </a:p>
                    <a:p>
                      <a:pPr marL="285750" indent="-285750">
                        <a:lnSpc>
                          <a:spcPct val="150000"/>
                        </a:lnSpc>
                        <a:buFont typeface="Arial" panose="020B0604020202020204" pitchFamily="34" charset="0"/>
                        <a:buChar char="•"/>
                      </a:pP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Ideal for projects with multiple feature branches or release branches.</a:t>
                      </a:r>
                    </a:p>
                  </a:txBody>
                  <a:tcPr/>
                </a:tc>
                <a:extLst>
                  <a:ext uri="{0D108BD9-81ED-4DB2-BD59-A6C34878D82A}">
                    <a16:rowId xmlns:a16="http://schemas.microsoft.com/office/drawing/2014/main" val="2526511985"/>
                  </a:ext>
                </a:extLst>
              </a:tr>
            </a:tbl>
          </a:graphicData>
        </a:graphic>
      </p:graphicFrame>
      <p:pic>
        <p:nvPicPr>
          <p:cNvPr id="8" name="Picture 7" descr="A picture containing diagram, plan, font, screenshot&#10;&#10;Description automatically generated">
            <a:extLst>
              <a:ext uri="{FF2B5EF4-FFF2-40B4-BE49-F238E27FC236}">
                <a16:creationId xmlns:a16="http://schemas.microsoft.com/office/drawing/2014/main" id="{F40908C1-7DE8-8DE1-3CB5-F1FF79C13CF4}"/>
              </a:ext>
            </a:extLst>
          </p:cNvPr>
          <p:cNvPicPr>
            <a:picLocks noChangeAspect="1"/>
          </p:cNvPicPr>
          <p:nvPr/>
        </p:nvPicPr>
        <p:blipFill>
          <a:blip r:embed="rId4"/>
          <a:stretch>
            <a:fillRect/>
          </a:stretch>
        </p:blipFill>
        <p:spPr>
          <a:xfrm>
            <a:off x="876299" y="3935896"/>
            <a:ext cx="10439400" cy="2910656"/>
          </a:xfrm>
          <a:prstGeom prst="rect">
            <a:avLst/>
          </a:prstGeom>
        </p:spPr>
      </p:pic>
    </p:spTree>
    <p:extLst>
      <p:ext uri="{BB962C8B-B14F-4D97-AF65-F5344CB8AC3E}">
        <p14:creationId xmlns:p14="http://schemas.microsoft.com/office/powerpoint/2010/main" val="1493250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Jenkins Pipeline: Streamline Your Software Delivery</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graphicFrame>
        <p:nvGraphicFramePr>
          <p:cNvPr id="4" name="Table 4">
            <a:extLst>
              <a:ext uri="{FF2B5EF4-FFF2-40B4-BE49-F238E27FC236}">
                <a16:creationId xmlns:a16="http://schemas.microsoft.com/office/drawing/2014/main" id="{089CD17E-00BF-A03C-2340-D37088119F35}"/>
              </a:ext>
            </a:extLst>
          </p:cNvPr>
          <p:cNvGraphicFramePr>
            <a:graphicFrameLocks noGrp="1"/>
          </p:cNvGraphicFramePr>
          <p:nvPr>
            <p:extLst>
              <p:ext uri="{D42A27DB-BD31-4B8C-83A1-F6EECF244321}">
                <p14:modId xmlns:p14="http://schemas.microsoft.com/office/powerpoint/2010/main" val="3351905366"/>
              </p:ext>
            </p:extLst>
          </p:nvPr>
        </p:nvGraphicFramePr>
        <p:xfrm>
          <a:off x="914400" y="1397799"/>
          <a:ext cx="10439400" cy="5219510"/>
        </p:xfrm>
        <a:graphic>
          <a:graphicData uri="http://schemas.openxmlformats.org/drawingml/2006/table">
            <a:tbl>
              <a:tblPr firstRow="1" bandRow="1">
                <a:tableStyleId>{93296810-A885-4BE3-A3E7-6D5BEEA58F35}</a:tableStyleId>
              </a:tblPr>
              <a:tblGrid>
                <a:gridCol w="3479800">
                  <a:extLst>
                    <a:ext uri="{9D8B030D-6E8A-4147-A177-3AD203B41FA5}">
                      <a16:colId xmlns:a16="http://schemas.microsoft.com/office/drawing/2014/main" val="838505739"/>
                    </a:ext>
                  </a:extLst>
                </a:gridCol>
                <a:gridCol w="3479800">
                  <a:extLst>
                    <a:ext uri="{9D8B030D-6E8A-4147-A177-3AD203B41FA5}">
                      <a16:colId xmlns:a16="http://schemas.microsoft.com/office/drawing/2014/main" val="4292971637"/>
                    </a:ext>
                  </a:extLst>
                </a:gridCol>
                <a:gridCol w="3479800">
                  <a:extLst>
                    <a:ext uri="{9D8B030D-6E8A-4147-A177-3AD203B41FA5}">
                      <a16:colId xmlns:a16="http://schemas.microsoft.com/office/drawing/2014/main" val="2678077817"/>
                    </a:ext>
                  </a:extLst>
                </a:gridCol>
              </a:tblGrid>
              <a:tr h="305475">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Scripted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Declarative Pipeline</a:t>
                      </a:r>
                      <a:endParaRPr lang="en-US" b="1" dirty="0">
                        <a:latin typeface="Baloo Bhaina 2" panose="03080502040302020200" pitchFamily="66" charset="77"/>
                        <a:cs typeface="Baloo Bhaina 2" panose="03080502040302020200" pitchFamily="66" charset="77"/>
                      </a:endParaRPr>
                    </a:p>
                  </a:txBody>
                  <a:tcPr anchor="ctr"/>
                </a:tc>
                <a:tc>
                  <a:txBody>
                    <a:bodyPr/>
                    <a:lstStyle/>
                    <a:p>
                      <a:pPr algn="ctr"/>
                      <a:r>
                        <a:rPr lang="en-IN" sz="1800" b="1" i="0" kern="1200" dirty="0">
                          <a:solidFill>
                            <a:schemeClr val="lt1"/>
                          </a:solidFill>
                          <a:effectLst/>
                          <a:latin typeface="Baloo Bhaina 2" panose="03080502040302020200" pitchFamily="66" charset="77"/>
                          <a:ea typeface="+mn-ea"/>
                          <a:cs typeface="Baloo Bhaina 2" panose="03080502040302020200" pitchFamily="66" charset="77"/>
                        </a:rPr>
                        <a:t>Multibranch Pipeline</a:t>
                      </a:r>
                      <a:endParaRPr lang="en-US" b="1" dirty="0">
                        <a:latin typeface="Baloo Bhaina 2" panose="03080502040302020200" pitchFamily="66" charset="77"/>
                        <a:cs typeface="Baloo Bhaina 2" panose="03080502040302020200" pitchFamily="66" charset="77"/>
                      </a:endParaRPr>
                    </a:p>
                  </a:txBody>
                  <a:tcPr anchor="ctr"/>
                </a:tc>
                <a:extLst>
                  <a:ext uri="{0D108BD9-81ED-4DB2-BD59-A6C34878D82A}">
                    <a16:rowId xmlns:a16="http://schemas.microsoft.com/office/drawing/2014/main" val="729266499"/>
                  </a:ext>
                </a:extLst>
              </a:tr>
              <a:tr h="2030443">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Imagine you are baking a cake. In this analogy, the cake represents your software application, and the baking process represents the build and deployment process.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Scripted Pipeline, you have full control over every step of the baking process. You can customize the recipe, choose the ingredients, and specify how each ingredient is mixed and baked. You have the flexibility to add special decorations, frosting, or even multiple layers.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Similarly, in a Scripted Pipeline, you write a script (using the Groovy scripting language) that defines your build and deployment steps. You can specify the tools to be used, such as compiling the code, running tests, and creating a deployable package. You have the freedom to include additional logic, error handling, and notifications.</a:t>
                      </a:r>
                    </a:p>
                  </a:txBody>
                  <a:tcPr/>
                </a:tc>
                <a:tc>
                  <a:txBody>
                    <a:bodyPr/>
                    <a:lstStyle/>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Declarative Pipeline, it's like following a predefined recipe for baking a cake. The recipe already specifies the required ingredients and steps, making it easier for anyone to follow.</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In the context of software development, a Declarative Pipeline provides a structured and simplified approach to defining your build and deployment process. Instead of writing custom scripts for each step, you use a predefined set of stages and steps provided by the Declarative Pipeline syntax.</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Think of these stages and steps as the instructions in a cake recipe. You have specific stages like "Build," "Test," and "Deploy," and each stage consists of predefined steps that are commonly required in a CI/CD workflow.</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Imagine you have a recipe book that contains various cake recipes, each tailored for a specific occasion. In this analogy, the cake recipes represent different branches of your software application, and the recipe book symbolizes your version control repository.</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With a Multibranch Pipeline, it's like having a magic chef who automatically selects the appropriate recipe from the recipe book based on the occasion. The chef knows which ingredients and instructions to use for each cake, making sure everything is in line with the occasion's requirements.</a:t>
                      </a:r>
                      <a:br>
                        <a:rPr lang="en-IN" sz="1400" b="0" i="0" kern="1200" dirty="0">
                          <a:solidFill>
                            <a:schemeClr val="dk1"/>
                          </a:solidFill>
                          <a:effectLst/>
                          <a:latin typeface="Times New Roman" panose="02020603050405020304" pitchFamily="18" charset="0"/>
                          <a:ea typeface="+mn-ea"/>
                          <a:cs typeface="Times New Roman" panose="02020603050405020304" pitchFamily="18" charset="0"/>
                        </a:rPr>
                      </a:br>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In the software development world, a Multibranch Pipeline automates the creation of pipelines for each branch in your version control repository. Each branch represents a different development effort or a specific feature of your software.</a:t>
                      </a:r>
                    </a:p>
                  </a:txBody>
                  <a:tcPr/>
                </a:tc>
                <a:extLst>
                  <a:ext uri="{0D108BD9-81ED-4DB2-BD59-A6C34878D82A}">
                    <a16:rowId xmlns:a16="http://schemas.microsoft.com/office/drawing/2014/main" val="2526511985"/>
                  </a:ext>
                </a:extLst>
              </a:tr>
            </a:tbl>
          </a:graphicData>
        </a:graphic>
      </p:graphicFrame>
    </p:spTree>
    <p:extLst>
      <p:ext uri="{BB962C8B-B14F-4D97-AF65-F5344CB8AC3E}">
        <p14:creationId xmlns:p14="http://schemas.microsoft.com/office/powerpoint/2010/main" val="93252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p:txBody>
          <a:bodyPr/>
          <a:lstStyle/>
          <a:p>
            <a:r>
              <a:rPr lang="en-IN" sz="5500" dirty="0">
                <a:latin typeface="Baloo Bhaina 2" panose="03080502040302020200" pitchFamily="66" charset="77"/>
                <a:cs typeface="Baloo Bhaina 2" panose="03080502040302020200" pitchFamily="66" charset="77"/>
              </a:rPr>
              <a:t>What</a:t>
            </a:r>
            <a:r>
              <a:rPr lang="en-IN" b="0" i="0" dirty="0">
                <a:solidFill>
                  <a:srgbClr val="D1D5DB"/>
                </a:solidFill>
                <a:effectLst/>
                <a:latin typeface="Söhne"/>
              </a:rPr>
              <a:t> </a:t>
            </a:r>
            <a:r>
              <a:rPr lang="en-IN" sz="5500" dirty="0">
                <a:latin typeface="Baloo Bhaina 2" panose="03080502040302020200" pitchFamily="66" charset="77"/>
                <a:cs typeface="Baloo Bhaina 2" panose="03080502040302020200" pitchFamily="66" charset="77"/>
              </a:rPr>
              <a:t>is a Version Control System</a:t>
            </a:r>
            <a:endParaRPr lang="en-US" sz="5500" dirty="0">
              <a:latin typeface="Baloo Bhaina 2" panose="03080502040302020200" pitchFamily="66" charset="77"/>
              <a:cs typeface="Baloo Bhaina 2" panose="03080502040302020200" pitchFamily="66" charset="77"/>
            </a:endParaRP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929384"/>
            <a:ext cx="10515600" cy="4700016"/>
          </a:xfrm>
        </p:spPr>
        <p:txBody>
          <a:bodyPr>
            <a:noAutofit/>
          </a:bodyPr>
          <a:lstStyle/>
          <a:p>
            <a:pPr>
              <a:lnSpc>
                <a:spcPct val="150000"/>
              </a:lnSpc>
            </a:pPr>
            <a:r>
              <a:rPr lang="en-US" sz="1600" b="1" dirty="0">
                <a:latin typeface="Times New Roman" panose="02020603050405020304" pitchFamily="18" charset="0"/>
                <a:cs typeface="Times New Roman" panose="02020603050405020304" pitchFamily="18" charset="0"/>
              </a:rPr>
              <a:t>Time Travel for Your Code</a:t>
            </a:r>
            <a:r>
              <a:rPr lang="en-US" sz="1600" dirty="0">
                <a:latin typeface="Times New Roman" panose="02020603050405020304" pitchFamily="18" charset="0"/>
                <a:cs typeface="Times New Roman" panose="02020603050405020304" pitchFamily="18" charset="0"/>
              </a:rPr>
              <a:t>: VCS acts like a time machine, allowing you to revisit different stages of your code, just like reviewing drafts of a story.</a:t>
            </a:r>
          </a:p>
          <a:p>
            <a:pPr>
              <a:lnSpc>
                <a:spcPct val="150000"/>
              </a:lnSpc>
            </a:pPr>
            <a:r>
              <a:rPr lang="en-US" sz="1600" b="1" dirty="0">
                <a:latin typeface="Times New Roman" panose="02020603050405020304" pitchFamily="18" charset="0"/>
                <a:cs typeface="Times New Roman" panose="02020603050405020304" pitchFamily="18" charset="0"/>
              </a:rPr>
              <a:t>Tracking Changes Made Easy</a:t>
            </a:r>
            <a:r>
              <a:rPr lang="en-US" sz="1600" dirty="0">
                <a:latin typeface="Times New Roman" panose="02020603050405020304" pitchFamily="18" charset="0"/>
                <a:cs typeface="Times New Roman" panose="02020603050405020304" pitchFamily="18" charset="0"/>
              </a:rPr>
              <a:t>: VCS keeps a record of file changes over time, enabling you to easily identify and review modifications made in each version. </a:t>
            </a:r>
          </a:p>
          <a:p>
            <a:pPr>
              <a:lnSpc>
                <a:spcPct val="150000"/>
              </a:lnSpc>
            </a:pPr>
            <a:r>
              <a:rPr lang="en-US" sz="1600" b="1" dirty="0">
                <a:latin typeface="Times New Roman" panose="02020603050405020304" pitchFamily="18" charset="0"/>
                <a:cs typeface="Times New Roman" panose="02020603050405020304" pitchFamily="18" charset="0"/>
              </a:rPr>
              <a:t>Reliable Undo and Restore</a:t>
            </a:r>
            <a:r>
              <a:rPr lang="en-US" sz="1600" dirty="0">
                <a:latin typeface="Times New Roman" panose="02020603050405020304" pitchFamily="18" charset="0"/>
                <a:cs typeface="Times New Roman" panose="02020603050405020304" pitchFamily="18" charset="0"/>
              </a:rPr>
              <a:t>: VCS empowers you to revert to previous file versions, ensuring you can recover from accidental deletions or incorrect modifications.</a:t>
            </a:r>
          </a:p>
          <a:p>
            <a:pPr>
              <a:lnSpc>
                <a:spcPct val="150000"/>
              </a:lnSpc>
            </a:pPr>
            <a:r>
              <a:rPr lang="en-US" sz="1600" b="1" dirty="0">
                <a:latin typeface="Times New Roman" panose="02020603050405020304" pitchFamily="18" charset="0"/>
                <a:cs typeface="Times New Roman" panose="02020603050405020304" pitchFamily="18" charset="0"/>
              </a:rPr>
              <a:t>Seamless Collaboration and Conflict Prevention</a:t>
            </a:r>
            <a:r>
              <a:rPr lang="en-US" sz="1600" dirty="0">
                <a:latin typeface="Times New Roman" panose="02020603050405020304" pitchFamily="18" charset="0"/>
                <a:cs typeface="Times New Roman" panose="02020603050405020304" pitchFamily="18" charset="0"/>
              </a:rPr>
              <a:t>: VCS facilitates collaboration by merging changes made by multiple contributors, avoiding conflicts and promoting efficient teamwork.</a:t>
            </a:r>
          </a:p>
          <a:p>
            <a:pPr>
              <a:lnSpc>
                <a:spcPct val="100000"/>
              </a:lnSpc>
            </a:pPr>
            <a:r>
              <a:rPr lang="en-US" sz="1600" dirty="0">
                <a:latin typeface="Times New Roman" panose="02020603050405020304" pitchFamily="18" charset="0"/>
                <a:cs typeface="Times New Roman" panose="02020603050405020304" pitchFamily="18" charset="0"/>
              </a:rPr>
              <a:t>(Note: Examples of VCS include Git, Subversion (SVN), and Mercurial. They offer features like authorship tracking, version organization, and branch management.)</a:t>
            </a:r>
          </a:p>
          <a:p>
            <a:pPr>
              <a:lnSpc>
                <a:spcPct val="100000"/>
              </a:lnSpc>
            </a:pPr>
            <a:r>
              <a:rPr lang="en-US" sz="1600" dirty="0">
                <a:latin typeface="Times New Roman" panose="02020603050405020304" pitchFamily="18" charset="0"/>
                <a:cs typeface="Times New Roman" panose="02020603050405020304" pitchFamily="18" charset="0"/>
              </a:rPr>
              <a:t>By utilizing VCS, you can simplify code management, enhance collaboration, and ensure efficient project development and delivery.</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934955"/>
            <a:ext cx="4481456" cy="2688873"/>
          </a:xfrm>
          <a:prstGeom prst="rect">
            <a:avLst/>
          </a:prstGeom>
        </p:spPr>
      </p:pic>
    </p:spTree>
    <p:extLst>
      <p:ext uri="{BB962C8B-B14F-4D97-AF65-F5344CB8AC3E}">
        <p14:creationId xmlns:p14="http://schemas.microsoft.com/office/powerpoint/2010/main" val="192531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fontScale="90000"/>
          </a:bodyPr>
          <a:lstStyle/>
          <a:p>
            <a:pPr>
              <a:lnSpc>
                <a:spcPct val="150000"/>
              </a:lnSpc>
            </a:pPr>
            <a:r>
              <a:rPr lang="en-US" sz="6000" dirty="0">
                <a:latin typeface="Times New Roman" panose="02020603050405020304" pitchFamily="18" charset="0"/>
                <a:cs typeface="Times New Roman" panose="02020603050405020304" pitchFamily="18" charset="0"/>
              </a:rPr>
              <a:t>Evolution of (VCS): A Brief History</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Centralized Version Control Systems (CVCS)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 the early days, developers relied on CVCS like CVS and SVN.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These systems had a central repository storing the code, with developers checking out and committing changes directly.</a:t>
            </a:r>
          </a:p>
          <a:p>
            <a:pPr marL="0" indent="0">
              <a:lnSpc>
                <a:spcPct val="150000"/>
              </a:lnSpc>
              <a:buNone/>
            </a:pPr>
            <a:r>
              <a:rPr lang="en-US" sz="1400" b="1" dirty="0">
                <a:latin typeface="Times New Roman" panose="02020603050405020304" pitchFamily="18" charset="0"/>
                <a:cs typeface="Times New Roman" panose="02020603050405020304" pitchFamily="18" charset="0"/>
              </a:rPr>
              <a:t>Distributed Version Control Systems (DVCS)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DVCS, such as Git and Mercurial, revolutionized 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Introduced in the mid-2000s, DVCS allowed developers to clone entire repositories, making collaboration and offline work easier.</a:t>
            </a:r>
          </a:p>
          <a:p>
            <a:pPr marL="0" indent="0">
              <a:lnSpc>
                <a:spcPct val="150000"/>
              </a:lnSpc>
              <a:buNone/>
            </a:pPr>
            <a:r>
              <a:rPr lang="en-US" sz="1400" b="1" dirty="0">
                <a:latin typeface="Times New Roman" panose="02020603050405020304" pitchFamily="18" charset="0"/>
                <a:cs typeface="Times New Roman" panose="02020603050405020304" pitchFamily="18" charset="0"/>
              </a:rPr>
              <a:t>Git - A Game Changer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Created by Linus Torvalds in 2005, Git quickly became the industry standard for VCS.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Its decentralized nature, speed, and powerful branching and merging capabilities made it a popular choice.</a:t>
            </a:r>
          </a:p>
          <a:p>
            <a:pPr marL="0" indent="0">
              <a:lnSpc>
                <a:spcPct val="150000"/>
              </a:lnSpc>
              <a:buNone/>
            </a:pPr>
            <a:r>
              <a:rPr lang="en-US" sz="1400" b="1" dirty="0">
                <a:latin typeface="Times New Roman" panose="02020603050405020304" pitchFamily="18" charset="0"/>
                <a:cs typeface="Times New Roman" panose="02020603050405020304" pitchFamily="18" charset="0"/>
              </a:rPr>
              <a:t>Branching and Merging</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VCS systems evolved to provide efficient branching and merging mechanisms.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Branches enable parallel development, allowing teams to work on features, bug fixes, and experiments without affecting the main codebase.</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27508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fontScale="90000"/>
          </a:bodyPr>
          <a:lstStyle/>
          <a:p>
            <a:pPr>
              <a:lnSpc>
                <a:spcPct val="150000"/>
              </a:lnSpc>
            </a:pPr>
            <a:r>
              <a:rPr lang="en-US" sz="6000" dirty="0">
                <a:latin typeface="Times New Roman" panose="02020603050405020304" pitchFamily="18" charset="0"/>
                <a:cs typeface="Times New Roman" panose="02020603050405020304" pitchFamily="18" charset="0"/>
              </a:rPr>
              <a:t>Evolution of (VCS): A Brief History</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Continuous Integration and Continuous Deployment (CI/CD):</a:t>
            </a:r>
          </a:p>
          <a:p>
            <a:pPr marL="0" indent="0">
              <a:lnSpc>
                <a:spcPct val="150000"/>
              </a:lnSpc>
              <a:buNone/>
            </a:pPr>
            <a:r>
              <a:rPr lang="en-US" sz="1400" dirty="0">
                <a:latin typeface="Times New Roman" panose="02020603050405020304" pitchFamily="18" charset="0"/>
                <a:cs typeface="Times New Roman" panose="02020603050405020304" pitchFamily="18" charset="0"/>
              </a:rPr>
              <a:t>- VCS played a crucial role in the rise of CI/CD practices.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Automated build and deployment processes are tightly integrated with VCS, enabling seamless software delivery.</a:t>
            </a:r>
          </a:p>
          <a:p>
            <a:pPr marL="0" indent="0">
              <a:lnSpc>
                <a:spcPct val="150000"/>
              </a:lnSpc>
              <a:buNone/>
            </a:pPr>
            <a:r>
              <a:rPr lang="en-US" sz="1400" b="1" dirty="0">
                <a:latin typeface="Times New Roman" panose="02020603050405020304" pitchFamily="18" charset="0"/>
                <a:cs typeface="Times New Roman" panose="02020603050405020304" pitchFamily="18" charset="0"/>
              </a:rPr>
              <a:t>Cloud-based VCS and Collaboration Tools:</a:t>
            </a:r>
          </a:p>
          <a:p>
            <a:pPr marL="0" indent="0">
              <a:lnSpc>
                <a:spcPct val="150000"/>
              </a:lnSpc>
              <a:buNone/>
            </a:pPr>
            <a:r>
              <a:rPr lang="en-US" sz="1400" dirty="0">
                <a:latin typeface="Times New Roman" panose="02020603050405020304" pitchFamily="18" charset="0"/>
                <a:cs typeface="Times New Roman" panose="02020603050405020304" pitchFamily="18" charset="0"/>
              </a:rPr>
              <a:t>- Cloud platforms like GitHub, GitLab, and Bitbucket gained popularity, providing hosted VCS solutions.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These platforms offer collaboration features, issue tracking, code review, and more, facilitating efficient teamwork.</a:t>
            </a:r>
          </a:p>
          <a:p>
            <a:pPr marL="0" indent="0">
              <a:lnSpc>
                <a:spcPct val="150000"/>
              </a:lnSpc>
              <a:buNone/>
            </a:pPr>
            <a:r>
              <a:rPr lang="en-US" sz="1400" b="1" dirty="0">
                <a:latin typeface="Times New Roman" panose="02020603050405020304" pitchFamily="18" charset="0"/>
                <a:cs typeface="Times New Roman" panose="02020603050405020304" pitchFamily="18" charset="0"/>
              </a:rPr>
              <a:t>Modern VCS and Beyond:</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VCS systems continue to evolve, focusing on performance, scalability, and ease of use.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Integration with other development tools, such as project management and code review platforms, enhances the development workflow.</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p>
          <a:p>
            <a:pPr marL="0" indent="0">
              <a:lnSpc>
                <a:spcPct val="150000"/>
              </a:lnSpc>
              <a:buNone/>
            </a:pPr>
            <a:r>
              <a:rPr lang="en-US" sz="1400" b="1" dirty="0">
                <a:latin typeface="Times New Roman" panose="02020603050405020304" pitchFamily="18" charset="0"/>
                <a:cs typeface="Times New Roman" panose="02020603050405020304" pitchFamily="18" charset="0"/>
              </a:rPr>
              <a:t>VCS has come a long way, transforming software development by enabling efficient collaboration, code versioning, and project management.</a:t>
            </a: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302837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Comparison: Centralized Version Control Systems (CVCS) vs. Distributed Version Control Systems (DVCS)</a:t>
            </a:r>
          </a:p>
        </p:txBody>
      </p:sp>
      <p:graphicFrame>
        <p:nvGraphicFramePr>
          <p:cNvPr id="4" name="Table 6">
            <a:extLst>
              <a:ext uri="{FF2B5EF4-FFF2-40B4-BE49-F238E27FC236}">
                <a16:creationId xmlns:a16="http://schemas.microsoft.com/office/drawing/2014/main" id="{2FC9E3A2-E9A6-D721-619A-AFEB4EEEA845}"/>
              </a:ext>
            </a:extLst>
          </p:cNvPr>
          <p:cNvGraphicFramePr>
            <a:graphicFrameLocks noGrp="1"/>
          </p:cNvGraphicFramePr>
          <p:nvPr>
            <p:ph idx="1"/>
            <p:extLst>
              <p:ext uri="{D42A27DB-BD31-4B8C-83A1-F6EECF244321}">
                <p14:modId xmlns:p14="http://schemas.microsoft.com/office/powerpoint/2010/main" val="2280863512"/>
              </p:ext>
            </p:extLst>
          </p:nvPr>
        </p:nvGraphicFramePr>
        <p:xfrm>
          <a:off x="838200" y="1928813"/>
          <a:ext cx="10515600" cy="4660830"/>
        </p:xfrm>
        <a:graphic>
          <a:graphicData uri="http://schemas.openxmlformats.org/drawingml/2006/table">
            <a:tbl>
              <a:tblPr firstRow="1" bandRow="1">
                <a:tableStyleId>{10A1B5D5-9B99-4C35-A422-299274C87663}</a:tableStyleId>
              </a:tblPr>
              <a:tblGrid>
                <a:gridCol w="5257800">
                  <a:extLst>
                    <a:ext uri="{9D8B030D-6E8A-4147-A177-3AD203B41FA5}">
                      <a16:colId xmlns:a16="http://schemas.microsoft.com/office/drawing/2014/main" val="3562378069"/>
                    </a:ext>
                  </a:extLst>
                </a:gridCol>
                <a:gridCol w="5257800">
                  <a:extLst>
                    <a:ext uri="{9D8B030D-6E8A-4147-A177-3AD203B41FA5}">
                      <a16:colId xmlns:a16="http://schemas.microsoft.com/office/drawing/2014/main" val="2795909844"/>
                    </a:ext>
                  </a:extLst>
                </a:gridCol>
              </a:tblGrid>
              <a:tr h="77680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latin typeface="Times New Roman" panose="02020603050405020304" pitchFamily="18" charset="0"/>
                          <a:ea typeface="+mj-ea"/>
                          <a:cs typeface="Times New Roman" panose="02020603050405020304" pitchFamily="18" charset="0"/>
                        </a:rPr>
                        <a:t>Centralized Version Control Systems (CVCS)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bg1"/>
                          </a:solidFill>
                          <a:latin typeface="Times New Roman" panose="02020603050405020304" pitchFamily="18" charset="0"/>
                          <a:ea typeface="+mn-ea"/>
                          <a:cs typeface="Times New Roman" panose="02020603050405020304" pitchFamily="18" charset="0"/>
                        </a:rPr>
                        <a:t>Distributed Version Control Systems (DVCS)</a:t>
                      </a:r>
                      <a:endParaRPr lang="en-US" sz="1800" b="1" kern="1200" dirty="0">
                        <a:solidFill>
                          <a:schemeClr val="bg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736949"/>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In a CVCS, there is a central repository that stores the entire codebase and its history.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In a DVCS, every developer has a local copy of the entire repository, including the full history.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6403971"/>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Developers typically check out a working copy from the central repository to make changes.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Developers can work offline, committing changes to their local repository without requiring a network connection.</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948455"/>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Requires a constant network connection to access the central server.</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Collaboration happens through synchronization and merging of repositories.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268629"/>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Collaboration and file sharing occur through the central repository.</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Allows for branching and merging operations, facilitating parallel development and experimental features.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5713472"/>
                  </a:ext>
                </a:extLst>
              </a:tr>
              <a:tr h="776805">
                <a:tc>
                  <a:txBody>
                    <a:bodyPr/>
                    <a:lstStyle/>
                    <a:p>
                      <a:pPr marL="285750" indent="-285750">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Examples of CVCS include CVS and SVN.</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914400" rtl="0" eaLnBrk="1" latinLnBrk="0" hangingPunct="1">
                        <a:buFont typeface="Arial" panose="020B0604020202020204" pitchFamily="34" charset="0"/>
                        <a:buChar char="•"/>
                      </a:pPr>
                      <a:r>
                        <a:rPr lang="en-IN" sz="1400" kern="1200" dirty="0">
                          <a:solidFill>
                            <a:schemeClr val="tx1"/>
                          </a:solidFill>
                          <a:latin typeface="Times New Roman" panose="02020603050405020304" pitchFamily="18" charset="0"/>
                          <a:ea typeface="+mn-ea"/>
                          <a:cs typeface="Times New Roman" panose="02020603050405020304" pitchFamily="18" charset="0"/>
                        </a:rPr>
                        <a:t>Examples of DVCS include Git and Mercurial.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0697374"/>
                  </a:ext>
                </a:extLst>
              </a:tr>
            </a:tbl>
          </a:graphicData>
        </a:graphic>
      </p:graphicFrame>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507060" y="871864"/>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0000"/>
          </a:blip>
          <a:stretch>
            <a:fillRect/>
          </a:stretch>
        </p:blipFill>
        <p:spPr>
          <a:xfrm>
            <a:off x="3855272" y="2676538"/>
            <a:ext cx="4481456" cy="2688873"/>
          </a:xfrm>
          <a:prstGeom prst="rect">
            <a:avLst/>
          </a:prstGeom>
        </p:spPr>
      </p:pic>
    </p:spTree>
    <p:extLst>
      <p:ext uri="{BB962C8B-B14F-4D97-AF65-F5344CB8AC3E}">
        <p14:creationId xmlns:p14="http://schemas.microsoft.com/office/powerpoint/2010/main" val="1678239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Comparison: (CVCS) vs. (DVCS)</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u="sng" dirty="0">
                <a:latin typeface="Times New Roman" panose="02020603050405020304" pitchFamily="18" charset="0"/>
                <a:cs typeface="Times New Roman" panose="02020603050405020304" pitchFamily="18" charset="0"/>
              </a:rPr>
              <a:t>Key Differences</a:t>
            </a:r>
            <a:br>
              <a:rPr lang="en-US" sz="1400" b="1" u="sng" dirty="0">
                <a:latin typeface="Times New Roman" panose="02020603050405020304" pitchFamily="18" charset="0"/>
                <a:cs typeface="Times New Roman" panose="02020603050405020304" pitchFamily="18" charset="0"/>
              </a:rPr>
            </a:br>
            <a:br>
              <a:rPr lang="en-US" sz="1400" b="1" u="sng"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Repository Structure</a:t>
            </a:r>
            <a:r>
              <a:rPr lang="en-US" sz="1400" dirty="0">
                <a:latin typeface="Times New Roman" panose="02020603050405020304" pitchFamily="18" charset="0"/>
                <a:cs typeface="Times New Roman" panose="02020603050405020304" pitchFamily="18" charset="0"/>
              </a:rPr>
              <a:t>: CVCS has a central repository, while DVCS has both a local repository for each developer and a central repository for synchronization.</a:t>
            </a:r>
          </a:p>
          <a:p>
            <a:pPr marL="0" indent="0">
              <a:lnSpc>
                <a:spcPct val="150000"/>
              </a:lnSpc>
              <a:buNone/>
            </a:pPr>
            <a:r>
              <a:rPr lang="en-US" sz="1400" b="1" dirty="0">
                <a:latin typeface="Times New Roman" panose="02020603050405020304" pitchFamily="18" charset="0"/>
                <a:cs typeface="Times New Roman" panose="02020603050405020304" pitchFamily="18" charset="0"/>
              </a:rPr>
              <a:t>Network Dependency</a:t>
            </a:r>
            <a:r>
              <a:rPr lang="en-US" sz="1400" dirty="0">
                <a:latin typeface="Times New Roman" panose="02020603050405020304" pitchFamily="18" charset="0"/>
                <a:cs typeface="Times New Roman" panose="02020603050405020304" pitchFamily="18" charset="0"/>
              </a:rPr>
              <a:t>: CVCS requires a constant network connection to access and commit changes to the central repository.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DVCS allows developers to work offline, committing changes to their local repository, and synchronizing later.</a:t>
            </a:r>
          </a:p>
          <a:p>
            <a:pPr marL="0" indent="0">
              <a:lnSpc>
                <a:spcPct val="150000"/>
              </a:lnSpc>
              <a:buNone/>
            </a:pPr>
            <a:r>
              <a:rPr lang="en-US" sz="1400" b="1" dirty="0">
                <a:latin typeface="Times New Roman" panose="02020603050405020304" pitchFamily="18" charset="0"/>
                <a:cs typeface="Times New Roman" panose="02020603050405020304" pitchFamily="18" charset="0"/>
              </a:rPr>
              <a:t>Collaboration</a:t>
            </a:r>
            <a:r>
              <a:rPr lang="en-US" sz="1400" dirty="0">
                <a:latin typeface="Times New Roman" panose="02020603050405020304" pitchFamily="18" charset="0"/>
                <a:cs typeface="Times New Roman" panose="02020603050405020304" pitchFamily="18" charset="0"/>
              </a:rPr>
              <a:t>: CVCS relies on the central repository for collaboration and file sharing. DVCS enables collaboration through synchronization and merging of local repositories.</a:t>
            </a:r>
          </a:p>
          <a:p>
            <a:pPr marL="0" indent="0">
              <a:lnSpc>
                <a:spcPct val="150000"/>
              </a:lnSpc>
              <a:buNone/>
            </a:pPr>
            <a:r>
              <a:rPr lang="en-US" sz="1400" b="1" dirty="0">
                <a:latin typeface="Times New Roman" panose="02020603050405020304" pitchFamily="18" charset="0"/>
                <a:cs typeface="Times New Roman" panose="02020603050405020304" pitchFamily="18" charset="0"/>
              </a:rPr>
              <a:t>Branching and Merging</a:t>
            </a:r>
            <a:r>
              <a:rPr lang="en-US" sz="1400" dirty="0">
                <a:latin typeface="Times New Roman" panose="02020603050405020304" pitchFamily="18" charset="0"/>
                <a:cs typeface="Times New Roman" panose="02020603050405020304" pitchFamily="18" charset="0"/>
              </a:rPr>
              <a:t>: DVCS excels in branching and merging, allowing for parallel development and experimental features. CVCS typically has limited or less efficient branching and merging capabilities.</a:t>
            </a:r>
          </a:p>
          <a:p>
            <a:pPr marL="0" indent="0">
              <a:lnSpc>
                <a:spcPct val="150000"/>
              </a:lnSpc>
              <a:buNone/>
            </a:pPr>
            <a:r>
              <a:rPr lang="en-US" sz="1400" b="1" dirty="0">
                <a:latin typeface="Times New Roman" panose="02020603050405020304" pitchFamily="18" charset="0"/>
                <a:cs typeface="Times New Roman" panose="02020603050405020304" pitchFamily="18" charset="0"/>
              </a:rPr>
              <a:t>Flexibility and Scalability: </a:t>
            </a:r>
            <a:r>
              <a:rPr lang="en-US" sz="1400" dirty="0">
                <a:latin typeface="Times New Roman" panose="02020603050405020304" pitchFamily="18" charset="0"/>
                <a:cs typeface="Times New Roman" panose="02020603050405020304" pitchFamily="18" charset="0"/>
              </a:rPr>
              <a:t>DVCS provides more flexibility and scalability, especially for distributed teams and large codebases, due to its decentralized nature.</a:t>
            </a:r>
            <a:endParaRPr lang="en-US" sz="1400" b="1" dirty="0">
              <a:latin typeface="Times New Roman" panose="02020603050405020304" pitchFamily="18" charset="0"/>
              <a:cs typeface="Times New Roman" panose="02020603050405020304" pitchFamily="18" charset="0"/>
            </a:endParaRPr>
          </a:p>
          <a:p>
            <a:pPr marL="0" indent="0">
              <a:lnSpc>
                <a:spcPct val="150000"/>
              </a:lnSpc>
              <a:buNone/>
            </a:pPr>
            <a:endParaRPr lang="en-US" sz="1400" b="1" dirty="0">
              <a:latin typeface="Times New Roman" panose="02020603050405020304" pitchFamily="18" charset="0"/>
              <a:cs typeface="Times New Roman" panose="02020603050405020304" pitchFamily="18" charset="0"/>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7"/>
            <a:ext cx="4482001" cy="2689200"/>
          </a:xfrm>
          <a:prstGeom prst="rect">
            <a:avLst/>
          </a:prstGeom>
        </p:spPr>
      </p:pic>
    </p:spTree>
    <p:extLst>
      <p:ext uri="{BB962C8B-B14F-4D97-AF65-F5344CB8AC3E}">
        <p14:creationId xmlns:p14="http://schemas.microsoft.com/office/powerpoint/2010/main" val="32568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Git and GitHub: Streamlining Development and Collaboration</a:t>
            </a:r>
          </a:p>
        </p:txBody>
      </p:sp>
      <p:sp>
        <p:nvSpPr>
          <p:cNvPr id="3" name="Content Placeholder 2">
            <a:extLst>
              <a:ext uri="{FF2B5EF4-FFF2-40B4-BE49-F238E27FC236}">
                <a16:creationId xmlns:a16="http://schemas.microsoft.com/office/drawing/2014/main" id="{5C3AEDAA-EAB5-9B7C-0C64-85B0652E4E3B}"/>
              </a:ext>
            </a:extLst>
          </p:cNvPr>
          <p:cNvSpPr>
            <a:spLocks noGrp="1"/>
          </p:cNvSpPr>
          <p:nvPr>
            <p:ph idx="1"/>
          </p:nvPr>
        </p:nvSpPr>
        <p:spPr>
          <a:xfrm>
            <a:off x="838200" y="1780297"/>
            <a:ext cx="10515600" cy="4700016"/>
          </a:xfrm>
        </p:spPr>
        <p:txBody>
          <a:bodyPr>
            <a:noAutofit/>
          </a:bodyPr>
          <a:lstStyle/>
          <a:p>
            <a:pPr marL="0" indent="0">
              <a:lnSpc>
                <a:spcPct val="150000"/>
              </a:lnSpc>
              <a:buNone/>
            </a:pPr>
            <a:r>
              <a:rPr lang="en-US" sz="1400" b="1" dirty="0">
                <a:latin typeface="Times New Roman" panose="02020603050405020304" pitchFamily="18" charset="0"/>
                <a:cs typeface="Times New Roman" panose="02020603050405020304" pitchFamily="18" charset="0"/>
              </a:rPr>
              <a:t>Git</a:t>
            </a:r>
            <a:r>
              <a:rPr lang="en-US" sz="1400" dirty="0">
                <a:latin typeface="Times New Roman" panose="02020603050405020304" pitchFamily="18" charset="0"/>
                <a:cs typeface="Times New Roman" panose="02020603050405020304" pitchFamily="18" charset="0"/>
              </a:rPr>
              <a:t> is a distributed version control system (DVCS) that allows developers to track changes made to their codebase. It was created by Linus Torvalds in 2005 and has become the most widely used version control system in the software development industry.</a:t>
            </a:r>
          </a:p>
          <a:p>
            <a:pPr algn="l"/>
            <a:r>
              <a:rPr lang="en-US" sz="1400" b="1" dirty="0">
                <a:latin typeface="Times New Roman" panose="02020603050405020304" pitchFamily="18" charset="0"/>
                <a:cs typeface="Times New Roman" panose="02020603050405020304" pitchFamily="18" charset="0"/>
              </a:rPr>
              <a:t>GitHub</a:t>
            </a:r>
            <a:r>
              <a:rPr lang="en-US" sz="1400" dirty="0">
                <a:latin typeface="Times New Roman" panose="02020603050405020304" pitchFamily="18" charset="0"/>
                <a:cs typeface="Times New Roman" panose="02020603050405020304" pitchFamily="18" charset="0"/>
              </a:rPr>
              <a:t>, on the other hand, is a web-based hosting service for Git repositories. It provides a platform for developers to collaborate, share, and manage their Git repositories. GitHub offers additional features such as issue tracking, pull requests, code review, and project management tools.</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The combination of Git and GitHub solves several problems commonly faced by IT companies:</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Version Control and Code History</a:t>
            </a:r>
            <a:r>
              <a:rPr lang="en-IN" sz="1400" dirty="0">
                <a:latin typeface="Times New Roman" panose="02020603050405020304" pitchFamily="18" charset="0"/>
                <a:cs typeface="Times New Roman" panose="02020603050405020304" pitchFamily="18" charset="0"/>
              </a:rPr>
              <a:t>: Git enables developers to track changes made to their codebase over time. It allows them to easily switch between different versions, view commit history, and understand who made what changes. This ensures code integrity and provides a clear audit trail.</a:t>
            </a: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Collaboration and Teamwork</a:t>
            </a:r>
            <a:r>
              <a:rPr lang="en-IN" sz="1400" dirty="0">
                <a:latin typeface="Times New Roman" panose="02020603050405020304" pitchFamily="18" charset="0"/>
                <a:cs typeface="Times New Roman" panose="02020603050405020304" pitchFamily="18" charset="0"/>
              </a:rPr>
              <a:t>: GitHub facilitates collaboration among developers by providing a centralized platform for sharing code, managing branches, and merging changes. It allows multiple developers to work on the same project simultaneously, resolving conflicts and ensuring a smooth collaboration workflow.</a:t>
            </a:r>
          </a:p>
          <a:p>
            <a:pPr>
              <a:buFont typeface="Wingdings" pitchFamily="2" charset="2"/>
              <a:buChar char="Ø"/>
            </a:pPr>
            <a:r>
              <a:rPr lang="en-IN" sz="1400" b="1" dirty="0">
                <a:latin typeface="Times New Roman" panose="02020603050405020304" pitchFamily="18" charset="0"/>
                <a:cs typeface="Times New Roman" panose="02020603050405020304" pitchFamily="18" charset="0"/>
              </a:rPr>
              <a:t>Code Reviews and Quality Assurance</a:t>
            </a:r>
            <a:r>
              <a:rPr lang="en-IN" sz="1400" dirty="0">
                <a:latin typeface="Times New Roman" panose="02020603050405020304" pitchFamily="18" charset="0"/>
                <a:cs typeface="Times New Roman" panose="02020603050405020304" pitchFamily="18" charset="0"/>
              </a:rPr>
              <a:t>: GitHub's pull request feature enables code reviews, where team members can review proposed changes before merging them into the main codebase. This promotes code quality, catches errors or bugs early, and encourages collaboration and knowledge sharing within the team.</a:t>
            </a:r>
          </a:p>
          <a:p>
            <a:pPr marL="0" indent="0">
              <a:lnSpc>
                <a:spcPct val="150000"/>
              </a:lnSpc>
              <a:buNone/>
            </a:pPr>
            <a:endParaRPr lang="en-US" sz="1400" dirty="0">
              <a:latin typeface="Times New Roman" panose="02020603050405020304" pitchFamily="18" charset="0"/>
              <a:cs typeface="Times New Roman" panose="02020603050405020304" pitchFamily="18" charset="0"/>
            </a:endParaRPr>
          </a:p>
          <a:p>
            <a:pPr marL="0" indent="0">
              <a:lnSpc>
                <a:spcPct val="150000"/>
              </a:lnSpc>
              <a:buNone/>
            </a:pPr>
            <a:endParaRPr lang="en-US" sz="1400" b="1" dirty="0">
              <a:latin typeface="Times New Roman" panose="02020603050405020304" pitchFamily="18" charset="0"/>
              <a:cs typeface="Times New Roman" panose="02020603050405020304" pitchFamily="18" charset="0"/>
            </a:endParaRPr>
          </a:p>
        </p:txBody>
      </p:sp>
      <p:pic>
        <p:nvPicPr>
          <p:cNvPr id="5" name="Picture 4" descr="A black background with white text&#10;&#10;Description automatically generated with low confidence">
            <a:extLst>
              <a:ext uri="{FF2B5EF4-FFF2-40B4-BE49-F238E27FC236}">
                <a16:creationId xmlns:a16="http://schemas.microsoft.com/office/drawing/2014/main" id="{79A3649E-CA9E-1D48-6888-B4C709236A4C}"/>
              </a:ext>
            </a:extLst>
          </p:cNvPr>
          <p:cNvPicPr>
            <a:picLocks noChangeAspect="1"/>
          </p:cNvPicPr>
          <p:nvPr/>
        </p:nvPicPr>
        <p:blipFill>
          <a:blip r:embed="rId2">
            <a:alphaModFix amt="85000"/>
          </a:blip>
          <a:stretch>
            <a:fillRect/>
          </a:stretch>
        </p:blipFill>
        <p:spPr>
          <a:xfrm>
            <a:off x="9994078" y="126429"/>
            <a:ext cx="1359722" cy="408540"/>
          </a:xfrm>
          <a:prstGeom prst="rect">
            <a:avLst/>
          </a:prstGeo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5272" y="2676537"/>
            <a:ext cx="4482001" cy="2689200"/>
          </a:xfrm>
          <a:prstGeom prst="rect">
            <a:avLst/>
          </a:prstGeom>
        </p:spPr>
      </p:pic>
    </p:spTree>
    <p:extLst>
      <p:ext uri="{BB962C8B-B14F-4D97-AF65-F5344CB8AC3E}">
        <p14:creationId xmlns:p14="http://schemas.microsoft.com/office/powerpoint/2010/main" val="38146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6E6D8-A310-F834-A0F5-EDBD8F3DF42B}"/>
              </a:ext>
            </a:extLst>
          </p:cNvPr>
          <p:cNvSpPr>
            <a:spLocks noGrp="1"/>
          </p:cNvSpPr>
          <p:nvPr>
            <p:ph type="ctrTitle"/>
          </p:nvPr>
        </p:nvSpPr>
        <p:spPr>
          <a:xfrm>
            <a:off x="638882" y="3577456"/>
            <a:ext cx="10909640" cy="1687814"/>
          </a:xfrm>
        </p:spPr>
        <p:txBody>
          <a:bodyPr anchor="b">
            <a:normAutofit/>
          </a:bodyPr>
          <a:lstStyle/>
          <a:p>
            <a:pPr algn="ctr">
              <a:lnSpc>
                <a:spcPct val="90000"/>
              </a:lnSpc>
            </a:pPr>
            <a:r>
              <a:rPr lang="en-US" sz="5500" dirty="0">
                <a:latin typeface="Baloo Bhaina 2" panose="03080502040302020200" pitchFamily="66" charset="77"/>
                <a:cs typeface="Baloo Bhaina 2" panose="03080502040302020200" pitchFamily="66" charset="77"/>
              </a:rPr>
              <a:t>Jenkins: Automating DevOps for Efficient Software Delivery</a:t>
            </a:r>
          </a:p>
        </p:txBody>
      </p:sp>
      <p:sp>
        <p:nvSpPr>
          <p:cNvPr id="3" name="Subtitle 2">
            <a:extLst>
              <a:ext uri="{FF2B5EF4-FFF2-40B4-BE49-F238E27FC236}">
                <a16:creationId xmlns:a16="http://schemas.microsoft.com/office/drawing/2014/main" id="{42569BA8-78B3-353B-2420-77B65CCD4C8B}"/>
              </a:ext>
            </a:extLst>
          </p:cNvPr>
          <p:cNvSpPr>
            <a:spLocks noGrp="1"/>
          </p:cNvSpPr>
          <p:nvPr>
            <p:ph type="subTitle" idx="1"/>
          </p:nvPr>
        </p:nvSpPr>
        <p:spPr>
          <a:xfrm>
            <a:off x="638881" y="5660607"/>
            <a:ext cx="10909643" cy="552659"/>
          </a:xfrm>
        </p:spPr>
        <p:txBody>
          <a:bodyPr anchor="ctr">
            <a:normAutofit/>
          </a:bodyPr>
          <a:lstStyle/>
          <a:p>
            <a:pPr algn="ctr"/>
            <a:r>
              <a:rPr lang="en-IN" sz="2200" dirty="0">
                <a:latin typeface="Baloo Bhaina 2" panose="03080502040302020200" pitchFamily="66" charset="77"/>
                <a:cs typeface="Baloo Bhaina 2" panose="03080502040302020200" pitchFamily="66" charset="77"/>
              </a:rPr>
              <a:t>Powering Continuous Integration and Deployment for Agile Software Development</a:t>
            </a:r>
            <a:endParaRPr lang="en-US" sz="2200" dirty="0">
              <a:latin typeface="Baloo Bhaina 2" panose="03080502040302020200" pitchFamily="66" charset="77"/>
              <a:cs typeface="Baloo Bhaina 2" panose="03080502040302020200" pitchFamily="66" charset="77"/>
            </a:endParaRPr>
          </a:p>
        </p:txBody>
      </p:sp>
      <p:pic>
        <p:nvPicPr>
          <p:cNvPr id="5" name="Picture 4" descr="A picture containing graphics, logo, text, font&#10;&#10;Description automatically generated">
            <a:extLst>
              <a:ext uri="{FF2B5EF4-FFF2-40B4-BE49-F238E27FC236}">
                <a16:creationId xmlns:a16="http://schemas.microsoft.com/office/drawing/2014/main" id="{AA110E96-0A00-795F-7F11-B8DD8D53370F}"/>
              </a:ext>
            </a:extLst>
          </p:cNvPr>
          <p:cNvPicPr>
            <a:picLocks noChangeAspect="1"/>
          </p:cNvPicPr>
          <p:nvPr/>
        </p:nvPicPr>
        <p:blipFill>
          <a:blip r:embed="rId2"/>
          <a:stretch>
            <a:fillRect/>
          </a:stretch>
        </p:blipFill>
        <p:spPr>
          <a:xfrm>
            <a:off x="9753599" y="195969"/>
            <a:ext cx="2327935" cy="1396761"/>
          </a:xfrm>
          <a:prstGeom prst="rect">
            <a:avLst/>
          </a:prstGeom>
        </p:spPr>
      </p:pic>
      <p:sp>
        <p:nvSpPr>
          <p:cNvPr id="36" name="Rectangle 6">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27432"/>
          </a:xfrm>
          <a:custGeom>
            <a:avLst/>
            <a:gdLst>
              <a:gd name="connsiteX0" fmla="*/ 0 w 4572000"/>
              <a:gd name="connsiteY0" fmla="*/ 0 h 27432"/>
              <a:gd name="connsiteX1" fmla="*/ 607423 w 4572000"/>
              <a:gd name="connsiteY1" fmla="*/ 0 h 27432"/>
              <a:gd name="connsiteX2" fmla="*/ 1123406 w 4572000"/>
              <a:gd name="connsiteY2" fmla="*/ 0 h 27432"/>
              <a:gd name="connsiteX3" fmla="*/ 1685109 w 4572000"/>
              <a:gd name="connsiteY3" fmla="*/ 0 h 27432"/>
              <a:gd name="connsiteX4" fmla="*/ 2383971 w 4572000"/>
              <a:gd name="connsiteY4" fmla="*/ 0 h 27432"/>
              <a:gd name="connsiteX5" fmla="*/ 2991394 w 4572000"/>
              <a:gd name="connsiteY5" fmla="*/ 0 h 27432"/>
              <a:gd name="connsiteX6" fmla="*/ 3553097 w 4572000"/>
              <a:gd name="connsiteY6" fmla="*/ 0 h 27432"/>
              <a:gd name="connsiteX7" fmla="*/ 4572000 w 4572000"/>
              <a:gd name="connsiteY7" fmla="*/ 0 h 27432"/>
              <a:gd name="connsiteX8" fmla="*/ 4572000 w 4572000"/>
              <a:gd name="connsiteY8" fmla="*/ 27432 h 27432"/>
              <a:gd name="connsiteX9" fmla="*/ 3918857 w 4572000"/>
              <a:gd name="connsiteY9" fmla="*/ 27432 h 27432"/>
              <a:gd name="connsiteX10" fmla="*/ 3357154 w 4572000"/>
              <a:gd name="connsiteY10" fmla="*/ 27432 h 27432"/>
              <a:gd name="connsiteX11" fmla="*/ 2612571 w 4572000"/>
              <a:gd name="connsiteY11" fmla="*/ 27432 h 27432"/>
              <a:gd name="connsiteX12" fmla="*/ 2005149 w 4572000"/>
              <a:gd name="connsiteY12" fmla="*/ 27432 h 27432"/>
              <a:gd name="connsiteX13" fmla="*/ 1489166 w 4572000"/>
              <a:gd name="connsiteY13" fmla="*/ 27432 h 27432"/>
              <a:gd name="connsiteX14" fmla="*/ 790303 w 4572000"/>
              <a:gd name="connsiteY14" fmla="*/ 27432 h 27432"/>
              <a:gd name="connsiteX15" fmla="*/ 0 w 4572000"/>
              <a:gd name="connsiteY15" fmla="*/ 27432 h 27432"/>
              <a:gd name="connsiteX16" fmla="*/ 0 w 457200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27432" fill="none" extrusionOk="0">
                <a:moveTo>
                  <a:pt x="0" y="0"/>
                </a:moveTo>
                <a:cubicBezTo>
                  <a:pt x="150397" y="-23421"/>
                  <a:pt x="474161" y="9174"/>
                  <a:pt x="607423" y="0"/>
                </a:cubicBezTo>
                <a:cubicBezTo>
                  <a:pt x="740685" y="-9174"/>
                  <a:pt x="868821" y="-4258"/>
                  <a:pt x="1123406" y="0"/>
                </a:cubicBezTo>
                <a:cubicBezTo>
                  <a:pt x="1377991" y="4258"/>
                  <a:pt x="1567664" y="-12410"/>
                  <a:pt x="1685109" y="0"/>
                </a:cubicBezTo>
                <a:cubicBezTo>
                  <a:pt x="1802554" y="12410"/>
                  <a:pt x="2193086" y="-14353"/>
                  <a:pt x="2383971" y="0"/>
                </a:cubicBezTo>
                <a:cubicBezTo>
                  <a:pt x="2574856" y="14353"/>
                  <a:pt x="2697477" y="-26142"/>
                  <a:pt x="2991394" y="0"/>
                </a:cubicBezTo>
                <a:cubicBezTo>
                  <a:pt x="3285311" y="26142"/>
                  <a:pt x="3423667" y="26544"/>
                  <a:pt x="3553097" y="0"/>
                </a:cubicBezTo>
                <a:cubicBezTo>
                  <a:pt x="3682527" y="-26544"/>
                  <a:pt x="4344147" y="50350"/>
                  <a:pt x="4572000" y="0"/>
                </a:cubicBezTo>
                <a:cubicBezTo>
                  <a:pt x="4571027" y="8304"/>
                  <a:pt x="4571522" y="21512"/>
                  <a:pt x="4572000" y="27432"/>
                </a:cubicBezTo>
                <a:cubicBezTo>
                  <a:pt x="4438349" y="5490"/>
                  <a:pt x="4090129" y="31231"/>
                  <a:pt x="3918857" y="27432"/>
                </a:cubicBezTo>
                <a:cubicBezTo>
                  <a:pt x="3747585" y="23633"/>
                  <a:pt x="3498826" y="6883"/>
                  <a:pt x="3357154" y="27432"/>
                </a:cubicBezTo>
                <a:cubicBezTo>
                  <a:pt x="3215482" y="47981"/>
                  <a:pt x="2784289" y="56849"/>
                  <a:pt x="2612571" y="27432"/>
                </a:cubicBezTo>
                <a:cubicBezTo>
                  <a:pt x="2440853" y="-1985"/>
                  <a:pt x="2261292" y="25951"/>
                  <a:pt x="2005149" y="27432"/>
                </a:cubicBezTo>
                <a:cubicBezTo>
                  <a:pt x="1749006" y="28913"/>
                  <a:pt x="1700078" y="34342"/>
                  <a:pt x="1489166" y="27432"/>
                </a:cubicBezTo>
                <a:cubicBezTo>
                  <a:pt x="1278254" y="20522"/>
                  <a:pt x="1077188" y="56916"/>
                  <a:pt x="790303" y="27432"/>
                </a:cubicBezTo>
                <a:cubicBezTo>
                  <a:pt x="503418" y="-2052"/>
                  <a:pt x="359168" y="57044"/>
                  <a:pt x="0" y="27432"/>
                </a:cubicBezTo>
                <a:cubicBezTo>
                  <a:pt x="-1048" y="14992"/>
                  <a:pt x="-1120" y="7447"/>
                  <a:pt x="0" y="0"/>
                </a:cubicBezTo>
                <a:close/>
              </a:path>
              <a:path w="4572000" h="27432" stroke="0" extrusionOk="0">
                <a:moveTo>
                  <a:pt x="0" y="0"/>
                </a:moveTo>
                <a:cubicBezTo>
                  <a:pt x="155698" y="6780"/>
                  <a:pt x="465972" y="13197"/>
                  <a:pt x="607423" y="0"/>
                </a:cubicBezTo>
                <a:cubicBezTo>
                  <a:pt x="748874" y="-13197"/>
                  <a:pt x="1014133" y="22994"/>
                  <a:pt x="1123406" y="0"/>
                </a:cubicBezTo>
                <a:cubicBezTo>
                  <a:pt x="1232679" y="-22994"/>
                  <a:pt x="1639431" y="-2997"/>
                  <a:pt x="1867989" y="0"/>
                </a:cubicBezTo>
                <a:cubicBezTo>
                  <a:pt x="2096547" y="2997"/>
                  <a:pt x="2265668" y="29557"/>
                  <a:pt x="2475411" y="0"/>
                </a:cubicBezTo>
                <a:cubicBezTo>
                  <a:pt x="2685154" y="-29557"/>
                  <a:pt x="2951491" y="73"/>
                  <a:pt x="3082834" y="0"/>
                </a:cubicBezTo>
                <a:cubicBezTo>
                  <a:pt x="3214177" y="-73"/>
                  <a:pt x="3641000" y="-33478"/>
                  <a:pt x="3827417" y="0"/>
                </a:cubicBezTo>
                <a:cubicBezTo>
                  <a:pt x="4013834" y="33478"/>
                  <a:pt x="4345917" y="14255"/>
                  <a:pt x="4572000" y="0"/>
                </a:cubicBezTo>
                <a:cubicBezTo>
                  <a:pt x="4572485" y="9333"/>
                  <a:pt x="4573278" y="19699"/>
                  <a:pt x="4572000" y="27432"/>
                </a:cubicBezTo>
                <a:cubicBezTo>
                  <a:pt x="4318030" y="43025"/>
                  <a:pt x="4161104" y="34314"/>
                  <a:pt x="4010297" y="27432"/>
                </a:cubicBezTo>
                <a:cubicBezTo>
                  <a:pt x="3859490" y="20550"/>
                  <a:pt x="3592529" y="6613"/>
                  <a:pt x="3357154" y="27432"/>
                </a:cubicBezTo>
                <a:cubicBezTo>
                  <a:pt x="3121779" y="48251"/>
                  <a:pt x="2884285" y="3780"/>
                  <a:pt x="2704011" y="27432"/>
                </a:cubicBezTo>
                <a:cubicBezTo>
                  <a:pt x="2523737" y="51084"/>
                  <a:pt x="2295944" y="32081"/>
                  <a:pt x="2096589" y="27432"/>
                </a:cubicBezTo>
                <a:cubicBezTo>
                  <a:pt x="1897234" y="22783"/>
                  <a:pt x="1623782" y="52518"/>
                  <a:pt x="1352006" y="27432"/>
                </a:cubicBezTo>
                <a:cubicBezTo>
                  <a:pt x="1080230" y="2346"/>
                  <a:pt x="869959" y="12864"/>
                  <a:pt x="607423" y="27432"/>
                </a:cubicBezTo>
                <a:cubicBezTo>
                  <a:pt x="344887" y="42000"/>
                  <a:pt x="188100" y="40051"/>
                  <a:pt x="0" y="27432"/>
                </a:cubicBezTo>
                <a:cubicBezTo>
                  <a:pt x="211" y="18145"/>
                  <a:pt x="120" y="6480"/>
                  <a:pt x="0" y="0"/>
                </a:cubicBezTo>
                <a:close/>
              </a:path>
            </a:pathLst>
          </a:custGeom>
          <a:solidFill>
            <a:srgbClr val="FFA400"/>
          </a:solidFill>
          <a:ln w="38100" cap="rnd">
            <a:solidFill>
              <a:srgbClr val="FFA4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ate Placeholder 26">
            <a:extLst>
              <a:ext uri="{FF2B5EF4-FFF2-40B4-BE49-F238E27FC236}">
                <a16:creationId xmlns:a16="http://schemas.microsoft.com/office/drawing/2014/main" id="{F28B82B1-E269-4325-A665-6CFE5DEE5DE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0" name="Footer Placeholder 27">
            <a:extLst>
              <a:ext uri="{FF2B5EF4-FFF2-40B4-BE49-F238E27FC236}">
                <a16:creationId xmlns:a16="http://schemas.microsoft.com/office/drawing/2014/main" id="{7C700527-76FD-4DF4-A597-6F5E089CA0C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2" name="Slide Number Placeholder 28">
            <a:extLst>
              <a:ext uri="{FF2B5EF4-FFF2-40B4-BE49-F238E27FC236}">
                <a16:creationId xmlns:a16="http://schemas.microsoft.com/office/drawing/2014/main" id="{B5EA49A9-01EB-4D60-A392-7DC9B625D67D}"/>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6" name="Picture 5" descr="A cartoon character holding a computer&#10;&#10;Description automatically generated with medium confidence">
            <a:extLst>
              <a:ext uri="{FF2B5EF4-FFF2-40B4-BE49-F238E27FC236}">
                <a16:creationId xmlns:a16="http://schemas.microsoft.com/office/drawing/2014/main" id="{63696739-8BB4-E55B-A55C-1D06FE8950A7}"/>
              </a:ext>
            </a:extLst>
          </p:cNvPr>
          <p:cNvPicPr>
            <a:picLocks noChangeAspect="1"/>
          </p:cNvPicPr>
          <p:nvPr/>
        </p:nvPicPr>
        <p:blipFill>
          <a:blip r:embed="rId3"/>
          <a:stretch>
            <a:fillRect/>
          </a:stretch>
        </p:blipFill>
        <p:spPr>
          <a:xfrm>
            <a:off x="4391261" y="1265595"/>
            <a:ext cx="3988441" cy="1916524"/>
          </a:xfrm>
          <a:prstGeom prst="rect">
            <a:avLst/>
          </a:prstGeom>
        </p:spPr>
      </p:pic>
    </p:spTree>
    <p:extLst>
      <p:ext uri="{BB962C8B-B14F-4D97-AF65-F5344CB8AC3E}">
        <p14:creationId xmlns:p14="http://schemas.microsoft.com/office/powerpoint/2010/main" val="328579986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8D71-01AC-3FD8-1D7C-9D7F4A514631}"/>
              </a:ext>
            </a:extLst>
          </p:cNvPr>
          <p:cNvSpPr>
            <a:spLocks noGrp="1"/>
          </p:cNvSpPr>
          <p:nvPr>
            <p:ph type="title"/>
          </p:nvPr>
        </p:nvSpPr>
        <p:spPr>
          <a:xfrm>
            <a:off x="838200" y="59876"/>
            <a:ext cx="10515600" cy="1325563"/>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Introduction to Jenkins</a:t>
            </a:r>
            <a:endParaRPr lang="en-US" sz="2400" dirty="0">
              <a:latin typeface="Times New Roman" panose="02020603050405020304" pitchFamily="18" charset="0"/>
              <a:cs typeface="Times New Roman" panose="02020603050405020304" pitchFamily="18" charset="0"/>
            </a:endParaRPr>
          </a:p>
        </p:txBody>
      </p:sp>
      <p:pic>
        <p:nvPicPr>
          <p:cNvPr id="7" name="Content Placeholder 6" descr="A cartoon of a person in a suit&#10;&#10;Description automatically generated with medium confidence">
            <a:extLst>
              <a:ext uri="{FF2B5EF4-FFF2-40B4-BE49-F238E27FC236}">
                <a16:creationId xmlns:a16="http://schemas.microsoft.com/office/drawing/2014/main" id="{E50A1D4D-AF64-C00D-9CE6-F743E6FB1C9B}"/>
              </a:ext>
            </a:extLst>
          </p:cNvPr>
          <p:cNvPicPr>
            <a:picLocks noGrp="1" noChangeAspect="1"/>
          </p:cNvPicPr>
          <p:nvPr>
            <p:ph idx="1"/>
          </p:nvPr>
        </p:nvPicPr>
        <p:blipFill>
          <a:blip r:embed="rId2"/>
          <a:stretch>
            <a:fillRect/>
          </a:stretch>
        </p:blipFill>
        <p:spPr>
          <a:xfrm>
            <a:off x="10446721" y="240755"/>
            <a:ext cx="910259" cy="963804"/>
          </a:xfrm>
        </p:spPr>
      </p:pic>
      <p:pic>
        <p:nvPicPr>
          <p:cNvPr id="6" name="Picture 5" descr="A picture containing graphics, logo, text, font&#10;&#10;Description automatically generated">
            <a:extLst>
              <a:ext uri="{FF2B5EF4-FFF2-40B4-BE49-F238E27FC236}">
                <a16:creationId xmlns:a16="http://schemas.microsoft.com/office/drawing/2014/main" id="{C4CAA345-6FD4-1E11-D0AD-1108B6685DCC}"/>
              </a:ext>
            </a:extLst>
          </p:cNvPr>
          <p:cNvPicPr>
            <a:picLocks noChangeAspect="1"/>
          </p:cNvPicPr>
          <p:nvPr/>
        </p:nvPicPr>
        <p:blipFill>
          <a:blip r:embed="rId3">
            <a:alphaModFix amt="16000"/>
          </a:blip>
          <a:stretch>
            <a:fillRect/>
          </a:stretch>
        </p:blipFill>
        <p:spPr>
          <a:xfrm>
            <a:off x="3854999" y="2084400"/>
            <a:ext cx="4482001" cy="2689200"/>
          </a:xfrm>
          <a:prstGeom prst="rect">
            <a:avLst/>
          </a:prstGeom>
        </p:spPr>
      </p:pic>
      <p:sp>
        <p:nvSpPr>
          <p:cNvPr id="9" name="TextBox 8">
            <a:extLst>
              <a:ext uri="{FF2B5EF4-FFF2-40B4-BE49-F238E27FC236}">
                <a16:creationId xmlns:a16="http://schemas.microsoft.com/office/drawing/2014/main" id="{BDE4B67D-8158-BC3F-59D2-94475DE42798}"/>
              </a:ext>
            </a:extLst>
          </p:cNvPr>
          <p:cNvSpPr txBox="1"/>
          <p:nvPr/>
        </p:nvSpPr>
        <p:spPr>
          <a:xfrm>
            <a:off x="838200" y="1836751"/>
            <a:ext cx="10591800" cy="4832092"/>
          </a:xfrm>
          <a:prstGeom prst="rect">
            <a:avLst/>
          </a:prstGeom>
          <a:noFill/>
        </p:spPr>
        <p:txBody>
          <a:bodyPr wrap="square" rtlCol="0">
            <a:spAutoFit/>
          </a:bodyPr>
          <a:lstStyle/>
          <a:p>
            <a:pPr>
              <a:lnSpc>
                <a:spcPct val="150000"/>
              </a:lnSpc>
            </a:pPr>
            <a:r>
              <a:rPr lang="en-IN" sz="1600" b="1" i="0" dirty="0">
                <a:effectLst/>
                <a:latin typeface="Baloo Bhaina 2" panose="03080502040302020200" pitchFamily="66" charset="77"/>
                <a:cs typeface="Baloo Bhaina 2" panose="03080502040302020200" pitchFamily="66" charset="77"/>
              </a:rPr>
              <a:t>What is Jenkins?</a:t>
            </a:r>
            <a:br>
              <a:rPr lang="en-IN" sz="1600" b="0" i="0" dirty="0">
                <a:effectLst/>
                <a:latin typeface="Baloo Bhaina 2" panose="03080502040302020200" pitchFamily="66" charset="77"/>
                <a:cs typeface="Baloo Bhaina 2" panose="03080502040302020200" pitchFamily="66" charset="77"/>
              </a:rPr>
            </a:br>
            <a:r>
              <a:rPr lang="en-IN" sz="1600" b="0" i="0" dirty="0">
                <a:effectLst/>
                <a:latin typeface="Baloo Bhaina 2" panose="03080502040302020200" pitchFamily="66" charset="77"/>
                <a:cs typeface="Baloo Bhaina 2" panose="03080502040302020200" pitchFamily="66" charset="77"/>
              </a:rPr>
              <a:t>Jenkins is a software tool that automates various stages of the software development lifecycle. It functions as a server running on a machine, executing tasks based on developers' instructions.</a:t>
            </a:r>
          </a:p>
          <a:p>
            <a:endParaRPr lang="en-IN" sz="1600" dirty="0">
              <a:latin typeface="Baloo Bhaina 2" panose="03080502040302020200" pitchFamily="66" charset="77"/>
              <a:cs typeface="Baloo Bhaina 2" panose="03080502040302020200" pitchFamily="66" charset="77"/>
            </a:endParaRPr>
          </a:p>
          <a:p>
            <a:r>
              <a:rPr lang="en-IN" sz="1600" b="1" i="0" dirty="0">
                <a:effectLst/>
                <a:latin typeface="Baloo Bhaina 2" panose="03080502040302020200" pitchFamily="66" charset="77"/>
                <a:cs typeface="Baloo Bhaina 2" panose="03080502040302020200" pitchFamily="66" charset="77"/>
              </a:rPr>
              <a:t>Problems Solved by Jenkins in DevOps</a:t>
            </a:r>
            <a:br>
              <a:rPr lang="en-IN" sz="1600" b="1" i="0" dirty="0">
                <a:effectLst/>
                <a:latin typeface="Baloo Bhaina 2" panose="03080502040302020200" pitchFamily="66" charset="77"/>
                <a:cs typeface="Baloo Bhaina 2" panose="03080502040302020200" pitchFamily="66" charset="77"/>
              </a:rPr>
            </a:br>
            <a:endParaRPr lang="en-IN" sz="1600" b="1" i="0" dirty="0">
              <a:effectLst/>
              <a:latin typeface="Baloo Bhaina 2" panose="03080502040302020200" pitchFamily="66" charset="77"/>
              <a:cs typeface="Baloo Bhaina 2" panose="03080502040302020200" pitchFamily="66" charset="77"/>
            </a:endParaRPr>
          </a:p>
          <a:p>
            <a:pPr>
              <a:lnSpc>
                <a:spcPct val="200000"/>
              </a:lnSpc>
            </a:pPr>
            <a:r>
              <a:rPr lang="en-IN" sz="1600" b="1" i="0" dirty="0">
                <a:effectLst/>
                <a:latin typeface="Baloo Bhaina 2" panose="03080502040302020200" pitchFamily="66" charset="77"/>
                <a:cs typeface="Baloo Bhaina 2" panose="03080502040302020200" pitchFamily="66" charset="77"/>
              </a:rPr>
              <a:t>Eliminating Manual Tasks</a:t>
            </a:r>
            <a:r>
              <a:rPr lang="en-IN" sz="1600" b="0" i="0" dirty="0">
                <a:effectLst/>
                <a:latin typeface="Baloo Bhaina 2" panose="03080502040302020200" pitchFamily="66" charset="77"/>
                <a:cs typeface="Baloo Bhaina 2" panose="03080502040302020200" pitchFamily="66" charset="77"/>
              </a:rPr>
              <a:t>: Jenkins eliminates the need for manual actions like building and deploying software, reducing human error and saving time.</a:t>
            </a:r>
          </a:p>
          <a:p>
            <a:pPr>
              <a:lnSpc>
                <a:spcPct val="200000"/>
              </a:lnSpc>
            </a:pPr>
            <a:r>
              <a:rPr lang="en-IN" sz="1600" b="1" dirty="0">
                <a:latin typeface="Baloo Bhaina 2" panose="03080502040302020200" pitchFamily="66" charset="77"/>
                <a:cs typeface="Baloo Bhaina 2" panose="03080502040302020200" pitchFamily="66" charset="77"/>
              </a:rPr>
              <a:t>Continuous Integration (CI): </a:t>
            </a:r>
            <a:r>
              <a:rPr lang="en-IN" sz="1600" b="0" i="0" dirty="0">
                <a:effectLst/>
                <a:latin typeface="Baloo Bhaina 2" panose="03080502040302020200" pitchFamily="66" charset="77"/>
                <a:cs typeface="Baloo Bhaina 2" panose="03080502040302020200" pitchFamily="66" charset="77"/>
              </a:rPr>
              <a:t>Jenkins enables seamless integration of code changes from multiple developers, ensuring they work well together.</a:t>
            </a:r>
          </a:p>
          <a:p>
            <a:pPr>
              <a:lnSpc>
                <a:spcPct val="200000"/>
              </a:lnSpc>
            </a:pPr>
            <a:r>
              <a:rPr lang="en-IN" sz="1600" b="1" i="0" dirty="0">
                <a:effectLst/>
                <a:latin typeface="Baloo Bhaina 2" panose="03080502040302020200" pitchFamily="66" charset="77"/>
                <a:cs typeface="Baloo Bhaina 2" panose="03080502040302020200" pitchFamily="66" charset="77"/>
              </a:rPr>
              <a:t>Continuous Deployment (CD): </a:t>
            </a:r>
            <a:r>
              <a:rPr lang="en-IN" sz="1600" b="0" i="0" dirty="0">
                <a:effectLst/>
                <a:latin typeface="Baloo Bhaina 2" panose="03080502040302020200" pitchFamily="66" charset="77"/>
                <a:cs typeface="Baloo Bhaina 2" panose="03080502040302020200" pitchFamily="66" charset="77"/>
              </a:rPr>
              <a:t>Jenkins automates the process of deploying software to different environments, making it faster and more reliable.</a:t>
            </a:r>
          </a:p>
        </p:txBody>
      </p:sp>
    </p:spTree>
    <p:extLst>
      <p:ext uri="{BB962C8B-B14F-4D97-AF65-F5344CB8AC3E}">
        <p14:creationId xmlns:p14="http://schemas.microsoft.com/office/powerpoint/2010/main" val="1419146708"/>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4636</TotalTime>
  <Words>2296</Words>
  <Application>Microsoft Macintosh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Baloo Bhaina 2</vt:lpstr>
      <vt:lpstr>Modern Love</vt:lpstr>
      <vt:lpstr>Söhne</vt:lpstr>
      <vt:lpstr>The Hand</vt:lpstr>
      <vt:lpstr>Times New Roman</vt:lpstr>
      <vt:lpstr>Wingdings</vt:lpstr>
      <vt:lpstr>SketchyVTI</vt:lpstr>
      <vt:lpstr>Devops – Version control systems – Git, Github</vt:lpstr>
      <vt:lpstr>What is a Version Control System</vt:lpstr>
      <vt:lpstr>Evolution of (VCS): A Brief History</vt:lpstr>
      <vt:lpstr>Evolution of (VCS): A Brief History</vt:lpstr>
      <vt:lpstr>Comparison: Centralized Version Control Systems (CVCS) vs. Distributed Version Control Systems (DVCS)</vt:lpstr>
      <vt:lpstr>Comparison: (CVCS) vs. (DVCS)</vt:lpstr>
      <vt:lpstr>Git and GitHub: Streamlining Development and Collaboration</vt:lpstr>
      <vt:lpstr>Jenkins: Automating DevOps for Efficient Software Delivery</vt:lpstr>
      <vt:lpstr>Introduction to Jenkins</vt:lpstr>
      <vt:lpstr>Use cases involving Jenkins in a CI/CD pipeline</vt:lpstr>
      <vt:lpstr>Jenkins Plugins: Enhancing Automation and Efficiency</vt:lpstr>
      <vt:lpstr>Jenkins Pipeline: Streamline Your Software Delivery</vt:lpstr>
      <vt:lpstr>Jenkins Pipeline: Streamline Your Software Delivery</vt:lpstr>
      <vt:lpstr>Jenkins Pipeline: Streamline Your Software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 Version control systems – Git, Github</dc:title>
  <dc:creator>Wasim Akram</dc:creator>
  <cp:lastModifiedBy>Wasim Akram</cp:lastModifiedBy>
  <cp:revision>8</cp:revision>
  <dcterms:created xsi:type="dcterms:W3CDTF">2023-06-06T18:32:54Z</dcterms:created>
  <dcterms:modified xsi:type="dcterms:W3CDTF">2023-06-15T09:22:00Z</dcterms:modified>
</cp:coreProperties>
</file>