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70" r:id="rId6"/>
    <p:sldId id="271" r:id="rId7"/>
    <p:sldId id="272" r:id="rId8"/>
    <p:sldId id="273" r:id="rId9"/>
    <p:sldId id="258" r:id="rId10"/>
    <p:sldId id="262" r:id="rId11"/>
    <p:sldId id="263" r:id="rId12"/>
    <p:sldId id="264" r:id="rId13"/>
    <p:sldId id="265" r:id="rId14"/>
    <p:sldId id="269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8BD1A-64F3-4995-A386-E55E6C1985F7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5E340-E618-481F-8122-387E9FF682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473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2622-EF9A-4537-B250-9B48E8C0CED6}" type="datetimeFigureOut">
              <a:rPr lang="pl-PL" smtClean="0"/>
              <a:pPr/>
              <a:t>2016-01-23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8C70-3B27-4054-B525-7E880F8664B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866527"/>
          </a:xfrm>
        </p:spPr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  <a:latin typeface="Adobe Garamond Pro" pitchFamily="18" charset="0"/>
              </a:rPr>
              <a:t>Inżyniera Oprogramowania</a:t>
            </a:r>
            <a:endParaRPr lang="pl-PL" b="1" dirty="0">
              <a:solidFill>
                <a:schemeClr val="bg1"/>
              </a:solidFill>
              <a:latin typeface="Adobe Garamond Pro" pitchFamily="18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458112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solidFill>
                  <a:schemeClr val="bg1"/>
                </a:solidFill>
              </a:rPr>
              <a:t/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Łukasz Przepiórka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Mateusz </a:t>
            </a:r>
            <a:r>
              <a:rPr lang="pl-PL" sz="2400" dirty="0" err="1" smtClean="0">
                <a:solidFill>
                  <a:schemeClr val="bg1"/>
                </a:solidFill>
              </a:rPr>
              <a:t>Szechlicki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Mariusz Kozakowski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51520" y="270892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Temat: Projektowanie systemów informatycznych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	 – </a:t>
            </a:r>
            <a:r>
              <a:rPr lang="pl-PL" sz="2400" b="1" dirty="0" smtClean="0">
                <a:solidFill>
                  <a:schemeClr val="bg1"/>
                </a:solidFill>
              </a:rPr>
              <a:t>Sklep internetowy z </a:t>
            </a:r>
            <a:r>
              <a:rPr lang="pl-PL" sz="2400" b="1" dirty="0" err="1" smtClean="0">
                <a:solidFill>
                  <a:schemeClr val="bg1"/>
                </a:solidFill>
              </a:rPr>
              <a:t>planszówkami</a:t>
            </a:r>
            <a:r>
              <a:rPr lang="pl-PL" sz="2400" b="1" dirty="0" smtClean="0">
                <a:solidFill>
                  <a:schemeClr val="bg1"/>
                </a:solidFill>
              </a:rPr>
              <a:t>  </a:t>
            </a:r>
            <a:r>
              <a:rPr lang="pl-PL" sz="2400" dirty="0" smtClean="0">
                <a:solidFill>
                  <a:schemeClr val="bg1"/>
                </a:solidFill>
              </a:rPr>
              <a:t>– </a:t>
            </a:r>
            <a:br>
              <a:rPr lang="pl-PL" sz="2400" dirty="0" smtClean="0">
                <a:solidFill>
                  <a:schemeClr val="bg1"/>
                </a:solidFill>
              </a:rPr>
            </a:br>
            <a:endParaRPr lang="pl-P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Use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-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Obserwator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C:\Users\sc\Desktop\12562709_1131285140214843_36678017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2328"/>
            <a:ext cx="9144000" cy="5375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Use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- </a:t>
            </a:r>
            <a:r>
              <a:rPr lang="pl-PL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Użytkownik</a:t>
            </a:r>
            <a:endParaRPr lang="pl-PL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C:\Users\sc\Desktop\12596953_1131285136881510_22718346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Use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- </a:t>
            </a:r>
            <a:r>
              <a:rPr lang="pl-PL" dirty="0" smtClean="0">
                <a:solidFill>
                  <a:srgbClr val="FF0000"/>
                </a:solidFill>
              </a:rPr>
              <a:t>Moderator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C:\Users\sc\Desktop\12575795_1131285133548177_178535357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Activity</a:t>
            </a:r>
            <a:r>
              <a:rPr lang="pl-PL" dirty="0" smtClean="0">
                <a:solidFill>
                  <a:schemeClr val="bg1"/>
                </a:solidFill>
              </a:rPr>
              <a:t> – nadanie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uprawnień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 descr="C:\Users\sc\Desktop\12562729_1131285423548148_1779117713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Activity</a:t>
            </a:r>
            <a:r>
              <a:rPr lang="pl-PL" dirty="0" smtClean="0">
                <a:solidFill>
                  <a:schemeClr val="bg1"/>
                </a:solidFill>
              </a:rPr>
              <a:t> – dodawanie do </a:t>
            </a:r>
            <a:r>
              <a:rPr lang="pl-PL" dirty="0" smtClean="0">
                <a:solidFill>
                  <a:srgbClr val="002060"/>
                </a:solidFill>
              </a:rPr>
              <a:t>ulubionych</a:t>
            </a:r>
            <a:endParaRPr lang="pl-PL" dirty="0">
              <a:solidFill>
                <a:srgbClr val="002060"/>
              </a:solidFill>
            </a:endParaRPr>
          </a:p>
        </p:txBody>
      </p:sp>
      <p:pic>
        <p:nvPicPr>
          <p:cNvPr id="8194" name="Picture 2" descr="C:\Users\sc\Desktop\12633265_721818897954209_2074285062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Diagram sekwencji - </a:t>
            </a:r>
            <a:r>
              <a:rPr lang="pl-PL" dirty="0" smtClean="0">
                <a:solidFill>
                  <a:srgbClr val="002060"/>
                </a:solidFill>
              </a:rPr>
              <a:t>zamówienie</a:t>
            </a:r>
            <a:endParaRPr lang="pl-PL" dirty="0">
              <a:solidFill>
                <a:srgbClr val="00206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C:\Users\sc\Desktop\12591924_1131285926881431_181941001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Diagram 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</a:rPr>
              <a:t>k</a:t>
            </a:r>
            <a:r>
              <a:rPr lang="pl-PL" dirty="0" smtClean="0">
                <a:solidFill>
                  <a:schemeClr val="tx2">
                    <a:lumMod val="50000"/>
                  </a:schemeClr>
                </a:solidFill>
              </a:rPr>
              <a:t>las</a:t>
            </a: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0" name="Picture 2" descr="C:\Users\sc\Desktop\12591773_721810824621683_340554368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Wzorzec projektowy - </a:t>
            </a:r>
            <a:r>
              <a:rPr lang="pl-PL" dirty="0" err="1" smtClean="0">
                <a:solidFill>
                  <a:srgbClr val="FF0000"/>
                </a:solidFill>
              </a:rPr>
              <a:t>facade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Użycie </a:t>
            </a:r>
            <a:r>
              <a:rPr lang="pl-PL" dirty="0" smtClean="0"/>
              <a:t>wzorca projektowego </a:t>
            </a:r>
            <a:r>
              <a:rPr lang="pl-PL" dirty="0" err="1" smtClean="0">
                <a:solidFill>
                  <a:srgbClr val="FF0000"/>
                </a:solidFill>
              </a:rPr>
              <a:t>facade</a:t>
            </a:r>
            <a:r>
              <a:rPr lang="pl-PL" dirty="0" smtClean="0"/>
              <a:t> umożliwia stworzenie API w systemie. Dzięki temu ułatwione będzie stworzenie szablonu strony. API jest swego rodzaju łącznikiem i pozwala na proste wywoływanie </a:t>
            </a:r>
            <a:r>
              <a:rPr lang="pl-PL" dirty="0" smtClean="0"/>
              <a:t>metod </a:t>
            </a:r>
            <a:r>
              <a:rPr lang="pl-PL" dirty="0" smtClean="0"/>
              <a:t>każdych </a:t>
            </a:r>
            <a:r>
              <a:rPr lang="pl-PL" dirty="0" smtClean="0"/>
              <a:t>klas.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Argumenty dzięki któremu zdecydowaliśmy się na implementacje tego wzorca.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Wzorzec projektowy - </a:t>
            </a:r>
            <a:r>
              <a:rPr lang="pl-PL" dirty="0" err="1" smtClean="0">
                <a:solidFill>
                  <a:srgbClr val="FF0000"/>
                </a:solidFill>
              </a:rPr>
              <a:t>facade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duże zmniejszenie liczby zależności między klientem a złożonym systemem — jeśli klient nie korzysta bezpośrednio z żadnych elementów ukrytych za </a:t>
            </a:r>
            <a:r>
              <a:rPr lang="pl-PL" dirty="0" smtClean="0">
                <a:solidFill>
                  <a:srgbClr val="FF0000"/>
                </a:solidFill>
              </a:rPr>
              <a:t>fasadą</a:t>
            </a:r>
            <a:r>
              <a:rPr lang="pl-PL" dirty="0" smtClean="0"/>
              <a:t> systemu, całość jest łatwiejsza w konserwacji i utrzymaniu,</a:t>
            </a:r>
          </a:p>
          <a:p>
            <a:r>
              <a:rPr lang="pl-PL" dirty="0" smtClean="0"/>
              <a:t>wprowadzenie podziału aplikacji na warstwy, który ułatwia niezależny rozwój klienta i złożonego systemu,</a:t>
            </a:r>
          </a:p>
          <a:p>
            <a:r>
              <a:rPr lang="pl-PL" dirty="0" smtClean="0"/>
              <a:t>możliwość zablokowania klientowi drogi do bezpośredniego korzystania ze złożonego systemu, jeśli jest to konieczne,</a:t>
            </a:r>
          </a:p>
          <a:p>
            <a:r>
              <a:rPr lang="pl-PL" dirty="0" smtClean="0"/>
              <a:t>kod klienta wykorzystującego fasadę jest czytelniejszy i łatwiejszy w </a:t>
            </a:r>
            <a:r>
              <a:rPr lang="pl-PL" dirty="0" smtClean="0"/>
              <a:t>zrozumieniu,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Implementacja </a:t>
            </a:r>
            <a:r>
              <a:rPr lang="pl-PL" dirty="0" err="1" smtClean="0">
                <a:solidFill>
                  <a:srgbClr val="FF0000"/>
                </a:solidFill>
              </a:rPr>
              <a:t>facade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w kodzie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122" name="Picture 2" descr="X:\12583661_1131594726850551_1967426149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Cel</a:t>
            </a:r>
            <a:r>
              <a:rPr lang="pl-PL" dirty="0" smtClean="0">
                <a:solidFill>
                  <a:schemeClr val="bg1"/>
                </a:solidFill>
              </a:rPr>
              <a:t> Projektu	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smtClean="0">
                <a:solidFill>
                  <a:schemeClr val="bg1"/>
                </a:solidFill>
              </a:rPr>
              <a:t>Celem </a:t>
            </a:r>
            <a:r>
              <a:rPr lang="pl-PL" dirty="0">
                <a:solidFill>
                  <a:schemeClr val="bg1"/>
                </a:solidFill>
              </a:rPr>
              <a:t>projektu jest stworzenie opisu wycinka rzeczywistości w sposób zrozumiały, ujednolicony i pomocny w budowie ostatecznego serwisu. Wycinkiem rzeczywistości jest tu problem budowy systemu informatycznego dla Sprzedaży gier planszowych (zwanego później problemem). Projekt ten ma również ułatwić analizę problemu oraz jego dziedziny a także implementację systemu. </a:t>
            </a:r>
            <a:endParaRPr lang="pl-PL" dirty="0" smtClean="0">
              <a:solidFill>
                <a:schemeClr val="bg1"/>
              </a:solidFill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bg1"/>
                </a:solidFill>
              </a:rPr>
              <a:t>Klasa </a:t>
            </a:r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produktu</a:t>
            </a:r>
            <a:r>
              <a:rPr lang="pl-PL" sz="3600" dirty="0" smtClean="0">
                <a:solidFill>
                  <a:schemeClr val="bg1"/>
                </a:solidFill>
              </a:rPr>
              <a:t> – fragment implementacji</a:t>
            </a:r>
            <a:endParaRPr lang="pl-PL" sz="36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X:\12620582_1131586610184696_1823251137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Klasa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koszyk</a:t>
            </a:r>
            <a:r>
              <a:rPr lang="pl-PL" dirty="0" smtClean="0">
                <a:solidFill>
                  <a:schemeClr val="bg1"/>
                </a:solidFill>
              </a:rPr>
              <a:t> – wygenerowana z </a:t>
            </a:r>
            <a:r>
              <a:rPr lang="pl-PL" sz="4900" dirty="0" smtClean="0">
                <a:solidFill>
                  <a:srgbClr val="FF0000"/>
                </a:solidFill>
              </a:rPr>
              <a:t>UML</a:t>
            </a:r>
            <a:endParaRPr lang="pl-PL" sz="4900" dirty="0">
              <a:solidFill>
                <a:srgbClr val="FF0000"/>
              </a:solidFill>
            </a:endParaRPr>
          </a:p>
        </p:txBody>
      </p:sp>
      <p:pic>
        <p:nvPicPr>
          <p:cNvPr id="7170" name="Picture 2" descr="X:\12596094_1131586813518009_712325408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klasa </a:t>
            </a:r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bazy danych </a:t>
            </a:r>
            <a:r>
              <a:rPr lang="pl-PL" dirty="0" smtClean="0">
                <a:solidFill>
                  <a:schemeClr val="bg1"/>
                </a:solidFill>
              </a:rPr>
              <a:t>z implementacją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195" name="Picture 3" descr="X:\12626200_1131587090184648_2119935932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smtClean="0">
                <a:solidFill>
                  <a:schemeClr val="bg1"/>
                </a:solidFill>
              </a:rPr>
              <a:t>Dziękujemy za </a:t>
            </a:r>
            <a:r>
              <a:rPr lang="pl-PL" sz="4800" dirty="0" smtClean="0">
                <a:solidFill>
                  <a:srgbClr val="92D050"/>
                </a:solidFill>
              </a:rPr>
              <a:t>uwagę</a:t>
            </a:r>
            <a:endParaRPr lang="pl-PL" sz="4800" dirty="0">
              <a:solidFill>
                <a:srgbClr val="92D05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I zapraszamy wkrótce do 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sz="4000" dirty="0" smtClean="0">
                <a:solidFill>
                  <a:schemeClr val="accent6">
                    <a:lumMod val="75000"/>
                  </a:schemeClr>
                </a:solidFill>
              </a:rPr>
              <a:t>naszego serwisu</a:t>
            </a:r>
            <a:br>
              <a:rPr lang="pl-PL" sz="4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 descr="C:\Users\sc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861048"/>
            <a:ext cx="3757637" cy="1937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Wymagania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funkcjonalne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Problem </a:t>
            </a:r>
            <a:r>
              <a:rPr lang="pl-PL" dirty="0">
                <a:solidFill>
                  <a:schemeClr val="bg1"/>
                </a:solidFill>
              </a:rPr>
              <a:t>ogranicza </a:t>
            </a:r>
            <a:r>
              <a:rPr lang="pl-PL" dirty="0" smtClean="0">
                <a:solidFill>
                  <a:schemeClr val="bg1"/>
                </a:solidFill>
              </a:rPr>
              <a:t>się </a:t>
            </a:r>
            <a:r>
              <a:rPr lang="pl-PL" dirty="0">
                <a:solidFill>
                  <a:schemeClr val="bg1"/>
                </a:solidFill>
              </a:rPr>
              <a:t>do weryfikacji </a:t>
            </a:r>
            <a:r>
              <a:rPr lang="pl-PL" dirty="0" smtClean="0">
                <a:solidFill>
                  <a:schemeClr val="bg1"/>
                </a:solidFill>
              </a:rPr>
              <a:t>użytkownika </a:t>
            </a:r>
            <a:r>
              <a:rPr lang="pl-PL" dirty="0">
                <a:solidFill>
                  <a:schemeClr val="bg1"/>
                </a:solidFill>
              </a:rPr>
              <a:t>(autentykacji i autoryzacji), </a:t>
            </a:r>
            <a:r>
              <a:rPr lang="pl-PL" dirty="0" smtClean="0">
                <a:solidFill>
                  <a:schemeClr val="bg1"/>
                </a:solidFill>
              </a:rPr>
              <a:t>umożliwienia </a:t>
            </a:r>
            <a:r>
              <a:rPr lang="pl-PL" dirty="0">
                <a:solidFill>
                  <a:schemeClr val="bg1"/>
                </a:solidFill>
              </a:rPr>
              <a:t>kupienia gry, </a:t>
            </a:r>
            <a:r>
              <a:rPr lang="pl-PL" dirty="0" smtClean="0">
                <a:solidFill>
                  <a:schemeClr val="bg1"/>
                </a:solidFill>
              </a:rPr>
              <a:t>ewentualną rezerwację </a:t>
            </a:r>
            <a:r>
              <a:rPr lang="pl-PL" dirty="0">
                <a:solidFill>
                  <a:schemeClr val="bg1"/>
                </a:solidFill>
              </a:rPr>
              <a:t>pozycji, </a:t>
            </a:r>
            <a:r>
              <a:rPr lang="pl-PL" dirty="0" smtClean="0">
                <a:solidFill>
                  <a:schemeClr val="bg1"/>
                </a:solidFill>
              </a:rPr>
              <a:t>zwrócenie </a:t>
            </a:r>
            <a:r>
              <a:rPr lang="pl-PL" dirty="0">
                <a:solidFill>
                  <a:schemeClr val="bg1"/>
                </a:solidFill>
              </a:rPr>
              <a:t>pozycji, zweryfikowanie </a:t>
            </a:r>
            <a:r>
              <a:rPr lang="pl-PL" dirty="0" smtClean="0">
                <a:solidFill>
                  <a:schemeClr val="bg1"/>
                </a:solidFill>
              </a:rPr>
              <a:t>płatności, edycję </a:t>
            </a:r>
            <a:r>
              <a:rPr lang="pl-PL" dirty="0">
                <a:solidFill>
                  <a:schemeClr val="bg1"/>
                </a:solidFill>
              </a:rPr>
              <a:t>danych w bazach, stworzenia ewidencji </a:t>
            </a:r>
            <a:r>
              <a:rPr lang="pl-PL" dirty="0" smtClean="0">
                <a:solidFill>
                  <a:schemeClr val="bg1"/>
                </a:solidFill>
              </a:rPr>
              <a:t>klientów </a:t>
            </a:r>
            <a:r>
              <a:rPr lang="pl-PL" dirty="0">
                <a:solidFill>
                  <a:schemeClr val="bg1"/>
                </a:solidFill>
              </a:rPr>
              <a:t>i </a:t>
            </a:r>
            <a:r>
              <a:rPr lang="pl-PL" dirty="0" smtClean="0">
                <a:solidFill>
                  <a:schemeClr val="bg1"/>
                </a:solidFill>
              </a:rPr>
              <a:t>pracowników, kontrolę automatyczną </a:t>
            </a:r>
            <a:r>
              <a:rPr lang="pl-PL" dirty="0">
                <a:solidFill>
                  <a:schemeClr val="bg1"/>
                </a:solidFill>
              </a:rPr>
              <a:t>oraz </a:t>
            </a:r>
            <a:r>
              <a:rPr lang="pl-PL" dirty="0" smtClean="0">
                <a:solidFill>
                  <a:schemeClr val="bg1"/>
                </a:solidFill>
              </a:rPr>
              <a:t>manualną </a:t>
            </a:r>
            <a:r>
              <a:rPr lang="pl-PL" dirty="0">
                <a:solidFill>
                  <a:schemeClr val="bg1"/>
                </a:solidFill>
              </a:rPr>
              <a:t>nad bazami danych oraz procesami, przyznawanie praw </a:t>
            </a:r>
            <a:r>
              <a:rPr lang="pl-PL" dirty="0" smtClean="0">
                <a:solidFill>
                  <a:schemeClr val="bg1"/>
                </a:solidFill>
              </a:rPr>
              <a:t>dostępu </a:t>
            </a:r>
            <a:r>
              <a:rPr lang="pl-PL" dirty="0">
                <a:solidFill>
                  <a:schemeClr val="bg1"/>
                </a:solidFill>
              </a:rPr>
              <a:t>wszystkim </a:t>
            </a:r>
            <a:r>
              <a:rPr lang="pl-PL" dirty="0" smtClean="0">
                <a:solidFill>
                  <a:schemeClr val="bg1"/>
                </a:solidFill>
              </a:rPr>
              <a:t>użytkownikom, </a:t>
            </a:r>
            <a:r>
              <a:rPr lang="pl-PL" dirty="0">
                <a:solidFill>
                  <a:schemeClr val="bg1"/>
                </a:solidFill>
              </a:rPr>
              <a:t>zautomatyzowanie procesu zakupu oraz </a:t>
            </a:r>
            <a:r>
              <a:rPr lang="pl-PL" dirty="0" smtClean="0">
                <a:solidFill>
                  <a:schemeClr val="bg1"/>
                </a:solidFill>
              </a:rPr>
              <a:t>obsługę </a:t>
            </a:r>
            <a:r>
              <a:rPr lang="pl-PL" dirty="0">
                <a:solidFill>
                  <a:schemeClr val="bg1"/>
                </a:solidFill>
              </a:rPr>
              <a:t>dostawy zakupionego produktu.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Wymagania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niefunkcjonalne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Projekt </a:t>
            </a:r>
            <a:r>
              <a:rPr lang="pl-PL" dirty="0">
                <a:solidFill>
                  <a:schemeClr val="bg1"/>
                </a:solidFill>
              </a:rPr>
              <a:t>ma </a:t>
            </a:r>
            <a:r>
              <a:rPr lang="pl-PL" dirty="0" smtClean="0">
                <a:solidFill>
                  <a:schemeClr val="bg1"/>
                </a:solidFill>
              </a:rPr>
              <a:t>ułatwić </a:t>
            </a:r>
            <a:r>
              <a:rPr lang="pl-PL" dirty="0">
                <a:solidFill>
                  <a:schemeClr val="bg1"/>
                </a:solidFill>
              </a:rPr>
              <a:t>i </a:t>
            </a:r>
            <a:r>
              <a:rPr lang="pl-PL" dirty="0" smtClean="0">
                <a:solidFill>
                  <a:schemeClr val="bg1"/>
                </a:solidFill>
              </a:rPr>
              <a:t>zautomatyzować </a:t>
            </a:r>
            <a:r>
              <a:rPr lang="pl-PL" dirty="0">
                <a:solidFill>
                  <a:schemeClr val="bg1"/>
                </a:solidFill>
              </a:rPr>
              <a:t>proces zakupu oraz </a:t>
            </a:r>
            <a:r>
              <a:rPr lang="pl-PL" dirty="0" smtClean="0">
                <a:solidFill>
                  <a:schemeClr val="bg1"/>
                </a:solidFill>
              </a:rPr>
              <a:t>zarządzania </a:t>
            </a:r>
            <a:r>
              <a:rPr lang="pl-PL" dirty="0">
                <a:solidFill>
                  <a:schemeClr val="bg1"/>
                </a:solidFill>
              </a:rPr>
              <a:t>zasobami. </a:t>
            </a:r>
            <a:r>
              <a:rPr lang="pl-PL" dirty="0" smtClean="0">
                <a:solidFill>
                  <a:schemeClr val="bg1"/>
                </a:solidFill>
              </a:rPr>
              <a:t>Dzięki </a:t>
            </a:r>
            <a:r>
              <a:rPr lang="pl-PL" dirty="0">
                <a:solidFill>
                  <a:schemeClr val="bg1"/>
                </a:solidFill>
              </a:rPr>
              <a:t>wprowadzanemu systemowi </a:t>
            </a:r>
            <a:r>
              <a:rPr lang="pl-PL" dirty="0" smtClean="0">
                <a:solidFill>
                  <a:schemeClr val="bg1"/>
                </a:solidFill>
              </a:rPr>
              <a:t>moderatorzy będą </a:t>
            </a:r>
            <a:r>
              <a:rPr lang="pl-PL" dirty="0">
                <a:solidFill>
                  <a:schemeClr val="bg1"/>
                </a:solidFill>
              </a:rPr>
              <a:t>mogli w łatwy </a:t>
            </a:r>
            <a:r>
              <a:rPr lang="pl-PL" dirty="0" smtClean="0">
                <a:solidFill>
                  <a:schemeClr val="bg1"/>
                </a:solidFill>
              </a:rPr>
              <a:t>sposób przeprowadzać ewidencję </a:t>
            </a:r>
            <a:r>
              <a:rPr lang="pl-PL" dirty="0">
                <a:solidFill>
                  <a:schemeClr val="bg1"/>
                </a:solidFill>
              </a:rPr>
              <a:t>zakupionych pozycji, </a:t>
            </a:r>
            <a:r>
              <a:rPr lang="pl-PL" dirty="0" smtClean="0">
                <a:solidFill>
                  <a:schemeClr val="bg1"/>
                </a:solidFill>
              </a:rPr>
              <a:t>klientów </a:t>
            </a:r>
            <a:r>
              <a:rPr lang="pl-PL" dirty="0">
                <a:solidFill>
                  <a:schemeClr val="bg1"/>
                </a:solidFill>
              </a:rPr>
              <a:t>oraz </a:t>
            </a:r>
            <a:r>
              <a:rPr lang="pl-PL" dirty="0" smtClean="0">
                <a:solidFill>
                  <a:schemeClr val="bg1"/>
                </a:solidFill>
              </a:rPr>
              <a:t>zasobów. </a:t>
            </a:r>
            <a:r>
              <a:rPr lang="pl-PL" dirty="0">
                <a:solidFill>
                  <a:schemeClr val="bg1"/>
                </a:solidFill>
              </a:rPr>
              <a:t>Ponadto usprawni to działanie samej jednostki. Praca </a:t>
            </a:r>
            <a:r>
              <a:rPr lang="pl-PL" dirty="0" smtClean="0">
                <a:solidFill>
                  <a:schemeClr val="bg1"/>
                </a:solidFill>
              </a:rPr>
              <a:t>będzie przebiegać </a:t>
            </a:r>
            <a:r>
              <a:rPr lang="pl-PL" dirty="0">
                <a:solidFill>
                  <a:schemeClr val="bg1"/>
                </a:solidFill>
              </a:rPr>
              <a:t>szybciej i </a:t>
            </a:r>
            <a:r>
              <a:rPr lang="pl-PL" dirty="0" smtClean="0">
                <a:solidFill>
                  <a:schemeClr val="bg1"/>
                </a:solidFill>
              </a:rPr>
              <a:t>przejrzyściej </a:t>
            </a:r>
            <a:r>
              <a:rPr lang="pl-PL" dirty="0">
                <a:solidFill>
                  <a:schemeClr val="bg1"/>
                </a:solidFill>
              </a:rPr>
              <a:t>a sam system </a:t>
            </a:r>
            <a:r>
              <a:rPr lang="pl-PL" dirty="0" smtClean="0">
                <a:solidFill>
                  <a:schemeClr val="bg1"/>
                </a:solidFill>
              </a:rPr>
              <a:t>będzie </a:t>
            </a:r>
            <a:r>
              <a:rPr lang="pl-PL" dirty="0">
                <a:solidFill>
                  <a:schemeClr val="bg1"/>
                </a:solidFill>
              </a:rPr>
              <a:t>bardziej elastyczny, łatwy w rozbudowie, łatwiejszy w obsłudze i </a:t>
            </a:r>
            <a:r>
              <a:rPr lang="pl-PL" dirty="0" smtClean="0">
                <a:solidFill>
                  <a:schemeClr val="bg1"/>
                </a:solidFill>
              </a:rPr>
              <a:t>będzie </a:t>
            </a:r>
            <a:r>
              <a:rPr lang="pl-PL" dirty="0">
                <a:solidFill>
                  <a:schemeClr val="bg1"/>
                </a:solidFill>
              </a:rPr>
              <a:t>posiadał </a:t>
            </a:r>
            <a:r>
              <a:rPr lang="pl-PL" dirty="0" smtClean="0">
                <a:solidFill>
                  <a:schemeClr val="bg1"/>
                </a:solidFill>
              </a:rPr>
              <a:t>zwiększoną kontrolę </a:t>
            </a:r>
            <a:r>
              <a:rPr lang="pl-PL" dirty="0">
                <a:solidFill>
                  <a:schemeClr val="bg1"/>
                </a:solidFill>
              </a:rPr>
              <a:t>baz oraz rejestrowanie akcji serwera </a:t>
            </a:r>
            <a:r>
              <a:rPr lang="pl-PL" dirty="0" smtClean="0">
                <a:solidFill>
                  <a:schemeClr val="bg1"/>
                </a:solidFill>
              </a:rPr>
              <a:t>zapewniając </a:t>
            </a:r>
            <a:r>
              <a:rPr lang="pl-PL" dirty="0">
                <a:solidFill>
                  <a:schemeClr val="bg1"/>
                </a:solidFill>
              </a:rPr>
              <a:t>tym samym wysokie </a:t>
            </a:r>
            <a:r>
              <a:rPr lang="pl-PL" dirty="0" smtClean="0">
                <a:solidFill>
                  <a:schemeClr val="bg1"/>
                </a:solidFill>
              </a:rPr>
              <a:t>bezpieczeństwo </a:t>
            </a:r>
            <a:r>
              <a:rPr lang="pl-PL" dirty="0">
                <a:solidFill>
                  <a:schemeClr val="bg1"/>
                </a:solidFill>
              </a:rPr>
              <a:t>przechowywanych danych.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aktywności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pic>
        <p:nvPicPr>
          <p:cNvPr id="1026" name="Picture 2" descr="X:\12630695_1131504250192932_416498448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69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 </a:t>
            </a:r>
            <a:r>
              <a:rPr lang="pl-PL" dirty="0" smtClean="0">
                <a:solidFill>
                  <a:srgbClr val="FFFF00"/>
                </a:solidFill>
              </a:rPr>
              <a:t>strony głównej</a:t>
            </a:r>
            <a:endParaRPr lang="pl-PL" dirty="0">
              <a:solidFill>
                <a:srgbClr val="FFFF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2" name="Picture 4" descr="X:\h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9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wyszukiwania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X:\produk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 </a:t>
            </a:r>
            <a:r>
              <a:rPr lang="pl-PL" dirty="0" smtClean="0"/>
              <a:t>rejestracji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X:\12553053_10204766957568204_8467165817871738240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635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Analiza </a:t>
            </a:r>
            <a:r>
              <a:rPr lang="pl-PL" dirty="0" smtClean="0">
                <a:solidFill>
                  <a:srgbClr val="FFFF00"/>
                </a:solidFill>
              </a:rPr>
              <a:t>tekstu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c\Desktop\12596863_1131283626881661_474041412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100" y="1556792"/>
            <a:ext cx="9207100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155</Words>
  <Application>Microsoft Office PowerPoint</Application>
  <PresentationFormat>Pokaz na ekranie (4:3)</PresentationFormat>
  <Paragraphs>35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Motyw pakietu Office</vt:lpstr>
      <vt:lpstr>Inżyniera Oprogramowania</vt:lpstr>
      <vt:lpstr>Cel Projektu </vt:lpstr>
      <vt:lpstr>Wymagania funkcjonalne  </vt:lpstr>
      <vt:lpstr>Wymagania niefunkcjonalne  </vt:lpstr>
      <vt:lpstr>Przykład aktywności</vt:lpstr>
      <vt:lpstr>Przykład strony głównej</vt:lpstr>
      <vt:lpstr>Przykład wyszukiwania</vt:lpstr>
      <vt:lpstr>Przykład rejestracji</vt:lpstr>
      <vt:lpstr>Analiza tekstu </vt:lpstr>
      <vt:lpstr>Use case - Obserwator</vt:lpstr>
      <vt:lpstr>Use case - Użytkownik</vt:lpstr>
      <vt:lpstr>Use case - Moderator</vt:lpstr>
      <vt:lpstr>Activity – nadanie uprawnień</vt:lpstr>
      <vt:lpstr>Activity – dodawanie do ulubionych</vt:lpstr>
      <vt:lpstr>Diagram sekwencji - zamówienie</vt:lpstr>
      <vt:lpstr>Diagram klas</vt:lpstr>
      <vt:lpstr>Wzorzec projektowy - facade</vt:lpstr>
      <vt:lpstr>Wzorzec projektowy - facade</vt:lpstr>
      <vt:lpstr>Implementacja facade w kodzie</vt:lpstr>
      <vt:lpstr>Klasa produktu – fragment implementacji</vt:lpstr>
      <vt:lpstr>Klasa koszyk – wygenerowana z UML</vt:lpstr>
      <vt:lpstr>klasa bazy danych z implementacją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Inżyniera Oprogramowania</dc:title>
  <dc:creator>sc</dc:creator>
  <cp:lastModifiedBy>sc</cp:lastModifiedBy>
  <cp:revision>26</cp:revision>
  <dcterms:created xsi:type="dcterms:W3CDTF">2016-01-22T20:09:04Z</dcterms:created>
  <dcterms:modified xsi:type="dcterms:W3CDTF">2016-01-23T14:14:26Z</dcterms:modified>
</cp:coreProperties>
</file>