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A01DD-CFAF-4592-83E2-4C1F5259CB6B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C97A4-9C80-4858-B657-7EB5AAABD2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12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C97A4-9C80-4858-B657-7EB5AAABD23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19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SDA/BKSDA.github.io" TargetMode="External"/><Relationship Id="rId2" Type="http://schemas.openxmlformats.org/officeDocument/2006/relationships/hyperlink" Target="https://www.linkedin.com/in/brian-kevin-sampera-5421112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E2C4-8B08-90A3-BF3F-AD213137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4217161"/>
            <a:ext cx="10364412" cy="1264906"/>
          </a:xfrm>
        </p:spPr>
        <p:txBody>
          <a:bodyPr>
            <a:noAutofit/>
          </a:bodyPr>
          <a:lstStyle/>
          <a:p>
            <a:r>
              <a:rPr lang="en-AU" sz="4000" dirty="0" err="1"/>
              <a:t>Cyclistic</a:t>
            </a:r>
            <a:r>
              <a:rPr lang="en-AU" sz="4000" dirty="0"/>
              <a:t> Bike-Share project-google data analytics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210E-53C3-6FB5-D9A3-70E866A4F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482067"/>
            <a:ext cx="9001462" cy="68099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AU" sz="2800" dirty="0"/>
              <a:t>By Brian Sampera</a:t>
            </a:r>
          </a:p>
          <a:p>
            <a:pPr>
              <a:lnSpc>
                <a:spcPct val="110000"/>
              </a:lnSpc>
            </a:pPr>
            <a:r>
              <a:rPr lang="en-AU" sz="2800" dirty="0"/>
              <a:t>Data Analyst </a:t>
            </a:r>
          </a:p>
        </p:txBody>
      </p:sp>
      <p:pic>
        <p:nvPicPr>
          <p:cNvPr id="8" name="Graphic 7" descr="Supply And Demand with solid fill">
            <a:extLst>
              <a:ext uri="{FF2B5EF4-FFF2-40B4-BE49-F238E27FC236}">
                <a16:creationId xmlns:a16="http://schemas.microsoft.com/office/drawing/2014/main" id="{C18739BC-C422-A267-74F1-8E48D657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955" y="428500"/>
            <a:ext cx="3219450" cy="3219450"/>
          </a:xfrm>
          <a:prstGeom prst="rect">
            <a:avLst/>
          </a:prstGeom>
        </p:spPr>
      </p:pic>
      <p:pic>
        <p:nvPicPr>
          <p:cNvPr id="10" name="Graphic 9" descr="Upward trend with solid fill">
            <a:extLst>
              <a:ext uri="{FF2B5EF4-FFF2-40B4-BE49-F238E27FC236}">
                <a16:creationId xmlns:a16="http://schemas.microsoft.com/office/drawing/2014/main" id="{04E6DF5E-0217-EBB7-4DB6-17F089911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1114" y="499914"/>
            <a:ext cx="3217333" cy="3217333"/>
          </a:xfrm>
          <a:prstGeom prst="rect">
            <a:avLst/>
          </a:prstGeom>
        </p:spPr>
      </p:pic>
      <p:pic>
        <p:nvPicPr>
          <p:cNvPr id="6" name="Graphic 5" descr="Bar graph with downward trend with solid fill">
            <a:extLst>
              <a:ext uri="{FF2B5EF4-FFF2-40B4-BE49-F238E27FC236}">
                <a16:creationId xmlns:a16="http://schemas.microsoft.com/office/drawing/2014/main" id="{F85ACD2C-4258-1254-D654-5DEF4C2BE3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1156" y="545018"/>
            <a:ext cx="3219450" cy="3219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057BD1-D0AE-2DDB-5D09-E50738FD5A28}"/>
              </a:ext>
            </a:extLst>
          </p:cNvPr>
          <p:cNvSpPr txBox="1"/>
          <p:nvPr/>
        </p:nvSpPr>
        <p:spPr>
          <a:xfrm>
            <a:off x="10715625" y="6362700"/>
            <a:ext cx="11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1495209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70DE-19AE-0F83-76C8-20135557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AU" sz="6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587B-1A4D-A5E7-0956-FEC6081A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800" dirty="0"/>
              <a:t>Bike rides have a direct relationship with the seasons.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800" dirty="0"/>
              <a:t>Members ride more often during the week, perhaps work commuters.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800" dirty="0"/>
              <a:t>Casual members double and nearly match Members during the weekends.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800" dirty="0"/>
              <a:t>Classic bikes are the most popular types of bike for both types of users.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800" dirty="0"/>
              <a:t>Ride lengths are close to average for members during the week.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AU" sz="1800" dirty="0"/>
              <a:t>Ride lengths are below average for Casual Users during the week, except for Saturdays.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AU" sz="1600" dirty="0"/>
          </a:p>
        </p:txBody>
      </p:sp>
      <p:pic>
        <p:nvPicPr>
          <p:cNvPr id="5" name="Graphic 4" descr="Cycling outline">
            <a:extLst>
              <a:ext uri="{FF2B5EF4-FFF2-40B4-BE49-F238E27FC236}">
                <a16:creationId xmlns:a16="http://schemas.microsoft.com/office/drawing/2014/main" id="{532782BB-9E25-7B75-6714-9A5B531BD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73246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C9D4-F395-C2C4-5768-8EF05FC4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AU" sz="5400" dirty="0"/>
              <a:t>recommendations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CF5C02-FF5B-A66C-A6EC-5828C290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351" y="2096064"/>
            <a:ext cx="6342205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Acquire more casual bikes and discontinue docked bikes.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Offer seasonal memberships for Casual riders.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Offer weekend memberships to attract Casual riders.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Stock unused bikes during winter to preserve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Offer discount passes for cold seasons.</a:t>
            </a:r>
          </a:p>
        </p:txBody>
      </p:sp>
      <p:pic>
        <p:nvPicPr>
          <p:cNvPr id="5" name="Content Placeholder 4" descr="Customer review with solid fill">
            <a:extLst>
              <a:ext uri="{FF2B5EF4-FFF2-40B4-BE49-F238E27FC236}">
                <a16:creationId xmlns:a16="http://schemas.microsoft.com/office/drawing/2014/main" id="{975E1F6A-AD6D-58AD-DF4F-CEB8DA7AB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207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62771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0061-7FC9-BE22-9AA5-AECC82CF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Thank you for attending!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20B3-1947-CA29-9143-9E2D6ACC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Contact lines:</a:t>
            </a:r>
          </a:p>
          <a:p>
            <a:pPr marL="0" indent="0">
              <a:buNone/>
            </a:pPr>
            <a:endParaRPr lang="en-AU" dirty="0"/>
          </a:p>
          <a:p>
            <a:r>
              <a:rPr lang="fi-FI" dirty="0">
                <a:solidFill>
                  <a:schemeClr val="tx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https://www.linkedin.com/in/brian-kevin-sampera-54211128/</a:t>
            </a:r>
            <a:endParaRPr lang="fi-FI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AU" u="sng" dirty="0">
                <a:solidFill>
                  <a:schemeClr val="tx2">
                    <a:lumMod val="90000"/>
                  </a:schemeClr>
                </a:solidFill>
                <a:hlinkClick r:id="rId3"/>
              </a:rPr>
              <a:t>https://github.com/BKSDA/BKSDA.github.io</a:t>
            </a:r>
            <a:endParaRPr lang="en-AU" u="sng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AU" u="sng" dirty="0">
                <a:solidFill>
                  <a:schemeClr val="tx2">
                    <a:lumMod val="90000"/>
                  </a:schemeClr>
                </a:solidFill>
              </a:rPr>
              <a:t>https://www.youtube.com/channel/UC8EK7m2ovc8Bzf54RESpvxA</a:t>
            </a:r>
          </a:p>
        </p:txBody>
      </p:sp>
    </p:spTree>
    <p:extLst>
      <p:ext uri="{BB962C8B-B14F-4D97-AF65-F5344CB8AC3E}">
        <p14:creationId xmlns:p14="http://schemas.microsoft.com/office/powerpoint/2010/main" val="9155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E4BF9-BB4C-79DD-0557-3F033B52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773" y="733425"/>
            <a:ext cx="6588253" cy="499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This company has a bicycle share system in Chicago, USA.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The marketing team wants help </a:t>
            </a:r>
            <a:r>
              <a:rPr lang="en-US" sz="2600" dirty="0" err="1">
                <a:solidFill>
                  <a:srgbClr val="FFFFFF"/>
                </a:solidFill>
              </a:rPr>
              <a:t>analysing</a:t>
            </a:r>
            <a:r>
              <a:rPr lang="en-US" sz="2600" dirty="0">
                <a:solidFill>
                  <a:srgbClr val="FFFFFF"/>
                </a:solidFill>
              </a:rPr>
              <a:t> the data from a very dirty data frame.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This will help drawing some conclusions regarding how to retain members and attract </a:t>
            </a:r>
            <a:br>
              <a:rPr lang="en-US" sz="2600" dirty="0">
                <a:solidFill>
                  <a:srgbClr val="FFFFFF"/>
                </a:solidFill>
              </a:rPr>
            </a:b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casual users to become members.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ycling with solid fill">
            <a:extLst>
              <a:ext uri="{FF2B5EF4-FFF2-40B4-BE49-F238E27FC236}">
                <a16:creationId xmlns:a16="http://schemas.microsoft.com/office/drawing/2014/main" id="{5BAF4345-450D-39E0-23E9-880CA3B71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857" y="1946720"/>
            <a:ext cx="2964561" cy="29645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1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AD60CF-B03C-009E-F43E-415F0E11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575733"/>
          </a:xfrm>
        </p:spPr>
        <p:txBody>
          <a:bodyPr anchor="b">
            <a:normAutofit/>
          </a:bodyPr>
          <a:lstStyle/>
          <a:p>
            <a:pPr algn="l"/>
            <a:r>
              <a:rPr lang="en-AU" sz="1600" dirty="0"/>
              <a:t>Types of users vs months of the year.</a:t>
            </a:r>
          </a:p>
        </p:txBody>
      </p:sp>
      <p:pic>
        <p:nvPicPr>
          <p:cNvPr id="7" name="Content Placeholder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43357F81-3781-A78A-94BA-A5504B09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70058"/>
            <a:ext cx="7212920" cy="5517883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A6AE4062-163F-7EE9-440A-FCEDB456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4683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clientele is mostly Members (average 70% throughout the year).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Casual user rides increase (double) during warmer seasons.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042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60A2-BB10-13D3-329F-B9A8465E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AU" sz="2000" dirty="0"/>
              <a:t>Monthly number of rides for user type</a:t>
            </a:r>
          </a:p>
        </p:txBody>
      </p:sp>
      <p:pic>
        <p:nvPicPr>
          <p:cNvPr id="9" name="Content Placeholder 8" descr="A picture containing text, screenshot, parallel, software&#10;&#10;Description automatically generated">
            <a:extLst>
              <a:ext uri="{FF2B5EF4-FFF2-40B4-BE49-F238E27FC236}">
                <a16:creationId xmlns:a16="http://schemas.microsoft.com/office/drawing/2014/main" id="{A5D1424E-A296-088A-5C2B-B09EE260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1" y="643467"/>
            <a:ext cx="6963832" cy="557106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0BCBE7-C5F0-8E78-1135-EB4E279B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Bike rides increase significantly during the warm months.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first third of the year is the slowest for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Casual users closely match members during summer.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Casual riders are very low during winter.</a:t>
            </a:r>
          </a:p>
        </p:txBody>
      </p:sp>
    </p:spTree>
    <p:extLst>
      <p:ext uri="{BB962C8B-B14F-4D97-AF65-F5344CB8AC3E}">
        <p14:creationId xmlns:p14="http://schemas.microsoft.com/office/powerpoint/2010/main" val="27827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507E-A338-E789-9A85-F6B38837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454" y="552451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AU" sz="2400" dirty="0"/>
              <a:t>Weekly rides by user type</a:t>
            </a:r>
          </a:p>
        </p:txBody>
      </p:sp>
      <p:pic>
        <p:nvPicPr>
          <p:cNvPr id="5" name="Content Placeholder 4" descr="A picture containing text, pipe, design&#10;&#10;Description automatically generated">
            <a:extLst>
              <a:ext uri="{FF2B5EF4-FFF2-40B4-BE49-F238E27FC236}">
                <a16:creationId xmlns:a16="http://schemas.microsoft.com/office/drawing/2014/main" id="{91F7911B-2B84-7EC5-C101-01CAF8AA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0" y="552451"/>
            <a:ext cx="8436427" cy="59055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1E979D-3AD3-DFAD-DB34-2548B9FE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454" y="1682014"/>
            <a:ext cx="2767702" cy="45734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Members ride more during weekdays.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Casual Users ride almost double during the weekend.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Casual Users and Members ride almost equally during the weekends.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77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59A5-4E14-017F-3137-40F4EC36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AU" sz="2000" dirty="0"/>
              <a:t>Heatmap (months vs days of week)</a:t>
            </a:r>
          </a:p>
        </p:txBody>
      </p:sp>
      <p:pic>
        <p:nvPicPr>
          <p:cNvPr id="7" name="Content Placeholder 6" descr="A screenshot of a calendar&#10;&#10;Description automatically generated with medium confidence">
            <a:extLst>
              <a:ext uri="{FF2B5EF4-FFF2-40B4-BE49-F238E27FC236}">
                <a16:creationId xmlns:a16="http://schemas.microsoft.com/office/drawing/2014/main" id="{55219E40-32B7-128A-A34E-D0870208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697107"/>
            <a:ext cx="7212920" cy="546378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CCF624-4ED1-6C36-AE65-A1ABB6C7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Saturdays in July are the most popular days of the year for riders.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Sundays during the winter months are the least popular days for riders.</a:t>
            </a:r>
          </a:p>
        </p:txBody>
      </p:sp>
    </p:spTree>
    <p:extLst>
      <p:ext uri="{BB962C8B-B14F-4D97-AF65-F5344CB8AC3E}">
        <p14:creationId xmlns:p14="http://schemas.microsoft.com/office/powerpoint/2010/main" val="297990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BCC4-1220-520F-2412-6F37D937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Autofit/>
          </a:bodyPr>
          <a:lstStyle/>
          <a:p>
            <a:pPr algn="l"/>
            <a:r>
              <a:rPr lang="en-AU" sz="2400" dirty="0"/>
              <a:t>Average Ride lengths (seconds) 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3AD5856-8787-8DC2-4419-30BFA9AB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129882"/>
            <a:ext cx="7212920" cy="45982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FC1F2A-BFC8-1F9A-E570-F4E123C3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1400" dirty="0"/>
              <a:t>Items in blue represent under average Ride Lengths.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1400" dirty="0"/>
              <a:t>Items in green represent average maximum values.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400" dirty="0"/>
          </a:p>
          <a:p>
            <a:pPr>
              <a:buFont typeface="Wingdings" panose="05000000000000000000" pitchFamily="2" charset="2"/>
              <a:buChar char="§"/>
            </a:pPr>
            <a:endParaRPr lang="en-AU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AU" sz="1400" dirty="0"/>
              <a:t>Warm months during weekends show longer ride lengths.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1400" dirty="0"/>
              <a:t>August, July, June &amp; September present average and over average ride lengths for riders.</a:t>
            </a:r>
          </a:p>
        </p:txBody>
      </p:sp>
    </p:spTree>
    <p:extLst>
      <p:ext uri="{BB962C8B-B14F-4D97-AF65-F5344CB8AC3E}">
        <p14:creationId xmlns:p14="http://schemas.microsoft.com/office/powerpoint/2010/main" val="49925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B3A3-8D54-81C3-E0DD-B4A00EFB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6" y="643467"/>
            <a:ext cx="3709760" cy="997640"/>
          </a:xfrm>
        </p:spPr>
        <p:txBody>
          <a:bodyPr anchor="b">
            <a:normAutofit/>
          </a:bodyPr>
          <a:lstStyle/>
          <a:p>
            <a:pPr algn="l"/>
            <a:r>
              <a:rPr lang="en-AU" sz="2000" dirty="0"/>
              <a:t>Average ride lengths (seconds)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B5EFC05-87EC-2BB4-FC9A-ED06DA05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26" y="643467"/>
            <a:ext cx="5777401" cy="5571066"/>
          </a:xfrm>
          <a:prstGeom prst="rect">
            <a:avLst/>
          </a:prstGeom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7EF221F-530B-838A-429C-7D659FAC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796" y="1296955"/>
            <a:ext cx="4320074" cy="45723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i="1" dirty="0"/>
              <a:t>Members vs Casual Users during weekdays.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Members ride length is higher during the week. Potentially work commuters.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Casual riders ride length is above average only on Saturdays.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Sundays represent below average ride length for both types of users.</a:t>
            </a:r>
          </a:p>
        </p:txBody>
      </p:sp>
    </p:spTree>
    <p:extLst>
      <p:ext uri="{BB962C8B-B14F-4D97-AF65-F5344CB8AC3E}">
        <p14:creationId xmlns:p14="http://schemas.microsoft.com/office/powerpoint/2010/main" val="31652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7A6D-74B0-E7C8-0E0D-7219B0B2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3139696" cy="997640"/>
          </a:xfrm>
        </p:spPr>
        <p:txBody>
          <a:bodyPr anchor="b">
            <a:normAutofit/>
          </a:bodyPr>
          <a:lstStyle/>
          <a:p>
            <a:pPr algn="l"/>
            <a:r>
              <a:rPr lang="en-AU" sz="2000" dirty="0"/>
              <a:t>Bike Types chosen by riders</a:t>
            </a:r>
          </a:p>
        </p:txBody>
      </p:sp>
      <p:pic>
        <p:nvPicPr>
          <p:cNvPr id="5" name="Content Placeholder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0A81703-4F89-918D-9E8D-B50969FE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38150"/>
            <a:ext cx="7690908" cy="59245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D9EA9D-D71A-1AEF-4C8F-6746D55B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Classic bikes are the most popular for both types of riders.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Docked bikes are only popular for Casual Users.</a:t>
            </a:r>
          </a:p>
        </p:txBody>
      </p:sp>
    </p:spTree>
    <p:extLst>
      <p:ext uri="{BB962C8B-B14F-4D97-AF65-F5344CB8AC3E}">
        <p14:creationId xmlns:p14="http://schemas.microsoft.com/office/powerpoint/2010/main" val="88702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</TotalTime>
  <Words>495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Wingdings</vt:lpstr>
      <vt:lpstr>Damask</vt:lpstr>
      <vt:lpstr>Cyclistic Bike-Share project-google data analytics capstone</vt:lpstr>
      <vt:lpstr>This company has a bicycle share system in Chicago, USA.  The marketing team wants help analysing the data from a very dirty data frame.  This will help drawing some conclusions regarding how to retain members and attract   casual users to become members.</vt:lpstr>
      <vt:lpstr>Types of users vs months of the year.</vt:lpstr>
      <vt:lpstr>Monthly number of rides for user type</vt:lpstr>
      <vt:lpstr>Weekly rides by user type</vt:lpstr>
      <vt:lpstr>Heatmap (months vs days of week)</vt:lpstr>
      <vt:lpstr>Average Ride lengths (seconds) </vt:lpstr>
      <vt:lpstr>Average ride lengths (seconds)</vt:lpstr>
      <vt:lpstr>Bike Types chosen by riders</vt:lpstr>
      <vt:lpstr>conclusions</vt:lpstr>
      <vt:lpstr>recommendations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project-google data analytics capstone</dc:title>
  <dc:creator>Brian Sampera</dc:creator>
  <cp:lastModifiedBy>Brian Sampera</cp:lastModifiedBy>
  <cp:revision>1</cp:revision>
  <dcterms:created xsi:type="dcterms:W3CDTF">2023-05-25T09:47:09Z</dcterms:created>
  <dcterms:modified xsi:type="dcterms:W3CDTF">2023-05-25T11:31:35Z</dcterms:modified>
</cp:coreProperties>
</file>