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  <p:sldId id="270" r:id="rId15"/>
    <p:sldId id="271" r:id="rId16"/>
    <p:sldId id="273" r:id="rId17"/>
    <p:sldId id="274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AAFE34D-AFE4-4B6C-AF53-289CC2963AA6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  <p14:sldId id="265"/>
            <p14:sldId id="263"/>
            <p14:sldId id="266"/>
            <p14:sldId id="267"/>
            <p14:sldId id="268"/>
            <p14:sldId id="270"/>
            <p14:sldId id="271"/>
            <p14:sldId id="273"/>
            <p14:sldId id="274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F38A1-190F-401B-9899-25C8213BE2BE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4F8A48D-3BC8-411C-94E4-7D73D7981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877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F38A1-190F-401B-9899-25C8213BE2BE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4F8A48D-3BC8-411C-94E4-7D73D7981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932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F38A1-190F-401B-9899-25C8213BE2BE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4F8A48D-3BC8-411C-94E4-7D73D79810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4632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F38A1-190F-401B-9899-25C8213BE2BE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4F8A48D-3BC8-411C-94E4-7D73D7981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81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F38A1-190F-401B-9899-25C8213BE2BE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4F8A48D-3BC8-411C-94E4-7D73D79810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7290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F38A1-190F-401B-9899-25C8213BE2BE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4F8A48D-3BC8-411C-94E4-7D73D7981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686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F38A1-190F-401B-9899-25C8213BE2BE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A48D-3BC8-411C-94E4-7D73D7981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454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F38A1-190F-401B-9899-25C8213BE2BE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A48D-3BC8-411C-94E4-7D73D7981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199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F38A1-190F-401B-9899-25C8213BE2BE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A48D-3BC8-411C-94E4-7D73D7981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33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F38A1-190F-401B-9899-25C8213BE2BE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4F8A48D-3BC8-411C-94E4-7D73D7981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89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F38A1-190F-401B-9899-25C8213BE2BE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4F8A48D-3BC8-411C-94E4-7D73D7981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372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F38A1-190F-401B-9899-25C8213BE2BE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4F8A48D-3BC8-411C-94E4-7D73D7981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382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F38A1-190F-401B-9899-25C8213BE2BE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A48D-3BC8-411C-94E4-7D73D7981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00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F38A1-190F-401B-9899-25C8213BE2BE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A48D-3BC8-411C-94E4-7D73D7981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012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F38A1-190F-401B-9899-25C8213BE2BE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A48D-3BC8-411C-94E4-7D73D7981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71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F38A1-190F-401B-9899-25C8213BE2BE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4F8A48D-3BC8-411C-94E4-7D73D7981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13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F38A1-190F-401B-9899-25C8213BE2BE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4F8A48D-3BC8-411C-94E4-7D73D7981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6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305B3C-0485-A99A-5345-AB9F1F8BFC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Section1 – Project	</a:t>
            </a:r>
            <a:br>
              <a:rPr lang="en-US" altLang="ko-KR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</a:br>
            <a:br>
              <a:rPr lang="en-US" altLang="ko-KR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</a:br>
            <a:endParaRPr lang="ko-KR" altLang="en-US" dirty="0">
              <a:latin typeface="코트라 볼드체" panose="02020603020101020101" pitchFamily="18" charset="-127"/>
              <a:ea typeface="코트라 볼드체" panose="02020603020101020101" pitchFamily="18" charset="-127"/>
              <a:cs typeface="코트라 볼드체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145C15-1438-BB6A-9164-E069A23915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2400" b="1" dirty="0">
                <a:solidFill>
                  <a:schemeClr val="tx1"/>
                </a:solidFill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Ai16-</a:t>
            </a:r>
            <a:r>
              <a:rPr lang="ko-KR" altLang="en-US" sz="2400" b="1" dirty="0">
                <a:solidFill>
                  <a:schemeClr val="tx1"/>
                </a:solidFill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배경태</a:t>
            </a:r>
          </a:p>
        </p:txBody>
      </p:sp>
    </p:spTree>
    <p:extLst>
      <p:ext uri="{BB962C8B-B14F-4D97-AF65-F5344CB8AC3E}">
        <p14:creationId xmlns:p14="http://schemas.microsoft.com/office/powerpoint/2010/main" val="2491877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FBEFD-131C-9325-F485-172C3FE7F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(1) 90</a:t>
            </a:r>
            <a:r>
              <a:rPr lang="ko-KR" altLang="en-US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년대 이전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781419A-DBD8-B308-8D15-FF9B62D3F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Flatform </a:t>
            </a:r>
            <a:r>
              <a:rPr lang="ko-KR" altLang="en-US" dirty="0"/>
              <a:t>판매량 순위가 </a:t>
            </a:r>
            <a:r>
              <a:rPr lang="ko-KR" altLang="en-US" dirty="0" err="1"/>
              <a:t>의미있게</a:t>
            </a:r>
            <a:r>
              <a:rPr lang="ko-KR" altLang="en-US" dirty="0"/>
              <a:t> 보임</a:t>
            </a:r>
          </a:p>
        </p:txBody>
      </p:sp>
      <p:pic>
        <p:nvPicPr>
          <p:cNvPr id="6164" name="Picture 20">
            <a:extLst>
              <a:ext uri="{FF2B5EF4-FFF2-40B4-BE49-F238E27FC236}">
                <a16:creationId xmlns:a16="http://schemas.microsoft.com/office/drawing/2014/main" id="{AC324A9B-5D04-3018-9798-C6171872E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492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450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FBEFD-131C-9325-F485-172C3FE7F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(2) 90</a:t>
            </a:r>
            <a:r>
              <a:rPr lang="ko-KR" altLang="en-US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년대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51883F-96D1-AF77-C571-5EEED17DD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/>
              <a:t>꾸준한 </a:t>
            </a:r>
            <a:r>
              <a:rPr lang="en-US" altLang="ko-KR"/>
              <a:t>flatform</a:t>
            </a:r>
            <a:r>
              <a:rPr lang="ko-KR" altLang="en-US"/>
              <a:t>장르의 비율</a:t>
            </a:r>
            <a:endParaRPr lang="ko-KR" altLang="en-US" dirty="0"/>
          </a:p>
        </p:txBody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9FBD0E51-9FEC-21DC-EA3C-4D317B8C9C8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7178" name="Picture 10">
            <a:extLst>
              <a:ext uri="{FF2B5EF4-FFF2-40B4-BE49-F238E27FC236}">
                <a16:creationId xmlns:a16="http://schemas.microsoft.com/office/drawing/2014/main" id="{C05449DE-C943-7061-5259-A7EF09DB4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4911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09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FBEFD-131C-9325-F485-172C3FE7F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(3) 00</a:t>
            </a:r>
            <a:r>
              <a:rPr lang="ko-KR" altLang="en-US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년대 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2979A3-9301-738A-000C-ED830E1FB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전체적으로 선호 장르 보이지 않음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75957E01-E38B-02E9-26B4-D64C34912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4911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314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FBEFD-131C-9325-F485-172C3FE7F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(4) 10</a:t>
            </a:r>
            <a:r>
              <a:rPr lang="ko-KR" altLang="en-US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년대 이후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136B5E-59CE-D7B7-90FA-B4F8C8E8E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Shooter </a:t>
            </a:r>
            <a:r>
              <a:rPr lang="ko-KR" altLang="en-US" dirty="0"/>
              <a:t>장르 지속적으로 높은 비율 확인 가능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7DAB2184-70F5-8FB8-B5F4-CAD765878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4911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433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04933-5CD3-2048-1BCD-2052646A3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3</a:t>
            </a:r>
            <a:r>
              <a:rPr lang="en-US" altLang="ko-KR" sz="3600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. </a:t>
            </a:r>
            <a:r>
              <a:rPr lang="ko-KR" altLang="en-US" sz="3600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종합 판매량</a:t>
            </a:r>
            <a:br>
              <a:rPr lang="en-US" altLang="ko-KR" sz="3600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</a:br>
            <a:endParaRPr lang="ko-KR" altLang="en-US" dirty="0"/>
          </a:p>
        </p:txBody>
      </p:sp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id="{F6B45340-9D55-996C-F00E-5E7DD11B6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888" y="1524001"/>
            <a:ext cx="9648724" cy="2040844"/>
          </a:xfr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CFA0263-B4D2-C7E0-8159-3D952A9D9A5F}"/>
              </a:ext>
            </a:extLst>
          </p:cNvPr>
          <p:cNvSpPr txBox="1"/>
          <p:nvPr/>
        </p:nvSpPr>
        <p:spPr>
          <a:xfrm>
            <a:off x="1855888" y="3901440"/>
            <a:ext cx="96487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종합 판매량 순위 상위권에 </a:t>
            </a:r>
            <a:r>
              <a:rPr lang="en-US" altLang="ko-KR" dirty="0"/>
              <a:t>Nintendo </a:t>
            </a:r>
            <a:r>
              <a:rPr lang="ko-KR" altLang="en-US" dirty="0"/>
              <a:t>배급사 집중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2. 90</a:t>
            </a:r>
            <a:r>
              <a:rPr lang="ko-KR" altLang="en-US" dirty="0"/>
              <a:t>년대 이전</a:t>
            </a:r>
            <a:r>
              <a:rPr lang="en-US" altLang="ko-KR" dirty="0"/>
              <a:t>, 90</a:t>
            </a:r>
            <a:r>
              <a:rPr lang="ko-KR" altLang="en-US" dirty="0"/>
              <a:t>년대 </a:t>
            </a:r>
            <a:r>
              <a:rPr lang="en-US" altLang="ko-KR" dirty="0"/>
              <a:t>, 00</a:t>
            </a:r>
            <a:r>
              <a:rPr lang="ko-KR" altLang="en-US" dirty="0"/>
              <a:t>년대 모두 높은 판매량 기록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3825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04933-5CD3-2048-1BCD-2052646A3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3</a:t>
            </a:r>
            <a:r>
              <a:rPr lang="en-US" altLang="ko-KR" sz="3600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. </a:t>
            </a:r>
            <a:r>
              <a:rPr lang="ko-KR" altLang="en-US" sz="3600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종합 판매량</a:t>
            </a:r>
            <a:br>
              <a:rPr lang="en-US" altLang="ko-KR" sz="3600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</a:b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FA0263-B4D2-C7E0-8159-3D952A9D9A5F}"/>
              </a:ext>
            </a:extLst>
          </p:cNvPr>
          <p:cNvSpPr txBox="1"/>
          <p:nvPr/>
        </p:nvSpPr>
        <p:spPr>
          <a:xfrm>
            <a:off x="1855888" y="5468282"/>
            <a:ext cx="9648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특별히 </a:t>
            </a:r>
            <a:r>
              <a:rPr lang="en-US" altLang="ko-KR" dirty="0"/>
              <a:t>06</a:t>
            </a:r>
            <a:r>
              <a:rPr lang="ko-KR" altLang="en-US" dirty="0"/>
              <a:t>년 </a:t>
            </a:r>
            <a:r>
              <a:rPr lang="en-US" altLang="ko-KR" dirty="0"/>
              <a:t>sports </a:t>
            </a:r>
            <a:r>
              <a:rPr lang="ko-KR" altLang="en-US" dirty="0"/>
              <a:t>장르 선호는 없었으나</a:t>
            </a:r>
            <a:r>
              <a:rPr lang="en-US" altLang="ko-KR" dirty="0"/>
              <a:t>,</a:t>
            </a:r>
            <a:r>
              <a:rPr lang="ko-KR" altLang="en-US" dirty="0"/>
              <a:t> 높은 판매율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게임 자체의 성공으로</a:t>
            </a:r>
            <a:r>
              <a:rPr lang="en-US" altLang="ko-KR" dirty="0"/>
              <a:t> </a:t>
            </a:r>
            <a:r>
              <a:rPr lang="ko-KR" altLang="en-US" dirty="0"/>
              <a:t>높은 판매율 기록 유추</a:t>
            </a:r>
            <a:endParaRPr lang="en-US" altLang="ko-KR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91B0A8FD-9DCC-2B51-DA97-A6AB69A41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780" y="1264555"/>
            <a:ext cx="9318171" cy="416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524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04933-5CD3-2048-1BCD-2052646A3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3</a:t>
            </a:r>
            <a:r>
              <a:rPr lang="en-US" altLang="ko-KR" sz="3600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. </a:t>
            </a:r>
            <a:r>
              <a:rPr lang="ko-KR" altLang="en-US" sz="3600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종합 판매량</a:t>
            </a:r>
            <a:br>
              <a:rPr lang="en-US" altLang="ko-KR" sz="3600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</a:b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FA0263-B4D2-C7E0-8159-3D952A9D9A5F}"/>
              </a:ext>
            </a:extLst>
          </p:cNvPr>
          <p:cNvSpPr txBox="1"/>
          <p:nvPr/>
        </p:nvSpPr>
        <p:spPr>
          <a:xfrm>
            <a:off x="1855888" y="5468282"/>
            <a:ext cx="9648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10</a:t>
            </a:r>
            <a:r>
              <a:rPr lang="ko-KR" altLang="en-US" dirty="0"/>
              <a:t>년대 이후로 게임 판매량 지속적으로 감소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유료게임 구매 자체 비율이 낮아진 것으로 파악 가능</a:t>
            </a:r>
            <a:endParaRPr lang="en-US" altLang="ko-KR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9D898A52-099B-D72C-4ADC-3C653CDF3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28" y="1255847"/>
            <a:ext cx="9744116" cy="396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520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04933-5CD3-2048-1BCD-2052646A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186" y="590182"/>
            <a:ext cx="8911687" cy="1280890"/>
          </a:xfrm>
        </p:spPr>
        <p:txBody>
          <a:bodyPr/>
          <a:lstStyle/>
          <a:p>
            <a:r>
              <a:rPr lang="en-US" altLang="ko-KR" sz="3600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4.</a:t>
            </a:r>
            <a:r>
              <a:rPr lang="ko-KR" altLang="en-US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 다음분기 목표 설정</a:t>
            </a:r>
            <a:br>
              <a:rPr lang="en-US" altLang="ko-KR" sz="3600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</a:br>
            <a:endParaRPr lang="ko-KR" altLang="en-US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1834195B-4B7C-7F35-029C-E0A159527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127" y="1264555"/>
            <a:ext cx="6562543" cy="266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445BFDF2-8D7C-B46D-4209-0C2F64F1E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127" y="4113848"/>
            <a:ext cx="6547843" cy="266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5D8151-4076-6EF2-2EBC-3CA0E96B9364}"/>
              </a:ext>
            </a:extLst>
          </p:cNvPr>
          <p:cNvSpPr txBox="1"/>
          <p:nvPr/>
        </p:nvSpPr>
        <p:spPr>
          <a:xfrm>
            <a:off x="8113670" y="1332411"/>
            <a:ext cx="39215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</a:p>
          <a:p>
            <a:r>
              <a:rPr lang="ko-KR" altLang="en-US" dirty="0"/>
              <a:t>최근 </a:t>
            </a:r>
            <a:r>
              <a:rPr lang="en-US" altLang="ko-KR" dirty="0"/>
              <a:t>Shooters </a:t>
            </a:r>
            <a:r>
              <a:rPr lang="ko-KR" altLang="en-US" dirty="0"/>
              <a:t>장르 비율이 높음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</a:t>
            </a:r>
          </a:p>
          <a:p>
            <a:r>
              <a:rPr lang="ko-KR" altLang="en-US" dirty="0"/>
              <a:t>전반적으로 유료 게임 구매 비율 하락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</a:p>
          <a:p>
            <a:r>
              <a:rPr lang="en-US" altLang="ko-KR" dirty="0"/>
              <a:t>JP </a:t>
            </a:r>
            <a:r>
              <a:rPr lang="ko-KR" altLang="en-US" dirty="0"/>
              <a:t>지역에서는 </a:t>
            </a:r>
            <a:r>
              <a:rPr lang="en-US" altLang="ko-KR" dirty="0"/>
              <a:t>Shooter </a:t>
            </a:r>
            <a:r>
              <a:rPr lang="ko-KR" altLang="en-US" dirty="0"/>
              <a:t>장르 불호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72C1C89-1878-9122-DDFF-2FF64FBCE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370" y="3915850"/>
            <a:ext cx="2866297" cy="286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160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0B2DB-3C3A-CB3E-C46F-D0B279132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1844"/>
          </a:xfrm>
        </p:spPr>
        <p:txBody>
          <a:bodyPr/>
          <a:lstStyle/>
          <a:p>
            <a:r>
              <a:rPr lang="en-US" altLang="ko-KR" b="1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5. </a:t>
            </a:r>
            <a:r>
              <a:rPr lang="ko-KR" altLang="en-US" b="1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69C132-991A-AEC8-499C-6E1899511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89166"/>
            <a:ext cx="8915400" cy="4422056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Shooter </a:t>
            </a:r>
            <a:r>
              <a:rPr lang="ko-KR" altLang="en-US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장르 개발이 가장 높은 판매량 기대</a:t>
            </a:r>
            <a:endParaRPr lang="en-US" altLang="ko-KR" dirty="0">
              <a:latin typeface="코트라 볼드체" panose="02020603020101020101" pitchFamily="18" charset="-127"/>
              <a:ea typeface="코트라 볼드체" panose="02020603020101020101" pitchFamily="18" charset="-127"/>
              <a:cs typeface="코트라 볼드체" panose="02020603020101020101" pitchFamily="18" charset="-127"/>
            </a:endParaRPr>
          </a:p>
          <a:p>
            <a:endParaRPr lang="en-US" altLang="ko-KR" dirty="0">
              <a:latin typeface="코트라 볼드체" panose="02020603020101020101" pitchFamily="18" charset="-127"/>
              <a:ea typeface="코트라 볼드체" panose="02020603020101020101" pitchFamily="18" charset="-127"/>
              <a:cs typeface="코트라 볼드체" panose="02020603020101020101" pitchFamily="18" charset="-127"/>
            </a:endParaRPr>
          </a:p>
          <a:p>
            <a:r>
              <a:rPr lang="ko-KR" altLang="en-US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단</a:t>
            </a:r>
            <a:r>
              <a:rPr lang="en-US" altLang="ko-KR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, shooter </a:t>
            </a:r>
            <a:r>
              <a:rPr lang="ko-KR" altLang="en-US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장르 개발 진행시에 </a:t>
            </a:r>
            <a:r>
              <a:rPr lang="en-US" altLang="ko-KR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JP</a:t>
            </a:r>
            <a:r>
              <a:rPr lang="ko-KR" altLang="en-US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지역 판매량 기대 어려움으로 인해 </a:t>
            </a:r>
            <a:endParaRPr lang="en-US" altLang="ko-KR" dirty="0">
              <a:latin typeface="코트라 볼드체" panose="02020603020101020101" pitchFamily="18" charset="-127"/>
              <a:ea typeface="코트라 볼드체" panose="02020603020101020101" pitchFamily="18" charset="-127"/>
              <a:cs typeface="코트라 볼드체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번역 계획 조정 및 일러스트 컨셉 조정</a:t>
            </a:r>
            <a:endParaRPr lang="en-US" altLang="ko-KR" dirty="0">
              <a:latin typeface="코트라 볼드체" panose="02020603020101020101" pitchFamily="18" charset="-127"/>
              <a:ea typeface="코트라 볼드체" panose="02020603020101020101" pitchFamily="18" charset="-127"/>
              <a:cs typeface="코트라 볼드체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코트라 볼드체" panose="02020603020101020101" pitchFamily="18" charset="-127"/>
              <a:ea typeface="코트라 볼드체" panose="02020603020101020101" pitchFamily="18" charset="-127"/>
              <a:cs typeface="코트라 볼드체" panose="02020603020101020101" pitchFamily="18" charset="-127"/>
            </a:endParaRPr>
          </a:p>
          <a:p>
            <a:r>
              <a:rPr lang="ko-KR" altLang="en-US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게임 판매량 기대 어려움으로</a:t>
            </a:r>
            <a:r>
              <a:rPr lang="en-US" altLang="ko-KR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, </a:t>
            </a:r>
            <a:r>
              <a:rPr lang="ko-KR" altLang="en-US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무료 배포 및 부분 유료화 초점으로 진행</a:t>
            </a:r>
            <a:endParaRPr lang="en-US" altLang="ko-KR" dirty="0">
              <a:latin typeface="코트라 볼드체" panose="02020603020101020101" pitchFamily="18" charset="-127"/>
              <a:ea typeface="코트라 볼드체" panose="02020603020101020101" pitchFamily="18" charset="-127"/>
              <a:cs typeface="코트라 볼드체" panose="02020603020101020101" pitchFamily="18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2320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C8955-BB2D-268F-02BA-4B6947B0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600" b="1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1A9A64-F44E-94EF-5673-C3913E8B9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1. </a:t>
            </a:r>
            <a:r>
              <a:rPr lang="ko-KR" altLang="en-US" sz="2800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지역별 판매량 분석</a:t>
            </a:r>
            <a:endParaRPr lang="en-US" altLang="ko-KR" sz="2800" dirty="0">
              <a:latin typeface="코트라 볼드체" panose="02020603020101020101" pitchFamily="18" charset="-127"/>
              <a:ea typeface="코트라 볼드체" panose="02020603020101020101" pitchFamily="18" charset="-127"/>
              <a:cs typeface="코트라 볼드체" panose="02020603020101020101" pitchFamily="18" charset="-127"/>
            </a:endParaRPr>
          </a:p>
          <a:p>
            <a:r>
              <a:rPr lang="en-US" altLang="ko-KR" sz="2800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2. </a:t>
            </a:r>
            <a:r>
              <a:rPr lang="ko-KR" altLang="en-US" sz="2800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연도별 트렌드 분석</a:t>
            </a:r>
            <a:endParaRPr lang="en-US" altLang="ko-KR" sz="2800" dirty="0">
              <a:latin typeface="코트라 볼드체" panose="02020603020101020101" pitchFamily="18" charset="-127"/>
              <a:ea typeface="코트라 볼드체" panose="02020603020101020101" pitchFamily="18" charset="-127"/>
              <a:cs typeface="코트라 볼드체" panose="02020603020101020101" pitchFamily="18" charset="-127"/>
            </a:endParaRPr>
          </a:p>
          <a:p>
            <a:r>
              <a:rPr lang="en-US" altLang="ko-KR" sz="2800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3. </a:t>
            </a:r>
            <a:r>
              <a:rPr lang="ko-KR" altLang="en-US" sz="2800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종합 판매량 순위</a:t>
            </a:r>
            <a:r>
              <a:rPr lang="en-US" altLang="ko-KR" sz="2800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	</a:t>
            </a:r>
          </a:p>
          <a:p>
            <a:r>
              <a:rPr lang="en-US" altLang="ko-KR" sz="2800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4. </a:t>
            </a:r>
            <a:r>
              <a:rPr lang="ko-KR" altLang="en-US" sz="2800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다음 분기 목표 설정</a:t>
            </a:r>
            <a:endParaRPr lang="en-US" altLang="ko-KR" sz="2800" dirty="0">
              <a:latin typeface="코트라 볼드체" panose="02020603020101020101" pitchFamily="18" charset="-127"/>
              <a:ea typeface="코트라 볼드체" panose="02020603020101020101" pitchFamily="18" charset="-127"/>
              <a:cs typeface="코트라 볼드체" panose="02020603020101020101" pitchFamily="18" charset="-127"/>
            </a:endParaRPr>
          </a:p>
          <a:p>
            <a:r>
              <a:rPr lang="en-US" altLang="ko-KR" sz="2800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5. </a:t>
            </a:r>
            <a:r>
              <a:rPr lang="ko-KR" altLang="en-US" sz="2800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2250253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04933-5CD3-2048-1BCD-2052646A3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1. </a:t>
            </a:r>
            <a:r>
              <a:rPr lang="ko-KR" altLang="en-US" sz="3600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지역별 판매량 분석</a:t>
            </a:r>
            <a:br>
              <a:rPr lang="en-US" altLang="ko-KR" sz="3600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01D7A1-AA80-D7B3-AC61-F7F5A7528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400" b="1" dirty="0">
              <a:latin typeface="코트라 볼드체" panose="02020603020101020101" pitchFamily="18" charset="-127"/>
              <a:ea typeface="코트라 볼드체" panose="02020603020101020101" pitchFamily="18" charset="-127"/>
              <a:cs typeface="코트라 볼드체" panose="02020603020101020101" pitchFamily="18" charset="-127"/>
            </a:endParaRPr>
          </a:p>
          <a:p>
            <a:endParaRPr lang="en-US" altLang="ko-KR" sz="2400" b="1" dirty="0">
              <a:latin typeface="코트라 볼드체" panose="02020603020101020101" pitchFamily="18" charset="-127"/>
              <a:ea typeface="코트라 볼드체" panose="02020603020101020101" pitchFamily="18" charset="-127"/>
              <a:cs typeface="코트라 볼드체" panose="02020603020101020101" pitchFamily="18" charset="-127"/>
            </a:endParaRPr>
          </a:p>
          <a:p>
            <a:r>
              <a:rPr lang="ko-KR" altLang="en-US" sz="2400" b="1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지역에 따라 선호하는 게임 장르</a:t>
            </a:r>
            <a:endParaRPr lang="en-US" altLang="ko-KR" sz="2400" b="1" dirty="0">
              <a:latin typeface="코트라 볼드체" panose="02020603020101020101" pitchFamily="18" charset="-127"/>
              <a:ea typeface="코트라 볼드체" panose="02020603020101020101" pitchFamily="18" charset="-127"/>
              <a:cs typeface="코트라 볼드체" panose="02020603020101020101" pitchFamily="18" charset="-127"/>
            </a:endParaRPr>
          </a:p>
          <a:p>
            <a:endParaRPr lang="en-US" altLang="ko-KR" sz="2400" b="1" dirty="0">
              <a:latin typeface="코트라 볼드체" panose="02020603020101020101" pitchFamily="18" charset="-127"/>
              <a:ea typeface="코트라 볼드체" panose="02020603020101020101" pitchFamily="18" charset="-127"/>
              <a:cs typeface="코트라 볼드체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  <a:cs typeface="코트라 볼드체" panose="02020603020101020101" pitchFamily="18" charset="-127"/>
              </a:rPr>
              <a:t>NA / EU / JP / Others 4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  <a:cs typeface="코트라 볼드체" panose="02020603020101020101" pitchFamily="18" charset="-127"/>
              </a:rPr>
              <a:t>개의 지역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  <a:cs typeface="코트라 볼드체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  <a:cs typeface="코트라 볼드체" panose="02020603020101020101" pitchFamily="18" charset="-127"/>
              </a:rPr>
              <a:t>지역마다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  <a:cs typeface="코트라 볼드체" panose="02020603020101020101" pitchFamily="18" charset="-127"/>
              </a:rPr>
              <a:t>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  <a:cs typeface="코트라 볼드체" panose="02020603020101020101" pitchFamily="18" charset="-127"/>
              </a:rPr>
              <a:t>기존 게임 판매량 장르별로 총합 확인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  <a:cs typeface="코트라 볼드체" panose="02020603020101020101" pitchFamily="18" charset="-127"/>
            </a:endParaRPr>
          </a:p>
          <a:p>
            <a:pPr marL="0" indent="0" algn="r">
              <a:buNone/>
            </a:pP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  <a:cs typeface="코트라 볼드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5154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4CB17-E402-0483-6307-BC695D852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022" y="571858"/>
            <a:ext cx="8911687" cy="740864"/>
          </a:xfrm>
        </p:spPr>
        <p:txBody>
          <a:bodyPr/>
          <a:lstStyle/>
          <a:p>
            <a:r>
              <a:rPr lang="en-US" altLang="ko-KR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(1) NA</a:t>
            </a:r>
            <a:r>
              <a:rPr lang="ko-KR" altLang="en-US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지역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3F54F6-EB38-5294-6030-1B0202A32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103" y="1540188"/>
            <a:ext cx="4600847" cy="3719789"/>
          </a:xfrm>
        </p:spPr>
        <p:txBody>
          <a:bodyPr/>
          <a:lstStyle/>
          <a:p>
            <a:r>
              <a:rPr lang="en-US" altLang="ko-KR" dirty="0"/>
              <a:t>Action, Sports</a:t>
            </a:r>
            <a:r>
              <a:rPr lang="ko-KR" altLang="en-US" dirty="0"/>
              <a:t>순으로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게임판매량이 높다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Action, Sports</a:t>
            </a:r>
            <a:r>
              <a:rPr lang="ko-KR" altLang="en-US" dirty="0"/>
              <a:t>두 장르 합이 </a:t>
            </a:r>
            <a:r>
              <a:rPr lang="en-US" altLang="ko-KR" dirty="0"/>
              <a:t>35%</a:t>
            </a:r>
          </a:p>
          <a:p>
            <a:endParaRPr lang="en-US" altLang="ko-KR" dirty="0"/>
          </a:p>
          <a:p>
            <a:r>
              <a:rPr lang="en-US" altLang="ko-KR" dirty="0"/>
              <a:t>Adventure, Strategy </a:t>
            </a:r>
            <a:r>
              <a:rPr lang="ko-KR" altLang="en-US" dirty="0"/>
              <a:t>판매량 낮음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198D729-F36B-1B0F-E059-D3FF6B159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50" y="0"/>
            <a:ext cx="68865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382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4CB17-E402-0483-6307-BC695D852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022" y="580567"/>
            <a:ext cx="8911687" cy="740864"/>
          </a:xfrm>
        </p:spPr>
        <p:txBody>
          <a:bodyPr/>
          <a:lstStyle/>
          <a:p>
            <a:r>
              <a:rPr lang="en-US" altLang="ko-KR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(2) EU </a:t>
            </a:r>
            <a:r>
              <a:rPr lang="ko-KR" altLang="en-US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지역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3F54F6-EB38-5294-6030-1B0202A32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103" y="1540188"/>
            <a:ext cx="4600847" cy="3719789"/>
          </a:xfrm>
        </p:spPr>
        <p:txBody>
          <a:bodyPr/>
          <a:lstStyle/>
          <a:p>
            <a:r>
              <a:rPr lang="en-US" altLang="ko-KR" dirty="0"/>
              <a:t>Action, Sports</a:t>
            </a:r>
            <a:r>
              <a:rPr lang="ko-KR" altLang="en-US" dirty="0"/>
              <a:t>순으로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게임판매량이 높다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Adventure, Strategy </a:t>
            </a:r>
            <a:r>
              <a:rPr lang="ko-KR" altLang="en-US" dirty="0"/>
              <a:t>판매량 낮음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NA</a:t>
            </a:r>
            <a:r>
              <a:rPr lang="ko-KR" altLang="en-US" dirty="0"/>
              <a:t>지역과 선호 게임장르 유사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EB319B83-904E-8FDC-58B7-933FC3B1D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25" y="0"/>
            <a:ext cx="68865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719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4CB17-E402-0483-6307-BC695D852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022" y="606692"/>
            <a:ext cx="8911687" cy="740864"/>
          </a:xfrm>
        </p:spPr>
        <p:txBody>
          <a:bodyPr/>
          <a:lstStyle/>
          <a:p>
            <a:r>
              <a:rPr lang="en-US" altLang="ko-KR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(3) JP </a:t>
            </a:r>
            <a:r>
              <a:rPr lang="ko-KR" altLang="en-US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지역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3F54F6-EB38-5294-6030-1B0202A32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103" y="1540188"/>
            <a:ext cx="4600847" cy="3719789"/>
          </a:xfrm>
        </p:spPr>
        <p:txBody>
          <a:bodyPr/>
          <a:lstStyle/>
          <a:p>
            <a:r>
              <a:rPr lang="en-US" altLang="ko-KR" dirty="0"/>
              <a:t>Role-Playing </a:t>
            </a:r>
            <a:r>
              <a:rPr lang="ko-KR" altLang="en-US" dirty="0"/>
              <a:t>비율이 매우 높음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Role-Playing </a:t>
            </a:r>
            <a:r>
              <a:rPr lang="ko-KR" altLang="en-US" dirty="0"/>
              <a:t>장르 선호 확인 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NA / EU </a:t>
            </a:r>
            <a:r>
              <a:rPr lang="ko-KR" altLang="en-US" dirty="0"/>
              <a:t>지역과 다르게 </a:t>
            </a:r>
            <a:r>
              <a:rPr lang="en-US" altLang="ko-KR" dirty="0"/>
              <a:t>Shooter </a:t>
            </a:r>
            <a:r>
              <a:rPr lang="ko-KR" altLang="en-US" dirty="0"/>
              <a:t>선호</a:t>
            </a:r>
            <a:r>
              <a:rPr lang="en-US" altLang="ko-KR" dirty="0"/>
              <a:t>X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0B3DBC0-0C80-0A4F-1347-F96101141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50" y="0"/>
            <a:ext cx="68675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718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4CB17-E402-0483-6307-BC695D852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022" y="597985"/>
            <a:ext cx="8911687" cy="740864"/>
          </a:xfrm>
        </p:spPr>
        <p:txBody>
          <a:bodyPr/>
          <a:lstStyle/>
          <a:p>
            <a:r>
              <a:rPr lang="en-US" altLang="ko-KR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(4) Other</a:t>
            </a:r>
            <a:r>
              <a:rPr lang="ko-KR" altLang="en-US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지역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3F54F6-EB38-5294-6030-1B0202A32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103" y="1540188"/>
            <a:ext cx="4600847" cy="3719789"/>
          </a:xfrm>
        </p:spPr>
        <p:txBody>
          <a:bodyPr/>
          <a:lstStyle/>
          <a:p>
            <a:r>
              <a:rPr lang="en-US" altLang="ko-KR" dirty="0"/>
              <a:t>Action, Sports</a:t>
            </a:r>
            <a:r>
              <a:rPr lang="ko-KR" altLang="en-US" dirty="0"/>
              <a:t>순으로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게임판매량이 높다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Role-Playing </a:t>
            </a:r>
            <a:r>
              <a:rPr lang="ko-KR" altLang="en-US" dirty="0"/>
              <a:t>비율 낮음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전반적으로 </a:t>
            </a:r>
            <a:r>
              <a:rPr lang="en-US" altLang="ko-KR" dirty="0"/>
              <a:t>NA / EU </a:t>
            </a:r>
            <a:r>
              <a:rPr lang="ko-KR" altLang="en-US" dirty="0"/>
              <a:t>지역과 유사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3FFEBF3-6A5C-A093-1A6B-60572E583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25" y="0"/>
            <a:ext cx="68865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251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4CB17-E402-0483-6307-BC695D852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022" y="597985"/>
            <a:ext cx="8911687" cy="740864"/>
          </a:xfrm>
        </p:spPr>
        <p:txBody>
          <a:bodyPr/>
          <a:lstStyle/>
          <a:p>
            <a:r>
              <a:rPr lang="en-US" altLang="ko-KR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(5)</a:t>
            </a:r>
            <a:r>
              <a:rPr lang="ko-KR" altLang="en-US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 종합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3F54F6-EB38-5294-6030-1B0202A32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103" y="1540188"/>
            <a:ext cx="4600847" cy="4581938"/>
          </a:xfrm>
        </p:spPr>
        <p:txBody>
          <a:bodyPr/>
          <a:lstStyle/>
          <a:p>
            <a:r>
              <a:rPr lang="en-US" altLang="ko-KR" dirty="0"/>
              <a:t>Action,</a:t>
            </a:r>
            <a:r>
              <a:rPr lang="ko-KR" altLang="en-US" dirty="0"/>
              <a:t> </a:t>
            </a:r>
            <a:r>
              <a:rPr lang="en-US" altLang="ko-KR" dirty="0"/>
              <a:t>Sports</a:t>
            </a:r>
            <a:r>
              <a:rPr lang="ko-KR" altLang="en-US" dirty="0"/>
              <a:t> 순으로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게임판매량이 높다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Adventure, Strategy </a:t>
            </a:r>
            <a:r>
              <a:rPr lang="ko-KR" altLang="en-US" dirty="0"/>
              <a:t>비율 낮음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JP</a:t>
            </a:r>
            <a:r>
              <a:rPr lang="ko-KR" altLang="en-US" dirty="0"/>
              <a:t>지역만 예외</a:t>
            </a:r>
            <a:r>
              <a:rPr lang="en-US" altLang="ko-KR" dirty="0"/>
              <a:t>, </a:t>
            </a:r>
            <a:r>
              <a:rPr lang="ko-KR" altLang="en-US" dirty="0"/>
              <a:t>전체적으로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유사한 판매량 순위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JP </a:t>
            </a:r>
            <a:r>
              <a:rPr lang="ko-KR" altLang="en-US" dirty="0"/>
              <a:t>지역은 특정 장르 선호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Role-Playing </a:t>
            </a:r>
            <a:r>
              <a:rPr lang="ko-KR" altLang="en-US" dirty="0"/>
              <a:t>선호 </a:t>
            </a:r>
            <a:r>
              <a:rPr lang="en-US" altLang="ko-KR" dirty="0"/>
              <a:t>/ shooter </a:t>
            </a:r>
            <a:r>
              <a:rPr lang="ko-KR" altLang="en-US" dirty="0"/>
              <a:t>불호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E0642CEC-4CD8-5E58-57E6-65D27887B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25" y="0"/>
            <a:ext cx="68865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266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04933-5CD3-2048-1BCD-2052646A3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2. </a:t>
            </a:r>
            <a:r>
              <a:rPr lang="ko-KR" altLang="en-US" sz="3600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연도별 트렌드 분석</a:t>
            </a:r>
            <a:br>
              <a:rPr lang="en-US" altLang="ko-KR" sz="3600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01D7A1-AA80-D7B3-AC61-F7F5A7528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400" b="1" dirty="0">
              <a:latin typeface="코트라 볼드체" panose="02020603020101020101" pitchFamily="18" charset="-127"/>
              <a:ea typeface="코트라 볼드체" panose="02020603020101020101" pitchFamily="18" charset="-127"/>
              <a:cs typeface="코트라 볼드체" panose="02020603020101020101" pitchFamily="18" charset="-127"/>
            </a:endParaRPr>
          </a:p>
          <a:p>
            <a:endParaRPr lang="en-US" altLang="ko-KR" sz="2400" b="1" dirty="0">
              <a:latin typeface="코트라 볼드체" panose="02020603020101020101" pitchFamily="18" charset="-127"/>
              <a:ea typeface="코트라 볼드체" panose="02020603020101020101" pitchFamily="18" charset="-127"/>
              <a:cs typeface="코트라 볼드체" panose="02020603020101020101" pitchFamily="18" charset="-127"/>
            </a:endParaRPr>
          </a:p>
          <a:p>
            <a:r>
              <a:rPr lang="ko-KR" altLang="en-US" sz="2400" b="1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연도별 게임 판매량 종합</a:t>
            </a:r>
            <a:endParaRPr lang="en-US" altLang="ko-KR" sz="2400" b="1" dirty="0">
              <a:latin typeface="코트라 볼드체" panose="02020603020101020101" pitchFamily="18" charset="-127"/>
              <a:ea typeface="코트라 볼드체" panose="02020603020101020101" pitchFamily="18" charset="-127"/>
              <a:cs typeface="코트라 볼드체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  <a:cs typeface="코트라 볼드체" panose="02020603020101020101" pitchFamily="18" charset="-127"/>
              </a:rPr>
              <a:t>90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  <a:cs typeface="코트라 볼드체" panose="02020603020101020101" pitchFamily="18" charset="-127"/>
              </a:rPr>
              <a:t>년대 이전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  <a:cs typeface="코트라 볼드체" panose="02020603020101020101" pitchFamily="18" charset="-127"/>
              </a:rPr>
              <a:t>/ 90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  <a:cs typeface="코트라 볼드체" panose="02020603020101020101" pitchFamily="18" charset="-127"/>
              </a:rPr>
              <a:t>년대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  <a:cs typeface="코트라 볼드체" panose="02020603020101020101" pitchFamily="18" charset="-127"/>
              </a:rPr>
              <a:t>/ 00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  <a:cs typeface="코트라 볼드체" panose="02020603020101020101" pitchFamily="18" charset="-127"/>
              </a:rPr>
              <a:t>년대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  <a:cs typeface="코트라 볼드체" panose="02020603020101020101" pitchFamily="18" charset="-127"/>
              </a:rPr>
              <a:t>/ 10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  <a:cs typeface="코트라 볼드체" panose="02020603020101020101" pitchFamily="18" charset="-127"/>
              </a:rPr>
              <a:t>년대 이후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  <a:cs typeface="코트라 볼드체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  <a:cs typeface="코트라 볼드체" panose="02020603020101020101" pitchFamily="18" charset="-127"/>
              </a:rPr>
              <a:t>게임 종합 판매량 장르별 비교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  <a:cs typeface="코트라 볼드체" panose="02020603020101020101" pitchFamily="18" charset="-127"/>
            </a:endParaRPr>
          </a:p>
          <a:p>
            <a:pPr marL="0" indent="0" algn="r">
              <a:buNone/>
            </a:pP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  <a:cs typeface="코트라 볼드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9642274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254</TotalTime>
  <Words>400</Words>
  <Application>Microsoft Office PowerPoint</Application>
  <PresentationFormat>와이드스크린</PresentationFormat>
  <Paragraphs>97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HY헤드라인M</vt:lpstr>
      <vt:lpstr>코트라 볼드체</vt:lpstr>
      <vt:lpstr>Arial</vt:lpstr>
      <vt:lpstr>Century Gothic</vt:lpstr>
      <vt:lpstr>Wingdings 3</vt:lpstr>
      <vt:lpstr>줄기</vt:lpstr>
      <vt:lpstr>Section1 – Project   </vt:lpstr>
      <vt:lpstr>목차</vt:lpstr>
      <vt:lpstr>1. 지역별 판매량 분석 </vt:lpstr>
      <vt:lpstr>(1) NA지역</vt:lpstr>
      <vt:lpstr>(2) EU 지역</vt:lpstr>
      <vt:lpstr>(3) JP 지역</vt:lpstr>
      <vt:lpstr>(4) Other지역</vt:lpstr>
      <vt:lpstr>(5) 종합</vt:lpstr>
      <vt:lpstr>2. 연도별 트렌드 분석 </vt:lpstr>
      <vt:lpstr>(1) 90년대 이전</vt:lpstr>
      <vt:lpstr>(2) 90년대</vt:lpstr>
      <vt:lpstr>(3) 00년대 </vt:lpstr>
      <vt:lpstr>(4) 10년대 이후</vt:lpstr>
      <vt:lpstr>3. 종합 판매량 </vt:lpstr>
      <vt:lpstr>3. 종합 판매량 </vt:lpstr>
      <vt:lpstr>3. 종합 판매량 </vt:lpstr>
      <vt:lpstr>4. 다음분기 목표 설정 </vt:lpstr>
      <vt:lpstr>5. 결론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Section1 – Project   </dc:title>
  <dc:creator>B KT</dc:creator>
  <cp:lastModifiedBy>B KT</cp:lastModifiedBy>
  <cp:revision>5</cp:revision>
  <dcterms:created xsi:type="dcterms:W3CDTF">2022-11-02T19:07:27Z</dcterms:created>
  <dcterms:modified xsi:type="dcterms:W3CDTF">2022-11-03T01:18:04Z</dcterms:modified>
</cp:coreProperties>
</file>