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61" r:id="rId4"/>
    <p:sldId id="262" r:id="rId5"/>
    <p:sldId id="260" r:id="rId6"/>
    <p:sldId id="295" r:id="rId7"/>
    <p:sldId id="296" r:id="rId8"/>
    <p:sldId id="259" r:id="rId9"/>
    <p:sldId id="264" r:id="rId10"/>
    <p:sldId id="263" r:id="rId11"/>
    <p:sldId id="298" r:id="rId12"/>
    <p:sldId id="301" r:id="rId13"/>
    <p:sldId id="307" r:id="rId14"/>
    <p:sldId id="303" r:id="rId15"/>
    <p:sldId id="304" r:id="rId16"/>
    <p:sldId id="299" r:id="rId17"/>
    <p:sldId id="302" r:id="rId18"/>
    <p:sldId id="306" r:id="rId19"/>
    <p:sldId id="308" r:id="rId20"/>
    <p:sldId id="309" r:id="rId21"/>
    <p:sldId id="305" r:id="rId22"/>
    <p:sldId id="310" r:id="rId23"/>
    <p:sldId id="300" r:id="rId24"/>
    <p:sldId id="311" r:id="rId25"/>
    <p:sldId id="321" r:id="rId26"/>
    <p:sldId id="322" r:id="rId27"/>
    <p:sldId id="323" r:id="rId28"/>
    <p:sldId id="317" r:id="rId29"/>
    <p:sldId id="318" r:id="rId30"/>
    <p:sldId id="319" r:id="rId31"/>
    <p:sldId id="320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1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603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05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825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02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7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213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71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89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41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17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86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712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287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8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593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888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055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872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394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52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910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Section2 Project</a:t>
            </a:r>
            <a:br>
              <a:rPr lang="en" dirty="0"/>
            </a:br>
            <a:r>
              <a:rPr lang="en" dirty="0"/>
              <a:t>		</a:t>
            </a:r>
            <a:r>
              <a:rPr lang="en" sz="3600" dirty="0"/>
              <a:t>AI_16_</a:t>
            </a:r>
            <a:r>
              <a:rPr lang="ko-KR" altLang="en-US" sz="3600" dirty="0"/>
              <a:t>배경태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P_total_hits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전체 </a:t>
            </a:r>
            <a:r>
              <a:rPr lang="ko-KR" altLang="en-US" dirty="0" err="1"/>
              <a:t>피안타</a:t>
            </a: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투수별로 전체 소모 이닝 수가 다르므로</a:t>
            </a: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H/9 : 9</a:t>
            </a:r>
            <a:r>
              <a:rPr lang="ko-KR" altLang="en-US" dirty="0" err="1"/>
              <a:t>이닝당</a:t>
            </a:r>
            <a:r>
              <a:rPr lang="ko-KR" altLang="en-US" dirty="0"/>
              <a:t> 피 안타 수치로 변환</a:t>
            </a:r>
            <a:endParaRPr lang="en-U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주요특성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0224F8-A2DD-D20E-9DD4-27F9D886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06" y="1338955"/>
            <a:ext cx="2658608" cy="25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주요 특성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피 홈런 </a:t>
            </a:r>
            <a:r>
              <a:rPr lang="en-US" altLang="ko-KR" sz="2000" dirty="0"/>
              <a:t>/ </a:t>
            </a:r>
            <a:r>
              <a:rPr lang="ko-KR" altLang="en-US" sz="2000" dirty="0"/>
              <a:t>삼진 </a:t>
            </a:r>
            <a:r>
              <a:rPr lang="en-US" altLang="ko-KR" sz="2000" dirty="0"/>
              <a:t>/ </a:t>
            </a:r>
            <a:r>
              <a:rPr lang="ko-KR" altLang="en-US" sz="2000" dirty="0"/>
              <a:t>볼넷 개수 또한 </a:t>
            </a:r>
            <a:r>
              <a:rPr lang="en-US" altLang="ko-KR" sz="2000" dirty="0"/>
              <a:t>9</a:t>
            </a:r>
            <a:r>
              <a:rPr lang="ko-KR" altLang="en-US" sz="2000" dirty="0" err="1"/>
              <a:t>이닝당</a:t>
            </a:r>
            <a:r>
              <a:rPr lang="ko-KR" altLang="en-US" sz="2000" dirty="0"/>
              <a:t> 개수로 변환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타겟 특성에 영향 없는 데이터 제거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ko-KR" sz="2000" dirty="0"/>
              <a:t>1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/2</a:t>
            </a:r>
            <a:r>
              <a:rPr lang="ko-KR" altLang="en-US" sz="2000" dirty="0" err="1"/>
              <a:t>루타</a:t>
            </a:r>
            <a:r>
              <a:rPr lang="en-US" altLang="ko-KR" sz="2000" dirty="0"/>
              <a:t>/3</a:t>
            </a:r>
            <a:r>
              <a:rPr lang="ko-KR" altLang="en-US" sz="2000" dirty="0" err="1"/>
              <a:t>루타</a:t>
            </a:r>
            <a:r>
              <a:rPr lang="ko-KR" altLang="en-US" sz="2000" dirty="0"/>
              <a:t> 중복되는 데이터 제거 </a:t>
            </a:r>
            <a:r>
              <a:rPr lang="en-US" altLang="ko-KR" sz="2000" dirty="0"/>
              <a:t>( </a:t>
            </a:r>
            <a:r>
              <a:rPr lang="ko-KR" altLang="en-US" sz="2000" dirty="0"/>
              <a:t>피 안타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35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학습 및 검증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/>
              <a:t>기준모델 </a:t>
            </a:r>
            <a:r>
              <a:rPr lang="en-US" altLang="ko-KR" dirty="0"/>
              <a:t>/ </a:t>
            </a:r>
            <a:r>
              <a:rPr lang="ko-KR" altLang="en-US" dirty="0"/>
              <a:t>모델 선택 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8341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101003" y="3103418"/>
            <a:ext cx="5957453" cy="1599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학습데이터 </a:t>
            </a:r>
            <a:r>
              <a:rPr lang="en-US" altLang="ko-KR" sz="1800" dirty="0"/>
              <a:t>/ </a:t>
            </a:r>
            <a:r>
              <a:rPr lang="ko-KR" altLang="en-US" sz="1800" dirty="0"/>
              <a:t>검증데이터 </a:t>
            </a:r>
            <a:r>
              <a:rPr lang="en-US" altLang="ko-KR" sz="1800" dirty="0"/>
              <a:t>/ </a:t>
            </a:r>
            <a:r>
              <a:rPr lang="ko-KR" altLang="en-US" sz="1800" dirty="0"/>
              <a:t>테스트데이터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모델의 성능비교</a:t>
            </a:r>
            <a:r>
              <a:rPr lang="en-US" altLang="ko-KR" sz="1800" dirty="0"/>
              <a:t>, </a:t>
            </a:r>
            <a:r>
              <a:rPr lang="ko-KR" altLang="en-US" sz="1800" dirty="0"/>
              <a:t>검증</a:t>
            </a:r>
            <a:r>
              <a:rPr lang="en-US" altLang="ko-KR" sz="1800" dirty="0"/>
              <a:t>, </a:t>
            </a:r>
            <a:r>
              <a:rPr lang="ko-KR" altLang="en-US" sz="1800" dirty="0"/>
              <a:t>일반화 성능 평가에 사용</a:t>
            </a:r>
            <a:endParaRPr lang="en-US" sz="18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데이터셋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5DB4BA-7CD5-BD68-10B0-C34C98C7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3" y="1417059"/>
            <a:ext cx="7038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7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평가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ko-KR" sz="2000" dirty="0"/>
              <a:t>MAE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실제값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예측값의</a:t>
            </a:r>
            <a:r>
              <a:rPr lang="ko-KR" altLang="en-US" sz="2000" dirty="0"/>
              <a:t> 차이인 오차들의 절대값 평균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ko-KR" sz="2000" dirty="0"/>
              <a:t>RMSE : </a:t>
            </a:r>
            <a:r>
              <a:rPr lang="ko-KR" altLang="en-US" sz="2000" dirty="0" err="1"/>
              <a:t>예측값과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실제값의</a:t>
            </a:r>
            <a:r>
              <a:rPr lang="ko-KR" altLang="en-US" sz="2000" dirty="0"/>
              <a:t> 차이인 오차들의 제곱 평균에서 </a:t>
            </a:r>
            <a:r>
              <a:rPr lang="en-US" altLang="ko-KR" sz="2000" dirty="0"/>
              <a:t>root</a:t>
            </a:r>
            <a:r>
              <a:rPr lang="ko-KR" altLang="en-US" sz="2000" dirty="0"/>
              <a:t>를 씌운 값 </a:t>
            </a:r>
            <a:r>
              <a:rPr lang="en-US" altLang="ko-KR" sz="2000" dirty="0"/>
              <a:t>(</a:t>
            </a:r>
            <a:r>
              <a:rPr lang="ko-KR" altLang="en-US" sz="2000" dirty="0"/>
              <a:t>해석에 용이</a:t>
            </a:r>
            <a:r>
              <a:rPr lang="en-US" altLang="ko-KR" sz="2000" dirty="0"/>
              <a:t>)	</a:t>
            </a:r>
          </a:p>
          <a:p>
            <a:pPr lvl="1">
              <a:spcBef>
                <a:spcPts val="0"/>
              </a:spcBef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R2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-US" altLang="ko-KR" sz="2000" dirty="0"/>
              <a:t>R-Squared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예측 성능 평가</a:t>
            </a:r>
            <a:endParaRPr lang="en-US" altLang="ko-KR" sz="20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ko-KR" altLang="en-US" sz="2000" dirty="0"/>
              <a:t>상대적인 성능이 </a:t>
            </a:r>
            <a:r>
              <a:rPr lang="ko-KR" altLang="en-US" sz="2000" dirty="0" err="1"/>
              <a:t>어느정도인지</a:t>
            </a:r>
            <a:r>
              <a:rPr lang="ko-KR" altLang="en-US" sz="2000" dirty="0"/>
              <a:t> 직관적으로 판단</a:t>
            </a:r>
            <a:endParaRPr lang="en-US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28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평가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MAE</a:t>
            </a:r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RMSE</a:t>
            </a:r>
            <a:endParaRPr lang="en-US"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5DCBE-3DC8-1B74-F390-F2A44722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6" y="1839087"/>
            <a:ext cx="2133600" cy="1962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59E79-E494-A54A-ABC5-1E5A647AB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385" y="1839087"/>
            <a:ext cx="1853544" cy="1962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1A9ECD-D1D8-5C91-9983-5D50403E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155" y="2223598"/>
            <a:ext cx="3696687" cy="8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1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P_era</a:t>
            </a:r>
            <a:r>
              <a:rPr lang="en-US" altLang="ko-KR" dirty="0"/>
              <a:t> </a:t>
            </a:r>
            <a:r>
              <a:rPr lang="ko-KR" altLang="en-US" dirty="0"/>
              <a:t>방어율 변수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타겟 설정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평균 값으로 예측할 때 샘플 별 평균값과의 차이에 절대 값을 취한 후 평균을 계산</a:t>
            </a: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MAE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0.6659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기준으로 모델 성능 비교</a:t>
            </a:r>
            <a:endParaRPr lang="en-U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</a:t>
            </a:r>
            <a:r>
              <a:rPr lang="ko-KR" altLang="en-US" dirty="0"/>
              <a:t>모델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D5C3ED-4EF8-829C-ED35-D3883DD4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796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05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MAE,</a:t>
            </a:r>
            <a:r>
              <a:rPr lang="ko-KR" altLang="en-US" sz="1800" dirty="0"/>
              <a:t> </a:t>
            </a:r>
            <a:r>
              <a:rPr lang="en-US" altLang="ko-KR" sz="1800" dirty="0"/>
              <a:t>RMSE, R2 score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/>
              <a:t>3</a:t>
            </a:r>
            <a:r>
              <a:rPr lang="ko-KR" altLang="en-US" sz="1800" dirty="0"/>
              <a:t>개의 평가지표를 이용하여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모델 선택</a:t>
            </a:r>
            <a:endParaRPr lang="en-US" altLang="ko-KR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MAE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en-US" altLang="ko-KR" sz="1800" dirty="0"/>
              <a:t>0.6659 baseline</a:t>
            </a:r>
            <a:r>
              <a:rPr lang="ko-KR" altLang="en-US" sz="1800" dirty="0"/>
              <a:t>모델보다 모두 좋은 성능의 모델</a:t>
            </a:r>
            <a:endParaRPr lang="en-US" altLang="ko-KR" sz="18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sz="1800" dirty="0"/>
              <a:t>가장 성능이 좋은 </a:t>
            </a:r>
            <a:r>
              <a:rPr lang="en-US" altLang="ko-KR" sz="1800" dirty="0" err="1"/>
              <a:t>LinearRegression</a:t>
            </a:r>
            <a:r>
              <a:rPr lang="ko-KR" altLang="en-US" sz="1800" dirty="0"/>
              <a:t>모델 선택</a:t>
            </a:r>
            <a:endParaRPr lang="en-US" sz="18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선택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A74F27-8A98-CB6B-DA06-CA8191B5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01" y="1385887"/>
            <a:ext cx="39909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0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Linear Regression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예측 함수가 입력 특성들의 선형 조합으로 표현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ko-KR" sz="2000" dirty="0"/>
              <a:t>Y = </a:t>
            </a:r>
            <a:r>
              <a:rPr lang="en-US" altLang="ko-KR" sz="2000" dirty="0" err="1"/>
              <a:t>Xw</a:t>
            </a:r>
            <a:r>
              <a:rPr lang="en-US" altLang="ko-KR" sz="2000" dirty="0"/>
              <a:t> + b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2000" dirty="0"/>
              <a:t>데이터 </a:t>
            </a:r>
            <a:r>
              <a:rPr lang="en-US" altLang="ko-KR" sz="2000" dirty="0"/>
              <a:t>X / </a:t>
            </a:r>
            <a:r>
              <a:rPr lang="ko-KR" altLang="en-US" sz="2000" dirty="0"/>
              <a:t>타겟 </a:t>
            </a:r>
            <a:r>
              <a:rPr lang="en-US" altLang="ko-KR" sz="2000" dirty="0"/>
              <a:t>y </a:t>
            </a:r>
            <a:r>
              <a:rPr lang="ko-KR" altLang="en-US" sz="2000" dirty="0"/>
              <a:t>이에 대한 가중치 </a:t>
            </a:r>
            <a:r>
              <a:rPr lang="en-US" altLang="ko-KR" sz="2000" dirty="0"/>
              <a:t>w 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2000" dirty="0"/>
              <a:t>학습으로 탐색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모델 학습을 위해 예측된 결과와 실제 결과의 오차 측정 </a:t>
            </a:r>
            <a:endParaRPr lang="en-US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29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Linear Regression </a:t>
            </a:r>
            <a:r>
              <a:rPr lang="ko-KR" altLang="en-US" sz="2400" dirty="0"/>
              <a:t>장</a:t>
            </a:r>
            <a:r>
              <a:rPr lang="en-US" altLang="ko-KR" sz="2400" dirty="0"/>
              <a:t>/</a:t>
            </a:r>
            <a:r>
              <a:rPr lang="ko-KR" altLang="en-US" sz="2400" dirty="0"/>
              <a:t>단점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4792540" y="1450931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altLang="en-US" sz="1200" b="1" dirty="0"/>
              <a:t>특성이 적은 </a:t>
            </a:r>
            <a:r>
              <a:rPr lang="ko-KR" altLang="en-US" sz="1200" b="1" dirty="0" err="1"/>
              <a:t>저차원</a:t>
            </a:r>
            <a:r>
              <a:rPr lang="ko-KR" altLang="en-US" sz="1200" b="1" dirty="0"/>
              <a:t> 데이터에서는 </a:t>
            </a:r>
            <a:r>
              <a:rPr lang="ko-KR" altLang="en-US" sz="1200" b="1" dirty="0" err="1"/>
              <a:t>다른모델의</a:t>
            </a:r>
            <a:r>
              <a:rPr lang="ko-KR" altLang="en-US" sz="1200" b="1" dirty="0"/>
              <a:t> 일반화 성능이 더 좋을 수 있음</a:t>
            </a:r>
            <a:endParaRPr lang="en-US" altLang="ko-KR" sz="1200" b="1" dirty="0"/>
          </a:p>
          <a:p>
            <a:pPr marL="228600" lvl="0" indent="-22860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altLang="en-US" sz="1200" b="1" dirty="0"/>
              <a:t>복잡도를 제어 할 방법이 없어 과대적합되기 쉬움</a:t>
            </a:r>
            <a:endParaRPr lang="en-US" sz="1200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62" y="132000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altLang="en-US" sz="1200" b="1" dirty="0"/>
              <a:t>결과예측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추론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속도가 빠르다</a:t>
            </a:r>
            <a:endParaRPr lang="en-US" altLang="ko-KR" sz="12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altLang="ko-KR" sz="12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altLang="en-US" sz="1200" b="1" dirty="0"/>
              <a:t>대용량 데이터에서도 충분히 활용가능</a:t>
            </a:r>
            <a:endParaRPr lang="en-US" altLang="ko-KR" sz="12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US" altLang="ko-KR" sz="1200" b="1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-KR" altLang="en-US" sz="1200" b="1" dirty="0"/>
              <a:t>특성이 많은 데이터 세트라면 훌륭한 성능</a:t>
            </a:r>
            <a:endParaRPr lang="en-US" altLang="ko-KR" sz="1200" b="1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1207775" y="3601125"/>
            <a:ext cx="6728400" cy="6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468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/>
              <a:t>* </a:t>
            </a:r>
            <a:r>
              <a:rPr lang="ko-KR" altLang="en-US" sz="2400" dirty="0"/>
              <a:t>프로젝트 목표 </a:t>
            </a:r>
            <a:r>
              <a:rPr lang="en-US" altLang="ko-KR" sz="2400" dirty="0"/>
              <a:t>*</a:t>
            </a:r>
            <a:br>
              <a:rPr lang="en-US" altLang="ko-KR" sz="2400" dirty="0"/>
            </a:br>
            <a:br>
              <a:rPr lang="en-US" altLang="ko-KR" sz="2400" dirty="0"/>
            </a:br>
            <a:r>
              <a:rPr lang="ko-KR" altLang="en-US" sz="2400" dirty="0" err="1"/>
              <a:t>머신러닝</a:t>
            </a:r>
            <a:r>
              <a:rPr lang="ko-KR" altLang="en-US" sz="2400" dirty="0"/>
              <a:t> 모델 생성 후 성능 및 인사이트 도출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Baseline</a:t>
            </a:r>
            <a:r>
              <a:rPr lang="ko-KR" altLang="en-US" sz="1200" b="1" dirty="0"/>
              <a:t> 모델 선정</a:t>
            </a:r>
            <a:endParaRPr lang="en-US" altLang="ko-KR" sz="12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모델 성능 최적화</a:t>
            </a:r>
            <a:endParaRPr lang="en-US" altLang="ko-KR" sz="12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평가지표를 이용한 모델 성능 설명</a:t>
            </a:r>
            <a:endParaRPr lang="en-US" altLang="ko-KR" sz="12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교차검증을 이용한 일반화 성능 구분</a:t>
            </a:r>
            <a:endParaRPr lang="en-US" altLang="ko-KR" sz="1200" b="1" dirty="0"/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최종모델 설명</a:t>
            </a:r>
            <a:endParaRPr sz="1200" b="1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데이터 </a:t>
            </a:r>
            <a:r>
              <a:rPr lang="ko-KR" altLang="en-US" sz="1200" b="1" dirty="0" err="1"/>
              <a:t>전처리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, EDA, </a:t>
            </a:r>
            <a:r>
              <a:rPr lang="ko-KR" altLang="en-US" sz="1200" b="1" dirty="0"/>
              <a:t>시각화</a:t>
            </a: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200" b="1" dirty="0"/>
              <a:t>모델링 및 모델 해석</a:t>
            </a:r>
            <a:endParaRPr lang="en-US" altLang="ko-KR" sz="12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altLang="ko-KR" sz="1200" b="1"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1207775" y="3601125"/>
            <a:ext cx="6728400" cy="60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4"/>
              </a:solidFill>
            </a:endParaRP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특성 중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어느 특성이 모델에 가중치가 큰지 파악 가능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0.001 </a:t>
            </a:r>
            <a:r>
              <a:rPr lang="ko-KR" altLang="en-US" dirty="0"/>
              <a:t>이하의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영향 적은 특성 제거</a:t>
            </a:r>
            <a:endParaRPr lang="en-U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특성 가중치 </a:t>
            </a:r>
            <a:r>
              <a:rPr lang="en-US" altLang="ko-KR" dirty="0"/>
              <a:t>score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E5DC90-A48E-309D-E2F4-0F00E5703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820" y="797716"/>
            <a:ext cx="2383416" cy="32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Simpleimpuer</a:t>
            </a:r>
            <a:r>
              <a:rPr lang="en-US" dirty="0"/>
              <a:t>__strategy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누락값</a:t>
            </a:r>
            <a:r>
              <a:rPr lang="ko-KR" altLang="en-US" dirty="0"/>
              <a:t> 대체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Selectkbest</a:t>
            </a:r>
            <a:r>
              <a:rPr lang="en-US" dirty="0"/>
              <a:t>__k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변수 선택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</a:t>
            </a:r>
            <a:r>
              <a:rPr lang="ko-KR" altLang="en-US" dirty="0"/>
              <a:t> 파라미터 튜닝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F52D0-D408-CA9B-A844-1740B0C9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60" y="3146714"/>
            <a:ext cx="6981825" cy="457200"/>
          </a:xfrm>
          <a:prstGeom prst="rect">
            <a:avLst/>
          </a:prstGeom>
        </p:spPr>
      </p:pic>
      <p:sp>
        <p:nvSpPr>
          <p:cNvPr id="6" name="Google Shape;267;p19">
            <a:extLst>
              <a:ext uri="{FF2B5EF4-FFF2-40B4-BE49-F238E27FC236}">
                <a16:creationId xmlns:a16="http://schemas.microsoft.com/office/drawing/2014/main" id="{823E9ACE-879D-1116-6E24-594E0B2BC3B9}"/>
              </a:ext>
            </a:extLst>
          </p:cNvPr>
          <p:cNvSpPr txBox="1">
            <a:spLocks/>
          </p:cNvSpPr>
          <p:nvPr/>
        </p:nvSpPr>
        <p:spPr>
          <a:xfrm>
            <a:off x="4669979" y="1430150"/>
            <a:ext cx="3802076" cy="3265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buFont typeface="Inria Sans"/>
              <a:buNone/>
            </a:pPr>
            <a:r>
              <a:rPr lang="en-US" altLang="ko-KR" sz="1600" dirty="0"/>
              <a:t>Ridge</a:t>
            </a:r>
            <a:r>
              <a:rPr lang="ko-KR" altLang="en-US" sz="1600" dirty="0"/>
              <a:t>회귀 모델로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튜닝을 진행하며 성능을 테스트 하였으나 </a:t>
            </a:r>
            <a:endParaRPr lang="en-US" altLang="ko-KR" sz="1600" dirty="0"/>
          </a:p>
          <a:p>
            <a:pPr marL="0" indent="0">
              <a:buFont typeface="Inria Sans"/>
              <a:buNone/>
            </a:pPr>
            <a:endParaRPr lang="en-US" altLang="ko-KR" sz="1600" dirty="0"/>
          </a:p>
          <a:p>
            <a:pPr marL="0" indent="0">
              <a:buFont typeface="Inria Sans"/>
              <a:buNone/>
            </a:pPr>
            <a:r>
              <a:rPr lang="ko-KR" altLang="en-US" sz="1600" dirty="0"/>
              <a:t>선형회귀 방식에서 성능이 오히려 떨어짐</a:t>
            </a:r>
            <a:endParaRPr lang="en-US" altLang="ko-KR" sz="1600" dirty="0"/>
          </a:p>
          <a:p>
            <a:pPr marL="0" indent="0">
              <a:buFont typeface="Inria San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62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해석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/>
              <a:t>일반화 성능 </a:t>
            </a:r>
            <a:r>
              <a:rPr lang="en-US" altLang="ko-KR" dirty="0"/>
              <a:t>/ </a:t>
            </a:r>
            <a:r>
              <a:rPr lang="ko-KR" altLang="en-US" dirty="0"/>
              <a:t>모델 작동 설명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9768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</a:t>
            </a:r>
            <a:r>
              <a:rPr lang="ko-KR" altLang="en-US" dirty="0"/>
              <a:t> 데이터 셋을 이용하여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최종적으로 일반화 테스트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검증정확도가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만족스럽지 않음</a:t>
            </a:r>
            <a:endParaRPr lang="en-US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최종 모델 결과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2E7DE4-A37C-DF70-1B7B-0E78FC39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28" y="1553820"/>
            <a:ext cx="3908631" cy="14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7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타겟 데이터 방어율에 영향이 큰 특성 파악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BB/9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9</a:t>
            </a:r>
            <a:r>
              <a:rPr lang="ko-KR" altLang="en-US" dirty="0" err="1"/>
              <a:t>이닝당</a:t>
            </a:r>
            <a:r>
              <a:rPr lang="ko-KR" altLang="en-US" dirty="0"/>
              <a:t> 볼넷 의 수치가 가장 큰 영향을 미침</a:t>
            </a:r>
            <a:endParaRPr lang="en-US" altLang="ko-KR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특성 회귀 계수 분석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0E04F-EEF5-29FB-3940-AF91F6DE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49" y="1291604"/>
            <a:ext cx="3037277" cy="27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07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7001044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투구의 스트라이크 비율이 높으면 방어율이 낮을 것</a:t>
            </a:r>
            <a:endParaRPr lang="en-US" altLang="ko-KR"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dirty="0"/>
              <a:t>&gt;  </a:t>
            </a:r>
            <a:r>
              <a:rPr lang="ko-KR" altLang="en-US" dirty="0"/>
              <a:t>증가 할 수록 방어율이 낮아지는 선형관계를 확인 가능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검정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A6FE5A-F328-79D2-28EE-02DB8963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65" y="2115554"/>
            <a:ext cx="5865390" cy="28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6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738299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피 안타</a:t>
            </a:r>
            <a:r>
              <a:rPr lang="en-US" altLang="ko-KR" sz="2000" dirty="0"/>
              <a:t>/</a:t>
            </a:r>
            <a:r>
              <a:rPr lang="ko-KR" altLang="en-US" sz="2000" dirty="0"/>
              <a:t>피 홈런이 낮으면 방어율이 낮을 것</a:t>
            </a:r>
            <a:endParaRPr lang="en-US" altLang="ko-KR" sz="20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ko-KR" dirty="0"/>
          </a:p>
          <a:p>
            <a:pPr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ko-KR" altLang="en-US" dirty="0"/>
              <a:t>증가 할 수록 방어율이 </a:t>
            </a:r>
            <a:endParaRPr lang="en-US" altLang="ko-K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altLang="en-US" sz="2000" dirty="0"/>
              <a:t>높아 지는 두 특성의 관계를 볼 수 있음</a:t>
            </a:r>
            <a:r>
              <a:rPr lang="en-US" altLang="ko-KR" sz="2000" dirty="0"/>
              <a:t>.</a:t>
            </a:r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검정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A1E4A4-EDA4-7375-21A6-F85E9CD8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149" y="1298069"/>
            <a:ext cx="3645757" cy="31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13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7001044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1800" dirty="0"/>
              <a:t>삼진</a:t>
            </a:r>
            <a:r>
              <a:rPr lang="en-US" altLang="ko-KR" sz="1800" dirty="0"/>
              <a:t> / </a:t>
            </a:r>
            <a:r>
              <a:rPr lang="ko-KR" altLang="en-US" sz="1800" dirty="0"/>
              <a:t>볼 넷 비율이 방어율에 큰 영향</a:t>
            </a:r>
            <a:endParaRPr lang="en-US" altLang="ko-KR"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ko-KR" sz="1800" dirty="0"/>
              <a:t>&gt; 9 </a:t>
            </a:r>
            <a:r>
              <a:rPr lang="ko-KR" altLang="en-US" sz="1800" dirty="0" err="1"/>
              <a:t>이닝당</a:t>
            </a:r>
            <a:r>
              <a:rPr lang="ko-KR" altLang="en-US" sz="1800" dirty="0"/>
              <a:t> 볼넷 개수가 가장 큰 상관계수를 가지고 방어율을 높였음</a:t>
            </a:r>
            <a:endParaRPr lang="en-US" altLang="ko-KR" sz="18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검정</a:t>
            </a:r>
            <a:endParaRPr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CEDE5A-6892-13F1-D1D3-00CFA6625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103423"/>
            <a:ext cx="5619483" cy="26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9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결론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/>
              <a:t>모델 평가 및 개선 할 점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40235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모델 평가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/>
              <a:t>만족스러운 </a:t>
            </a:r>
            <a:r>
              <a:rPr lang="ko-KR" altLang="en-US" sz="1800" dirty="0" err="1"/>
              <a:t>검증정확도를</a:t>
            </a:r>
            <a:r>
              <a:rPr lang="ko-KR" altLang="en-US" sz="1800" dirty="0"/>
              <a:t> 얻지 못했다</a:t>
            </a:r>
            <a:r>
              <a:rPr lang="en-US" altLang="ko-KR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ko-KR" altLang="en-US" sz="1800" dirty="0"/>
              <a:t>가설을 증명하는 선형관계를 얻었지만 </a:t>
            </a:r>
            <a:r>
              <a:rPr lang="ko-KR" altLang="en-US" sz="1800" dirty="0" err="1"/>
              <a:t>특성간의</a:t>
            </a:r>
            <a:r>
              <a:rPr lang="ko-KR" altLang="en-US" sz="1800" dirty="0"/>
              <a:t> 독립성을 유지하기위해 버려야 할 특성이 많았음</a:t>
            </a:r>
            <a:r>
              <a:rPr lang="en-US" altLang="ko-KR" sz="1800" dirty="0"/>
              <a:t>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ko-KR" altLang="en-US" sz="1800" dirty="0"/>
              <a:t>선형회귀 모델이지만  특성 수의 부족으로 정확성이 높은 모델을 얻기 힘들었다</a:t>
            </a:r>
            <a:r>
              <a:rPr lang="en-US" altLang="ko-KR" sz="1800" dirty="0"/>
              <a:t>.</a:t>
            </a:r>
            <a:endParaRPr sz="18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1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목표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MLB </a:t>
            </a:r>
            <a:r>
              <a:rPr lang="ko-KR" altLang="en-US" dirty="0"/>
              <a:t>투수 선수 </a:t>
            </a:r>
            <a:r>
              <a:rPr lang="ko-KR" altLang="en-US" dirty="0" err="1"/>
              <a:t>스탯</a:t>
            </a:r>
            <a:r>
              <a:rPr lang="en-US" altLang="ko-KR" dirty="0"/>
              <a:t>, </a:t>
            </a:r>
            <a:r>
              <a:rPr lang="ko-KR" altLang="en-US" dirty="0"/>
              <a:t>방어율 비교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dirty="0"/>
              <a:t>방어율에 영향을 주는 특성 분석 </a:t>
            </a:r>
            <a:endParaRPr lang="en-US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투수가 시즌을 진행함에 있어</a:t>
            </a:r>
            <a:r>
              <a:rPr lang="en-US" altLang="ko-KR" dirty="0"/>
              <a:t>, </a:t>
            </a:r>
            <a:r>
              <a:rPr lang="ko-KR" altLang="en-US" dirty="0"/>
              <a:t>좋은 성적을 </a:t>
            </a:r>
            <a:r>
              <a:rPr lang="ko-KR" altLang="en-US" dirty="0" err="1"/>
              <a:t>얻기위해</a:t>
            </a:r>
            <a:r>
              <a:rPr lang="ko-KR" altLang="en-US" dirty="0"/>
              <a:t> 중요시 해야 할 능력을 파악 할 수 </a:t>
            </a:r>
            <a:r>
              <a:rPr lang="ko-KR" altLang="en-US" dirty="0" err="1"/>
              <a:t>있도록하는게</a:t>
            </a:r>
            <a:r>
              <a:rPr lang="ko-KR" altLang="en-US" dirty="0"/>
              <a:t> 목적</a:t>
            </a:r>
            <a:endParaRPr lang="en-US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개선할 점</a:t>
            </a:r>
            <a:endParaRPr dirty="0"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ko-KR" altLang="en-US" sz="1800" dirty="0"/>
              <a:t>독립성을 보장 하는 많은 특성 필요</a:t>
            </a: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ko-KR" altLang="en-US" sz="1800" dirty="0"/>
              <a:t>학습</a:t>
            </a:r>
            <a:r>
              <a:rPr lang="en-US" altLang="ko-KR" sz="1800" dirty="0"/>
              <a:t>, </a:t>
            </a:r>
            <a:r>
              <a:rPr lang="ko-KR" altLang="en-US" sz="1800" dirty="0"/>
              <a:t>검증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 데이터 셋의 전체적인 양 증가 필요</a:t>
            </a: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-US" sz="1800" dirty="0"/>
              <a:t>EDA</a:t>
            </a:r>
            <a:r>
              <a:rPr lang="ko-KR" altLang="en-US" sz="1800" dirty="0"/>
              <a:t> 작업에서 더 높은 수준의 개인 능력 발전 필요</a:t>
            </a:r>
            <a:endParaRPr lang="en-US" altLang="ko-KR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endParaRPr lang="en-US" sz="18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endParaRPr sz="18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1767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207775" y="1050000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63" name="Google Shape;463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ANY QUESTIONS?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2000" dirty="0"/>
              <a:t>qorudxo0808@gmail.com</a:t>
            </a:r>
            <a:endParaRPr sz="20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469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4326575" y="1069500"/>
            <a:ext cx="3979200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BIG CONCEPT</a:t>
            </a:r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4294967295"/>
          </p:nvPr>
        </p:nvSpPr>
        <p:spPr>
          <a:xfrm>
            <a:off x="4326575" y="2899798"/>
            <a:ext cx="3979200" cy="11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Savant </a:t>
            </a:r>
            <a:r>
              <a:rPr lang="ko-KR" altLang="en-US" dirty="0"/>
              <a:t>사이트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1990~2022 MLB </a:t>
            </a:r>
            <a:r>
              <a:rPr lang="ko-KR" altLang="en-US" dirty="0"/>
              <a:t>시즌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dirty="0"/>
              <a:t>정확한 결과를 얻기 위하여 선수들의 실제 데이터 사용</a:t>
            </a:r>
            <a:endParaRPr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F627B4-99CD-15C0-ECDA-3EF05BCA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286" y="121366"/>
            <a:ext cx="4051136" cy="27515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6033654" y="1242978"/>
            <a:ext cx="26670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altLang="ko-KR" sz="24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400" dirty="0"/>
              <a:t>선수들의 </a:t>
            </a:r>
            <a:r>
              <a:rPr lang="ko-KR" altLang="en-US" sz="2400" dirty="0" err="1"/>
              <a:t>스탯을</a:t>
            </a:r>
            <a:r>
              <a:rPr lang="ko-KR" altLang="en-US" sz="2400" dirty="0"/>
              <a:t> </a:t>
            </a:r>
            <a:r>
              <a:rPr lang="en-US" altLang="ko-KR" sz="2400" dirty="0"/>
              <a:t>csv</a:t>
            </a:r>
            <a:r>
              <a:rPr lang="ko-KR" altLang="en-US" sz="2400" dirty="0"/>
              <a:t>파일로 다운</a:t>
            </a:r>
            <a:endParaRPr lang="en-US" altLang="ko-KR" sz="24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2400" dirty="0"/>
              <a:t>시즌 별 정확한 선수들의 수치가 기록 된 사이트</a:t>
            </a:r>
            <a:endParaRPr sz="2400" dirty="0"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38068F-359C-D925-17FB-F782BAFC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1522276"/>
            <a:ext cx="5602905" cy="20989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문제 정의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선수들의 방어율에 영향을 미치는 특정 </a:t>
            </a:r>
            <a:r>
              <a:rPr lang="ko-KR" altLang="en-US" sz="2000" dirty="0" err="1"/>
              <a:t>스탯이</a:t>
            </a:r>
            <a:r>
              <a:rPr lang="ko-KR" altLang="en-US" sz="2000" dirty="0"/>
              <a:t> 있을 것이다</a:t>
            </a:r>
            <a:r>
              <a:rPr lang="en-US" altLang="ko-KR" sz="20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방어율특성을 타겟으로 특성과의 관계를 비교 학습을 통한 결과를 도출 하도록 한다</a:t>
            </a:r>
            <a:r>
              <a:rPr lang="en-US" altLang="ko-KR" sz="2000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가설 설정 후 분석결과와 비교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수치 데이터들을 이용한 회귀 분석 진행</a:t>
            </a:r>
            <a:endParaRPr lang="en-US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899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가설 설정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투구의 스트라이크 비율이 높으면 방어율이 낮을 것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피 안타</a:t>
            </a:r>
            <a:r>
              <a:rPr lang="en-US" altLang="ko-KR" sz="2000" dirty="0"/>
              <a:t>/</a:t>
            </a:r>
            <a:r>
              <a:rPr lang="ko-KR" altLang="en-US" sz="2000" dirty="0"/>
              <a:t>피 홈런이 낮으면 방어율이 낮을 것</a:t>
            </a: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altLang="ko-KR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ko-KR" altLang="en-US" sz="2000" dirty="0"/>
              <a:t>삼진</a:t>
            </a:r>
            <a:r>
              <a:rPr lang="en-US" altLang="ko-KR" sz="2000" dirty="0"/>
              <a:t>/</a:t>
            </a:r>
            <a:r>
              <a:rPr lang="ko-KR" altLang="en-US" sz="2000" dirty="0"/>
              <a:t>볼넷 비율이 방어율에 많은 영향이 있을 것</a:t>
            </a:r>
            <a:endParaRPr lang="en-US" sz="20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35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특성 분석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주요 특성</a:t>
            </a:r>
            <a:endParaRPr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P_era</a:t>
            </a:r>
            <a:r>
              <a:rPr lang="en-US" b="1" dirty="0"/>
              <a:t> : </a:t>
            </a:r>
            <a:r>
              <a:rPr lang="ko-KR" altLang="en-US" b="1" dirty="0"/>
              <a:t>방어율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분석 타겟 특성</a:t>
            </a: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투수의 </a:t>
            </a:r>
            <a:r>
              <a:rPr lang="en-US" altLang="ko-KR" dirty="0"/>
              <a:t>9</a:t>
            </a:r>
            <a:r>
              <a:rPr lang="ko-KR" altLang="en-US" dirty="0"/>
              <a:t>이닝 당 실점을 수치화</a:t>
            </a:r>
            <a:endParaRPr lang="en-US" altLang="ko-KR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P_k_percent</a:t>
            </a: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en-US" dirty="0"/>
              <a:t>투수의 삼진 비율</a:t>
            </a:r>
            <a:endParaRPr lang="en-US" dirty="0"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</a:t>
            </a:r>
            <a:r>
              <a:rPr lang="en" b="1" dirty="0"/>
              <a:t>_bb_percent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투수의 볼넷 비율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7970D8-0668-D573-D34C-614E0A08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05" y="2937164"/>
            <a:ext cx="1949044" cy="18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519CD9-59D2-3E75-B511-19560F53C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95" y="2860115"/>
            <a:ext cx="2030161" cy="19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FDCC7D-F7F6-8CAF-32BB-F8FEA23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02" y="2847387"/>
            <a:ext cx="2030161" cy="194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736</Words>
  <Application>Microsoft Office PowerPoint</Application>
  <PresentationFormat>화면 슬라이드 쇼(16:9)</PresentationFormat>
  <Paragraphs>202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Inria Sans</vt:lpstr>
      <vt:lpstr>Saira Semi Condensed</vt:lpstr>
      <vt:lpstr>Arial</vt:lpstr>
      <vt:lpstr>Titillium Web</vt:lpstr>
      <vt:lpstr>Wingdings</vt:lpstr>
      <vt:lpstr>Gurney template</vt:lpstr>
      <vt:lpstr>Section2 Project   AI_16_배경태</vt:lpstr>
      <vt:lpstr>* 프로젝트 목표 *  머신러닝 모델 생성 후 성능 및 인사이트 도출</vt:lpstr>
      <vt:lpstr>목표</vt:lpstr>
      <vt:lpstr>BIG CONCEPT</vt:lpstr>
      <vt:lpstr>PowerPoint 프레젠테이션</vt:lpstr>
      <vt:lpstr>문제 정의</vt:lpstr>
      <vt:lpstr>가설 설정</vt:lpstr>
      <vt:lpstr>데이터 전처리</vt:lpstr>
      <vt:lpstr>주요 특성</vt:lpstr>
      <vt:lpstr>주요특성</vt:lpstr>
      <vt:lpstr>주요 특성</vt:lpstr>
      <vt:lpstr>모델 학습 및 검증</vt:lpstr>
      <vt:lpstr>데이터셋</vt:lpstr>
      <vt:lpstr>모델 평가</vt:lpstr>
      <vt:lpstr>모델 평가</vt:lpstr>
      <vt:lpstr>Baseline 모델</vt:lpstr>
      <vt:lpstr>모델 선택</vt:lpstr>
      <vt:lpstr>Linear Regression</vt:lpstr>
      <vt:lpstr>Linear Regression 장/단점</vt:lpstr>
      <vt:lpstr>특성 가중치 score</vt:lpstr>
      <vt:lpstr>하이퍼 파라미터 튜닝</vt:lpstr>
      <vt:lpstr>모델 해석</vt:lpstr>
      <vt:lpstr>최종 모델 결과</vt:lpstr>
      <vt:lpstr>특성 회귀 계수 분석</vt:lpstr>
      <vt:lpstr>가설 검정</vt:lpstr>
      <vt:lpstr>가설 검정</vt:lpstr>
      <vt:lpstr>가설 검정</vt:lpstr>
      <vt:lpstr>결론</vt:lpstr>
      <vt:lpstr>모델 평가</vt:lpstr>
      <vt:lpstr>개선할 점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KT B</dc:creator>
  <cp:lastModifiedBy>B KT</cp:lastModifiedBy>
  <cp:revision>4</cp:revision>
  <dcterms:modified xsi:type="dcterms:W3CDTF">2022-12-05T01:54:58Z</dcterms:modified>
</cp:coreProperties>
</file>