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notesMasterIdLst>
    <p:notesMasterId r:id="rId11"/>
  </p:notesMasterIdLst>
  <p:handoutMasterIdLst>
    <p:handoutMasterId r:id="rId12"/>
  </p:handoutMasterIdLst>
  <p:sldIdLst>
    <p:sldId id="274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99466" autoAdjust="0"/>
  </p:normalViewPr>
  <p:slideViewPr>
    <p:cSldViewPr snapToGrid="0">
      <p:cViewPr varScale="1">
        <p:scale>
          <a:sx n="122" d="100"/>
          <a:sy n="122" d="100"/>
        </p:scale>
        <p:origin x="9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70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E4140-4800-4F36-9BE8-87D1591D7605}" type="datetimeFigureOut">
              <a:rPr lang="en-IN" smtClean="0"/>
              <a:pPr/>
              <a:t>10-11-2016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F5CDD-F172-4393-80CE-0CAAF7D6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80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3F7C2-9426-4760-9981-E29C5CFB7243}" type="datetimeFigureOut">
              <a:rPr lang="en-IN" smtClean="0"/>
              <a:pPr/>
              <a:t>10-11-2016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AEA52-4779-4113-BAAD-D51F2D47BF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45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 smtClean="0"/>
              <a:t>Learning to write clean code is hard work, it requires more</a:t>
            </a:r>
            <a:r>
              <a:rPr lang="en-IN" sz="1200" baseline="0" dirty="0" smtClean="0"/>
              <a:t> than just the knowledge of principles </a:t>
            </a:r>
            <a:r>
              <a:rPr lang="en-IN" sz="1200" baseline="0" smtClean="0"/>
              <a:t>and patterns.</a:t>
            </a:r>
            <a:r>
              <a:rPr lang="en-IN" sz="1200" smtClean="0"/>
              <a:t>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EA52-4779-4113-BAAD-D51F2D47BFCA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2" name="Group 1"/>
          <p:cNvGrpSpPr/>
          <p:nvPr/>
        </p:nvGrpSpPr>
        <p:grpSpPr>
          <a:xfrm>
            <a:off x="-3136" y="2843"/>
            <a:ext cx="9156189" cy="3826773"/>
            <a:chOff x="0" y="0"/>
            <a:chExt cx="9148157" cy="4103606"/>
          </a:xfrm>
        </p:grpSpPr>
        <p:sp>
          <p:nvSpPr>
            <p:cNvPr id="44" name="矩形 22"/>
            <p:cNvSpPr/>
            <p:nvPr userDrawn="1"/>
          </p:nvSpPr>
          <p:spPr>
            <a:xfrm flipV="1">
              <a:off x="5410182" y="3810000"/>
              <a:ext cx="3733819" cy="91087"/>
            </a:xfrm>
            <a:prstGeom prst="rect">
              <a:avLst/>
            </a:prstGeom>
            <a:solidFill>
              <a:srgbClr val="009DD9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45" name="矩形 23"/>
            <p:cNvSpPr/>
            <p:nvPr userDrawn="1"/>
          </p:nvSpPr>
          <p:spPr>
            <a:xfrm flipV="1">
              <a:off x="5410200" y="3876277"/>
              <a:ext cx="3733801" cy="192024"/>
            </a:xfrm>
            <a:prstGeom prst="rect">
              <a:avLst/>
            </a:prstGeom>
            <a:solidFill>
              <a:srgbClr val="009DD9">
                <a:alpha val="5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 useBgFill="1">
          <p:nvSpPr>
            <p:cNvPr id="49" name="圆角矩形 29"/>
            <p:cNvSpPr/>
            <p:nvPr userDrawn="1"/>
          </p:nvSpPr>
          <p:spPr bwMode="white">
            <a:xfrm>
              <a:off x="5410200" y="3962400"/>
              <a:ext cx="3063240" cy="27432"/>
            </a:xfrm>
            <a:prstGeom prst="roundRect">
              <a:avLst>
                <a:gd name="adj" fmla="val 16667"/>
              </a:avLst>
            </a:prstGeom>
            <a:solidFill>
              <a:srgbClr val="0F6FC6"/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 useBgFill="1">
          <p:nvSpPr>
            <p:cNvPr id="50" name="圆角矩形 30"/>
            <p:cNvSpPr/>
            <p:nvPr userDrawn="1"/>
          </p:nvSpPr>
          <p:spPr bwMode="white">
            <a:xfrm>
              <a:off x="7547957" y="4067030"/>
              <a:ext cx="1600200" cy="36576"/>
            </a:xfrm>
            <a:prstGeom prst="roundRect">
              <a:avLst>
                <a:gd name="adj" fmla="val 16667"/>
              </a:avLst>
            </a:prstGeom>
            <a:solidFill>
              <a:srgbClr val="0F6FC6"/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51" name="矩形 6"/>
            <p:cNvSpPr/>
            <p:nvPr userDrawn="1"/>
          </p:nvSpPr>
          <p:spPr>
            <a:xfrm>
              <a:off x="1" y="3649662"/>
              <a:ext cx="9144000" cy="244170"/>
            </a:xfrm>
            <a:prstGeom prst="rect">
              <a:avLst/>
            </a:prstGeom>
            <a:solidFill>
              <a:srgbClr val="009DD9">
                <a:alpha val="5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52" name="矩形 9"/>
            <p:cNvSpPr/>
            <p:nvPr userDrawn="1"/>
          </p:nvSpPr>
          <p:spPr>
            <a:xfrm>
              <a:off x="0" y="3675527"/>
              <a:ext cx="9144001" cy="140677"/>
            </a:xfrm>
            <a:prstGeom prst="rect">
              <a:avLst/>
            </a:prstGeom>
            <a:solidFill>
              <a:srgbClr val="009DD9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53" name="矩形 10"/>
            <p:cNvSpPr/>
            <p:nvPr userDrawn="1"/>
          </p:nvSpPr>
          <p:spPr>
            <a:xfrm flipV="1">
              <a:off x="6414051" y="3643090"/>
              <a:ext cx="2729950" cy="248432"/>
            </a:xfrm>
            <a:prstGeom prst="rect">
              <a:avLst/>
            </a:prstGeom>
            <a:solidFill>
              <a:srgbClr val="009DD9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54" name="矩形 18"/>
            <p:cNvSpPr/>
            <p:nvPr userDrawn="1"/>
          </p:nvSpPr>
          <p:spPr>
            <a:xfrm>
              <a:off x="0" y="0"/>
              <a:ext cx="9144000" cy="3701700"/>
            </a:xfrm>
            <a:prstGeom prst="rect">
              <a:avLst/>
            </a:prstGeom>
            <a:solidFill>
              <a:srgbClr val="04617B"/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-3136" y="2843"/>
            <a:ext cx="9156189" cy="3826773"/>
            <a:chOff x="0" y="0"/>
            <a:chExt cx="9148157" cy="4103606"/>
          </a:xfrm>
        </p:grpSpPr>
        <p:sp>
          <p:nvSpPr>
            <p:cNvPr id="15" name="矩形 22"/>
            <p:cNvSpPr/>
            <p:nvPr userDrawn="1"/>
          </p:nvSpPr>
          <p:spPr>
            <a:xfrm flipV="1">
              <a:off x="5410182" y="3810000"/>
              <a:ext cx="3733819" cy="91087"/>
            </a:xfrm>
            <a:prstGeom prst="rect">
              <a:avLst/>
            </a:prstGeom>
            <a:solidFill>
              <a:srgbClr val="009DD9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17" name="矩形 23"/>
            <p:cNvSpPr/>
            <p:nvPr userDrawn="1"/>
          </p:nvSpPr>
          <p:spPr>
            <a:xfrm flipV="1">
              <a:off x="5410200" y="3876277"/>
              <a:ext cx="3733801" cy="192024"/>
            </a:xfrm>
            <a:prstGeom prst="rect">
              <a:avLst/>
            </a:prstGeom>
            <a:solidFill>
              <a:srgbClr val="009DD9">
                <a:alpha val="5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 useBgFill="1">
          <p:nvSpPr>
            <p:cNvPr id="18" name="圆角矩形 29"/>
            <p:cNvSpPr/>
            <p:nvPr userDrawn="1"/>
          </p:nvSpPr>
          <p:spPr bwMode="white">
            <a:xfrm>
              <a:off x="5410200" y="3962400"/>
              <a:ext cx="3063240" cy="27432"/>
            </a:xfrm>
            <a:prstGeom prst="roundRect">
              <a:avLst>
                <a:gd name="adj" fmla="val 16667"/>
              </a:avLst>
            </a:prstGeom>
            <a:solidFill>
              <a:srgbClr val="0F6FC6"/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 useBgFill="1">
          <p:nvSpPr>
            <p:cNvPr id="19" name="圆角矩形 30"/>
            <p:cNvSpPr/>
            <p:nvPr userDrawn="1"/>
          </p:nvSpPr>
          <p:spPr bwMode="white">
            <a:xfrm>
              <a:off x="7547957" y="4067030"/>
              <a:ext cx="1600200" cy="36576"/>
            </a:xfrm>
            <a:prstGeom prst="roundRect">
              <a:avLst>
                <a:gd name="adj" fmla="val 16667"/>
              </a:avLst>
            </a:prstGeom>
            <a:solidFill>
              <a:srgbClr val="0F6FC6"/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20" name="矩形 6"/>
            <p:cNvSpPr/>
            <p:nvPr userDrawn="1"/>
          </p:nvSpPr>
          <p:spPr>
            <a:xfrm>
              <a:off x="1" y="3649662"/>
              <a:ext cx="9144000" cy="244170"/>
            </a:xfrm>
            <a:prstGeom prst="rect">
              <a:avLst/>
            </a:prstGeom>
            <a:solidFill>
              <a:srgbClr val="009DD9">
                <a:alpha val="5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21" name="矩形 9"/>
            <p:cNvSpPr/>
            <p:nvPr userDrawn="1"/>
          </p:nvSpPr>
          <p:spPr>
            <a:xfrm>
              <a:off x="0" y="3675527"/>
              <a:ext cx="9144001" cy="140677"/>
            </a:xfrm>
            <a:prstGeom prst="rect">
              <a:avLst/>
            </a:prstGeom>
            <a:solidFill>
              <a:srgbClr val="009DD9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22" name="矩形 10"/>
            <p:cNvSpPr/>
            <p:nvPr userDrawn="1"/>
          </p:nvSpPr>
          <p:spPr>
            <a:xfrm flipV="1">
              <a:off x="6414051" y="3643090"/>
              <a:ext cx="2729950" cy="248432"/>
            </a:xfrm>
            <a:prstGeom prst="rect">
              <a:avLst/>
            </a:prstGeom>
            <a:solidFill>
              <a:srgbClr val="009DD9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23" name="矩形 18"/>
            <p:cNvSpPr/>
            <p:nvPr userDrawn="1"/>
          </p:nvSpPr>
          <p:spPr>
            <a:xfrm>
              <a:off x="0" y="0"/>
              <a:ext cx="9144000" cy="3701700"/>
            </a:xfrm>
            <a:prstGeom prst="rect">
              <a:avLst/>
            </a:prstGeom>
            <a:solidFill>
              <a:srgbClr val="04617B"/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327" y="5974046"/>
            <a:ext cx="1886380" cy="7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62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9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4EA449-107C-4B72-A78D-F6CCFA887658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2D026F4-00CF-44BC-9C28-231E07CDE657}" type="slidenum">
              <a:rPr lang="en-IN" smtClean="0"/>
              <a:t>‹#›</a:t>
            </a:fld>
            <a:endParaRPr lang="en-IN"/>
          </a:p>
        </p:txBody>
      </p:sp>
      <p:sp useBgFill="1">
        <p:nvSpPr>
          <p:cNvPr id="11" name="圆角矩形 32"/>
          <p:cNvSpPr/>
          <p:nvPr/>
        </p:nvSpPr>
        <p:spPr bwMode="white">
          <a:xfrm>
            <a:off x="4055504" y="497504"/>
            <a:ext cx="229743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2" name="圆角矩形 33"/>
          <p:cNvSpPr/>
          <p:nvPr/>
        </p:nvSpPr>
        <p:spPr bwMode="white">
          <a:xfrm>
            <a:off x="5530235" y="588943"/>
            <a:ext cx="120015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34"/>
          <p:cNvSpPr/>
          <p:nvPr/>
        </p:nvSpPr>
        <p:spPr bwMode="invGray">
          <a:xfrm>
            <a:off x="6813724" y="-2001"/>
            <a:ext cx="43220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矩形 35"/>
          <p:cNvSpPr/>
          <p:nvPr/>
        </p:nvSpPr>
        <p:spPr bwMode="invGray">
          <a:xfrm>
            <a:off x="6783361" y="-2001"/>
            <a:ext cx="20574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5" name="矩形 36"/>
          <p:cNvSpPr/>
          <p:nvPr/>
        </p:nvSpPr>
        <p:spPr bwMode="invGray">
          <a:xfrm>
            <a:off x="6769071" y="-2001"/>
            <a:ext cx="6858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6" name="矩形 37"/>
          <p:cNvSpPr/>
          <p:nvPr/>
        </p:nvSpPr>
        <p:spPr bwMode="invGray">
          <a:xfrm>
            <a:off x="6731567" y="-2001"/>
            <a:ext cx="20574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矩形 38"/>
          <p:cNvSpPr/>
          <p:nvPr/>
        </p:nvSpPr>
        <p:spPr bwMode="invGray">
          <a:xfrm>
            <a:off x="6686758" y="380"/>
            <a:ext cx="41148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矩形 39"/>
          <p:cNvSpPr/>
          <p:nvPr/>
        </p:nvSpPr>
        <p:spPr bwMode="invGray">
          <a:xfrm>
            <a:off x="6655106" y="380"/>
            <a:ext cx="6858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pic>
        <p:nvPicPr>
          <p:cNvPr id="19" name="Picture 18" descr="Picture-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106" y="-12074"/>
            <a:ext cx="9125894" cy="798576"/>
          </a:xfrm>
          <a:prstGeom prst="rect">
            <a:avLst/>
          </a:prstGeom>
        </p:spPr>
      </p:pic>
      <p:sp useBgFill="1">
        <p:nvSpPr>
          <p:cNvPr id="22" name="圆角矩形 32"/>
          <p:cNvSpPr/>
          <p:nvPr userDrawn="1"/>
        </p:nvSpPr>
        <p:spPr bwMode="white">
          <a:xfrm>
            <a:off x="4055504" y="497504"/>
            <a:ext cx="229743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23" name="圆角矩形 33"/>
          <p:cNvSpPr/>
          <p:nvPr userDrawn="1"/>
        </p:nvSpPr>
        <p:spPr bwMode="white">
          <a:xfrm>
            <a:off x="5530235" y="588943"/>
            <a:ext cx="120015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矩形 34"/>
          <p:cNvSpPr/>
          <p:nvPr userDrawn="1"/>
        </p:nvSpPr>
        <p:spPr bwMode="invGray">
          <a:xfrm>
            <a:off x="6813724" y="-2001"/>
            <a:ext cx="43220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矩形 35"/>
          <p:cNvSpPr/>
          <p:nvPr userDrawn="1"/>
        </p:nvSpPr>
        <p:spPr bwMode="invGray">
          <a:xfrm>
            <a:off x="6783361" y="-2001"/>
            <a:ext cx="20574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矩形 36"/>
          <p:cNvSpPr/>
          <p:nvPr userDrawn="1"/>
        </p:nvSpPr>
        <p:spPr bwMode="invGray">
          <a:xfrm>
            <a:off x="6769071" y="-2001"/>
            <a:ext cx="6858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矩形 37"/>
          <p:cNvSpPr/>
          <p:nvPr userDrawn="1"/>
        </p:nvSpPr>
        <p:spPr bwMode="invGray">
          <a:xfrm>
            <a:off x="6731567" y="-2001"/>
            <a:ext cx="20574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矩形 38"/>
          <p:cNvSpPr/>
          <p:nvPr userDrawn="1"/>
        </p:nvSpPr>
        <p:spPr bwMode="invGray">
          <a:xfrm>
            <a:off x="6686758" y="380"/>
            <a:ext cx="41148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矩形 39"/>
          <p:cNvSpPr/>
          <p:nvPr userDrawn="1"/>
        </p:nvSpPr>
        <p:spPr bwMode="invGray">
          <a:xfrm>
            <a:off x="6655106" y="380"/>
            <a:ext cx="6858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143" y="5960398"/>
            <a:ext cx="1886380" cy="7304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08" r:id="rId2"/>
    <p:sldLayoutId id="214748401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ktb-dev-jira/jira/browse/BAMP-19338" TargetMode="External"/><Relationship Id="rId2" Type="http://schemas.openxmlformats.org/officeDocument/2006/relationships/hyperlink" Target="http://bktb-dev-jira/jira/browse/BAMP-19623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extensions/pageAction" TargetMode="External"/><Relationship Id="rId2" Type="http://schemas.openxmlformats.org/officeDocument/2006/relationships/hyperlink" Target="https://developer.chrome.com/extensions/manifes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chrome.com/extensions/options" TargetMode="External"/><Relationship Id="rId5" Type="http://schemas.openxmlformats.org/officeDocument/2006/relationships/hyperlink" Target="https://developer.chrome.com/extensions/background_pages" TargetMode="External"/><Relationship Id="rId4" Type="http://schemas.openxmlformats.org/officeDocument/2006/relationships/hyperlink" Target="https://developer.chrome.com/extensions/content_script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19" y="382138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Chrome Extension</a:t>
            </a:r>
            <a:endParaRPr lang="en-US" sz="6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53" y="4135271"/>
            <a:ext cx="80385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Team Members:</a:t>
            </a:r>
          </a:p>
          <a:p>
            <a:pPr marL="685800" indent="-685800">
              <a:buFontTx/>
              <a:buChar char="-"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Kenny</a:t>
            </a:r>
            <a:endParaRPr lang="en-US" sz="3600" b="1" dirty="0"/>
          </a:p>
          <a:p>
            <a:pPr marL="685800" indent="-685800">
              <a:buFontTx/>
              <a:buChar char="-"/>
            </a:pP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Subin</a:t>
            </a: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685800" indent="-685800">
              <a:buFontTx/>
              <a:buChar char="-"/>
            </a:pP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Vinanti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012" y="1700115"/>
            <a:ext cx="85707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Nov 10, 2016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For </a:t>
            </a:r>
            <a:r>
              <a:rPr lang="en-US" sz="3200" dirty="0" smtClean="0">
                <a:solidFill>
                  <a:schemeClr val="bg1"/>
                </a:solidFill>
              </a:rPr>
              <a:t>Hackathon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7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we want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Revise existing JIRA Shortcut Chrome Extension to include parent topic in the shortcut</a:t>
            </a:r>
          </a:p>
          <a:p>
            <a:r>
              <a:rPr lang="en-US" dirty="0" smtClean="0"/>
              <a:t>Before:</a:t>
            </a:r>
            <a:endParaRPr lang="en-US" u="sng" dirty="0"/>
          </a:p>
          <a:p>
            <a:pPr lvl="1"/>
            <a:r>
              <a:rPr lang="en-US" u="sng" dirty="0" smtClean="0">
                <a:hlinkClick r:id="rId2"/>
              </a:rPr>
              <a:t>BAMP-19623: Make Message content base: app server name, bank id</a:t>
            </a:r>
            <a:endParaRPr lang="en-US" dirty="0" smtClean="0"/>
          </a:p>
          <a:p>
            <a:r>
              <a:rPr lang="en-US" dirty="0" smtClean="0"/>
              <a:t>After:</a:t>
            </a:r>
          </a:p>
          <a:p>
            <a:pPr lvl="1"/>
            <a:r>
              <a:rPr lang="en-US" u="sng" dirty="0" smtClean="0">
                <a:hlinkClick r:id="rId3"/>
              </a:rPr>
              <a:t>BAMP-19338 </a:t>
            </a:r>
            <a:r>
              <a:rPr lang="en-US" u="sng" dirty="0">
                <a:hlinkClick r:id="rId3"/>
              </a:rPr>
              <a:t>Nexus Prototype - Topic: heartbeat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2"/>
              </a:rPr>
              <a:t>BAMP-19623: Make Message content base: app server name, bank id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879" y="4873227"/>
            <a:ext cx="4393406" cy="12358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0582" y="5391150"/>
            <a:ext cx="1778794" cy="2000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1580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Chrome Extension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Manifest.json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Page action</a:t>
            </a:r>
            <a:r>
              <a:rPr lang="en-US" dirty="0" smtClean="0"/>
              <a:t> “popup.html”</a:t>
            </a:r>
          </a:p>
          <a:p>
            <a:pPr lvl="1"/>
            <a:r>
              <a:rPr lang="en-US" dirty="0" smtClean="0"/>
              <a:t>Loaded when the button is clicked</a:t>
            </a:r>
          </a:p>
          <a:p>
            <a:pPr lvl="1"/>
            <a:r>
              <a:rPr lang="en-US" dirty="0" smtClean="0"/>
              <a:t>Initiator</a:t>
            </a:r>
          </a:p>
          <a:p>
            <a:r>
              <a:rPr lang="en-US" dirty="0" smtClean="0">
                <a:hlinkClick r:id="rId4"/>
              </a:rPr>
              <a:t>Content script</a:t>
            </a:r>
            <a:endParaRPr lang="en-US" dirty="0" smtClean="0"/>
          </a:p>
          <a:p>
            <a:pPr lvl="1"/>
            <a:r>
              <a:rPr lang="en-US" dirty="0" smtClean="0"/>
              <a:t>Loaded along with the content page</a:t>
            </a:r>
          </a:p>
          <a:p>
            <a:pPr lvl="1"/>
            <a:r>
              <a:rPr lang="en-US" dirty="0" smtClean="0"/>
              <a:t>Can access current page element</a:t>
            </a:r>
          </a:p>
          <a:p>
            <a:r>
              <a:rPr lang="en-US" dirty="0" smtClean="0">
                <a:hlinkClick r:id="rId5"/>
              </a:rPr>
              <a:t>Background script</a:t>
            </a:r>
            <a:endParaRPr lang="en-US" dirty="0" smtClean="0"/>
          </a:p>
          <a:p>
            <a:pPr lvl="1"/>
            <a:r>
              <a:rPr lang="en-US" dirty="0" smtClean="0"/>
              <a:t>Always loaded on the background</a:t>
            </a:r>
          </a:p>
          <a:p>
            <a:pPr lvl="1"/>
            <a:r>
              <a:rPr lang="en-US" dirty="0" smtClean="0"/>
              <a:t>Can be used for saving/loading button-specific option</a:t>
            </a:r>
          </a:p>
          <a:p>
            <a:r>
              <a:rPr lang="en-US" dirty="0" smtClean="0">
                <a:hlinkClick r:id="rId6"/>
              </a:rPr>
              <a:t>Options 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87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happens when you click the button?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0" y="2477601"/>
            <a:ext cx="5016500" cy="31473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13550" y="2794000"/>
            <a:ext cx="1981200" cy="19620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350" dirty="0">
                <a:solidFill>
                  <a:srgbClr val="FF0000"/>
                </a:solidFill>
              </a:rPr>
              <a:t>popup.html is loaded – show “copied”</a:t>
            </a:r>
          </a:p>
          <a:p>
            <a:pPr marL="257175" indent="-257175">
              <a:buAutoNum type="arabicPeriod"/>
            </a:pPr>
            <a:r>
              <a:rPr lang="en-US" sz="1350" dirty="0">
                <a:solidFill>
                  <a:srgbClr val="FF0000"/>
                </a:solidFill>
              </a:rPr>
              <a:t>popup.html executes popup.js</a:t>
            </a:r>
          </a:p>
          <a:p>
            <a:pPr marL="257175" indent="-257175">
              <a:buAutoNum type="arabicPeriod"/>
            </a:pPr>
            <a:r>
              <a:rPr lang="en-US" sz="1350" dirty="0">
                <a:solidFill>
                  <a:srgbClr val="FF0000"/>
                </a:solidFill>
              </a:rPr>
              <a:t>popup.js calls bg.js function</a:t>
            </a:r>
          </a:p>
          <a:p>
            <a:pPr marL="257175" indent="-257175">
              <a:buFont typeface="+mj-lt"/>
              <a:buAutoNum type="arabicPeriod" startAt="7"/>
            </a:pPr>
            <a:r>
              <a:rPr lang="en-US" sz="1350" dirty="0">
                <a:solidFill>
                  <a:srgbClr val="FF0000"/>
                </a:solidFill>
              </a:rPr>
              <a:t>Copy the result to clipboard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450" y="3086100"/>
            <a:ext cx="1238250" cy="14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50" dirty="0"/>
              <a:t>Background scripts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5650" y="4083051"/>
            <a:ext cx="869951" cy="222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Bg.js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500" y="4582849"/>
            <a:ext cx="1981200" cy="11310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 startAt="4"/>
            </a:pPr>
            <a:r>
              <a:rPr lang="en-US" sz="1350" dirty="0">
                <a:solidFill>
                  <a:srgbClr val="FF0000"/>
                </a:solidFill>
              </a:rPr>
              <a:t>Ask content.js for </a:t>
            </a:r>
            <a:r>
              <a:rPr lang="en-US" sz="1350" dirty="0" err="1">
                <a:solidFill>
                  <a:srgbClr val="FF0000"/>
                </a:solidFill>
              </a:rPr>
              <a:t>parentIssue</a:t>
            </a:r>
            <a:r>
              <a:rPr lang="en-US" sz="1350" dirty="0">
                <a:solidFill>
                  <a:srgbClr val="FF0000"/>
                </a:solidFill>
              </a:rPr>
              <a:t> info</a:t>
            </a:r>
          </a:p>
          <a:p>
            <a:pPr marL="257175" indent="-257175">
              <a:buFont typeface="+mj-lt"/>
              <a:buAutoNum type="arabicPeriod" startAt="6"/>
            </a:pPr>
            <a:r>
              <a:rPr lang="en-US" sz="1350" dirty="0">
                <a:solidFill>
                  <a:srgbClr val="FF0000"/>
                </a:solidFill>
              </a:rPr>
              <a:t>Construct full link using option configuration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5599" y="3624997"/>
            <a:ext cx="2209801" cy="7155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content.js</a:t>
            </a:r>
          </a:p>
          <a:p>
            <a:pPr marL="257175" indent="-257175">
              <a:buFont typeface="+mj-lt"/>
              <a:buAutoNum type="arabicPeriod" startAt="5"/>
            </a:pPr>
            <a:r>
              <a:rPr lang="en-US" sz="1350" dirty="0">
                <a:solidFill>
                  <a:srgbClr val="FF0000"/>
                </a:solidFill>
              </a:rPr>
              <a:t>Get parent issue content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71775" y="3343275"/>
            <a:ext cx="1778794" cy="2000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6436519" y="2726333"/>
            <a:ext cx="300038" cy="19685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755650" y="3741077"/>
            <a:ext cx="869951" cy="222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Config.js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250" y="2438435"/>
            <a:ext cx="1439069" cy="5078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0. Prep: </a:t>
            </a:r>
            <a:r>
              <a:rPr lang="en-US" sz="1350" dirty="0" err="1">
                <a:solidFill>
                  <a:srgbClr val="FF0000"/>
                </a:solidFill>
              </a:rPr>
              <a:t>config</a:t>
            </a:r>
            <a:r>
              <a:rPr lang="en-US" sz="1350" dirty="0">
                <a:solidFill>
                  <a:srgbClr val="FF0000"/>
                </a:solidFill>
              </a:rPr>
              <a:t> is loaded</a:t>
            </a:r>
          </a:p>
        </p:txBody>
      </p:sp>
      <p:cxnSp>
        <p:nvCxnSpPr>
          <p:cNvPr id="18" name="Straight Arrow Connector 17"/>
          <p:cNvCxnSpPr>
            <a:stCxn id="16" idx="1"/>
            <a:endCxn id="15" idx="1"/>
          </p:cNvCxnSpPr>
          <p:nvPr/>
        </p:nvCxnSpPr>
        <p:spPr>
          <a:xfrm rot="10800000" flipH="1" flipV="1">
            <a:off x="349250" y="2692350"/>
            <a:ext cx="406400" cy="1159851"/>
          </a:xfrm>
          <a:prstGeom prst="bentConnector3">
            <a:avLst>
              <a:gd name="adj1" fmla="val -5625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3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Debugging Popup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html page, right-click on </a:t>
            </a:r>
            <a:r>
              <a:rPr lang="en-US" b="1" i="1" dirty="0" smtClean="0"/>
              <a:t>the button</a:t>
            </a:r>
          </a:p>
          <a:p>
            <a:r>
              <a:rPr lang="en-US" dirty="0" smtClean="0"/>
              <a:t>Select Inspect popup</a:t>
            </a:r>
          </a:p>
          <a:p>
            <a:r>
              <a:rPr lang="en-US" dirty="0" smtClean="0"/>
              <a:t>On the console, you can run </a:t>
            </a:r>
            <a:r>
              <a:rPr lang="en-US" dirty="0" err="1" smtClean="0"/>
              <a:t>javascript</a:t>
            </a:r>
            <a:r>
              <a:rPr lang="en-US" dirty="0" smtClean="0"/>
              <a:t> function defined in the pop-up </a:t>
            </a:r>
            <a:r>
              <a:rPr lang="en-US" dirty="0" err="1" smtClean="0"/>
              <a:t>javascript</a:t>
            </a:r>
            <a:r>
              <a:rPr lang="en-US" dirty="0" smtClean="0"/>
              <a:t> file manually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506" y="3983782"/>
            <a:ext cx="5614989" cy="14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Debugging Content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html page, click F12 (developer tool)</a:t>
            </a:r>
          </a:p>
          <a:p>
            <a:r>
              <a:rPr lang="en-US" dirty="0" smtClean="0"/>
              <a:t>Set breakpoint and click </a:t>
            </a:r>
            <a:r>
              <a:rPr lang="en-US" b="1" i="1" dirty="0" smtClean="0"/>
              <a:t>the button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691" y="3075980"/>
            <a:ext cx="2664619" cy="225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Debugging Background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chrome://extensions</a:t>
            </a:r>
          </a:p>
          <a:p>
            <a:r>
              <a:rPr lang="en-US" dirty="0" smtClean="0"/>
              <a:t>Click Inspect views: background page</a:t>
            </a:r>
          </a:p>
          <a:p>
            <a:r>
              <a:rPr lang="en-US" dirty="0" smtClean="0"/>
              <a:t>Set breakpoint, go to the content page and click </a:t>
            </a:r>
            <a:r>
              <a:rPr lang="en-US" b="1" i="1" dirty="0" smtClean="0"/>
              <a:t>the button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06" y="3460954"/>
            <a:ext cx="4929188" cy="222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without debugging</a:t>
            </a:r>
          </a:p>
          <a:p>
            <a:pPr lvl="1"/>
            <a:r>
              <a:rPr lang="en-US" dirty="0" smtClean="0"/>
              <a:t>Paste on notepad, paste on word, click the links</a:t>
            </a:r>
          </a:p>
          <a:p>
            <a:r>
              <a:rPr lang="en-US" dirty="0" smtClean="0"/>
              <a:t>Turn on all the debugging breakpoints and run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60" y="2161027"/>
            <a:ext cx="4674255" cy="262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16661</TotalTime>
  <Words>253</Words>
  <Application>Microsoft Office PowerPoint</Application>
  <PresentationFormat>On-screen Show (4:3)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Theme1</vt:lpstr>
      <vt:lpstr>PowerPoint Presentation</vt:lpstr>
      <vt:lpstr> What we want to do</vt:lpstr>
      <vt:lpstr> Chrome Extension Components</vt:lpstr>
      <vt:lpstr> What happens when you click the button?</vt:lpstr>
      <vt:lpstr> Debugging Popup JavaScript</vt:lpstr>
      <vt:lpstr> Debugging Content Script</vt:lpstr>
      <vt:lpstr> Debugging Background Script</vt:lpstr>
      <vt:lpstr> 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Bapu Chaudhari</dc:creator>
  <cp:lastModifiedBy>Vinanti Thakur</cp:lastModifiedBy>
  <cp:revision>428</cp:revision>
  <dcterms:created xsi:type="dcterms:W3CDTF">2014-06-05T03:55:32Z</dcterms:created>
  <dcterms:modified xsi:type="dcterms:W3CDTF">2016-11-10T16:06:19Z</dcterms:modified>
</cp:coreProperties>
</file>