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1" r:id="rId1"/>
  </p:sldMasterIdLst>
  <p:notesMasterIdLst>
    <p:notesMasterId r:id="rId12"/>
  </p:notesMasterIdLst>
  <p:handoutMasterIdLst>
    <p:handoutMasterId r:id="rId13"/>
  </p:handoutMasterIdLst>
  <p:sldIdLst>
    <p:sldId id="274" r:id="rId2"/>
    <p:sldId id="340" r:id="rId3"/>
    <p:sldId id="346" r:id="rId4"/>
    <p:sldId id="347" r:id="rId5"/>
    <p:sldId id="348" r:id="rId6"/>
    <p:sldId id="349" r:id="rId7"/>
    <p:sldId id="350" r:id="rId8"/>
    <p:sldId id="351" r:id="rId9"/>
    <p:sldId id="364" r:id="rId10"/>
    <p:sldId id="3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99466" autoAdjust="0"/>
  </p:normalViewPr>
  <p:slideViewPr>
    <p:cSldViewPr snapToGrid="0">
      <p:cViewPr>
        <p:scale>
          <a:sx n="70" d="100"/>
          <a:sy n="70" d="100"/>
        </p:scale>
        <p:origin x="-103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2700" y="-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E4140-4800-4F36-9BE8-87D1591D7605}" type="datetimeFigureOut">
              <a:rPr lang="en-IN" smtClean="0"/>
              <a:pPr/>
              <a:t>09-11-2016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F5CDD-F172-4393-80CE-0CAAF7D60BF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1804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3F7C2-9426-4760-9981-E29C5CFB7243}" type="datetimeFigureOut">
              <a:rPr lang="en-IN" smtClean="0"/>
              <a:pPr/>
              <a:t>09-11-2016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AEA52-4779-4113-BAAD-D51F2D47BF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451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dirty="0" smtClean="0"/>
              <a:t>Learning to write clean code is hard work, it requires more</a:t>
            </a:r>
            <a:r>
              <a:rPr lang="en-IN" sz="1200" baseline="0" dirty="0" smtClean="0"/>
              <a:t> than just the knowledge of principles and patterns.</a:t>
            </a:r>
            <a:r>
              <a:rPr lang="en-IN" sz="1200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AEA52-4779-4113-BAAD-D51F2D47BFCA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2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dirty="0" smtClean="0"/>
              <a:t>Learning to write clean code is hard work, it requires more</a:t>
            </a:r>
            <a:r>
              <a:rPr lang="en-IN" sz="1200" baseline="0" dirty="0" smtClean="0"/>
              <a:t> than just the knowledge of principles and patterns.</a:t>
            </a:r>
            <a:r>
              <a:rPr lang="en-IN" sz="1200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AEA52-4779-4113-BAAD-D51F2D47BFCA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2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dirty="0" smtClean="0"/>
              <a:t>Learning to write clean code is hard work, it requires more</a:t>
            </a:r>
            <a:r>
              <a:rPr lang="en-IN" sz="1200" baseline="0" dirty="0" smtClean="0"/>
              <a:t> than just the knowledge of principles </a:t>
            </a:r>
            <a:r>
              <a:rPr lang="en-IN" sz="1200" baseline="0" smtClean="0"/>
              <a:t>and patterns.</a:t>
            </a:r>
            <a:r>
              <a:rPr lang="en-IN" sz="1200" smtClean="0"/>
              <a:t> 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AEA52-4779-4113-BAAD-D51F2D47BFCA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2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dirty="0" smtClean="0"/>
              <a:t>Learning to write clean code is hard work, it requires more</a:t>
            </a:r>
            <a:r>
              <a:rPr lang="en-IN" sz="1200" baseline="0" dirty="0" smtClean="0"/>
              <a:t> than just the knowledge of principles </a:t>
            </a:r>
            <a:r>
              <a:rPr lang="en-IN" sz="1200" baseline="0" smtClean="0"/>
              <a:t>and patterns.</a:t>
            </a:r>
            <a:r>
              <a:rPr lang="en-IN" sz="1200" smtClean="0"/>
              <a:t> 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AEA52-4779-4113-BAAD-D51F2D47BFCA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2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dirty="0" smtClean="0"/>
              <a:t>Learning to write clean code is hard work, it requires more</a:t>
            </a:r>
            <a:r>
              <a:rPr lang="en-IN" sz="1200" baseline="0" dirty="0" smtClean="0"/>
              <a:t> than just the knowledge of principles </a:t>
            </a:r>
            <a:r>
              <a:rPr lang="en-IN" sz="1200" baseline="0" smtClean="0"/>
              <a:t>and patterns.</a:t>
            </a:r>
            <a:r>
              <a:rPr lang="en-IN" sz="1200" smtClean="0"/>
              <a:t> 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AEA52-4779-4113-BAAD-D51F2D47BFCA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2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dirty="0" smtClean="0"/>
              <a:t>Learning to write clean code is hard work, it requires more</a:t>
            </a:r>
            <a:r>
              <a:rPr lang="en-IN" sz="1200" baseline="0" dirty="0" smtClean="0"/>
              <a:t> than just the knowledge of principles </a:t>
            </a:r>
            <a:r>
              <a:rPr lang="en-IN" sz="1200" baseline="0" smtClean="0"/>
              <a:t>and patterns.</a:t>
            </a:r>
            <a:r>
              <a:rPr lang="en-IN" sz="1200" smtClean="0"/>
              <a:t> 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AEA52-4779-4113-BAAD-D51F2D47BFCA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2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dirty="0" smtClean="0"/>
              <a:t>Learning to write clean code is hard work, it requires more</a:t>
            </a:r>
            <a:r>
              <a:rPr lang="en-IN" sz="1200" baseline="0" dirty="0" smtClean="0"/>
              <a:t> than just the knowledge of principles </a:t>
            </a:r>
            <a:r>
              <a:rPr lang="en-IN" sz="1200" baseline="0" smtClean="0"/>
              <a:t>and patterns.</a:t>
            </a:r>
            <a:r>
              <a:rPr lang="en-IN" sz="1200" smtClean="0"/>
              <a:t> 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AEA52-4779-4113-BAAD-D51F2D47BFCA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2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dirty="0" smtClean="0"/>
              <a:t>Learning to write clean code is hard work, it requires more</a:t>
            </a:r>
            <a:r>
              <a:rPr lang="en-IN" sz="1200" baseline="0" dirty="0" smtClean="0"/>
              <a:t> than just the knowledge of principles </a:t>
            </a:r>
            <a:r>
              <a:rPr lang="en-IN" sz="1200" baseline="0" smtClean="0"/>
              <a:t>and patterns.</a:t>
            </a:r>
            <a:r>
              <a:rPr lang="en-IN" sz="1200" smtClean="0"/>
              <a:t> 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AEA52-4779-4113-BAAD-D51F2D47BFCA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2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dirty="0" smtClean="0"/>
              <a:t>Learning to write clean code is hard work, it requires more</a:t>
            </a:r>
            <a:r>
              <a:rPr lang="en-IN" sz="1200" baseline="0" dirty="0" smtClean="0"/>
              <a:t> than just the knowledge of principles </a:t>
            </a:r>
            <a:r>
              <a:rPr lang="en-IN" sz="1200" baseline="0" smtClean="0"/>
              <a:t>and patterns.</a:t>
            </a:r>
            <a:r>
              <a:rPr lang="en-IN" sz="1200" smtClean="0"/>
              <a:t> 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AEA52-4779-4113-BAAD-D51F2D47BFCA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2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grpSp>
        <p:nvGrpSpPr>
          <p:cNvPr id="2" name="Group 1"/>
          <p:cNvGrpSpPr/>
          <p:nvPr/>
        </p:nvGrpSpPr>
        <p:grpSpPr>
          <a:xfrm>
            <a:off x="-3136" y="2843"/>
            <a:ext cx="9156189" cy="3826773"/>
            <a:chOff x="0" y="0"/>
            <a:chExt cx="9148157" cy="4103606"/>
          </a:xfrm>
        </p:grpSpPr>
        <p:sp>
          <p:nvSpPr>
            <p:cNvPr id="44" name="矩形 22"/>
            <p:cNvSpPr/>
            <p:nvPr userDrawn="1"/>
          </p:nvSpPr>
          <p:spPr>
            <a:xfrm flipV="1">
              <a:off x="5410182" y="3810000"/>
              <a:ext cx="3733819" cy="91087"/>
            </a:xfrm>
            <a:prstGeom prst="rect">
              <a:avLst/>
            </a:prstGeom>
            <a:solidFill>
              <a:srgbClr val="009DD9">
                <a:alpha val="100000"/>
              </a:srgbClr>
            </a:solidFill>
            <a:ln w="50800" cap="rnd" cmpd="thickThin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  <p:sp>
          <p:nvSpPr>
            <p:cNvPr id="45" name="矩形 23"/>
            <p:cNvSpPr/>
            <p:nvPr userDrawn="1"/>
          </p:nvSpPr>
          <p:spPr>
            <a:xfrm flipV="1">
              <a:off x="5410200" y="3876277"/>
              <a:ext cx="3733801" cy="192024"/>
            </a:xfrm>
            <a:prstGeom prst="rect">
              <a:avLst/>
            </a:prstGeom>
            <a:solidFill>
              <a:srgbClr val="009DD9">
                <a:alpha val="50000"/>
              </a:srgbClr>
            </a:solidFill>
            <a:ln w="50800" cap="rnd" cmpd="thickThin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  <p:sp useBgFill="1">
          <p:nvSpPr>
            <p:cNvPr id="49" name="圆角矩形 29"/>
            <p:cNvSpPr/>
            <p:nvPr userDrawn="1"/>
          </p:nvSpPr>
          <p:spPr bwMode="white">
            <a:xfrm>
              <a:off x="5410200" y="3962400"/>
              <a:ext cx="3063240" cy="27432"/>
            </a:xfrm>
            <a:prstGeom prst="roundRect">
              <a:avLst>
                <a:gd name="adj" fmla="val 16667"/>
              </a:avLst>
            </a:prstGeom>
            <a:solidFill>
              <a:srgbClr val="0F6FC6"/>
            </a:solidFill>
            <a:ln w="50800" cap="rnd" cmpd="thickThin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  <p:sp useBgFill="1">
          <p:nvSpPr>
            <p:cNvPr id="50" name="圆角矩形 30"/>
            <p:cNvSpPr/>
            <p:nvPr userDrawn="1"/>
          </p:nvSpPr>
          <p:spPr bwMode="white">
            <a:xfrm>
              <a:off x="7547957" y="4067030"/>
              <a:ext cx="1600200" cy="36576"/>
            </a:xfrm>
            <a:prstGeom prst="roundRect">
              <a:avLst>
                <a:gd name="adj" fmla="val 16667"/>
              </a:avLst>
            </a:prstGeom>
            <a:solidFill>
              <a:srgbClr val="0F6FC6"/>
            </a:solidFill>
            <a:ln w="50800" cap="rnd" cmpd="thickThin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  <p:sp>
          <p:nvSpPr>
            <p:cNvPr id="51" name="矩形 6"/>
            <p:cNvSpPr/>
            <p:nvPr userDrawn="1"/>
          </p:nvSpPr>
          <p:spPr>
            <a:xfrm>
              <a:off x="1" y="3649662"/>
              <a:ext cx="9144000" cy="244170"/>
            </a:xfrm>
            <a:prstGeom prst="rect">
              <a:avLst/>
            </a:prstGeom>
            <a:solidFill>
              <a:srgbClr val="009DD9">
                <a:alpha val="50000"/>
              </a:srgbClr>
            </a:solidFill>
            <a:ln w="50800" cap="rnd" cmpd="thickThin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  <p:sp>
          <p:nvSpPr>
            <p:cNvPr id="52" name="矩形 9"/>
            <p:cNvSpPr/>
            <p:nvPr userDrawn="1"/>
          </p:nvSpPr>
          <p:spPr>
            <a:xfrm>
              <a:off x="0" y="3675527"/>
              <a:ext cx="9144001" cy="140677"/>
            </a:xfrm>
            <a:prstGeom prst="rect">
              <a:avLst/>
            </a:prstGeom>
            <a:solidFill>
              <a:srgbClr val="009DD9">
                <a:alpha val="100000"/>
              </a:srgbClr>
            </a:solidFill>
            <a:ln w="50800" cap="rnd" cmpd="thickThin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  <p:sp>
          <p:nvSpPr>
            <p:cNvPr id="53" name="矩形 10"/>
            <p:cNvSpPr/>
            <p:nvPr userDrawn="1"/>
          </p:nvSpPr>
          <p:spPr>
            <a:xfrm flipV="1">
              <a:off x="6414051" y="3643090"/>
              <a:ext cx="2729950" cy="248432"/>
            </a:xfrm>
            <a:prstGeom prst="rect">
              <a:avLst/>
            </a:prstGeom>
            <a:solidFill>
              <a:srgbClr val="009DD9">
                <a:alpha val="100000"/>
              </a:srgbClr>
            </a:solidFill>
            <a:ln w="50800" cap="rnd" cmpd="thickThin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  <p:sp>
          <p:nvSpPr>
            <p:cNvPr id="54" name="矩形 18"/>
            <p:cNvSpPr/>
            <p:nvPr userDrawn="1"/>
          </p:nvSpPr>
          <p:spPr>
            <a:xfrm>
              <a:off x="0" y="0"/>
              <a:ext cx="9144000" cy="3701700"/>
            </a:xfrm>
            <a:prstGeom prst="rect">
              <a:avLst/>
            </a:prstGeom>
            <a:solidFill>
              <a:srgbClr val="04617B"/>
            </a:solidFill>
            <a:ln w="50800" cap="rnd" cmpd="thickThin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-3136" y="2843"/>
            <a:ext cx="9156189" cy="3826773"/>
            <a:chOff x="0" y="0"/>
            <a:chExt cx="9148157" cy="4103606"/>
          </a:xfrm>
        </p:grpSpPr>
        <p:sp>
          <p:nvSpPr>
            <p:cNvPr id="15" name="矩形 22"/>
            <p:cNvSpPr/>
            <p:nvPr userDrawn="1"/>
          </p:nvSpPr>
          <p:spPr>
            <a:xfrm flipV="1">
              <a:off x="5410182" y="3810000"/>
              <a:ext cx="3733819" cy="91087"/>
            </a:xfrm>
            <a:prstGeom prst="rect">
              <a:avLst/>
            </a:prstGeom>
            <a:solidFill>
              <a:srgbClr val="009DD9">
                <a:alpha val="100000"/>
              </a:srgbClr>
            </a:solidFill>
            <a:ln w="50800" cap="rnd" cmpd="thickThin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  <p:sp>
          <p:nvSpPr>
            <p:cNvPr id="17" name="矩形 23"/>
            <p:cNvSpPr/>
            <p:nvPr userDrawn="1"/>
          </p:nvSpPr>
          <p:spPr>
            <a:xfrm flipV="1">
              <a:off x="5410200" y="3876277"/>
              <a:ext cx="3733801" cy="192024"/>
            </a:xfrm>
            <a:prstGeom prst="rect">
              <a:avLst/>
            </a:prstGeom>
            <a:solidFill>
              <a:srgbClr val="009DD9">
                <a:alpha val="50000"/>
              </a:srgbClr>
            </a:solidFill>
            <a:ln w="50800" cap="rnd" cmpd="thickThin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  <p:sp useBgFill="1">
          <p:nvSpPr>
            <p:cNvPr id="18" name="圆角矩形 29"/>
            <p:cNvSpPr/>
            <p:nvPr userDrawn="1"/>
          </p:nvSpPr>
          <p:spPr bwMode="white">
            <a:xfrm>
              <a:off x="5410200" y="3962400"/>
              <a:ext cx="3063240" cy="27432"/>
            </a:xfrm>
            <a:prstGeom prst="roundRect">
              <a:avLst>
                <a:gd name="adj" fmla="val 16667"/>
              </a:avLst>
            </a:prstGeom>
            <a:solidFill>
              <a:srgbClr val="0F6FC6"/>
            </a:solidFill>
            <a:ln w="50800" cap="rnd" cmpd="thickThin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  <p:sp useBgFill="1">
          <p:nvSpPr>
            <p:cNvPr id="19" name="圆角矩形 30"/>
            <p:cNvSpPr/>
            <p:nvPr userDrawn="1"/>
          </p:nvSpPr>
          <p:spPr bwMode="white">
            <a:xfrm>
              <a:off x="7547957" y="4067030"/>
              <a:ext cx="1600200" cy="36576"/>
            </a:xfrm>
            <a:prstGeom prst="roundRect">
              <a:avLst>
                <a:gd name="adj" fmla="val 16667"/>
              </a:avLst>
            </a:prstGeom>
            <a:solidFill>
              <a:srgbClr val="0F6FC6"/>
            </a:solidFill>
            <a:ln w="50800" cap="rnd" cmpd="thickThin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  <p:sp>
          <p:nvSpPr>
            <p:cNvPr id="20" name="矩形 6"/>
            <p:cNvSpPr/>
            <p:nvPr userDrawn="1"/>
          </p:nvSpPr>
          <p:spPr>
            <a:xfrm>
              <a:off x="1" y="3649662"/>
              <a:ext cx="9144000" cy="244170"/>
            </a:xfrm>
            <a:prstGeom prst="rect">
              <a:avLst/>
            </a:prstGeom>
            <a:solidFill>
              <a:srgbClr val="009DD9">
                <a:alpha val="50000"/>
              </a:srgbClr>
            </a:solidFill>
            <a:ln w="50800" cap="rnd" cmpd="thickThin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  <p:sp>
          <p:nvSpPr>
            <p:cNvPr id="21" name="矩形 9"/>
            <p:cNvSpPr/>
            <p:nvPr userDrawn="1"/>
          </p:nvSpPr>
          <p:spPr>
            <a:xfrm>
              <a:off x="0" y="3675527"/>
              <a:ext cx="9144001" cy="140677"/>
            </a:xfrm>
            <a:prstGeom prst="rect">
              <a:avLst/>
            </a:prstGeom>
            <a:solidFill>
              <a:srgbClr val="009DD9">
                <a:alpha val="100000"/>
              </a:srgbClr>
            </a:solidFill>
            <a:ln w="50800" cap="rnd" cmpd="thickThin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  <p:sp>
          <p:nvSpPr>
            <p:cNvPr id="22" name="矩形 10"/>
            <p:cNvSpPr/>
            <p:nvPr userDrawn="1"/>
          </p:nvSpPr>
          <p:spPr>
            <a:xfrm flipV="1">
              <a:off x="6414051" y="3643090"/>
              <a:ext cx="2729950" cy="248432"/>
            </a:xfrm>
            <a:prstGeom prst="rect">
              <a:avLst/>
            </a:prstGeom>
            <a:solidFill>
              <a:srgbClr val="009DD9">
                <a:alpha val="100000"/>
              </a:srgbClr>
            </a:solidFill>
            <a:ln w="50800" cap="rnd" cmpd="thickThin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  <p:sp>
          <p:nvSpPr>
            <p:cNvPr id="23" name="矩形 18"/>
            <p:cNvSpPr/>
            <p:nvPr userDrawn="1"/>
          </p:nvSpPr>
          <p:spPr>
            <a:xfrm>
              <a:off x="0" y="0"/>
              <a:ext cx="9144000" cy="3701700"/>
            </a:xfrm>
            <a:prstGeom prst="rect">
              <a:avLst/>
            </a:prstGeom>
            <a:solidFill>
              <a:srgbClr val="04617B"/>
            </a:solidFill>
            <a:ln w="50800" cap="rnd" cmpd="thickThin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327" y="5974046"/>
            <a:ext cx="1886380" cy="73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362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F4EA449-107C-4B72-A78D-F6CCFA887658}" type="datetimeFigureOut">
              <a:rPr lang="en-IN" smtClean="0"/>
              <a:t>09-11-2016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2D026F4-00CF-44BC-9C28-231E07CDE657}" type="slidenum">
              <a:rPr lang="en-IN" smtClean="0"/>
              <a:t>‹#›</a:t>
            </a:fld>
            <a:endParaRPr lang="en-IN"/>
          </a:p>
        </p:txBody>
      </p:sp>
      <p:sp useBgFill="1">
        <p:nvSpPr>
          <p:cNvPr id="11" name="圆角矩形 32"/>
          <p:cNvSpPr/>
          <p:nvPr/>
        </p:nvSpPr>
        <p:spPr bwMode="white">
          <a:xfrm>
            <a:off x="4055504" y="497504"/>
            <a:ext cx="229743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2" name="圆角矩形 33"/>
          <p:cNvSpPr/>
          <p:nvPr/>
        </p:nvSpPr>
        <p:spPr bwMode="white">
          <a:xfrm>
            <a:off x="5530235" y="588943"/>
            <a:ext cx="120015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矩形 34"/>
          <p:cNvSpPr/>
          <p:nvPr/>
        </p:nvSpPr>
        <p:spPr bwMode="invGray">
          <a:xfrm>
            <a:off x="6813724" y="-2001"/>
            <a:ext cx="43220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矩形 35"/>
          <p:cNvSpPr/>
          <p:nvPr/>
        </p:nvSpPr>
        <p:spPr bwMode="invGray">
          <a:xfrm>
            <a:off x="6783361" y="-2001"/>
            <a:ext cx="20574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5" name="矩形 36"/>
          <p:cNvSpPr/>
          <p:nvPr/>
        </p:nvSpPr>
        <p:spPr bwMode="invGray">
          <a:xfrm>
            <a:off x="6769071" y="-2001"/>
            <a:ext cx="6858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6" name="矩形 37"/>
          <p:cNvSpPr/>
          <p:nvPr/>
        </p:nvSpPr>
        <p:spPr bwMode="invGray">
          <a:xfrm>
            <a:off x="6731567" y="-2001"/>
            <a:ext cx="20574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7" name="矩形 38"/>
          <p:cNvSpPr/>
          <p:nvPr/>
        </p:nvSpPr>
        <p:spPr bwMode="invGray">
          <a:xfrm>
            <a:off x="6686758" y="380"/>
            <a:ext cx="41148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矩形 39"/>
          <p:cNvSpPr/>
          <p:nvPr/>
        </p:nvSpPr>
        <p:spPr bwMode="invGray">
          <a:xfrm>
            <a:off x="6655106" y="380"/>
            <a:ext cx="6858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pic>
        <p:nvPicPr>
          <p:cNvPr id="19" name="Picture 18" descr="Picture-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106" y="-12074"/>
            <a:ext cx="9125894" cy="798576"/>
          </a:xfrm>
          <a:prstGeom prst="rect">
            <a:avLst/>
          </a:prstGeom>
        </p:spPr>
      </p:pic>
      <p:sp useBgFill="1">
        <p:nvSpPr>
          <p:cNvPr id="22" name="圆角矩形 32"/>
          <p:cNvSpPr/>
          <p:nvPr userDrawn="1"/>
        </p:nvSpPr>
        <p:spPr bwMode="white">
          <a:xfrm>
            <a:off x="4055504" y="497504"/>
            <a:ext cx="229743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23" name="圆角矩形 33"/>
          <p:cNvSpPr/>
          <p:nvPr userDrawn="1"/>
        </p:nvSpPr>
        <p:spPr bwMode="white">
          <a:xfrm>
            <a:off x="5530235" y="588943"/>
            <a:ext cx="120015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矩形 34"/>
          <p:cNvSpPr/>
          <p:nvPr userDrawn="1"/>
        </p:nvSpPr>
        <p:spPr bwMode="invGray">
          <a:xfrm>
            <a:off x="6813724" y="-2001"/>
            <a:ext cx="43220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矩形 35"/>
          <p:cNvSpPr/>
          <p:nvPr userDrawn="1"/>
        </p:nvSpPr>
        <p:spPr bwMode="invGray">
          <a:xfrm>
            <a:off x="6783361" y="-2001"/>
            <a:ext cx="20574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矩形 36"/>
          <p:cNvSpPr/>
          <p:nvPr userDrawn="1"/>
        </p:nvSpPr>
        <p:spPr bwMode="invGray">
          <a:xfrm>
            <a:off x="6769071" y="-2001"/>
            <a:ext cx="6858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矩形 37"/>
          <p:cNvSpPr/>
          <p:nvPr userDrawn="1"/>
        </p:nvSpPr>
        <p:spPr bwMode="invGray">
          <a:xfrm>
            <a:off x="6731567" y="-2001"/>
            <a:ext cx="20574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8" name="矩形 38"/>
          <p:cNvSpPr/>
          <p:nvPr userDrawn="1"/>
        </p:nvSpPr>
        <p:spPr bwMode="invGray">
          <a:xfrm>
            <a:off x="6686758" y="380"/>
            <a:ext cx="41148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矩形 39"/>
          <p:cNvSpPr/>
          <p:nvPr userDrawn="1"/>
        </p:nvSpPr>
        <p:spPr bwMode="invGray">
          <a:xfrm>
            <a:off x="6655106" y="380"/>
            <a:ext cx="6858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143" y="5960398"/>
            <a:ext cx="1886380" cy="73041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08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119" y="382138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Hackathon </a:t>
            </a:r>
            <a:r>
              <a:rPr lang="en-US" sz="6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Challenge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853" y="4135271"/>
            <a:ext cx="80385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" pitchFamily="34" charset="0"/>
                <a:cs typeface="Arial" pitchFamily="34" charset="0"/>
              </a:rPr>
              <a:t>Team Members:</a:t>
            </a:r>
          </a:p>
          <a:p>
            <a:pPr marL="685800" indent="-685800">
              <a:buFontTx/>
              <a:buChar char="-"/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Kenny</a:t>
            </a:r>
            <a:endParaRPr lang="en-US" sz="3600" b="1" dirty="0"/>
          </a:p>
          <a:p>
            <a:pPr marL="685800" indent="-685800">
              <a:buFontTx/>
              <a:buChar char="-"/>
            </a:pPr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Subin</a:t>
            </a:r>
            <a:endParaRPr lang="en-US" sz="3200" b="1" dirty="0" smtClean="0">
              <a:latin typeface="Arial" pitchFamily="34" charset="0"/>
              <a:cs typeface="Arial" pitchFamily="34" charset="0"/>
            </a:endParaRPr>
          </a:p>
          <a:p>
            <a:pPr marL="685800" indent="-685800">
              <a:buFontTx/>
              <a:buChar char="-"/>
            </a:pPr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Vinanti</a:t>
            </a:r>
            <a:endParaRPr lang="en-US" sz="28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2012" y="1700115"/>
            <a:ext cx="857079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Chrome extensions for Jira and Confluence Shortcuts </a:t>
            </a:r>
          </a:p>
        </p:txBody>
      </p:sp>
    </p:spTree>
    <p:extLst>
      <p:ext uri="{BB962C8B-B14F-4D97-AF65-F5344CB8AC3E}">
        <p14:creationId xmlns:p14="http://schemas.microsoft.com/office/powerpoint/2010/main" val="232079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883" y="2137580"/>
            <a:ext cx="56959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68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9157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 smtClean="0"/>
              <a:t>Content</a:t>
            </a:r>
            <a:r>
              <a:rPr lang="en-IN" sz="4400" b="1" dirty="0" smtClean="0"/>
              <a:t> </a:t>
            </a:r>
            <a:endParaRPr lang="en-IN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622567"/>
            <a:ext cx="9144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7950"/>
            <a:r>
              <a:rPr lang="en-IN" sz="3000" dirty="0" smtClean="0"/>
              <a:t>1. Introduction</a:t>
            </a:r>
          </a:p>
          <a:p>
            <a:pPr marL="1377950"/>
            <a:r>
              <a:rPr lang="en-IN" sz="3000" dirty="0" smtClean="0"/>
              <a:t>2. Stories A: Confluence Shortcut</a:t>
            </a:r>
          </a:p>
          <a:p>
            <a:pPr marL="1377950"/>
            <a:r>
              <a:rPr lang="en-IN" sz="3000" dirty="0" smtClean="0"/>
              <a:t>	-Demo </a:t>
            </a:r>
          </a:p>
          <a:p>
            <a:pPr marL="1377950"/>
            <a:r>
              <a:rPr lang="en-IN" sz="3000" dirty="0" smtClean="0"/>
              <a:t>3. Story B: Jira Shortcut with add-on futures</a:t>
            </a:r>
          </a:p>
          <a:p>
            <a:pPr marL="1377950"/>
            <a:r>
              <a:rPr lang="en-IN" sz="3000" dirty="0" smtClean="0"/>
              <a:t>	-Demo</a:t>
            </a:r>
          </a:p>
          <a:p>
            <a:pPr marL="1377950"/>
            <a:r>
              <a:rPr lang="en-IN" sz="3000" dirty="0" smtClean="0"/>
              <a:t>4. Development Details</a:t>
            </a:r>
          </a:p>
          <a:p>
            <a:pPr marL="1377950"/>
            <a:r>
              <a:rPr lang="en-IN" sz="3000" dirty="0" smtClean="0"/>
              <a:t>5. Questions</a:t>
            </a:r>
            <a:endParaRPr lang="en-IN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" y="777923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 smtClean="0"/>
              <a:t>1. Introduction</a:t>
            </a:r>
            <a:endParaRPr lang="en-IN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1" y="1564327"/>
            <a:ext cx="888469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8050" indent="-444500" algn="just">
              <a:buFont typeface="Arial" pitchFamily="34" charset="0"/>
              <a:buChar char="•"/>
            </a:pPr>
            <a:r>
              <a:rPr lang="en-IN" sz="3000" dirty="0" smtClean="0"/>
              <a:t>E</a:t>
            </a:r>
            <a:r>
              <a:rPr lang="en-IN" sz="3000" dirty="0" smtClean="0"/>
              <a:t>xtension </a:t>
            </a:r>
            <a:r>
              <a:rPr lang="en-IN" sz="3000" dirty="0" smtClean="0"/>
              <a:t>makes it easiest for you to keep up with some new features via chrome  browser.</a:t>
            </a:r>
          </a:p>
          <a:p>
            <a:pPr marL="908050" indent="-444500" algn="just">
              <a:buFont typeface="Arial" pitchFamily="34" charset="0"/>
              <a:buChar char="•"/>
            </a:pPr>
            <a:r>
              <a:rPr lang="en-IN" sz="3000" dirty="0" smtClean="0"/>
              <a:t>This is to create the shortcuts on chrome browser, which enables you to copy the </a:t>
            </a:r>
            <a:r>
              <a:rPr lang="en-IN" sz="3000" dirty="0"/>
              <a:t>‘Title’ with hyperlink of </a:t>
            </a:r>
            <a:r>
              <a:rPr lang="en-IN" sz="3000" dirty="0" smtClean="0"/>
              <a:t>C</a:t>
            </a:r>
            <a:r>
              <a:rPr lang="en-IN" sz="3000" dirty="0" smtClean="0"/>
              <a:t>onfluence/Jira </a:t>
            </a:r>
            <a:r>
              <a:rPr lang="en-IN" sz="3000" dirty="0"/>
              <a:t>page.</a:t>
            </a:r>
            <a:endParaRPr lang="en-IN" sz="3000" dirty="0" smtClean="0"/>
          </a:p>
        </p:txBody>
      </p:sp>
    </p:spTree>
    <p:extLst>
      <p:ext uri="{BB962C8B-B14F-4D97-AF65-F5344CB8AC3E}">
        <p14:creationId xmlns:p14="http://schemas.microsoft.com/office/powerpoint/2010/main" val="25591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1564327"/>
            <a:ext cx="88846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8050" indent="-444500" algn="just"/>
            <a:r>
              <a:rPr lang="en-IN" sz="3000" u="sng" dirty="0" smtClean="0"/>
              <a:t>Acceptance Criteria:</a:t>
            </a:r>
          </a:p>
          <a:p>
            <a:pPr marL="908050" indent="-444500" algn="just">
              <a:buFont typeface="Arial" pitchFamily="34" charset="0"/>
              <a:buChar char="•"/>
            </a:pPr>
            <a:r>
              <a:rPr lang="en-IN" sz="3000" dirty="0" smtClean="0"/>
              <a:t>Create Confluence </a:t>
            </a:r>
            <a:r>
              <a:rPr lang="en-IN" sz="3000" dirty="0" smtClean="0"/>
              <a:t>Shortcut.</a:t>
            </a:r>
            <a:endParaRPr lang="en-IN" sz="3000" dirty="0"/>
          </a:p>
          <a:p>
            <a:pPr marL="908050" indent="-444500" algn="just">
              <a:buFont typeface="Arial" pitchFamily="34" charset="0"/>
              <a:buChar char="•"/>
            </a:pPr>
            <a:r>
              <a:rPr lang="en-IN" sz="3000" dirty="0" smtClean="0"/>
              <a:t>If on Confluence </a:t>
            </a:r>
            <a:r>
              <a:rPr lang="en-IN" sz="3000" dirty="0" smtClean="0"/>
              <a:t>page, </a:t>
            </a:r>
            <a:r>
              <a:rPr lang="en-IN" sz="3000" dirty="0" smtClean="0"/>
              <a:t>enable shortcut icon, else disable it</a:t>
            </a:r>
            <a:r>
              <a:rPr lang="en-IN" sz="3000" dirty="0" smtClean="0"/>
              <a:t>.</a:t>
            </a:r>
            <a:endParaRPr lang="en-IN" sz="3000" dirty="0" smtClean="0"/>
          </a:p>
          <a:p>
            <a:pPr marL="908050" indent="-444500" algn="just">
              <a:buFont typeface="Arial" pitchFamily="34" charset="0"/>
              <a:buChar char="•"/>
            </a:pPr>
            <a:r>
              <a:rPr lang="en-IN" sz="3000" dirty="0" smtClean="0"/>
              <a:t>Click on Confluence icon should copy ‘Title’ with hyperlink of confluence page</a:t>
            </a:r>
            <a:r>
              <a:rPr lang="en-IN" sz="3000" dirty="0" smtClean="0"/>
              <a:t>.</a:t>
            </a:r>
          </a:p>
          <a:p>
            <a:pPr marL="908050" indent="-444500" algn="just">
              <a:buFont typeface="Arial" pitchFamily="34" charset="0"/>
              <a:buChar char="•"/>
            </a:pPr>
            <a:r>
              <a:rPr lang="en-IN" sz="3000" dirty="0" smtClean="0"/>
              <a:t>Show ‘Copy Text’ tooltip on Confluence shortcut.</a:t>
            </a:r>
            <a:endParaRPr lang="en-IN" sz="3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" y="791571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 smtClean="0"/>
              <a:t>2. </a:t>
            </a:r>
            <a:r>
              <a:rPr lang="en-IN" sz="4400" dirty="0"/>
              <a:t>Stories </a:t>
            </a:r>
            <a:r>
              <a:rPr lang="en-IN" sz="4400" dirty="0" smtClean="0"/>
              <a:t>A: Confluence </a:t>
            </a:r>
            <a:r>
              <a:rPr lang="en-IN" sz="4400" dirty="0"/>
              <a:t>Shortcut</a:t>
            </a:r>
          </a:p>
        </p:txBody>
      </p:sp>
    </p:spTree>
    <p:extLst>
      <p:ext uri="{BB962C8B-B14F-4D97-AF65-F5344CB8AC3E}">
        <p14:creationId xmlns:p14="http://schemas.microsoft.com/office/powerpoint/2010/main" val="180370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873458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 smtClean="0"/>
              <a:t>Demo Confluence </a:t>
            </a:r>
            <a:r>
              <a:rPr lang="en-IN" sz="4400" dirty="0"/>
              <a:t>Shortcut</a:t>
            </a:r>
          </a:p>
        </p:txBody>
      </p:sp>
    </p:spTree>
    <p:extLst>
      <p:ext uri="{BB962C8B-B14F-4D97-AF65-F5344CB8AC3E}">
        <p14:creationId xmlns:p14="http://schemas.microsoft.com/office/powerpoint/2010/main" val="17510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777923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/>
              <a:t>3</a:t>
            </a:r>
            <a:r>
              <a:rPr lang="en-IN" sz="4400" dirty="0" smtClean="0"/>
              <a:t>. </a:t>
            </a:r>
            <a:r>
              <a:rPr lang="en-IN" sz="4400" dirty="0"/>
              <a:t>Story </a:t>
            </a:r>
            <a:r>
              <a:rPr lang="en-IN" sz="4400" dirty="0" smtClean="0"/>
              <a:t>B: </a:t>
            </a:r>
            <a:r>
              <a:rPr lang="en-IN" sz="4400" dirty="0"/>
              <a:t>Jira Shortcut </a:t>
            </a:r>
            <a:r>
              <a:rPr lang="en-IN" sz="4400" dirty="0" smtClean="0"/>
              <a:t>with </a:t>
            </a:r>
          </a:p>
          <a:p>
            <a:pPr algn="ctr"/>
            <a:r>
              <a:rPr lang="en-IN" sz="4400" dirty="0" smtClean="0"/>
              <a:t>add-on </a:t>
            </a:r>
            <a:r>
              <a:rPr lang="en-IN" sz="4400" dirty="0"/>
              <a:t>futures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226798"/>
            <a:ext cx="880280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3550" algn="just"/>
            <a:r>
              <a:rPr lang="en-IN" sz="3000" u="sng" dirty="0" smtClean="0"/>
              <a:t>Acceptance Criteria:</a:t>
            </a:r>
          </a:p>
          <a:p>
            <a:pPr marL="914400" indent="-450850" algn="just">
              <a:buFont typeface="Arial" pitchFamily="34" charset="0"/>
              <a:buChar char="•"/>
            </a:pPr>
            <a:r>
              <a:rPr lang="en-IN" sz="3000" dirty="0" smtClean="0"/>
              <a:t>If on main Jira story/task, click on shortcut should copy </a:t>
            </a:r>
            <a:r>
              <a:rPr lang="en-IN" sz="3000" dirty="0"/>
              <a:t>‘Title’ with </a:t>
            </a:r>
            <a:r>
              <a:rPr lang="en-IN" sz="3000" dirty="0" smtClean="0"/>
              <a:t>hyperlink.</a:t>
            </a:r>
            <a:endParaRPr lang="en-IN" sz="3000" dirty="0" smtClean="0"/>
          </a:p>
          <a:p>
            <a:pPr marL="914400" indent="-450850" algn="just">
              <a:buFont typeface="Arial" pitchFamily="34" charset="0"/>
              <a:buChar char="•"/>
            </a:pPr>
            <a:r>
              <a:rPr lang="en-IN" sz="3000" dirty="0"/>
              <a:t>If on sub task, </a:t>
            </a:r>
            <a:r>
              <a:rPr lang="en-IN" sz="3000" dirty="0" smtClean="0"/>
              <a:t>click </a:t>
            </a:r>
            <a:r>
              <a:rPr lang="en-IN" sz="3000" dirty="0"/>
              <a:t>on shortcut should copy Main as well sub-task ‘Title’.</a:t>
            </a:r>
          </a:p>
          <a:p>
            <a:pPr marL="914400" indent="-450850" algn="just">
              <a:buFont typeface="Arial" pitchFamily="34" charset="0"/>
              <a:buChar char="•"/>
            </a:pPr>
            <a:r>
              <a:rPr lang="en-IN" sz="3000" dirty="0"/>
              <a:t>If search result, </a:t>
            </a:r>
            <a:r>
              <a:rPr lang="en-IN" sz="3000" dirty="0" smtClean="0"/>
              <a:t>click </a:t>
            </a:r>
            <a:r>
              <a:rPr lang="en-IN" sz="3000" dirty="0"/>
              <a:t>on shortcut should copy all links.</a:t>
            </a:r>
          </a:p>
        </p:txBody>
      </p:sp>
    </p:spTree>
    <p:extLst>
      <p:ext uri="{BB962C8B-B14F-4D97-AF65-F5344CB8AC3E}">
        <p14:creationId xmlns:p14="http://schemas.microsoft.com/office/powerpoint/2010/main" val="77000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777923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 smtClean="0"/>
              <a:t>Demo Jira </a:t>
            </a:r>
            <a:r>
              <a:rPr lang="en-IN" sz="4400" dirty="0"/>
              <a:t>Shortcut with add-on futures</a:t>
            </a:r>
          </a:p>
        </p:txBody>
      </p:sp>
    </p:spTree>
    <p:extLst>
      <p:ext uri="{BB962C8B-B14F-4D97-AF65-F5344CB8AC3E}">
        <p14:creationId xmlns:p14="http://schemas.microsoft.com/office/powerpoint/2010/main" val="77000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593756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84300" indent="-6350" algn="just">
              <a:buFont typeface="Arial" panose="020B0604020202020204" pitchFamily="34" charset="0"/>
              <a:buChar char="•"/>
            </a:pPr>
            <a:r>
              <a:rPr lang="en-IN" sz="2800" dirty="0"/>
              <a:t> Requirement Analysis</a:t>
            </a:r>
          </a:p>
          <a:p>
            <a:pPr marL="1384300" indent="-6350" algn="just">
              <a:buFont typeface="Arial" panose="020B0604020202020204" pitchFamily="34" charset="0"/>
              <a:buChar char="•"/>
            </a:pPr>
            <a:r>
              <a:rPr lang="en-IN" sz="2800" dirty="0"/>
              <a:t> Trello Board</a:t>
            </a:r>
          </a:p>
          <a:p>
            <a:pPr marL="1384300" indent="-6350" algn="just">
              <a:buFont typeface="Arial" panose="020B0604020202020204" pitchFamily="34" charset="0"/>
              <a:buChar char="•"/>
            </a:pPr>
            <a:r>
              <a:rPr lang="en-IN" sz="2800" dirty="0"/>
              <a:t> GitHub to add repository</a:t>
            </a:r>
          </a:p>
          <a:p>
            <a:pPr marL="1384300" indent="-6350" algn="just">
              <a:buFont typeface="Arial" panose="020B0604020202020204" pitchFamily="34" charset="0"/>
              <a:buChar char="•"/>
            </a:pPr>
            <a:r>
              <a:rPr lang="en-IN" sz="2800" dirty="0"/>
              <a:t> Implementation</a:t>
            </a:r>
          </a:p>
          <a:p>
            <a:pPr marL="1384300" indent="-6350" algn="just">
              <a:buFont typeface="Arial" panose="020B0604020202020204" pitchFamily="34" charset="0"/>
              <a:buChar char="•"/>
            </a:pPr>
            <a:r>
              <a:rPr lang="en-IN" sz="2800" dirty="0"/>
              <a:t> Quality Analysis</a:t>
            </a:r>
          </a:p>
          <a:p>
            <a:pPr marL="1384300" indent="-6350" algn="just">
              <a:buFont typeface="Arial" panose="020B0604020202020204" pitchFamily="34" charset="0"/>
              <a:buChar char="•"/>
            </a:pPr>
            <a:r>
              <a:rPr lang="en-IN" sz="2800" dirty="0"/>
              <a:t> </a:t>
            </a:r>
            <a:r>
              <a:rPr lang="en-IN" sz="2800" dirty="0" smtClean="0"/>
              <a:t>PPT</a:t>
            </a:r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" y="777923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/>
              <a:t>4</a:t>
            </a:r>
            <a:r>
              <a:rPr lang="en-IN" sz="4400" dirty="0" smtClean="0"/>
              <a:t>. </a:t>
            </a:r>
            <a:r>
              <a:rPr lang="en-IN" sz="4400" dirty="0"/>
              <a:t>Development Details</a:t>
            </a:r>
          </a:p>
        </p:txBody>
      </p:sp>
    </p:spTree>
    <p:extLst>
      <p:ext uri="{BB962C8B-B14F-4D97-AF65-F5344CB8AC3E}">
        <p14:creationId xmlns:p14="http://schemas.microsoft.com/office/powerpoint/2010/main" val="77000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777923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/>
              <a:t>5</a:t>
            </a:r>
            <a:r>
              <a:rPr lang="en-IN" sz="4400" dirty="0" smtClean="0"/>
              <a:t>. Questions??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67005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16656</TotalTime>
  <Words>415</Words>
  <Application>Microsoft Office PowerPoint</Application>
  <PresentationFormat>On-screen Show (4:3)</PresentationFormat>
  <Paragraphs>57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Bapu Chaudhari</dc:creator>
  <cp:lastModifiedBy>Yogesh</cp:lastModifiedBy>
  <cp:revision>425</cp:revision>
  <dcterms:created xsi:type="dcterms:W3CDTF">2014-06-05T03:55:32Z</dcterms:created>
  <dcterms:modified xsi:type="dcterms:W3CDTF">2016-11-10T04:56:16Z</dcterms:modified>
</cp:coreProperties>
</file>