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79" r:id="rId9"/>
    <p:sldId id="264" r:id="rId10"/>
    <p:sldId id="265" r:id="rId11"/>
    <p:sldId id="261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6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ber model" id="{432935C2-6CAF-49A4-8B91-9306A8C1A6E1}">
          <p14:sldIdLst>
            <p14:sldId id="256"/>
            <p14:sldId id="257"/>
            <p14:sldId id="259"/>
            <p14:sldId id="258"/>
            <p14:sldId id="260"/>
            <p14:sldId id="262"/>
            <p14:sldId id="263"/>
            <p14:sldId id="279"/>
            <p14:sldId id="264"/>
            <p14:sldId id="265"/>
            <p14:sldId id="261"/>
            <p14:sldId id="267"/>
          </p14:sldIdLst>
        </p14:section>
        <p14:section name="To have this business" id="{6ACFE373-4D47-41D1-B304-1F7F58A5F618}">
          <p14:sldIdLst>
            <p14:sldId id="268"/>
            <p14:sldId id="269"/>
            <p14:sldId id="270"/>
            <p14:sldId id="274"/>
            <p14:sldId id="275"/>
            <p14:sldId id="271"/>
            <p14:sldId id="272"/>
          </p14:sldIdLst>
        </p14:section>
        <p14:section name="Development" id="{F534C18F-86A7-4AE9-8541-D854830D528A}">
          <p14:sldIdLst>
            <p14:sldId id="266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Uber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</c:v>
                </c:pt>
                <c:pt idx="1">
                  <c:v>2</c:v>
                </c:pt>
                <c:pt idx="2">
                  <c:v>6.5</c:v>
                </c:pt>
                <c:pt idx="3">
                  <c:v>7.5</c:v>
                </c:pt>
                <c:pt idx="4">
                  <c:v>11.3</c:v>
                </c:pt>
                <c:pt idx="5">
                  <c:v>14.1</c:v>
                </c:pt>
                <c:pt idx="6">
                  <c:v>11.1</c:v>
                </c:pt>
                <c:pt idx="7">
                  <c:v>15</c:v>
                </c:pt>
                <c:pt idx="8">
                  <c:v>16.5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1751112"/>
        <c:axId val="351785472"/>
      </c:lineChart>
      <c:catAx>
        <c:axId val="27175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785472"/>
        <c:crosses val="autoZero"/>
        <c:auto val="1"/>
        <c:lblAlgn val="ctr"/>
        <c:lblOffset val="100"/>
        <c:noMultiLvlLbl val="0"/>
      </c:catAx>
      <c:valAx>
        <c:axId val="35178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175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Uber’s drivers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0618021399394854"/>
          <c:w val="0.97342995169082125"/>
          <c:h val="0.782390841621588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22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21.5</c:v>
                </c:pt>
                <c:pt idx="6">
                  <c:v>17.5</c:v>
                </c:pt>
                <c:pt idx="7">
                  <c:v>21.5</c:v>
                </c:pt>
                <c:pt idx="8">
                  <c:v>22.5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51781552"/>
        <c:axId val="351787040"/>
      </c:lineChart>
      <c:catAx>
        <c:axId val="35178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787040"/>
        <c:crosses val="autoZero"/>
        <c:auto val="1"/>
        <c:lblAlgn val="ctr"/>
        <c:lblOffset val="100"/>
        <c:noMultiLvlLbl val="0"/>
      </c:catAx>
      <c:valAx>
        <c:axId val="35178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781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4F25-9239-447A-AD6F-A1108B2132A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azim\Documents\FIFA%2019\buttonDataSetup.in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aggregator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Driver’s hourly profits</a:t>
            </a:r>
            <a:endParaRPr lang="en-US" dirty="0"/>
          </a:p>
        </p:txBody>
      </p:sp>
      <p:graphicFrame>
        <p:nvGraphicFramePr>
          <p:cNvPr id="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3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3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must be over 18 years old.</a:t>
            </a:r>
          </a:p>
          <a:p>
            <a:r>
              <a:rPr lang="en-US" dirty="0" smtClean="0"/>
              <a:t>Must have a clean background.</a:t>
            </a:r>
          </a:p>
          <a:p>
            <a:r>
              <a:rPr lang="en-US" dirty="0" smtClean="0"/>
              <a:t>Shall have driver’s license.</a:t>
            </a:r>
          </a:p>
          <a:p>
            <a:r>
              <a:rPr lang="en-US" dirty="0" smtClean="0"/>
              <a:t>Must have residence proof.</a:t>
            </a:r>
          </a:p>
          <a:p>
            <a:r>
              <a:rPr lang="en-US" dirty="0" smtClean="0"/>
              <a:t>Vehicle should be registered.</a:t>
            </a:r>
          </a:p>
        </p:txBody>
      </p:sp>
    </p:spTree>
    <p:extLst>
      <p:ext uri="{BB962C8B-B14F-4D97-AF65-F5344CB8AC3E}">
        <p14:creationId xmlns:p14="http://schemas.microsoft.com/office/powerpoint/2010/main" val="4113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95" y="1279525"/>
            <a:ext cx="975741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are the challenge of this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210" y="2733039"/>
            <a:ext cx="9339580" cy="3667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 businesses competitions (London, Paris, </a:t>
            </a:r>
            <a:r>
              <a:rPr lang="en-US" dirty="0" err="1" smtClean="0"/>
              <a:t>NewYork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Internet state in Afghanistan.</a:t>
            </a:r>
          </a:p>
          <a:p>
            <a:r>
              <a:rPr lang="en-US" dirty="0" smtClean="0"/>
              <a:t>Finance and transaction management.</a:t>
            </a:r>
          </a:p>
          <a:p>
            <a:r>
              <a:rPr lang="en-US" dirty="0" smtClean="0"/>
              <a:t>Reputation protection.</a:t>
            </a:r>
          </a:p>
          <a:p>
            <a:r>
              <a:rPr lang="en-US" dirty="0" smtClean="0"/>
              <a:t>Marketing &amp; Advertisement.</a:t>
            </a:r>
          </a:p>
          <a:p>
            <a:r>
              <a:rPr lang="en-US" dirty="0" smtClean="0"/>
              <a:t>People’s &amp; driver’s satisfactory system and feedback.</a:t>
            </a:r>
          </a:p>
          <a:p>
            <a:r>
              <a:rPr lang="en-US" dirty="0" smtClean="0"/>
              <a:t>Constantly upgrading the app base on people demand &amp; convenience (</a:t>
            </a:r>
            <a:r>
              <a:rPr lang="en-US" dirty="0" err="1" smtClean="0"/>
              <a:t>Didi</a:t>
            </a:r>
            <a:r>
              <a:rPr lang="en-US" dirty="0"/>
              <a:t> </a:t>
            </a:r>
            <a:r>
              <a:rPr lang="en-US" dirty="0" smtClean="0"/>
              <a:t>china, Bolt </a:t>
            </a:r>
            <a:r>
              <a:rPr lang="en-US" dirty="0" err="1" smtClean="0"/>
              <a:t>europ</a:t>
            </a:r>
            <a:r>
              <a:rPr lang="en-US" dirty="0" smtClean="0"/>
              <a:t>, Ola </a:t>
            </a:r>
            <a:r>
              <a:rPr lang="en-US" dirty="0" err="1" smtClean="0"/>
              <a:t>india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2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500062"/>
            <a:ext cx="9745980" cy="1325563"/>
          </a:xfrm>
        </p:spPr>
        <p:txBody>
          <a:bodyPr/>
          <a:lstStyle/>
          <a:p>
            <a:r>
              <a:rPr lang="en-US" dirty="0" smtClean="0"/>
              <a:t>For having this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580" y="1825625"/>
            <a:ext cx="92608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either </a:t>
            </a:r>
            <a:r>
              <a:rPr lang="en-US" b="1" dirty="0" smtClean="0"/>
              <a:t>invite Uber </a:t>
            </a:r>
            <a:r>
              <a:rPr lang="en-US" dirty="0" smtClean="0"/>
              <a:t>to Afghanistan, or </a:t>
            </a:r>
            <a:r>
              <a:rPr lang="en-US" b="1" dirty="0" smtClean="0"/>
              <a:t>make our own brand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Inviting Uber:</a:t>
            </a:r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They will be coming with their founds</a:t>
            </a:r>
          </a:p>
          <a:p>
            <a:r>
              <a:rPr lang="en-US" dirty="0" smtClean="0"/>
              <a:t>Their team, brand and applications are well established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Lots of effort will be needed to convince them</a:t>
            </a:r>
          </a:p>
          <a:p>
            <a:r>
              <a:rPr lang="en-US" dirty="0" smtClean="0"/>
              <a:t>Shall split our profit with them</a:t>
            </a:r>
          </a:p>
          <a:p>
            <a:r>
              <a:rPr lang="en-US" dirty="0" smtClean="0"/>
              <a:t>They wont be familiar with Afghan culture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504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90" y="1109662"/>
            <a:ext cx="8770620" cy="1325563"/>
          </a:xfrm>
        </p:spPr>
        <p:txBody>
          <a:bodyPr/>
          <a:lstStyle/>
          <a:p>
            <a:r>
              <a:rPr lang="en-US" dirty="0" smtClean="0"/>
              <a:t>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490" y="2435225"/>
            <a:ext cx="8161020" cy="4351338"/>
          </a:xfrm>
        </p:spPr>
        <p:txBody>
          <a:bodyPr/>
          <a:lstStyle/>
          <a:p>
            <a:r>
              <a:rPr lang="en-US" dirty="0" smtClean="0"/>
              <a:t>Business model development</a:t>
            </a:r>
          </a:p>
          <a:p>
            <a:r>
              <a:rPr lang="en-US" dirty="0" smtClean="0"/>
              <a:t>Legal movement &amp; care taking</a:t>
            </a:r>
          </a:p>
          <a:p>
            <a:r>
              <a:rPr lang="en-US" dirty="0" smtClean="0"/>
              <a:t>Prepare founds, establish our team</a:t>
            </a:r>
          </a:p>
          <a:p>
            <a:r>
              <a:rPr lang="en-US" dirty="0" smtClean="0"/>
              <a:t>Marketing, reputation, advertisements</a:t>
            </a:r>
            <a:endParaRPr lang="en-US" dirty="0"/>
          </a:p>
          <a:p>
            <a:r>
              <a:rPr lang="en-US" dirty="0" smtClean="0"/>
              <a:t>Application development</a:t>
            </a:r>
          </a:p>
          <a:p>
            <a:r>
              <a:rPr lang="en-US" dirty="0" smtClean="0"/>
              <a:t>Maintenance and constantly upgrading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602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90" y="1181099"/>
            <a:ext cx="10396220" cy="1325563"/>
          </a:xfrm>
        </p:spPr>
        <p:txBody>
          <a:bodyPr/>
          <a:lstStyle/>
          <a:p>
            <a:r>
              <a:rPr lang="en-US" dirty="0" smtClean="0"/>
              <a:t>In case of 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506662"/>
            <a:ext cx="9880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initial business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applications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applications (test 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initial precautionary &amp; reputational protection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brand and legalizes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&amp; advertise</a:t>
            </a:r>
          </a:p>
        </p:txBody>
      </p:sp>
    </p:spTree>
    <p:extLst>
      <p:ext uri="{BB962C8B-B14F-4D97-AF65-F5344CB8AC3E}">
        <p14:creationId xmlns:p14="http://schemas.microsoft.com/office/powerpoint/2010/main" val="13535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1181099"/>
            <a:ext cx="8966200" cy="1325563"/>
          </a:xfrm>
        </p:spPr>
        <p:txBody>
          <a:bodyPr/>
          <a:lstStyle/>
          <a:p>
            <a:r>
              <a:rPr lang="en-US" dirty="0" smtClean="0"/>
              <a:t>Design 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10" y="2506662"/>
            <a:ext cx="8044180" cy="4351338"/>
          </a:xfrm>
        </p:spPr>
        <p:txBody>
          <a:bodyPr/>
          <a:lstStyle/>
          <a:p>
            <a:r>
              <a:rPr lang="en-US" dirty="0" smtClean="0"/>
              <a:t>Taking advice from our network of geeks of business</a:t>
            </a:r>
            <a:endParaRPr lang="en-US" dirty="0"/>
          </a:p>
          <a:p>
            <a:r>
              <a:rPr lang="en-US" dirty="0" smtClean="0"/>
              <a:t>Craft the best and clearest result producer model</a:t>
            </a:r>
          </a:p>
          <a:p>
            <a:r>
              <a:rPr lang="en-US" dirty="0" smtClean="0"/>
              <a:t>Small test &amp; confirmation</a:t>
            </a:r>
          </a:p>
          <a:p>
            <a:r>
              <a:rPr lang="en-US" dirty="0" smtClean="0"/>
              <a:t>Report to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60" y="2120265"/>
            <a:ext cx="98679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For development part, we can either,</a:t>
            </a:r>
          </a:p>
          <a:p>
            <a:r>
              <a:rPr lang="en-US" dirty="0" smtClean="0"/>
              <a:t>Hire developer or</a:t>
            </a:r>
          </a:p>
          <a:p>
            <a:r>
              <a:rPr lang="en-US" dirty="0" smtClean="0"/>
              <a:t>Train 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637982"/>
            <a:ext cx="10188257" cy="1325563"/>
          </a:xfrm>
        </p:spPr>
        <p:txBody>
          <a:bodyPr/>
          <a:lstStyle/>
          <a:p>
            <a:r>
              <a:rPr lang="en-US" dirty="0" smtClean="0"/>
              <a:t>Incase of hiring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951" y="2963545"/>
            <a:ext cx="9650095" cy="4351338"/>
          </a:xfrm>
        </p:spPr>
        <p:txBody>
          <a:bodyPr/>
          <a:lstStyle/>
          <a:p>
            <a:r>
              <a:rPr lang="fa-IR" dirty="0"/>
              <a:t>3</a:t>
            </a:r>
            <a:r>
              <a:rPr lang="en-US" dirty="0" smtClean="0"/>
              <a:t>-</a:t>
            </a:r>
            <a:r>
              <a:rPr lang="fa-IR" smtClean="0"/>
              <a:t>6</a:t>
            </a:r>
            <a:r>
              <a:rPr lang="en-US" smtClean="0"/>
              <a:t> </a:t>
            </a:r>
            <a:r>
              <a:rPr lang="en-US" dirty="0" smtClean="0"/>
              <a:t>months to develop the app (based on model complexity)</a:t>
            </a:r>
          </a:p>
          <a:p>
            <a:r>
              <a:rPr lang="en-US" dirty="0" smtClean="0"/>
              <a:t>Up to 1 year of free software maintenance (including launching)</a:t>
            </a:r>
          </a:p>
          <a:p>
            <a:r>
              <a:rPr lang="en-US" dirty="0" smtClean="0"/>
              <a:t>15k – 25k budget (depends on developer region)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train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app development (</a:t>
            </a:r>
            <a:r>
              <a:rPr lang="en-US" dirty="0" err="1"/>
              <a:t>Kotline</a:t>
            </a:r>
            <a:r>
              <a:rPr lang="en-US" dirty="0"/>
              <a:t>, Java) 1.5m</a:t>
            </a:r>
          </a:p>
          <a:p>
            <a:r>
              <a:rPr lang="en-US" dirty="0" smtClean="0"/>
              <a:t>iOS app development (Swift, Objective C) 1.5m</a:t>
            </a:r>
            <a:endParaRPr lang="en-US" dirty="0"/>
          </a:p>
          <a:p>
            <a:r>
              <a:rPr lang="en-US" dirty="0" smtClean="0"/>
              <a:t>UIUX (</a:t>
            </a:r>
            <a:r>
              <a:rPr lang="en-US" dirty="0" err="1" smtClean="0"/>
              <a:t>figma</a:t>
            </a:r>
            <a:r>
              <a:rPr lang="en-US" dirty="0" smtClean="0"/>
              <a:t>, </a:t>
            </a:r>
            <a:r>
              <a:rPr lang="en-US" dirty="0" err="1" smtClean="0"/>
              <a:t>adobeXD</a:t>
            </a:r>
            <a:r>
              <a:rPr lang="en-US" dirty="0" smtClean="0"/>
              <a:t>) 1w</a:t>
            </a:r>
          </a:p>
          <a:p>
            <a:r>
              <a:rPr lang="en-US" dirty="0" smtClean="0"/>
              <a:t>web Frameworks (React, React Native, Ionic) 1m</a:t>
            </a:r>
          </a:p>
          <a:p>
            <a:r>
              <a:rPr lang="en-US" dirty="0" smtClean="0"/>
              <a:t>System administration for hosting (</a:t>
            </a:r>
            <a:r>
              <a:rPr lang="en-US" dirty="0"/>
              <a:t>L</a:t>
            </a:r>
            <a:r>
              <a:rPr lang="en-US" dirty="0" smtClean="0"/>
              <a:t>inux, windows server) 1.5m</a:t>
            </a:r>
          </a:p>
          <a:p>
            <a:r>
              <a:rPr lang="en-US" dirty="0" smtClean="0"/>
              <a:t>Potentially set of up to date hardware devices (an iOS or compatible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estimate: 6 months hard work and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is aggregator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Aggregator Business Model is a network model where the aggregator firm collects information about particular offering providers, sign contracts with such providers, and sell their services under its own brand.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" y="4893560"/>
            <a:ext cx="1544128" cy="154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4" y="5108276"/>
            <a:ext cx="1544128" cy="1544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8" y="3564148"/>
            <a:ext cx="1544128" cy="1544128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20" idx="1"/>
          </p:cNvCxnSpPr>
          <p:nvPr/>
        </p:nvCxnSpPr>
        <p:spPr>
          <a:xfrm flipV="1">
            <a:off x="1877412" y="3927602"/>
            <a:ext cx="2424023" cy="408612"/>
          </a:xfrm>
          <a:prstGeom prst="bentConnector3">
            <a:avLst>
              <a:gd name="adj1" fmla="val 318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1435" y="360443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Aggregator</a:t>
            </a:r>
            <a:endParaRPr lang="en-US" sz="3600" b="1" dirty="0"/>
          </a:p>
        </p:txBody>
      </p:sp>
      <p:cxnSp>
        <p:nvCxnSpPr>
          <p:cNvPr id="22" name="Elbow Connector 21"/>
          <p:cNvCxnSpPr>
            <a:endCxn id="20" idx="1"/>
          </p:cNvCxnSpPr>
          <p:nvPr/>
        </p:nvCxnSpPr>
        <p:spPr>
          <a:xfrm flipV="1">
            <a:off x="1417516" y="3927602"/>
            <a:ext cx="2883919" cy="1450667"/>
          </a:xfrm>
          <a:prstGeom prst="bentConnector3">
            <a:avLst>
              <a:gd name="adj1" fmla="val 616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" idx="3"/>
            <a:endCxn id="20" idx="1"/>
          </p:cNvCxnSpPr>
          <p:nvPr/>
        </p:nvCxnSpPr>
        <p:spPr>
          <a:xfrm flipV="1">
            <a:off x="3154392" y="3927602"/>
            <a:ext cx="1147043" cy="195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25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51" idx="1"/>
            <a:endCxn id="20" idx="3"/>
          </p:cNvCxnSpPr>
          <p:nvPr/>
        </p:nvCxnSpPr>
        <p:spPr>
          <a:xfrm rot="10800000">
            <a:off x="6630567" y="3927603"/>
            <a:ext cx="1912458" cy="1393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iOS &amp; Android app for user and driver (Native, Hybrid)</a:t>
            </a:r>
          </a:p>
          <a:p>
            <a:r>
              <a:rPr lang="en-US" dirty="0" smtClean="0"/>
              <a:t>API server (Rest API, Soap API)</a:t>
            </a:r>
          </a:p>
          <a:p>
            <a:r>
              <a:rPr lang="en-US" dirty="0" smtClean="0"/>
              <a:t>Map integration &amp; navigation system (Google map, LeafLet.js)</a:t>
            </a:r>
          </a:p>
          <a:p>
            <a:r>
              <a:rPr lang="en-US" dirty="0" smtClean="0"/>
              <a:t>Data Analyzation for most convenient route and driver verification</a:t>
            </a:r>
          </a:p>
          <a:p>
            <a:r>
              <a:rPr lang="en-US" dirty="0" smtClean="0"/>
              <a:t>Database management (data science </a:t>
            </a:r>
            <a:r>
              <a:rPr lang="en-US" dirty="0" err="1" smtClean="0"/>
              <a:t>db</a:t>
            </a:r>
            <a:r>
              <a:rPr lang="en-US" dirty="0" smtClean="0"/>
              <a:t>, RTL </a:t>
            </a:r>
            <a:r>
              <a:rPr lang="en-US" dirty="0" err="1" smtClean="0"/>
              <a:t>lang</a:t>
            </a:r>
            <a:r>
              <a:rPr lang="en-US" dirty="0" smtClean="0"/>
              <a:t>, </a:t>
            </a:r>
            <a:r>
              <a:rPr lang="en-US" dirty="0"/>
              <a:t>H</a:t>
            </a:r>
            <a:r>
              <a:rPr lang="en-US" dirty="0" smtClean="0"/>
              <a:t>ijri </a:t>
            </a:r>
            <a:r>
              <a:rPr lang="en-US" dirty="0" err="1"/>
              <a:t>D</a:t>
            </a:r>
            <a:r>
              <a:rPr lang="en-US" dirty="0" err="1" smtClean="0"/>
              <a:t>ate&amp;Time</a:t>
            </a:r>
            <a:r>
              <a:rPr lang="en-US" dirty="0" smtClean="0"/>
              <a:t> (sun based)</a:t>
            </a:r>
          </a:p>
          <a:p>
            <a:r>
              <a:rPr lang="en-US" dirty="0" smtClean="0"/>
              <a:t>Payment system (token, card, cash)</a:t>
            </a:r>
          </a:p>
          <a:p>
            <a:r>
              <a:rPr lang="en-US" dirty="0" smtClean="0"/>
              <a:t>Security &amp; encryption (for tokens &amp; user data, and API authentication)</a:t>
            </a:r>
            <a:endParaRPr lang="en-US" dirty="0"/>
          </a:p>
          <a:p>
            <a:r>
              <a:rPr lang="en-US" dirty="0" smtClean="0"/>
              <a:t>Q&amp;A, AI support, and feedback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higher evaluated drivers will be notified first</a:t>
            </a:r>
          </a:p>
          <a:p>
            <a:r>
              <a:rPr lang="en-US" dirty="0"/>
              <a:t>Feedback (each positive star = +1xp, each negative star = -2xp)</a:t>
            </a:r>
          </a:p>
          <a:p>
            <a:r>
              <a:rPr lang="en-US" dirty="0" smtClean="0"/>
              <a:t>Rank </a:t>
            </a:r>
            <a:r>
              <a:rPr lang="en-US" dirty="0"/>
              <a:t>{last 30 days of XP / demands</a:t>
            </a:r>
            <a:r>
              <a:rPr lang="en-US" dirty="0" smtClean="0"/>
              <a:t>} (</a:t>
            </a:r>
            <a:r>
              <a:rPr lang="en-US" dirty="0"/>
              <a:t>taxi, cab, </a:t>
            </a:r>
            <a:r>
              <a:rPr lang="en-US" dirty="0" smtClean="0"/>
              <a:t>VIP)</a:t>
            </a:r>
          </a:p>
          <a:p>
            <a:r>
              <a:rPr lang="en-US" dirty="0" smtClean="0"/>
              <a:t>Rating </a:t>
            </a:r>
            <a:r>
              <a:rPr lang="en-US" dirty="0"/>
              <a:t>(last week XP / last week supply)</a:t>
            </a:r>
          </a:p>
          <a:p>
            <a:r>
              <a:rPr lang="en-US" dirty="0" smtClean="0"/>
              <a:t>Distance (distance of driver from rider)</a:t>
            </a:r>
          </a:p>
          <a:p>
            <a:r>
              <a:rPr lang="en-US" dirty="0" smtClean="0"/>
              <a:t>Vehicle condition credit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Rank + Rating + Distance + vehicle condition</a:t>
            </a:r>
          </a:p>
        </p:txBody>
      </p:sp>
    </p:spTree>
    <p:extLst>
      <p:ext uri="{BB962C8B-B14F-4D97-AF65-F5344CB8AC3E}">
        <p14:creationId xmlns:p14="http://schemas.microsoft.com/office/powerpoint/2010/main" val="30844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Rider’s &amp; travel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(Base + distance + duration + Surge)</a:t>
            </a:r>
            <a:endParaRPr lang="en-US" b="1" dirty="0"/>
          </a:p>
          <a:p>
            <a:r>
              <a:rPr lang="en-US" dirty="0" smtClean="0"/>
              <a:t>Base: fixed based on vehicle type</a:t>
            </a:r>
          </a:p>
          <a:p>
            <a:r>
              <a:rPr lang="en-US" dirty="0" smtClean="0"/>
              <a:t>Distance </a:t>
            </a:r>
            <a:r>
              <a:rPr lang="en-US" dirty="0"/>
              <a:t>&amp; Duration: </a:t>
            </a:r>
            <a:r>
              <a:rPr lang="en-US" dirty="0" smtClean="0"/>
              <a:t>km </a:t>
            </a:r>
            <a:r>
              <a:rPr lang="en-US" dirty="0"/>
              <a:t>* </a:t>
            </a:r>
            <a:r>
              <a:rPr lang="en-US" dirty="0" smtClean="0"/>
              <a:t>rate, minute </a:t>
            </a:r>
            <a:r>
              <a:rPr lang="en-US" dirty="0"/>
              <a:t>* </a:t>
            </a:r>
            <a:r>
              <a:rPr lang="en-US" dirty="0" smtClean="0"/>
              <a:t>(rate + TD)</a:t>
            </a:r>
          </a:p>
          <a:p>
            <a:pPr marL="0" indent="0">
              <a:buNone/>
            </a:pPr>
            <a:r>
              <a:rPr lang="en-US" b="1" dirty="0" smtClean="0"/>
              <a:t>Surge price</a:t>
            </a:r>
            <a:endParaRPr lang="en-US" b="1" dirty="0"/>
          </a:p>
          <a:p>
            <a:r>
              <a:rPr lang="en-US" dirty="0"/>
              <a:t>S</a:t>
            </a:r>
            <a:r>
              <a:rPr lang="en-US" dirty="0" smtClean="0"/>
              <a:t>upply </a:t>
            </a:r>
            <a:r>
              <a:rPr lang="en-US" dirty="0"/>
              <a:t>&amp; </a:t>
            </a:r>
            <a:r>
              <a:rPr lang="en-US" dirty="0" smtClean="0"/>
              <a:t>Demand ratio</a:t>
            </a:r>
            <a:r>
              <a:rPr lang="en-US" dirty="0"/>
              <a:t> </a:t>
            </a:r>
            <a:r>
              <a:rPr lang="en-US" dirty="0" smtClean="0"/>
              <a:t>(SD)</a:t>
            </a:r>
          </a:p>
          <a:p>
            <a:r>
              <a:rPr lang="en-US" dirty="0"/>
              <a:t>R</a:t>
            </a:r>
            <a:r>
              <a:rPr lang="en-US" dirty="0" smtClean="0"/>
              <a:t>ating </a:t>
            </a:r>
            <a:r>
              <a:rPr lang="en-US" dirty="0"/>
              <a:t>&amp; </a:t>
            </a:r>
            <a:r>
              <a:rPr lang="en-US" dirty="0" smtClean="0"/>
              <a:t>Feedback </a:t>
            </a:r>
            <a:r>
              <a:rPr lang="en-US" dirty="0"/>
              <a:t>discount: (variable calculation | default 0)</a:t>
            </a:r>
          </a:p>
          <a:p>
            <a:r>
              <a:rPr lang="en-US" dirty="0" smtClean="0"/>
              <a:t>Time &amp; </a:t>
            </a:r>
            <a:r>
              <a:rPr lang="en-US" dirty="0"/>
              <a:t>D</a:t>
            </a:r>
            <a:r>
              <a:rPr lang="en-US" dirty="0" smtClean="0"/>
              <a:t>ay (DT): night </a:t>
            </a:r>
            <a:r>
              <a:rPr lang="en-US" dirty="0"/>
              <a:t>time </a:t>
            </a:r>
            <a:r>
              <a:rPr lang="en-US" dirty="0" smtClean="0"/>
              <a:t>(SD) + holiday </a:t>
            </a:r>
            <a:r>
              <a:rPr lang="en-US" dirty="0"/>
              <a:t>extra </a:t>
            </a:r>
            <a:r>
              <a:rPr lang="en-US" dirty="0" smtClean="0"/>
              <a:t>(SD)</a:t>
            </a:r>
            <a:endParaRPr lang="en-US" dirty="0"/>
          </a:p>
          <a:p>
            <a:r>
              <a:rPr lang="en-US" dirty="0"/>
              <a:t>Travel type: (special, share) {urban, cross state, cross country</a:t>
            </a:r>
            <a:r>
              <a:rPr lang="en-US" dirty="0" smtClean="0"/>
              <a:t>} both driver and traveler shall be able to  submit a shared rout. (shared rides is different on urban)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65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Uber too?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Yes; Uber used </a:t>
            </a:r>
            <a:r>
              <a:rPr lang="en-US" smtClean="0"/>
              <a:t>the </a:t>
            </a:r>
            <a:r>
              <a:rPr lang="en-US" smtClean="0"/>
              <a:t>platform </a:t>
            </a:r>
            <a:r>
              <a:rPr lang="en-US" dirty="0" smtClean="0"/>
              <a:t>base aggregator, which is not directly involved on </a:t>
            </a:r>
            <a:r>
              <a:rPr lang="en-US" smtClean="0"/>
              <a:t>any </a:t>
            </a:r>
            <a:r>
              <a:rPr lang="en-US" smtClean="0"/>
              <a:t>process.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 flipV="1">
            <a:off x="1805365" y="3927602"/>
            <a:ext cx="2533811" cy="323165"/>
          </a:xfrm>
          <a:prstGeom prst="bentConnector3">
            <a:avLst>
              <a:gd name="adj1" fmla="val 31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9" idx="1"/>
          </p:cNvCxnSpPr>
          <p:nvPr/>
        </p:nvCxnSpPr>
        <p:spPr>
          <a:xfrm flipV="1">
            <a:off x="2083168" y="3927602"/>
            <a:ext cx="2256008" cy="1527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15" idx="3"/>
            <a:endCxn id="9" idx="1"/>
          </p:cNvCxnSpPr>
          <p:nvPr/>
        </p:nvCxnSpPr>
        <p:spPr>
          <a:xfrm flipV="1">
            <a:off x="3606202" y="3927602"/>
            <a:ext cx="732974" cy="2424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73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9" idx="3"/>
            <a:endCxn id="51" idx="1"/>
          </p:cNvCxnSpPr>
          <p:nvPr/>
        </p:nvCxnSpPr>
        <p:spPr>
          <a:xfrm>
            <a:off x="6482301" y="3927602"/>
            <a:ext cx="2097972" cy="1393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5" y="3702127"/>
            <a:ext cx="1463040" cy="1097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8" y="4906187"/>
            <a:ext cx="146304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62" y="5803845"/>
            <a:ext cx="1463040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6" y="28560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Who else is using aggregator model?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485" y="3271521"/>
            <a:ext cx="8185030" cy="4096068"/>
          </a:xfrm>
        </p:spPr>
        <p:txBody>
          <a:bodyPr/>
          <a:lstStyle/>
          <a:p>
            <a:r>
              <a:rPr lang="en-US" dirty="0"/>
              <a:t>Alibaba</a:t>
            </a:r>
            <a:endParaRPr lang="en-US" dirty="0" smtClean="0"/>
          </a:p>
          <a:p>
            <a:r>
              <a:rPr lang="en-US" dirty="0" smtClean="0"/>
              <a:t>Nike, Adidas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How does Uber really work?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Surge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check the MVP out.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The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positive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Uber also support fleets.</a:t>
            </a:r>
          </a:p>
          <a:p>
            <a:r>
              <a:rPr lang="en-US" dirty="0" smtClean="0"/>
              <a:t>You can rent your vehicle only.</a:t>
            </a:r>
          </a:p>
          <a:p>
            <a:r>
              <a:rPr lang="en-US" dirty="0" smtClean="0"/>
              <a:t>A driver can rent a car and work with it.</a:t>
            </a:r>
          </a:p>
          <a:p>
            <a:r>
              <a:rPr lang="en-US" dirty="0" smtClean="0"/>
              <a:t>It is decentralized and has no specific timing.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571"/>
          </a:xfrm>
        </p:spPr>
        <p:txBody>
          <a:bodyPr>
            <a:normAutofit/>
          </a:bodyPr>
          <a:lstStyle/>
          <a:p>
            <a:r>
              <a:rPr lang="en-US" dirty="0" err="1" smtClean="0"/>
              <a:t>BaseFare</a:t>
            </a:r>
            <a:r>
              <a:rPr lang="en-US" dirty="0" smtClean="0"/>
              <a:t>: varies based on vehicle.</a:t>
            </a:r>
          </a:p>
          <a:p>
            <a:r>
              <a:rPr lang="en-US" dirty="0" smtClean="0"/>
              <a:t>Distance: Km * rate</a:t>
            </a:r>
          </a:p>
          <a:p>
            <a:r>
              <a:rPr lang="en-US" dirty="0" smtClean="0"/>
              <a:t>Duration: Minutes * rate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Surge prices:</a:t>
            </a:r>
          </a:p>
          <a:p>
            <a:r>
              <a:rPr lang="en-US" dirty="0" smtClean="0"/>
              <a:t>Supply &amp; demand ratio</a:t>
            </a:r>
          </a:p>
          <a:p>
            <a:r>
              <a:rPr lang="en-US" dirty="0" smtClean="0"/>
              <a:t>Weather condition (variable formula)</a:t>
            </a:r>
          </a:p>
          <a:p>
            <a:r>
              <a:rPr lang="en-US" dirty="0" err="1" smtClean="0"/>
              <a:t>DayTime</a:t>
            </a:r>
            <a:r>
              <a:rPr lang="en-US" dirty="0" smtClean="0"/>
              <a:t> &amp; </a:t>
            </a:r>
            <a:r>
              <a:rPr lang="en-US" dirty="0" err="1" smtClean="0"/>
              <a:t>DayEvent</a:t>
            </a:r>
            <a:r>
              <a:rPr lang="en-US" dirty="0"/>
              <a:t> </a:t>
            </a:r>
            <a:r>
              <a:rPr lang="en-US" dirty="0" smtClean="0"/>
              <a:t>(night time</a:t>
            </a:r>
            <a:r>
              <a:rPr lang="en-US" dirty="0"/>
              <a:t> </a:t>
            </a:r>
            <a:r>
              <a:rPr lang="en-US" dirty="0" smtClean="0"/>
              <a:t>&amp; holiday)</a:t>
            </a:r>
          </a:p>
        </p:txBody>
      </p:sp>
    </p:spTree>
    <p:extLst>
      <p:ext uri="{BB962C8B-B14F-4D97-AF65-F5344CB8AC3E}">
        <p14:creationId xmlns:p14="http://schemas.microsoft.com/office/powerpoint/2010/main" val="1952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= 25</a:t>
            </a:r>
          </a:p>
          <a:p>
            <a:r>
              <a:rPr lang="en-US" dirty="0" smtClean="0"/>
              <a:t>Distance: 10Km * 5 = 50</a:t>
            </a:r>
          </a:p>
          <a:p>
            <a:r>
              <a:rPr lang="en-US" dirty="0" smtClean="0"/>
              <a:t>Duration: 25min * 1.5 = 37.5</a:t>
            </a:r>
          </a:p>
          <a:p>
            <a:r>
              <a:rPr lang="en-US" dirty="0" smtClean="0"/>
              <a:t>Surge: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 = Final fare</a:t>
            </a:r>
          </a:p>
          <a:p>
            <a:pPr marL="0" indent="0">
              <a:buNone/>
            </a:pPr>
            <a:r>
              <a:rPr lang="en-US" dirty="0" smtClean="0"/>
              <a:t>25 + 50 + 37.5 + 0 = 112.5 =&gt; 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Uber’s financial value and revenue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57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9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891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Print</vt:lpstr>
      <vt:lpstr>Office Theme</vt:lpstr>
      <vt:lpstr>Uber</vt:lpstr>
      <vt:lpstr>What is aggregator business?</vt:lpstr>
      <vt:lpstr>Uber too?</vt:lpstr>
      <vt:lpstr>Who else is using aggregator model?</vt:lpstr>
      <vt:lpstr>How does Uber really work?</vt:lpstr>
      <vt:lpstr>Additional positive point:</vt:lpstr>
      <vt:lpstr>BaseFare + Distance + Duration + Surge</vt:lpstr>
      <vt:lpstr>Example</vt:lpstr>
      <vt:lpstr>Uber’s financial value and revenue</vt:lpstr>
      <vt:lpstr>Driver’s hourly profits</vt:lpstr>
      <vt:lpstr>About Driver</vt:lpstr>
      <vt:lpstr>What are the challenge of this business?</vt:lpstr>
      <vt:lpstr>For having this business</vt:lpstr>
      <vt:lpstr>Making our own brand</vt:lpstr>
      <vt:lpstr>In case of making our own brand</vt:lpstr>
      <vt:lpstr>Design initial business model</vt:lpstr>
      <vt:lpstr>PowerPoint Presentation</vt:lpstr>
      <vt:lpstr>Incase of hiring developer</vt:lpstr>
      <vt:lpstr>To train developer</vt:lpstr>
      <vt:lpstr>Project plan</vt:lpstr>
      <vt:lpstr>Driver’s evaluation system</vt:lpstr>
      <vt:lpstr>Rider’s &amp; travel evaluation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Kazim</dc:creator>
  <cp:lastModifiedBy>Kazim</cp:lastModifiedBy>
  <cp:revision>52</cp:revision>
  <dcterms:created xsi:type="dcterms:W3CDTF">2024-05-08T19:27:30Z</dcterms:created>
  <dcterms:modified xsi:type="dcterms:W3CDTF">2024-05-18T19:38:11Z</dcterms:modified>
</cp:coreProperties>
</file>