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354" r:id="rId5"/>
    <p:sldId id="35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31"/>
    <p:restoredTop sz="69577"/>
  </p:normalViewPr>
  <p:slideViewPr>
    <p:cSldViewPr snapToGrid="0" snapToObjects="1">
      <p:cViewPr>
        <p:scale>
          <a:sx n="120" d="100"/>
          <a:sy n="120" d="100"/>
        </p:scale>
        <p:origin x="-192" y="-135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35400D-D533-F54A-A223-1F8B17CE623B}" type="datetimeFigureOut">
              <a:rPr lang="en-US" smtClean="0"/>
              <a:t>12/11/22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EBBB7D-52FF-E14A-BD23-2EF5638E0400}" type="slidenum">
              <a:rPr lang="en-US" smtClean="0"/>
              <a:t>‹#›</a:t>
            </a:fld>
            <a:endParaRPr lang="en-US"/>
          </a:p>
        </p:txBody>
      </p:sp>
    </p:spTree>
    <p:extLst>
      <p:ext uri="{BB962C8B-B14F-4D97-AF65-F5344CB8AC3E}">
        <p14:creationId xmlns:p14="http://schemas.microsoft.com/office/powerpoint/2010/main" val="1178180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EBBB7D-52FF-E14A-BD23-2EF5638E0400}" type="slidenum">
              <a:rPr lang="en-US" smtClean="0"/>
              <a:t>2</a:t>
            </a:fld>
            <a:endParaRPr lang="en-US"/>
          </a:p>
        </p:txBody>
      </p:sp>
    </p:spTree>
    <p:extLst>
      <p:ext uri="{BB962C8B-B14F-4D97-AF65-F5344CB8AC3E}">
        <p14:creationId xmlns:p14="http://schemas.microsoft.com/office/powerpoint/2010/main" val="134117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Planning and Analysis -The essential building component of the software development lifecycle is analysis. This is when leadership works with various stakeholders to gather project needs.</a:t>
            </a:r>
          </a:p>
          <a:p>
            <a:endParaRPr lang="en-US" dirty="0"/>
          </a:p>
          <a:p>
            <a:r>
              <a:rPr lang="en-US" dirty="0"/>
              <a:t>Design - The functionality is specified in depth at this phase. The technologies employed, project resources, constraints, time limits, and budgets are all described.</a:t>
            </a:r>
          </a:p>
          <a:p>
            <a:endParaRPr lang="en-US" dirty="0"/>
          </a:p>
          <a:p>
            <a:r>
              <a:rPr lang="en-US" dirty="0"/>
              <a:t>Implementation - Development begins in this phase. The programming language employed is determined by the project. Because each functionality is broken down into smaller increments to enable value-based code development, this is the longest step of the SDLC.</a:t>
            </a:r>
          </a:p>
          <a:p>
            <a:endParaRPr lang="en-US" dirty="0"/>
          </a:p>
          <a:p>
            <a:r>
              <a:rPr lang="en-US" dirty="0"/>
              <a:t>Testing and Integration - Testing is complete, and the product is ready for market release. Before going to market, UAT (User Acceptance Testing) may be undertaken in a confined setting.</a:t>
            </a:r>
          </a:p>
          <a:p>
            <a:endParaRPr lang="en-US" dirty="0"/>
          </a:p>
          <a:p>
            <a:r>
              <a:rPr lang="en-US" dirty="0"/>
              <a:t>Maintenance – At this point, the product has been released to the market. Developers must be prepared to answer any new features, or problem fixes that users request or encounter in production.</a:t>
            </a:r>
          </a:p>
        </p:txBody>
      </p:sp>
      <p:sp>
        <p:nvSpPr>
          <p:cNvPr id="4" name="Slide Number Placeholder 3"/>
          <p:cNvSpPr>
            <a:spLocks noGrp="1"/>
          </p:cNvSpPr>
          <p:nvPr>
            <p:ph type="sldNum" sz="quarter" idx="5"/>
          </p:nvPr>
        </p:nvSpPr>
        <p:spPr/>
        <p:txBody>
          <a:bodyPr/>
          <a:lstStyle/>
          <a:p>
            <a:fld id="{9CEBBB7D-52FF-E14A-BD23-2EF5638E0400}" type="slidenum">
              <a:rPr lang="en-US" smtClean="0"/>
              <a:t>3</a:t>
            </a:fld>
            <a:endParaRPr lang="en-US"/>
          </a:p>
        </p:txBody>
      </p:sp>
    </p:spTree>
    <p:extLst>
      <p:ext uri="{BB962C8B-B14F-4D97-AF65-F5344CB8AC3E}">
        <p14:creationId xmlns:p14="http://schemas.microsoft.com/office/powerpoint/2010/main" val="1119328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600" dirty="0">
                <a:latin typeface="Times New Roman" panose="02020603050405020304" pitchFamily="18" charset="0"/>
                <a:cs typeface="Times New Roman" panose="02020603050405020304" pitchFamily="18" charset="0"/>
              </a:rPr>
              <a:t>A waterfall technique would have made the SNHU Travel project impossible to finish. Given the level of uncertainty, any adjustments would have harmed the project. Even with agile's high level of uncertainty, any faults identified would necessitate a modification order to the agreement, which can be expensive.</a:t>
            </a:r>
          </a:p>
        </p:txBody>
      </p:sp>
      <p:sp>
        <p:nvSpPr>
          <p:cNvPr id="4" name="Slide Number Placeholder 3"/>
          <p:cNvSpPr>
            <a:spLocks noGrp="1"/>
          </p:cNvSpPr>
          <p:nvPr>
            <p:ph type="sldNum" sz="quarter" idx="10"/>
          </p:nvPr>
        </p:nvSpPr>
        <p:spPr/>
        <p:txBody>
          <a:bodyPr/>
          <a:lstStyle/>
          <a:p>
            <a:fld id="{B68D2766-C49B-4C1A-9FEE-6F146754B02B}" type="slidenum">
              <a:rPr lang="en-US" smtClean="0"/>
              <a:t>4</a:t>
            </a:fld>
            <a:endParaRPr lang="en-US"/>
          </a:p>
        </p:txBody>
      </p:sp>
    </p:spTree>
    <p:extLst>
      <p:ext uri="{BB962C8B-B14F-4D97-AF65-F5344CB8AC3E}">
        <p14:creationId xmlns:p14="http://schemas.microsoft.com/office/powerpoint/2010/main" val="377272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EBBB7D-52FF-E14A-BD23-2EF5638E0400}" type="slidenum">
              <a:rPr lang="en-US" smtClean="0"/>
              <a:t>5</a:t>
            </a:fld>
            <a:endParaRPr lang="en-US"/>
          </a:p>
        </p:txBody>
      </p:sp>
    </p:spTree>
    <p:extLst>
      <p:ext uri="{BB962C8B-B14F-4D97-AF65-F5344CB8AC3E}">
        <p14:creationId xmlns:p14="http://schemas.microsoft.com/office/powerpoint/2010/main" val="13131341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12/11/22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12/11/22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pulse/software-development-life-"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with medium confidence">
            <a:extLst>
              <a:ext uri="{FF2B5EF4-FFF2-40B4-BE49-F238E27FC236}">
                <a16:creationId xmlns:a16="http://schemas.microsoft.com/office/drawing/2014/main" id="{200F03A4-84FB-B279-2130-D1142C173A68}"/>
              </a:ext>
            </a:extLst>
          </p:cNvPr>
          <p:cNvPicPr>
            <a:picLocks noChangeAspect="1"/>
          </p:cNvPicPr>
          <p:nvPr/>
        </p:nvPicPr>
        <p:blipFill>
          <a:blip r:embed="rId2"/>
          <a:stretch>
            <a:fillRect/>
          </a:stretch>
        </p:blipFill>
        <p:spPr>
          <a:xfrm>
            <a:off x="3669888" y="0"/>
            <a:ext cx="5204645" cy="3830619"/>
          </a:xfrm>
          <a:prstGeom prst="rect">
            <a:avLst/>
          </a:prstGeom>
        </p:spPr>
      </p:pic>
      <p:sp>
        <p:nvSpPr>
          <p:cNvPr id="5" name="Title 3">
            <a:extLst>
              <a:ext uri="{FF2B5EF4-FFF2-40B4-BE49-F238E27FC236}">
                <a16:creationId xmlns:a16="http://schemas.microsoft.com/office/drawing/2014/main" id="{CF06F577-9619-11E1-AE55-98CC92B90BBB}"/>
              </a:ext>
            </a:extLst>
          </p:cNvPr>
          <p:cNvSpPr>
            <a:spLocks noGrp="1"/>
          </p:cNvSpPr>
          <p:nvPr>
            <p:ph type="subTitle" idx="1"/>
          </p:nvPr>
        </p:nvSpPr>
        <p:spPr>
          <a:xfrm>
            <a:off x="2638507" y="4246111"/>
            <a:ext cx="6914986" cy="1711344"/>
          </a:xfrm>
        </p:spPr>
        <p:txBody>
          <a:bodyPr vert="horz" lIns="91440" tIns="45720" rIns="91440" bIns="45720" rtlCol="0" anchor="ctr" anchorCtr="0">
            <a:normAutofit/>
          </a:bodyPr>
          <a:lstStyle/>
          <a:p>
            <a:pPr algn="ctr">
              <a:lnSpc>
                <a:spcPct val="90000"/>
              </a:lnSpc>
            </a:pPr>
            <a:r>
              <a:rPr lang="en-US" sz="4400" kern="1200" dirty="0">
                <a:solidFill>
                  <a:schemeClr val="tx1"/>
                </a:solidFill>
                <a:latin typeface="+mj-lt"/>
                <a:ea typeface="+mj-ea"/>
                <a:cs typeface="+mj-cs"/>
              </a:rPr>
              <a:t>AGILE DEVELOPMENT</a:t>
            </a:r>
          </a:p>
        </p:txBody>
      </p:sp>
    </p:spTree>
    <p:extLst>
      <p:ext uri="{BB962C8B-B14F-4D97-AF65-F5344CB8AC3E}">
        <p14:creationId xmlns:p14="http://schemas.microsoft.com/office/powerpoint/2010/main" val="1799372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A9E9-A334-0FB7-5F1F-76D3451AD854}"/>
              </a:ext>
            </a:extLst>
          </p:cNvPr>
          <p:cNvSpPr>
            <a:spLocks noGrp="1"/>
          </p:cNvSpPr>
          <p:nvPr>
            <p:ph type="title"/>
          </p:nvPr>
        </p:nvSpPr>
        <p:spPr/>
        <p:txBody>
          <a:bodyPr/>
          <a:lstStyle/>
          <a:p>
            <a:r>
              <a:rPr lang="en-US" dirty="0"/>
              <a:t>Understanding the Agile Roles </a:t>
            </a:r>
          </a:p>
        </p:txBody>
      </p:sp>
      <p:sp>
        <p:nvSpPr>
          <p:cNvPr id="4" name="Text Placeholder 5">
            <a:extLst>
              <a:ext uri="{FF2B5EF4-FFF2-40B4-BE49-F238E27FC236}">
                <a16:creationId xmlns:a16="http://schemas.microsoft.com/office/drawing/2014/main" id="{F0375A45-524A-945E-FBF5-D180FA5DB61D}"/>
              </a:ext>
            </a:extLst>
          </p:cNvPr>
          <p:cNvSpPr>
            <a:spLocks noGrp="1"/>
          </p:cNvSpPr>
          <p:nvPr>
            <p:ph idx="1"/>
          </p:nvPr>
        </p:nvSpPr>
        <p:spPr>
          <a:xfrm>
            <a:off x="1141412" y="2249486"/>
            <a:ext cx="9905999" cy="4291013"/>
          </a:xfrm>
        </p:spPr>
        <p:txBody>
          <a:bodyPr anchor="ctr">
            <a:normAutofit lnSpcReduction="10000"/>
          </a:bodyPr>
          <a:lstStyle/>
          <a:p>
            <a:pPr marL="285750" indent="-285750">
              <a:buFont typeface="Arial" panose="020B0604020202020204" pitchFamily="34" charset="0"/>
              <a:buChar char="•"/>
            </a:pPr>
            <a:r>
              <a:rPr lang="en-US" b="1" dirty="0"/>
              <a:t>Product Owner</a:t>
            </a:r>
          </a:p>
          <a:p>
            <a:pPr marL="742950" lvl="1" indent="-285750">
              <a:buFont typeface="Arial" panose="020B0604020202020204" pitchFamily="34" charset="0"/>
              <a:buChar char="•"/>
            </a:pPr>
            <a:r>
              <a:rPr lang="en-US" sz="1500" dirty="0"/>
              <a:t>Maximizes value of the product and work of the Development Team. </a:t>
            </a:r>
          </a:p>
          <a:p>
            <a:pPr marL="285750" indent="-285750">
              <a:buFont typeface="Arial" panose="020B0604020202020204" pitchFamily="34" charset="0"/>
              <a:buChar char="•"/>
            </a:pPr>
            <a:r>
              <a:rPr lang="en-US" b="1" dirty="0"/>
              <a:t>Scrum Master</a:t>
            </a:r>
          </a:p>
          <a:p>
            <a:pPr marL="742950" lvl="1" indent="-285750">
              <a:buFont typeface="Arial" panose="020B0604020202020204" pitchFamily="34" charset="0"/>
              <a:buChar char="•"/>
            </a:pPr>
            <a:r>
              <a:rPr lang="en-US" sz="1500" dirty="0"/>
              <a:t>Guides Agile principals </a:t>
            </a:r>
          </a:p>
          <a:p>
            <a:pPr marL="742950" lvl="1" indent="-285750">
              <a:buFont typeface="Arial" panose="020B0604020202020204" pitchFamily="34" charset="0"/>
              <a:buChar char="•"/>
            </a:pPr>
            <a:r>
              <a:rPr lang="en-US" sz="1500" dirty="0"/>
              <a:t>Is the servant-leader to the Product Owner. </a:t>
            </a:r>
          </a:p>
          <a:p>
            <a:pPr marL="742950" lvl="1" indent="-285750">
              <a:buFont typeface="Arial" panose="020B0604020202020204" pitchFamily="34" charset="0"/>
              <a:buChar char="•"/>
            </a:pPr>
            <a:r>
              <a:rPr lang="en-US" sz="1500" dirty="0"/>
              <a:t>Facilitates Scrum events.</a:t>
            </a:r>
          </a:p>
          <a:p>
            <a:pPr marL="742950" lvl="1" indent="-285750">
              <a:buFont typeface="Arial" panose="020B0604020202020204" pitchFamily="34" charset="0"/>
              <a:buChar char="•"/>
            </a:pPr>
            <a:r>
              <a:rPr lang="en-US" sz="1500" dirty="0"/>
              <a:t>Enforce scrum ceremonies and processes</a:t>
            </a:r>
          </a:p>
          <a:p>
            <a:pPr marL="285750" indent="-285750">
              <a:buFont typeface="Arial" panose="020B0604020202020204" pitchFamily="34" charset="0"/>
              <a:buChar char="•"/>
            </a:pPr>
            <a:r>
              <a:rPr lang="en-US" b="1" dirty="0"/>
              <a:t>Development Team</a:t>
            </a:r>
          </a:p>
          <a:p>
            <a:pPr marL="742950" lvl="1" indent="-285750">
              <a:buFont typeface="Arial" panose="020B0604020202020204" pitchFamily="34" charset="0"/>
              <a:buChar char="•"/>
            </a:pPr>
            <a:r>
              <a:rPr lang="en-US" sz="1500" dirty="0"/>
              <a:t>Consisting of Developers and Testers</a:t>
            </a:r>
          </a:p>
          <a:p>
            <a:pPr marL="742950" lvl="1" indent="-285750">
              <a:buFont typeface="Arial" panose="020B0604020202020204" pitchFamily="34" charset="0"/>
              <a:buChar char="•"/>
            </a:pPr>
            <a:r>
              <a:rPr lang="en-US" sz="1500" dirty="0"/>
              <a:t>Self-organized</a:t>
            </a:r>
          </a:p>
          <a:p>
            <a:pPr marL="742950" lvl="1" indent="-285750">
              <a:buFont typeface="Arial" panose="020B0604020202020204" pitchFamily="34" charset="0"/>
              <a:buChar char="•"/>
            </a:pPr>
            <a:r>
              <a:rPr lang="en-US" sz="1500" dirty="0"/>
              <a:t>Inter-disciplinary </a:t>
            </a:r>
          </a:p>
        </p:txBody>
      </p:sp>
    </p:spTree>
    <p:extLst>
      <p:ext uri="{BB962C8B-B14F-4D97-AF65-F5344CB8AC3E}">
        <p14:creationId xmlns:p14="http://schemas.microsoft.com/office/powerpoint/2010/main" val="382258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dissolve">
                                      <p:cBhvr>
                                        <p:cTn id="15" dur="500"/>
                                        <p:tgtEl>
                                          <p:spTgt spid="4">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dissolve">
                                      <p:cBhvr>
                                        <p:cTn id="18" dur="500"/>
                                        <p:tgtEl>
                                          <p:spTgt spid="4">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dissolve">
                                      <p:cBhvr>
                                        <p:cTn id="21" dur="500"/>
                                        <p:tgtEl>
                                          <p:spTgt spid="4">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dissolve">
                                      <p:cBhvr>
                                        <p:cTn id="24" dur="500"/>
                                        <p:tgtEl>
                                          <p:spTgt spid="4">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dissolv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dissolve">
                                      <p:cBhvr>
                                        <p:cTn id="32" dur="500"/>
                                        <p:tgtEl>
                                          <p:spTgt spid="4">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dissolve">
                                      <p:cBhvr>
                                        <p:cTn id="35" dur="500"/>
                                        <p:tgtEl>
                                          <p:spTgt spid="4">
                                            <p:txEl>
                                              <p:pRg st="8" end="8"/>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dissolve">
                                      <p:cBhvr>
                                        <p:cTn id="38" dur="500"/>
                                        <p:tgtEl>
                                          <p:spTgt spid="4">
                                            <p:txEl>
                                              <p:pRg st="9" end="9"/>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dissolve">
                                      <p:cBhvr>
                                        <p:cTn id="41"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FE2C-AABB-ABB8-A6A1-3EC5119AFFF2}"/>
              </a:ext>
            </a:extLst>
          </p:cNvPr>
          <p:cNvSpPr>
            <a:spLocks noGrp="1"/>
          </p:cNvSpPr>
          <p:nvPr>
            <p:ph type="title"/>
          </p:nvPr>
        </p:nvSpPr>
        <p:spPr/>
        <p:txBody>
          <a:bodyPr/>
          <a:lstStyle/>
          <a:p>
            <a:r>
              <a:rPr lang="en-US" dirty="0"/>
              <a:t>SLDC: Software development lifecycle</a:t>
            </a:r>
          </a:p>
        </p:txBody>
      </p:sp>
      <p:sp>
        <p:nvSpPr>
          <p:cNvPr id="5" name="TextBox 4">
            <a:extLst>
              <a:ext uri="{FF2B5EF4-FFF2-40B4-BE49-F238E27FC236}">
                <a16:creationId xmlns:a16="http://schemas.microsoft.com/office/drawing/2014/main" id="{BB6CDAB3-0AC1-9BB9-2AD6-E4251EF82854}"/>
              </a:ext>
            </a:extLst>
          </p:cNvPr>
          <p:cNvSpPr txBox="1"/>
          <p:nvPr/>
        </p:nvSpPr>
        <p:spPr>
          <a:xfrm>
            <a:off x="1141413" y="1951354"/>
            <a:ext cx="5482011" cy="4288128"/>
          </a:xfrm>
          <a:prstGeom prst="rect">
            <a:avLst/>
          </a:prstGeom>
        </p:spPr>
        <p:txBody>
          <a:bodyPr vert="horz" lIns="91440" tIns="45720" rIns="91440" bIns="45720" rtlCol="0">
            <a:noAutofit/>
          </a:bodyPr>
          <a:lstStyle/>
          <a:p>
            <a:pPr marL="114300">
              <a:lnSpc>
                <a:spcPct val="90000"/>
              </a:lnSpc>
              <a:spcAft>
                <a:spcPts val="600"/>
              </a:spcAft>
            </a:pPr>
            <a:r>
              <a:rPr lang="en-US" sz="1300" b="1" dirty="0"/>
              <a:t>Planning and Analysis</a:t>
            </a:r>
          </a:p>
          <a:p>
            <a:pPr marL="571500" lvl="1">
              <a:lnSpc>
                <a:spcPct val="90000"/>
              </a:lnSpc>
              <a:spcAft>
                <a:spcPts val="600"/>
              </a:spcAft>
            </a:pPr>
            <a:r>
              <a:rPr lang="en-US" sz="1300" dirty="0"/>
              <a:t>Collaborate with different stakeholders.</a:t>
            </a:r>
          </a:p>
          <a:p>
            <a:pPr marL="571500" lvl="1">
              <a:lnSpc>
                <a:spcPct val="90000"/>
              </a:lnSpc>
              <a:spcAft>
                <a:spcPts val="600"/>
              </a:spcAft>
            </a:pPr>
            <a:r>
              <a:rPr lang="en-US" sz="1300" dirty="0"/>
              <a:t>Organize the Requirements.</a:t>
            </a:r>
            <a:endParaRPr lang="en-US" sz="1300" b="1" dirty="0"/>
          </a:p>
          <a:p>
            <a:pPr marL="571500" lvl="1">
              <a:lnSpc>
                <a:spcPct val="90000"/>
              </a:lnSpc>
              <a:spcAft>
                <a:spcPts val="600"/>
              </a:spcAft>
            </a:pPr>
            <a:r>
              <a:rPr lang="en-US" sz="1300" dirty="0"/>
              <a:t>Define technologies, limitations, time frames, and budget.</a:t>
            </a:r>
          </a:p>
          <a:p>
            <a:pPr marL="114300">
              <a:lnSpc>
                <a:spcPct val="90000"/>
              </a:lnSpc>
              <a:spcAft>
                <a:spcPts val="600"/>
              </a:spcAft>
            </a:pPr>
            <a:r>
              <a:rPr lang="en-US" sz="1300" b="1" dirty="0"/>
              <a:t>Design</a:t>
            </a:r>
          </a:p>
          <a:p>
            <a:pPr marL="114300">
              <a:lnSpc>
                <a:spcPct val="90000"/>
              </a:lnSpc>
              <a:spcAft>
                <a:spcPts val="600"/>
              </a:spcAft>
            </a:pPr>
            <a:r>
              <a:rPr lang="en-US" sz="1300" b="1" dirty="0"/>
              <a:t>	  </a:t>
            </a:r>
            <a:r>
              <a:rPr lang="en-US" sz="1300" dirty="0"/>
              <a:t>Create a detailed process for functionality.</a:t>
            </a:r>
            <a:endParaRPr lang="en-US" sz="1300" b="1" dirty="0"/>
          </a:p>
          <a:p>
            <a:pPr marL="114300">
              <a:lnSpc>
                <a:spcPct val="90000"/>
              </a:lnSpc>
              <a:spcAft>
                <a:spcPts val="600"/>
              </a:spcAft>
            </a:pPr>
            <a:r>
              <a:rPr lang="en-US" sz="1300" b="1" dirty="0"/>
              <a:t>	  </a:t>
            </a:r>
            <a:r>
              <a:rPr lang="en-US" sz="1300" dirty="0"/>
              <a:t>Functionality is then broken up into smaller increments and assigned. </a:t>
            </a:r>
          </a:p>
          <a:p>
            <a:pPr marL="114300">
              <a:lnSpc>
                <a:spcPct val="90000"/>
              </a:lnSpc>
              <a:spcAft>
                <a:spcPts val="600"/>
              </a:spcAft>
            </a:pPr>
            <a:r>
              <a:rPr lang="en-US" sz="1300" b="1" dirty="0"/>
              <a:t>Implementation</a:t>
            </a:r>
          </a:p>
          <a:p>
            <a:pPr marL="571500" lvl="1">
              <a:lnSpc>
                <a:spcPct val="90000"/>
              </a:lnSpc>
              <a:spcAft>
                <a:spcPts val="600"/>
              </a:spcAft>
            </a:pPr>
            <a:r>
              <a:rPr lang="en-US" sz="1300" dirty="0"/>
              <a:t>Occurs In conjunction with Development.</a:t>
            </a:r>
          </a:p>
          <a:p>
            <a:pPr marL="114300">
              <a:lnSpc>
                <a:spcPct val="90000"/>
              </a:lnSpc>
              <a:spcAft>
                <a:spcPts val="600"/>
              </a:spcAft>
            </a:pPr>
            <a:r>
              <a:rPr lang="en-US" sz="1300" b="1" dirty="0"/>
              <a:t>Testing/ Integration</a:t>
            </a:r>
          </a:p>
          <a:p>
            <a:pPr marL="571500" lvl="1">
              <a:lnSpc>
                <a:spcPct val="90000"/>
              </a:lnSpc>
              <a:spcAft>
                <a:spcPts val="600"/>
              </a:spcAft>
            </a:pPr>
            <a:r>
              <a:rPr lang="en-US" sz="1300" dirty="0"/>
              <a:t>Testing commences</a:t>
            </a:r>
          </a:p>
          <a:p>
            <a:pPr marL="571500" lvl="1">
              <a:lnSpc>
                <a:spcPct val="90000"/>
              </a:lnSpc>
              <a:spcAft>
                <a:spcPts val="600"/>
              </a:spcAft>
            </a:pPr>
            <a:r>
              <a:rPr lang="en-US" sz="1300" dirty="0"/>
              <a:t>Process for identifying and mitigating reported defects and issue tracking.</a:t>
            </a:r>
          </a:p>
          <a:p>
            <a:pPr marL="114300">
              <a:lnSpc>
                <a:spcPct val="90000"/>
              </a:lnSpc>
              <a:spcAft>
                <a:spcPts val="600"/>
              </a:spcAft>
            </a:pPr>
            <a:r>
              <a:rPr lang="en-US" sz="1300" b="1" dirty="0"/>
              <a:t>Maintenance</a:t>
            </a:r>
          </a:p>
          <a:p>
            <a:pPr marL="571500" lvl="1">
              <a:lnSpc>
                <a:spcPct val="90000"/>
              </a:lnSpc>
              <a:spcAft>
                <a:spcPts val="600"/>
              </a:spcAft>
            </a:pPr>
            <a:r>
              <a:rPr lang="en-US" sz="1300" dirty="0"/>
              <a:t>Product in the production environment and released to the market.</a:t>
            </a:r>
          </a:p>
          <a:p>
            <a:pPr marL="571500" lvl="1">
              <a:lnSpc>
                <a:spcPct val="90000"/>
              </a:lnSpc>
              <a:spcAft>
                <a:spcPts val="600"/>
              </a:spcAft>
            </a:pPr>
            <a:r>
              <a:rPr lang="en-US" sz="1300" dirty="0"/>
              <a:t>Developers must be ready to implement NEW features and bug fixes as they come up. </a:t>
            </a:r>
          </a:p>
        </p:txBody>
      </p:sp>
      <p:pic>
        <p:nvPicPr>
          <p:cNvPr id="7" name="Picture 6">
            <a:extLst>
              <a:ext uri="{FF2B5EF4-FFF2-40B4-BE49-F238E27FC236}">
                <a16:creationId xmlns:a16="http://schemas.microsoft.com/office/drawing/2014/main" id="{8C75C70A-71EB-BB6F-94CC-448BD506C968}"/>
              </a:ext>
            </a:extLst>
          </p:cNvPr>
          <p:cNvPicPr>
            <a:picLocks noChangeAspect="1"/>
          </p:cNvPicPr>
          <p:nvPr/>
        </p:nvPicPr>
        <p:blipFill rotWithShape="1">
          <a:blip r:embed="rId3"/>
          <a:srcRect l="25492" t="5819" r="25956" b="6014"/>
          <a:stretch/>
        </p:blipFill>
        <p:spPr>
          <a:xfrm>
            <a:off x="7445829" y="2097088"/>
            <a:ext cx="3904794" cy="39483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00283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lstStyle/>
          <a:p>
            <a:pPr algn="ctr"/>
            <a:r>
              <a:rPr lang="en-US" dirty="0"/>
              <a:t>Agile vs. waterfall Comparison</a:t>
            </a:r>
          </a:p>
        </p:txBody>
      </p:sp>
      <p:sp>
        <p:nvSpPr>
          <p:cNvPr id="46" name="Freeform: Shape 45">
            <a:extLst>
              <a:ext uri="{FF2B5EF4-FFF2-40B4-BE49-F238E27FC236}">
                <a16:creationId xmlns:a16="http://schemas.microsoft.com/office/drawing/2014/main" id="{70A47EF6-6D02-4F76-93B5-0D8B84CF64E6}"/>
              </a:ext>
            </a:extLst>
          </p:cNvPr>
          <p:cNvSpPr/>
          <p:nvPr/>
        </p:nvSpPr>
        <p:spPr>
          <a:xfrm flipH="1">
            <a:off x="2554649" y="2221253"/>
            <a:ext cx="2986151" cy="3050837"/>
          </a:xfrm>
          <a:custGeom>
            <a:avLst/>
            <a:gdLst>
              <a:gd name="connsiteX0" fmla="*/ 655682 w 3981574"/>
              <a:gd name="connsiteY0" fmla="*/ 0 h 4067783"/>
              <a:gd name="connsiteX1" fmla="*/ 3852261 w 3981574"/>
              <a:gd name="connsiteY1" fmla="*/ 0 h 4067783"/>
              <a:gd name="connsiteX2" fmla="*/ 3981574 w 3981574"/>
              <a:gd name="connsiteY2" fmla="*/ 129403 h 4067783"/>
              <a:gd name="connsiteX3" fmla="*/ 3981574 w 3981574"/>
              <a:gd name="connsiteY3" fmla="*/ 3938380 h 4067783"/>
              <a:gd name="connsiteX4" fmla="*/ 3852261 w 3981574"/>
              <a:gd name="connsiteY4" fmla="*/ 4067783 h 4067783"/>
              <a:gd name="connsiteX5" fmla="*/ 129525 w 3981574"/>
              <a:gd name="connsiteY5" fmla="*/ 4067783 h 4067783"/>
              <a:gd name="connsiteX6" fmla="*/ 0 w 3981574"/>
              <a:gd name="connsiteY6" fmla="*/ 3938380 h 4067783"/>
              <a:gd name="connsiteX7" fmla="*/ 0 w 3981574"/>
              <a:gd name="connsiteY7" fmla="*/ 3889983 h 4067783"/>
              <a:gd name="connsiteX8" fmla="*/ 0 w 3981574"/>
              <a:gd name="connsiteY8" fmla="*/ 3845533 h 4067783"/>
              <a:gd name="connsiteX9" fmla="*/ 0 w 3981574"/>
              <a:gd name="connsiteY9" fmla="*/ 3757679 h 4067783"/>
              <a:gd name="connsiteX10" fmla="*/ 99569 w 3981574"/>
              <a:gd name="connsiteY10" fmla="*/ 3757679 h 4067783"/>
              <a:gd name="connsiteX11" fmla="*/ 229754 w 3981574"/>
              <a:gd name="connsiteY11" fmla="*/ 3682327 h 4067783"/>
              <a:gd name="connsiteX12" fmla="*/ 333478 w 3981574"/>
              <a:gd name="connsiteY12" fmla="*/ 3503203 h 4067783"/>
              <a:gd name="connsiteX13" fmla="*/ 333478 w 3981574"/>
              <a:gd name="connsiteY13" fmla="*/ 3353475 h 4067783"/>
              <a:gd name="connsiteX14" fmla="*/ 229754 w 3981574"/>
              <a:gd name="connsiteY14" fmla="*/ 3174351 h 4067783"/>
              <a:gd name="connsiteX15" fmla="*/ 99569 w 3981574"/>
              <a:gd name="connsiteY15" fmla="*/ 3098999 h 4067783"/>
              <a:gd name="connsiteX16" fmla="*/ 0 w 3981574"/>
              <a:gd name="connsiteY16" fmla="*/ 3098999 h 4067783"/>
              <a:gd name="connsiteX17" fmla="*/ 0 w 3981574"/>
              <a:gd name="connsiteY17" fmla="*/ 2976464 h 4067783"/>
              <a:gd name="connsiteX18" fmla="*/ 99569 w 3981574"/>
              <a:gd name="connsiteY18" fmla="*/ 2976464 h 4067783"/>
              <a:gd name="connsiteX19" fmla="*/ 229754 w 3981574"/>
              <a:gd name="connsiteY19" fmla="*/ 2901112 h 4067783"/>
              <a:gd name="connsiteX20" fmla="*/ 333478 w 3981574"/>
              <a:gd name="connsiteY20" fmla="*/ 2721988 h 4067783"/>
              <a:gd name="connsiteX21" fmla="*/ 333478 w 3981574"/>
              <a:gd name="connsiteY21" fmla="*/ 2572260 h 4067783"/>
              <a:gd name="connsiteX22" fmla="*/ 229754 w 3981574"/>
              <a:gd name="connsiteY22" fmla="*/ 2393136 h 4067783"/>
              <a:gd name="connsiteX23" fmla="*/ 99569 w 3981574"/>
              <a:gd name="connsiteY23" fmla="*/ 2317784 h 4067783"/>
              <a:gd name="connsiteX24" fmla="*/ 0 w 3981574"/>
              <a:gd name="connsiteY24" fmla="*/ 2317784 h 4067783"/>
              <a:gd name="connsiteX25" fmla="*/ 0 w 3981574"/>
              <a:gd name="connsiteY25" fmla="*/ 2195250 h 4067783"/>
              <a:gd name="connsiteX26" fmla="*/ 99569 w 3981574"/>
              <a:gd name="connsiteY26" fmla="*/ 2195250 h 4067783"/>
              <a:gd name="connsiteX27" fmla="*/ 229754 w 3981574"/>
              <a:gd name="connsiteY27" fmla="*/ 2119898 h 4067783"/>
              <a:gd name="connsiteX28" fmla="*/ 333478 w 3981574"/>
              <a:gd name="connsiteY28" fmla="*/ 1940774 h 4067783"/>
              <a:gd name="connsiteX29" fmla="*/ 333478 w 3981574"/>
              <a:gd name="connsiteY29" fmla="*/ 1791046 h 4067783"/>
              <a:gd name="connsiteX30" fmla="*/ 229754 w 3981574"/>
              <a:gd name="connsiteY30" fmla="*/ 1611922 h 4067783"/>
              <a:gd name="connsiteX31" fmla="*/ 99569 w 3981574"/>
              <a:gd name="connsiteY31" fmla="*/ 1536570 h 4067783"/>
              <a:gd name="connsiteX32" fmla="*/ 0 w 3981574"/>
              <a:gd name="connsiteY32" fmla="*/ 1536570 h 4067783"/>
              <a:gd name="connsiteX33" fmla="*/ 0 w 3981574"/>
              <a:gd name="connsiteY33" fmla="*/ 1414036 h 4067783"/>
              <a:gd name="connsiteX34" fmla="*/ 99569 w 3981574"/>
              <a:gd name="connsiteY34" fmla="*/ 1414036 h 4067783"/>
              <a:gd name="connsiteX35" fmla="*/ 229754 w 3981574"/>
              <a:gd name="connsiteY35" fmla="*/ 1338684 h 4067783"/>
              <a:gd name="connsiteX36" fmla="*/ 333478 w 3981574"/>
              <a:gd name="connsiteY36" fmla="*/ 1159560 h 4067783"/>
              <a:gd name="connsiteX37" fmla="*/ 333478 w 3981574"/>
              <a:gd name="connsiteY37" fmla="*/ 1009832 h 4067783"/>
              <a:gd name="connsiteX38" fmla="*/ 229754 w 3981574"/>
              <a:gd name="connsiteY38" fmla="*/ 830708 h 4067783"/>
              <a:gd name="connsiteX39" fmla="*/ 99569 w 3981574"/>
              <a:gd name="connsiteY39" fmla="*/ 755356 h 4067783"/>
              <a:gd name="connsiteX40" fmla="*/ 0 w 3981574"/>
              <a:gd name="connsiteY40" fmla="*/ 755356 h 4067783"/>
              <a:gd name="connsiteX41" fmla="*/ 0 w 3981574"/>
              <a:gd name="connsiteY41" fmla="*/ 710934 h 4067783"/>
              <a:gd name="connsiteX42" fmla="*/ 0 w 3981574"/>
              <a:gd name="connsiteY42" fmla="*/ 666736 h 4067783"/>
              <a:gd name="connsiteX43" fmla="*/ 0 w 3981574"/>
              <a:gd name="connsiteY43" fmla="*/ 599690 h 4067783"/>
              <a:gd name="connsiteX44" fmla="*/ 211353 w 3981574"/>
              <a:gd name="connsiteY44" fmla="*/ 599690 h 4067783"/>
              <a:gd name="connsiteX45" fmla="*/ 414226 w 3981574"/>
              <a:gd name="connsiteY45" fmla="*/ 483077 h 4067783"/>
              <a:gd name="connsiteX46" fmla="*/ 625579 w 3981574"/>
              <a:gd name="connsiteY46" fmla="*/ 116399 h 4067783"/>
              <a:gd name="connsiteX47" fmla="*/ 655682 w 3981574"/>
              <a:gd name="connsiteY47" fmla="*/ 0 h 406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981574" h="4067783">
                <a:moveTo>
                  <a:pt x="655682" y="0"/>
                </a:moveTo>
                <a:lnTo>
                  <a:pt x="3852261" y="0"/>
                </a:lnTo>
                <a:cubicBezTo>
                  <a:pt x="3923277" y="0"/>
                  <a:pt x="3981574" y="58200"/>
                  <a:pt x="3981574" y="129403"/>
                </a:cubicBezTo>
                <a:lnTo>
                  <a:pt x="3981574" y="3938380"/>
                </a:lnTo>
                <a:cubicBezTo>
                  <a:pt x="3981574" y="4009584"/>
                  <a:pt x="3923277" y="4067783"/>
                  <a:pt x="3852261" y="4067783"/>
                </a:cubicBezTo>
                <a:lnTo>
                  <a:pt x="129525" y="4067783"/>
                </a:lnTo>
                <a:cubicBezTo>
                  <a:pt x="58297" y="4067783"/>
                  <a:pt x="0" y="4009584"/>
                  <a:pt x="0" y="3938380"/>
                </a:cubicBezTo>
                <a:lnTo>
                  <a:pt x="0" y="3889983"/>
                </a:lnTo>
                <a:lnTo>
                  <a:pt x="0" y="3845533"/>
                </a:lnTo>
                <a:lnTo>
                  <a:pt x="0" y="3757679"/>
                </a:lnTo>
                <a:lnTo>
                  <a:pt x="99569" y="3757679"/>
                </a:lnTo>
                <a:cubicBezTo>
                  <a:pt x="153400" y="3757679"/>
                  <a:pt x="202350" y="3729289"/>
                  <a:pt x="229754" y="3682327"/>
                </a:cubicBezTo>
                <a:lnTo>
                  <a:pt x="333478" y="3503203"/>
                </a:lnTo>
                <a:cubicBezTo>
                  <a:pt x="359906" y="3457217"/>
                  <a:pt x="359906" y="3399461"/>
                  <a:pt x="333478" y="3353475"/>
                </a:cubicBezTo>
                <a:lnTo>
                  <a:pt x="229754" y="3174351"/>
                </a:lnTo>
                <a:cubicBezTo>
                  <a:pt x="202350" y="3127390"/>
                  <a:pt x="153400" y="3098999"/>
                  <a:pt x="99569" y="3098999"/>
                </a:cubicBezTo>
                <a:lnTo>
                  <a:pt x="0" y="3098999"/>
                </a:lnTo>
                <a:lnTo>
                  <a:pt x="0" y="2976464"/>
                </a:lnTo>
                <a:lnTo>
                  <a:pt x="99569" y="2976464"/>
                </a:lnTo>
                <a:cubicBezTo>
                  <a:pt x="153400" y="2976464"/>
                  <a:pt x="202350" y="2948074"/>
                  <a:pt x="229754" y="2901112"/>
                </a:cubicBezTo>
                <a:lnTo>
                  <a:pt x="333478" y="2721988"/>
                </a:lnTo>
                <a:cubicBezTo>
                  <a:pt x="359906" y="2676002"/>
                  <a:pt x="359906" y="2618246"/>
                  <a:pt x="333478" y="2572260"/>
                </a:cubicBezTo>
                <a:lnTo>
                  <a:pt x="229754" y="2393136"/>
                </a:lnTo>
                <a:cubicBezTo>
                  <a:pt x="202350" y="2346174"/>
                  <a:pt x="153400" y="2317784"/>
                  <a:pt x="99569" y="2317784"/>
                </a:cubicBezTo>
                <a:lnTo>
                  <a:pt x="0" y="2317784"/>
                </a:lnTo>
                <a:lnTo>
                  <a:pt x="0" y="2195250"/>
                </a:lnTo>
                <a:lnTo>
                  <a:pt x="99569" y="2195250"/>
                </a:lnTo>
                <a:cubicBezTo>
                  <a:pt x="153400" y="2195250"/>
                  <a:pt x="202350" y="2166860"/>
                  <a:pt x="229754" y="2119898"/>
                </a:cubicBezTo>
                <a:lnTo>
                  <a:pt x="333478" y="1940774"/>
                </a:lnTo>
                <a:cubicBezTo>
                  <a:pt x="359906" y="1894788"/>
                  <a:pt x="359906" y="1837032"/>
                  <a:pt x="333478" y="1791046"/>
                </a:cubicBezTo>
                <a:lnTo>
                  <a:pt x="229754" y="1611922"/>
                </a:lnTo>
                <a:cubicBezTo>
                  <a:pt x="202350" y="1564960"/>
                  <a:pt x="153400" y="1536570"/>
                  <a:pt x="99569" y="1536570"/>
                </a:cubicBezTo>
                <a:lnTo>
                  <a:pt x="0" y="1536570"/>
                </a:lnTo>
                <a:lnTo>
                  <a:pt x="0" y="1414036"/>
                </a:lnTo>
                <a:lnTo>
                  <a:pt x="99569" y="1414036"/>
                </a:lnTo>
                <a:cubicBezTo>
                  <a:pt x="153400" y="1414036"/>
                  <a:pt x="202350" y="1385646"/>
                  <a:pt x="229754" y="1338684"/>
                </a:cubicBezTo>
                <a:lnTo>
                  <a:pt x="333478" y="1159560"/>
                </a:lnTo>
                <a:cubicBezTo>
                  <a:pt x="359906" y="1113574"/>
                  <a:pt x="359906" y="1055818"/>
                  <a:pt x="333478" y="1009832"/>
                </a:cubicBezTo>
                <a:lnTo>
                  <a:pt x="229754" y="830708"/>
                </a:lnTo>
                <a:cubicBezTo>
                  <a:pt x="202350" y="783746"/>
                  <a:pt x="153400" y="755356"/>
                  <a:pt x="99569" y="755356"/>
                </a:cubicBezTo>
                <a:lnTo>
                  <a:pt x="0" y="755356"/>
                </a:lnTo>
                <a:lnTo>
                  <a:pt x="0" y="710934"/>
                </a:lnTo>
                <a:lnTo>
                  <a:pt x="0" y="666736"/>
                </a:lnTo>
                <a:lnTo>
                  <a:pt x="0" y="599690"/>
                </a:lnTo>
                <a:lnTo>
                  <a:pt x="211353" y="599690"/>
                </a:lnTo>
                <a:cubicBezTo>
                  <a:pt x="295513" y="599690"/>
                  <a:pt x="370981" y="554281"/>
                  <a:pt x="414226" y="483077"/>
                </a:cubicBezTo>
                <a:lnTo>
                  <a:pt x="625579" y="116399"/>
                </a:lnTo>
                <a:cubicBezTo>
                  <a:pt x="647202" y="79731"/>
                  <a:pt x="655682" y="40932"/>
                  <a:pt x="655682" y="0"/>
                </a:cubicBezTo>
                <a:close/>
              </a:path>
            </a:pathLst>
          </a:custGeom>
          <a:solidFill>
            <a:schemeClr val="accent6"/>
          </a:solidFill>
          <a:ln w="12700">
            <a:miter lim="400000"/>
          </a:ln>
        </p:spPr>
        <p:txBody>
          <a:bodyPr wrap="square" lIns="28575" tIns="28575" rIns="28575" bIns="28575" anchor="ctr">
            <a:noAutofit/>
          </a:bodyPr>
          <a:lstStyle/>
          <a:p>
            <a:pPr>
              <a:defRPr sz="3000">
                <a:solidFill>
                  <a:srgbClr val="FFFFFF"/>
                </a:solidFill>
                <a:effectLst>
                  <a:outerShdw blurRad="38100" dist="12700" dir="5400000" rotWithShape="0">
                    <a:srgbClr val="000000">
                      <a:alpha val="50000"/>
                    </a:srgbClr>
                  </a:outerShdw>
                </a:effectLst>
              </a:defRPr>
            </a:pPr>
            <a:endParaRPr sz="2250" dirty="0"/>
          </a:p>
        </p:txBody>
      </p:sp>
      <p:sp>
        <p:nvSpPr>
          <p:cNvPr id="47" name="Freeform: Shape 46">
            <a:extLst>
              <a:ext uri="{FF2B5EF4-FFF2-40B4-BE49-F238E27FC236}">
                <a16:creationId xmlns:a16="http://schemas.microsoft.com/office/drawing/2014/main" id="{A0A00C16-FC25-489F-92E3-212E5C38389A}"/>
              </a:ext>
            </a:extLst>
          </p:cNvPr>
          <p:cNvSpPr/>
          <p:nvPr/>
        </p:nvSpPr>
        <p:spPr>
          <a:xfrm flipH="1">
            <a:off x="5097894" y="1818491"/>
            <a:ext cx="883667" cy="803921"/>
          </a:xfrm>
          <a:custGeom>
            <a:avLst/>
            <a:gdLst>
              <a:gd name="connsiteX0" fmla="*/ 400076 w 1178234"/>
              <a:gd name="connsiteY0" fmla="*/ 0 h 1071894"/>
              <a:gd name="connsiteX1" fmla="*/ 779748 w 1178234"/>
              <a:gd name="connsiteY1" fmla="*/ 0 h 1071894"/>
              <a:gd name="connsiteX2" fmla="*/ 960787 w 1178234"/>
              <a:gd name="connsiteY2" fmla="*/ 103608 h 1071894"/>
              <a:gd name="connsiteX3" fmla="*/ 1150728 w 1178234"/>
              <a:gd name="connsiteY3" fmla="*/ 431273 h 1071894"/>
              <a:gd name="connsiteX4" fmla="*/ 1150728 w 1178234"/>
              <a:gd name="connsiteY4" fmla="*/ 640621 h 1071894"/>
              <a:gd name="connsiteX5" fmla="*/ 960787 w 1178234"/>
              <a:gd name="connsiteY5" fmla="*/ 968500 h 1071894"/>
              <a:gd name="connsiteX6" fmla="*/ 779748 w 1178234"/>
              <a:gd name="connsiteY6" fmla="*/ 1071894 h 1071894"/>
              <a:gd name="connsiteX7" fmla="*/ 400076 w 1178234"/>
              <a:gd name="connsiteY7" fmla="*/ 1071894 h 1071894"/>
              <a:gd name="connsiteX8" fmla="*/ 218826 w 1178234"/>
              <a:gd name="connsiteY8" fmla="*/ 968500 h 1071894"/>
              <a:gd name="connsiteX9" fmla="*/ 29096 w 1178234"/>
              <a:gd name="connsiteY9" fmla="*/ 640621 h 1071894"/>
              <a:gd name="connsiteX10" fmla="*/ 29096 w 1178234"/>
              <a:gd name="connsiteY10" fmla="*/ 431273 h 1071894"/>
              <a:gd name="connsiteX11" fmla="*/ 218826 w 1178234"/>
              <a:gd name="connsiteY11" fmla="*/ 103608 h 1071894"/>
              <a:gd name="connsiteX12" fmla="*/ 400076 w 1178234"/>
              <a:gd name="connsiteY12" fmla="*/ 0 h 1071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234" h="1071894">
                <a:moveTo>
                  <a:pt x="400076" y="0"/>
                </a:moveTo>
                <a:lnTo>
                  <a:pt x="779748" y="0"/>
                </a:lnTo>
                <a:cubicBezTo>
                  <a:pt x="855216" y="0"/>
                  <a:pt x="921993" y="38800"/>
                  <a:pt x="960787" y="103608"/>
                </a:cubicBezTo>
                <a:lnTo>
                  <a:pt x="1150728" y="431273"/>
                </a:lnTo>
                <a:cubicBezTo>
                  <a:pt x="1187403" y="496082"/>
                  <a:pt x="1187403" y="575813"/>
                  <a:pt x="1150728" y="640621"/>
                </a:cubicBezTo>
                <a:lnTo>
                  <a:pt x="960787" y="968500"/>
                </a:lnTo>
                <a:cubicBezTo>
                  <a:pt x="924112" y="1033095"/>
                  <a:pt x="855216" y="1071894"/>
                  <a:pt x="779748" y="1071894"/>
                </a:cubicBezTo>
                <a:lnTo>
                  <a:pt x="400076" y="1071894"/>
                </a:lnTo>
                <a:cubicBezTo>
                  <a:pt x="324608" y="1071894"/>
                  <a:pt x="257832" y="1033095"/>
                  <a:pt x="218826" y="968500"/>
                </a:cubicBezTo>
                <a:lnTo>
                  <a:pt x="29096" y="640621"/>
                </a:lnTo>
                <a:cubicBezTo>
                  <a:pt x="-9699" y="575813"/>
                  <a:pt x="-9699" y="496082"/>
                  <a:pt x="29096" y="431273"/>
                </a:cubicBezTo>
                <a:lnTo>
                  <a:pt x="218826" y="103608"/>
                </a:lnTo>
                <a:cubicBezTo>
                  <a:pt x="255500" y="38800"/>
                  <a:pt x="324608" y="0"/>
                  <a:pt x="400076" y="0"/>
                </a:cubicBezTo>
                <a:close/>
              </a:path>
            </a:pathLst>
          </a:custGeom>
          <a:solidFill>
            <a:schemeClr val="accent6">
              <a:lumMod val="60000"/>
              <a:lumOff val="40000"/>
            </a:schemeClr>
          </a:solidFill>
          <a:ln w="12700">
            <a:miter lim="400000"/>
          </a:ln>
        </p:spPr>
        <p:txBody>
          <a:bodyPr wrap="square" lIns="28575" tIns="28575" rIns="28575" bIns="28575" anchor="ctr">
            <a:noAutofit/>
          </a:body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48" name="Freeform: Shape 47">
            <a:extLst>
              <a:ext uri="{FF2B5EF4-FFF2-40B4-BE49-F238E27FC236}">
                <a16:creationId xmlns:a16="http://schemas.microsoft.com/office/drawing/2014/main" id="{7BCEF7AE-07CA-45F2-B1E8-A6B0BBAA6CDD}"/>
              </a:ext>
            </a:extLst>
          </p:cNvPr>
          <p:cNvSpPr/>
          <p:nvPr/>
        </p:nvSpPr>
        <p:spPr>
          <a:xfrm>
            <a:off x="6651173" y="2221253"/>
            <a:ext cx="2986181" cy="3050837"/>
          </a:xfrm>
          <a:custGeom>
            <a:avLst/>
            <a:gdLst>
              <a:gd name="connsiteX0" fmla="*/ 655682 w 3981574"/>
              <a:gd name="connsiteY0" fmla="*/ 0 h 4067783"/>
              <a:gd name="connsiteX1" fmla="*/ 3852261 w 3981574"/>
              <a:gd name="connsiteY1" fmla="*/ 0 h 4067783"/>
              <a:gd name="connsiteX2" fmla="*/ 3981574 w 3981574"/>
              <a:gd name="connsiteY2" fmla="*/ 129403 h 4067783"/>
              <a:gd name="connsiteX3" fmla="*/ 3981574 w 3981574"/>
              <a:gd name="connsiteY3" fmla="*/ 3938380 h 4067783"/>
              <a:gd name="connsiteX4" fmla="*/ 3852261 w 3981574"/>
              <a:gd name="connsiteY4" fmla="*/ 4067783 h 4067783"/>
              <a:gd name="connsiteX5" fmla="*/ 129525 w 3981574"/>
              <a:gd name="connsiteY5" fmla="*/ 4067783 h 4067783"/>
              <a:gd name="connsiteX6" fmla="*/ 0 w 3981574"/>
              <a:gd name="connsiteY6" fmla="*/ 3938380 h 4067783"/>
              <a:gd name="connsiteX7" fmla="*/ 0 w 3981574"/>
              <a:gd name="connsiteY7" fmla="*/ 3889983 h 4067783"/>
              <a:gd name="connsiteX8" fmla="*/ 0 w 3981574"/>
              <a:gd name="connsiteY8" fmla="*/ 3845533 h 4067783"/>
              <a:gd name="connsiteX9" fmla="*/ 0 w 3981574"/>
              <a:gd name="connsiteY9" fmla="*/ 3757679 h 4067783"/>
              <a:gd name="connsiteX10" fmla="*/ 99569 w 3981574"/>
              <a:gd name="connsiteY10" fmla="*/ 3757679 h 4067783"/>
              <a:gd name="connsiteX11" fmla="*/ 229754 w 3981574"/>
              <a:gd name="connsiteY11" fmla="*/ 3682327 h 4067783"/>
              <a:gd name="connsiteX12" fmla="*/ 333478 w 3981574"/>
              <a:gd name="connsiteY12" fmla="*/ 3503203 h 4067783"/>
              <a:gd name="connsiteX13" fmla="*/ 333478 w 3981574"/>
              <a:gd name="connsiteY13" fmla="*/ 3353475 h 4067783"/>
              <a:gd name="connsiteX14" fmla="*/ 229754 w 3981574"/>
              <a:gd name="connsiteY14" fmla="*/ 3174351 h 4067783"/>
              <a:gd name="connsiteX15" fmla="*/ 99569 w 3981574"/>
              <a:gd name="connsiteY15" fmla="*/ 3098999 h 4067783"/>
              <a:gd name="connsiteX16" fmla="*/ 0 w 3981574"/>
              <a:gd name="connsiteY16" fmla="*/ 3098999 h 4067783"/>
              <a:gd name="connsiteX17" fmla="*/ 0 w 3981574"/>
              <a:gd name="connsiteY17" fmla="*/ 2976464 h 4067783"/>
              <a:gd name="connsiteX18" fmla="*/ 99569 w 3981574"/>
              <a:gd name="connsiteY18" fmla="*/ 2976464 h 4067783"/>
              <a:gd name="connsiteX19" fmla="*/ 229754 w 3981574"/>
              <a:gd name="connsiteY19" fmla="*/ 2901112 h 4067783"/>
              <a:gd name="connsiteX20" fmla="*/ 333478 w 3981574"/>
              <a:gd name="connsiteY20" fmla="*/ 2721988 h 4067783"/>
              <a:gd name="connsiteX21" fmla="*/ 333478 w 3981574"/>
              <a:gd name="connsiteY21" fmla="*/ 2572260 h 4067783"/>
              <a:gd name="connsiteX22" fmla="*/ 229754 w 3981574"/>
              <a:gd name="connsiteY22" fmla="*/ 2393136 h 4067783"/>
              <a:gd name="connsiteX23" fmla="*/ 99569 w 3981574"/>
              <a:gd name="connsiteY23" fmla="*/ 2317784 h 4067783"/>
              <a:gd name="connsiteX24" fmla="*/ 0 w 3981574"/>
              <a:gd name="connsiteY24" fmla="*/ 2317784 h 4067783"/>
              <a:gd name="connsiteX25" fmla="*/ 0 w 3981574"/>
              <a:gd name="connsiteY25" fmla="*/ 2195250 h 4067783"/>
              <a:gd name="connsiteX26" fmla="*/ 99569 w 3981574"/>
              <a:gd name="connsiteY26" fmla="*/ 2195250 h 4067783"/>
              <a:gd name="connsiteX27" fmla="*/ 229754 w 3981574"/>
              <a:gd name="connsiteY27" fmla="*/ 2119898 h 4067783"/>
              <a:gd name="connsiteX28" fmla="*/ 333478 w 3981574"/>
              <a:gd name="connsiteY28" fmla="*/ 1940774 h 4067783"/>
              <a:gd name="connsiteX29" fmla="*/ 333478 w 3981574"/>
              <a:gd name="connsiteY29" fmla="*/ 1791046 h 4067783"/>
              <a:gd name="connsiteX30" fmla="*/ 229754 w 3981574"/>
              <a:gd name="connsiteY30" fmla="*/ 1611922 h 4067783"/>
              <a:gd name="connsiteX31" fmla="*/ 99569 w 3981574"/>
              <a:gd name="connsiteY31" fmla="*/ 1536570 h 4067783"/>
              <a:gd name="connsiteX32" fmla="*/ 0 w 3981574"/>
              <a:gd name="connsiteY32" fmla="*/ 1536570 h 4067783"/>
              <a:gd name="connsiteX33" fmla="*/ 0 w 3981574"/>
              <a:gd name="connsiteY33" fmla="*/ 1414036 h 4067783"/>
              <a:gd name="connsiteX34" fmla="*/ 99569 w 3981574"/>
              <a:gd name="connsiteY34" fmla="*/ 1414036 h 4067783"/>
              <a:gd name="connsiteX35" fmla="*/ 229754 w 3981574"/>
              <a:gd name="connsiteY35" fmla="*/ 1338684 h 4067783"/>
              <a:gd name="connsiteX36" fmla="*/ 333478 w 3981574"/>
              <a:gd name="connsiteY36" fmla="*/ 1159560 h 4067783"/>
              <a:gd name="connsiteX37" fmla="*/ 333478 w 3981574"/>
              <a:gd name="connsiteY37" fmla="*/ 1009832 h 4067783"/>
              <a:gd name="connsiteX38" fmla="*/ 229754 w 3981574"/>
              <a:gd name="connsiteY38" fmla="*/ 830708 h 4067783"/>
              <a:gd name="connsiteX39" fmla="*/ 99569 w 3981574"/>
              <a:gd name="connsiteY39" fmla="*/ 755356 h 4067783"/>
              <a:gd name="connsiteX40" fmla="*/ 0 w 3981574"/>
              <a:gd name="connsiteY40" fmla="*/ 755356 h 4067783"/>
              <a:gd name="connsiteX41" fmla="*/ 0 w 3981574"/>
              <a:gd name="connsiteY41" fmla="*/ 710934 h 4067783"/>
              <a:gd name="connsiteX42" fmla="*/ 0 w 3981574"/>
              <a:gd name="connsiteY42" fmla="*/ 666736 h 4067783"/>
              <a:gd name="connsiteX43" fmla="*/ 0 w 3981574"/>
              <a:gd name="connsiteY43" fmla="*/ 599690 h 4067783"/>
              <a:gd name="connsiteX44" fmla="*/ 211353 w 3981574"/>
              <a:gd name="connsiteY44" fmla="*/ 599690 h 4067783"/>
              <a:gd name="connsiteX45" fmla="*/ 414226 w 3981574"/>
              <a:gd name="connsiteY45" fmla="*/ 483077 h 4067783"/>
              <a:gd name="connsiteX46" fmla="*/ 625579 w 3981574"/>
              <a:gd name="connsiteY46" fmla="*/ 116399 h 4067783"/>
              <a:gd name="connsiteX47" fmla="*/ 655682 w 3981574"/>
              <a:gd name="connsiteY47" fmla="*/ 0 h 406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981574" h="4067783">
                <a:moveTo>
                  <a:pt x="655682" y="0"/>
                </a:moveTo>
                <a:lnTo>
                  <a:pt x="3852261" y="0"/>
                </a:lnTo>
                <a:cubicBezTo>
                  <a:pt x="3923277" y="0"/>
                  <a:pt x="3981574" y="58200"/>
                  <a:pt x="3981574" y="129403"/>
                </a:cubicBezTo>
                <a:lnTo>
                  <a:pt x="3981574" y="3938380"/>
                </a:lnTo>
                <a:cubicBezTo>
                  <a:pt x="3981574" y="4009584"/>
                  <a:pt x="3923277" y="4067783"/>
                  <a:pt x="3852261" y="4067783"/>
                </a:cubicBezTo>
                <a:lnTo>
                  <a:pt x="129525" y="4067783"/>
                </a:lnTo>
                <a:cubicBezTo>
                  <a:pt x="58297" y="4067783"/>
                  <a:pt x="0" y="4009584"/>
                  <a:pt x="0" y="3938380"/>
                </a:cubicBezTo>
                <a:lnTo>
                  <a:pt x="0" y="3889983"/>
                </a:lnTo>
                <a:lnTo>
                  <a:pt x="0" y="3845533"/>
                </a:lnTo>
                <a:lnTo>
                  <a:pt x="0" y="3757679"/>
                </a:lnTo>
                <a:lnTo>
                  <a:pt x="99569" y="3757679"/>
                </a:lnTo>
                <a:cubicBezTo>
                  <a:pt x="153400" y="3757679"/>
                  <a:pt x="202350" y="3729289"/>
                  <a:pt x="229754" y="3682327"/>
                </a:cubicBezTo>
                <a:lnTo>
                  <a:pt x="333478" y="3503203"/>
                </a:lnTo>
                <a:cubicBezTo>
                  <a:pt x="359906" y="3457217"/>
                  <a:pt x="359906" y="3399461"/>
                  <a:pt x="333478" y="3353475"/>
                </a:cubicBezTo>
                <a:lnTo>
                  <a:pt x="229754" y="3174351"/>
                </a:lnTo>
                <a:cubicBezTo>
                  <a:pt x="202350" y="3127390"/>
                  <a:pt x="153400" y="3098999"/>
                  <a:pt x="99569" y="3098999"/>
                </a:cubicBezTo>
                <a:lnTo>
                  <a:pt x="0" y="3098999"/>
                </a:lnTo>
                <a:lnTo>
                  <a:pt x="0" y="2976464"/>
                </a:lnTo>
                <a:lnTo>
                  <a:pt x="99569" y="2976464"/>
                </a:lnTo>
                <a:cubicBezTo>
                  <a:pt x="153400" y="2976464"/>
                  <a:pt x="202350" y="2948074"/>
                  <a:pt x="229754" y="2901112"/>
                </a:cubicBezTo>
                <a:lnTo>
                  <a:pt x="333478" y="2721988"/>
                </a:lnTo>
                <a:cubicBezTo>
                  <a:pt x="359906" y="2676002"/>
                  <a:pt x="359906" y="2618246"/>
                  <a:pt x="333478" y="2572260"/>
                </a:cubicBezTo>
                <a:lnTo>
                  <a:pt x="229754" y="2393136"/>
                </a:lnTo>
                <a:cubicBezTo>
                  <a:pt x="202350" y="2346174"/>
                  <a:pt x="153400" y="2317784"/>
                  <a:pt x="99569" y="2317784"/>
                </a:cubicBezTo>
                <a:lnTo>
                  <a:pt x="0" y="2317784"/>
                </a:lnTo>
                <a:lnTo>
                  <a:pt x="0" y="2195250"/>
                </a:lnTo>
                <a:lnTo>
                  <a:pt x="99569" y="2195250"/>
                </a:lnTo>
                <a:cubicBezTo>
                  <a:pt x="153400" y="2195250"/>
                  <a:pt x="202350" y="2166860"/>
                  <a:pt x="229754" y="2119898"/>
                </a:cubicBezTo>
                <a:lnTo>
                  <a:pt x="333478" y="1940774"/>
                </a:lnTo>
                <a:cubicBezTo>
                  <a:pt x="359906" y="1894788"/>
                  <a:pt x="359906" y="1837032"/>
                  <a:pt x="333478" y="1791046"/>
                </a:cubicBezTo>
                <a:lnTo>
                  <a:pt x="229754" y="1611922"/>
                </a:lnTo>
                <a:cubicBezTo>
                  <a:pt x="202350" y="1564960"/>
                  <a:pt x="153400" y="1536570"/>
                  <a:pt x="99569" y="1536570"/>
                </a:cubicBezTo>
                <a:lnTo>
                  <a:pt x="0" y="1536570"/>
                </a:lnTo>
                <a:lnTo>
                  <a:pt x="0" y="1414036"/>
                </a:lnTo>
                <a:lnTo>
                  <a:pt x="99569" y="1414036"/>
                </a:lnTo>
                <a:cubicBezTo>
                  <a:pt x="153400" y="1414036"/>
                  <a:pt x="202350" y="1385646"/>
                  <a:pt x="229754" y="1338684"/>
                </a:cubicBezTo>
                <a:lnTo>
                  <a:pt x="333478" y="1159560"/>
                </a:lnTo>
                <a:cubicBezTo>
                  <a:pt x="359906" y="1113574"/>
                  <a:pt x="359906" y="1055818"/>
                  <a:pt x="333478" y="1009832"/>
                </a:cubicBezTo>
                <a:lnTo>
                  <a:pt x="229754" y="830708"/>
                </a:lnTo>
                <a:cubicBezTo>
                  <a:pt x="202350" y="783746"/>
                  <a:pt x="153400" y="755356"/>
                  <a:pt x="99569" y="755356"/>
                </a:cubicBezTo>
                <a:lnTo>
                  <a:pt x="0" y="755356"/>
                </a:lnTo>
                <a:lnTo>
                  <a:pt x="0" y="710934"/>
                </a:lnTo>
                <a:lnTo>
                  <a:pt x="0" y="666736"/>
                </a:lnTo>
                <a:lnTo>
                  <a:pt x="0" y="599690"/>
                </a:lnTo>
                <a:lnTo>
                  <a:pt x="211353" y="599690"/>
                </a:lnTo>
                <a:cubicBezTo>
                  <a:pt x="295513" y="599690"/>
                  <a:pt x="370981" y="554281"/>
                  <a:pt x="414226" y="483077"/>
                </a:cubicBezTo>
                <a:lnTo>
                  <a:pt x="625579" y="116399"/>
                </a:lnTo>
                <a:cubicBezTo>
                  <a:pt x="647202" y="79731"/>
                  <a:pt x="655682" y="40932"/>
                  <a:pt x="655682" y="0"/>
                </a:cubicBezTo>
                <a:close/>
              </a:path>
            </a:pathLst>
          </a:custGeom>
          <a:solidFill>
            <a:schemeClr val="accent5"/>
          </a:solidFill>
          <a:ln w="12700">
            <a:miter lim="400000"/>
          </a:ln>
        </p:spPr>
        <p:txBody>
          <a:bodyPr wrap="square" lIns="28575" tIns="28575" rIns="28575" bIns="28575" anchor="ctr">
            <a:noAutofit/>
          </a:body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49" name="Freeform: Shape 48">
            <a:extLst>
              <a:ext uri="{FF2B5EF4-FFF2-40B4-BE49-F238E27FC236}">
                <a16:creationId xmlns:a16="http://schemas.microsoft.com/office/drawing/2014/main" id="{90934388-F6A0-4B40-8757-ABAB63EA85BB}"/>
              </a:ext>
            </a:extLst>
          </p:cNvPr>
          <p:cNvSpPr/>
          <p:nvPr/>
        </p:nvSpPr>
        <p:spPr>
          <a:xfrm>
            <a:off x="6210407" y="1818491"/>
            <a:ext cx="883676" cy="803921"/>
          </a:xfrm>
          <a:custGeom>
            <a:avLst/>
            <a:gdLst>
              <a:gd name="connsiteX0" fmla="*/ 400076 w 1178234"/>
              <a:gd name="connsiteY0" fmla="*/ 0 h 1071894"/>
              <a:gd name="connsiteX1" fmla="*/ 779748 w 1178234"/>
              <a:gd name="connsiteY1" fmla="*/ 0 h 1071894"/>
              <a:gd name="connsiteX2" fmla="*/ 960787 w 1178234"/>
              <a:gd name="connsiteY2" fmla="*/ 103608 h 1071894"/>
              <a:gd name="connsiteX3" fmla="*/ 1150728 w 1178234"/>
              <a:gd name="connsiteY3" fmla="*/ 431273 h 1071894"/>
              <a:gd name="connsiteX4" fmla="*/ 1150728 w 1178234"/>
              <a:gd name="connsiteY4" fmla="*/ 640621 h 1071894"/>
              <a:gd name="connsiteX5" fmla="*/ 960787 w 1178234"/>
              <a:gd name="connsiteY5" fmla="*/ 968500 h 1071894"/>
              <a:gd name="connsiteX6" fmla="*/ 779748 w 1178234"/>
              <a:gd name="connsiteY6" fmla="*/ 1071894 h 1071894"/>
              <a:gd name="connsiteX7" fmla="*/ 400076 w 1178234"/>
              <a:gd name="connsiteY7" fmla="*/ 1071894 h 1071894"/>
              <a:gd name="connsiteX8" fmla="*/ 218826 w 1178234"/>
              <a:gd name="connsiteY8" fmla="*/ 968500 h 1071894"/>
              <a:gd name="connsiteX9" fmla="*/ 29096 w 1178234"/>
              <a:gd name="connsiteY9" fmla="*/ 640621 h 1071894"/>
              <a:gd name="connsiteX10" fmla="*/ 29096 w 1178234"/>
              <a:gd name="connsiteY10" fmla="*/ 431273 h 1071894"/>
              <a:gd name="connsiteX11" fmla="*/ 218826 w 1178234"/>
              <a:gd name="connsiteY11" fmla="*/ 103608 h 1071894"/>
              <a:gd name="connsiteX12" fmla="*/ 400076 w 1178234"/>
              <a:gd name="connsiteY12" fmla="*/ 0 h 1071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234" h="1071894">
                <a:moveTo>
                  <a:pt x="400076" y="0"/>
                </a:moveTo>
                <a:lnTo>
                  <a:pt x="779748" y="0"/>
                </a:lnTo>
                <a:cubicBezTo>
                  <a:pt x="855216" y="0"/>
                  <a:pt x="921993" y="38800"/>
                  <a:pt x="960787" y="103608"/>
                </a:cubicBezTo>
                <a:lnTo>
                  <a:pt x="1150728" y="431273"/>
                </a:lnTo>
                <a:cubicBezTo>
                  <a:pt x="1187403" y="496082"/>
                  <a:pt x="1187403" y="575813"/>
                  <a:pt x="1150728" y="640621"/>
                </a:cubicBezTo>
                <a:lnTo>
                  <a:pt x="960787" y="968500"/>
                </a:lnTo>
                <a:cubicBezTo>
                  <a:pt x="924112" y="1033095"/>
                  <a:pt x="855216" y="1071894"/>
                  <a:pt x="779748" y="1071894"/>
                </a:cubicBezTo>
                <a:lnTo>
                  <a:pt x="400076" y="1071894"/>
                </a:lnTo>
                <a:cubicBezTo>
                  <a:pt x="324608" y="1071894"/>
                  <a:pt x="257832" y="1033095"/>
                  <a:pt x="218826" y="968500"/>
                </a:cubicBezTo>
                <a:lnTo>
                  <a:pt x="29096" y="640621"/>
                </a:lnTo>
                <a:cubicBezTo>
                  <a:pt x="-9699" y="575813"/>
                  <a:pt x="-9699" y="496082"/>
                  <a:pt x="29096" y="431273"/>
                </a:cubicBezTo>
                <a:lnTo>
                  <a:pt x="218826" y="103608"/>
                </a:lnTo>
                <a:cubicBezTo>
                  <a:pt x="255500" y="38800"/>
                  <a:pt x="324608" y="0"/>
                  <a:pt x="400076" y="0"/>
                </a:cubicBezTo>
                <a:close/>
              </a:path>
            </a:pathLst>
          </a:custGeom>
          <a:solidFill>
            <a:schemeClr val="accent5">
              <a:lumMod val="60000"/>
              <a:lumOff val="40000"/>
            </a:schemeClr>
          </a:solidFill>
          <a:ln w="12700">
            <a:miter lim="400000"/>
          </a:ln>
        </p:spPr>
        <p:txBody>
          <a:bodyPr wrap="square" lIns="28575" tIns="28575" rIns="28575" bIns="28575" anchor="ctr">
            <a:noAutofit/>
          </a:bodyPr>
          <a:lstStyle/>
          <a:p>
            <a:pPr>
              <a:defRPr sz="3000">
                <a:solidFill>
                  <a:srgbClr val="FFFFFF"/>
                </a:solidFill>
                <a:effectLst>
                  <a:outerShdw blurRad="38100" dist="12700" dir="5400000" rotWithShape="0">
                    <a:srgbClr val="000000">
                      <a:alpha val="50000"/>
                    </a:srgbClr>
                  </a:outerShdw>
                </a:effectLst>
              </a:defRPr>
            </a:pPr>
            <a:endParaRPr sz="2250"/>
          </a:p>
        </p:txBody>
      </p:sp>
      <p:pic>
        <p:nvPicPr>
          <p:cNvPr id="50" name="Graphic 49" descr="Thumbs Down with solid fill">
            <a:extLst>
              <a:ext uri="{FF2B5EF4-FFF2-40B4-BE49-F238E27FC236}">
                <a16:creationId xmlns:a16="http://schemas.microsoft.com/office/drawing/2014/main" id="{B5F100F0-FEA0-4D1F-81B1-24DCAB3083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63377" y="1931583"/>
            <a:ext cx="577738" cy="577738"/>
          </a:xfrm>
          <a:prstGeom prst="rect">
            <a:avLst/>
          </a:prstGeom>
          <a:effectLst/>
        </p:spPr>
      </p:pic>
      <p:sp>
        <p:nvSpPr>
          <p:cNvPr id="51" name="Shape">
            <a:extLst>
              <a:ext uri="{FF2B5EF4-FFF2-40B4-BE49-F238E27FC236}">
                <a16:creationId xmlns:a16="http://schemas.microsoft.com/office/drawing/2014/main" id="{6E610C4F-9CA0-4CE9-9BCC-AE3AE6F0EB0D}"/>
              </a:ext>
            </a:extLst>
          </p:cNvPr>
          <p:cNvSpPr/>
          <p:nvPr/>
        </p:nvSpPr>
        <p:spPr>
          <a:xfrm flipH="1">
            <a:off x="5266298" y="2782066"/>
            <a:ext cx="535481" cy="49401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60000"/>
              <a:lumOff val="40000"/>
            </a:schemeClr>
          </a:solidFill>
          <a:ln w="12700">
            <a:solidFill>
              <a:schemeClr val="accent6">
                <a:lumMod val="60000"/>
                <a:lumOff val="40000"/>
              </a:schemeClr>
            </a:solidFill>
            <a:miter lim="400000"/>
          </a:ln>
        </p:spPr>
        <p:txBody>
          <a:bodyPr lIns="21431" tIns="21431" rIns="21431" bIns="21431" anchor="ctr"/>
          <a:lstStyle/>
          <a:p>
            <a:pPr>
              <a:defRPr sz="3000">
                <a:solidFill>
                  <a:srgbClr val="FFFFFF"/>
                </a:solidFill>
              </a:defRPr>
            </a:pPr>
            <a:endParaRPr sz="1688"/>
          </a:p>
        </p:txBody>
      </p:sp>
      <p:sp>
        <p:nvSpPr>
          <p:cNvPr id="53" name="TextBox 52">
            <a:extLst>
              <a:ext uri="{FF2B5EF4-FFF2-40B4-BE49-F238E27FC236}">
                <a16:creationId xmlns:a16="http://schemas.microsoft.com/office/drawing/2014/main" id="{7BA703ED-2E9B-435C-B09C-998808F3C223}"/>
              </a:ext>
            </a:extLst>
          </p:cNvPr>
          <p:cNvSpPr txBox="1"/>
          <p:nvPr/>
        </p:nvSpPr>
        <p:spPr>
          <a:xfrm flipH="1">
            <a:off x="2771545" y="2782066"/>
            <a:ext cx="2400276" cy="507831"/>
          </a:xfrm>
          <a:prstGeom prst="rect">
            <a:avLst/>
          </a:prstGeom>
          <a:noFill/>
        </p:spPr>
        <p:txBody>
          <a:bodyPr wrap="square" lIns="0" rIns="0" rtlCol="0" anchor="b">
            <a:spAutoFit/>
          </a:bodyPr>
          <a:lstStyle/>
          <a:p>
            <a:pPr algn="r"/>
            <a:r>
              <a:rPr lang="en-US" sz="1350" b="1" noProof="1">
                <a:solidFill>
                  <a:schemeClr val="tx1">
                    <a:lumMod val="75000"/>
                    <a:lumOff val="25000"/>
                  </a:schemeClr>
                </a:solidFill>
              </a:rPr>
              <a:t>Do not need to identify and define ALL requirements </a:t>
            </a:r>
          </a:p>
        </p:txBody>
      </p:sp>
      <p:pic>
        <p:nvPicPr>
          <p:cNvPr id="55" name="Graphic 54" descr="Checkmark with solid fill">
            <a:extLst>
              <a:ext uri="{FF2B5EF4-FFF2-40B4-BE49-F238E27FC236}">
                <a16:creationId xmlns:a16="http://schemas.microsoft.com/office/drawing/2014/main" id="{2D78B5EA-1E1B-4CC3-B46A-359353E9C71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86949" y="2881983"/>
            <a:ext cx="294178" cy="294178"/>
          </a:xfrm>
          <a:prstGeom prst="rect">
            <a:avLst/>
          </a:prstGeom>
        </p:spPr>
      </p:pic>
      <p:sp>
        <p:nvSpPr>
          <p:cNvPr id="56" name="Shape">
            <a:extLst>
              <a:ext uri="{FF2B5EF4-FFF2-40B4-BE49-F238E27FC236}">
                <a16:creationId xmlns:a16="http://schemas.microsoft.com/office/drawing/2014/main" id="{68B8E3C0-772F-476B-A6E6-4756233A62C4}"/>
              </a:ext>
            </a:extLst>
          </p:cNvPr>
          <p:cNvSpPr/>
          <p:nvPr/>
        </p:nvSpPr>
        <p:spPr>
          <a:xfrm>
            <a:off x="6390191" y="2782066"/>
            <a:ext cx="535487" cy="49401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5">
              <a:lumMod val="60000"/>
              <a:lumOff val="40000"/>
            </a:schemeClr>
          </a:solidFill>
          <a:ln w="12700">
            <a:solidFill>
              <a:schemeClr val="accent5">
                <a:lumMod val="60000"/>
                <a:lumOff val="40000"/>
              </a:schemeClr>
            </a:solidFill>
            <a:miter lim="400000"/>
          </a:ln>
        </p:spPr>
        <p:txBody>
          <a:bodyPr lIns="21431" tIns="21431" rIns="21431" bIns="21431" anchor="ctr"/>
          <a:lstStyle/>
          <a:p>
            <a:pPr>
              <a:defRPr sz="3000">
                <a:solidFill>
                  <a:srgbClr val="FFFFFF"/>
                </a:solidFill>
              </a:defRPr>
            </a:pPr>
            <a:endParaRPr sz="1688"/>
          </a:p>
        </p:txBody>
      </p:sp>
      <p:sp>
        <p:nvSpPr>
          <p:cNvPr id="58" name="TextBox 57">
            <a:extLst>
              <a:ext uri="{FF2B5EF4-FFF2-40B4-BE49-F238E27FC236}">
                <a16:creationId xmlns:a16="http://schemas.microsoft.com/office/drawing/2014/main" id="{66F8E856-1480-4AF8-8E4E-5D671F24D54D}"/>
              </a:ext>
            </a:extLst>
          </p:cNvPr>
          <p:cNvSpPr txBox="1"/>
          <p:nvPr/>
        </p:nvSpPr>
        <p:spPr>
          <a:xfrm>
            <a:off x="7020154" y="2757232"/>
            <a:ext cx="2400300" cy="507831"/>
          </a:xfrm>
          <a:prstGeom prst="rect">
            <a:avLst/>
          </a:prstGeom>
          <a:noFill/>
        </p:spPr>
        <p:txBody>
          <a:bodyPr wrap="square" lIns="0" rIns="0" rtlCol="0" anchor="b">
            <a:spAutoFit/>
          </a:bodyPr>
          <a:lstStyle/>
          <a:p>
            <a:r>
              <a:rPr lang="en-US" sz="1350" b="1" noProof="1">
                <a:solidFill>
                  <a:schemeClr val="bg1"/>
                </a:solidFill>
              </a:rPr>
              <a:t>All requirements need to be defined.</a:t>
            </a:r>
          </a:p>
        </p:txBody>
      </p:sp>
      <p:pic>
        <p:nvPicPr>
          <p:cNvPr id="60" name="Graphic 59" descr="Close with solid fill">
            <a:extLst>
              <a:ext uri="{FF2B5EF4-FFF2-40B4-BE49-F238E27FC236}">
                <a16:creationId xmlns:a16="http://schemas.microsoft.com/office/drawing/2014/main" id="{F4E293B2-FD90-4D33-9201-E3E04888578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10846" y="2881983"/>
            <a:ext cx="294178" cy="294178"/>
          </a:xfrm>
          <a:prstGeom prst="rect">
            <a:avLst/>
          </a:prstGeom>
        </p:spPr>
      </p:pic>
      <p:sp>
        <p:nvSpPr>
          <p:cNvPr id="61" name="Shape">
            <a:extLst>
              <a:ext uri="{FF2B5EF4-FFF2-40B4-BE49-F238E27FC236}">
                <a16:creationId xmlns:a16="http://schemas.microsoft.com/office/drawing/2014/main" id="{47B45057-5814-4DC1-98C8-3EE1E4CF8800}"/>
              </a:ext>
            </a:extLst>
          </p:cNvPr>
          <p:cNvSpPr/>
          <p:nvPr/>
        </p:nvSpPr>
        <p:spPr>
          <a:xfrm flipH="1">
            <a:off x="5266298" y="3369416"/>
            <a:ext cx="535481" cy="49401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60000"/>
              <a:lumOff val="40000"/>
            </a:schemeClr>
          </a:solidFill>
          <a:ln w="12700">
            <a:solidFill>
              <a:schemeClr val="accent6">
                <a:lumMod val="60000"/>
                <a:lumOff val="40000"/>
              </a:schemeClr>
            </a:solidFill>
            <a:miter lim="400000"/>
          </a:ln>
        </p:spPr>
        <p:txBody>
          <a:bodyPr lIns="21431" tIns="21431" rIns="21431" bIns="21431" anchor="ctr"/>
          <a:lstStyle/>
          <a:p>
            <a:pPr>
              <a:defRPr sz="3000">
                <a:solidFill>
                  <a:srgbClr val="FFFFFF"/>
                </a:solidFill>
              </a:defRPr>
            </a:pPr>
            <a:endParaRPr sz="1688"/>
          </a:p>
        </p:txBody>
      </p:sp>
      <p:sp>
        <p:nvSpPr>
          <p:cNvPr id="63" name="TextBox 62">
            <a:extLst>
              <a:ext uri="{FF2B5EF4-FFF2-40B4-BE49-F238E27FC236}">
                <a16:creationId xmlns:a16="http://schemas.microsoft.com/office/drawing/2014/main" id="{59906038-47D6-40BF-90A5-2D14F62295CF}"/>
              </a:ext>
            </a:extLst>
          </p:cNvPr>
          <p:cNvSpPr txBox="1"/>
          <p:nvPr/>
        </p:nvSpPr>
        <p:spPr>
          <a:xfrm flipH="1">
            <a:off x="2826230" y="3347302"/>
            <a:ext cx="2400276" cy="507831"/>
          </a:xfrm>
          <a:prstGeom prst="rect">
            <a:avLst/>
          </a:prstGeom>
          <a:noFill/>
        </p:spPr>
        <p:txBody>
          <a:bodyPr wrap="square" lIns="0" rIns="0" rtlCol="0" anchor="b">
            <a:spAutoFit/>
          </a:bodyPr>
          <a:lstStyle/>
          <a:p>
            <a:pPr algn="r"/>
            <a:r>
              <a:rPr lang="en-US" sz="1350" b="1" noProof="1">
                <a:solidFill>
                  <a:schemeClr val="tx1">
                    <a:lumMod val="75000"/>
                    <a:lumOff val="25000"/>
                  </a:schemeClr>
                </a:solidFill>
              </a:rPr>
              <a:t>Functionalities are evolutionary throughout the process</a:t>
            </a:r>
          </a:p>
        </p:txBody>
      </p:sp>
      <p:sp>
        <p:nvSpPr>
          <p:cNvPr id="65" name="Shape">
            <a:extLst>
              <a:ext uri="{FF2B5EF4-FFF2-40B4-BE49-F238E27FC236}">
                <a16:creationId xmlns:a16="http://schemas.microsoft.com/office/drawing/2014/main" id="{F0CB07E6-0B5C-4404-9321-D57E8DF85C50}"/>
              </a:ext>
            </a:extLst>
          </p:cNvPr>
          <p:cNvSpPr/>
          <p:nvPr/>
        </p:nvSpPr>
        <p:spPr>
          <a:xfrm>
            <a:off x="6390191" y="3369416"/>
            <a:ext cx="535487" cy="49401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5">
              <a:lumMod val="60000"/>
              <a:lumOff val="40000"/>
            </a:schemeClr>
          </a:solidFill>
          <a:ln w="12700">
            <a:solidFill>
              <a:schemeClr val="accent5">
                <a:lumMod val="60000"/>
                <a:lumOff val="40000"/>
              </a:schemeClr>
            </a:solidFill>
            <a:miter lim="400000"/>
          </a:ln>
        </p:spPr>
        <p:txBody>
          <a:bodyPr lIns="21431" tIns="21431" rIns="21431" bIns="21431" anchor="ctr"/>
          <a:lstStyle/>
          <a:p>
            <a:pPr>
              <a:defRPr sz="3000">
                <a:solidFill>
                  <a:srgbClr val="FFFFFF"/>
                </a:solidFill>
              </a:defRPr>
            </a:pPr>
            <a:endParaRPr sz="1688"/>
          </a:p>
        </p:txBody>
      </p:sp>
      <p:pic>
        <p:nvPicPr>
          <p:cNvPr id="66" name="Graphic 65" descr="Close with solid fill">
            <a:extLst>
              <a:ext uri="{FF2B5EF4-FFF2-40B4-BE49-F238E27FC236}">
                <a16:creationId xmlns:a16="http://schemas.microsoft.com/office/drawing/2014/main" id="{9FDE0E67-2762-4C07-8DF3-B45176E742D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10846" y="3469333"/>
            <a:ext cx="294178" cy="294178"/>
          </a:xfrm>
          <a:prstGeom prst="rect">
            <a:avLst/>
          </a:prstGeom>
        </p:spPr>
      </p:pic>
      <p:sp>
        <p:nvSpPr>
          <p:cNvPr id="68" name="TextBox 67">
            <a:extLst>
              <a:ext uri="{FF2B5EF4-FFF2-40B4-BE49-F238E27FC236}">
                <a16:creationId xmlns:a16="http://schemas.microsoft.com/office/drawing/2014/main" id="{6B6B732C-4913-4100-863C-69C16723FE37}"/>
              </a:ext>
            </a:extLst>
          </p:cNvPr>
          <p:cNvSpPr txBox="1"/>
          <p:nvPr/>
        </p:nvSpPr>
        <p:spPr>
          <a:xfrm>
            <a:off x="7005262" y="3451177"/>
            <a:ext cx="2400300" cy="300082"/>
          </a:xfrm>
          <a:prstGeom prst="rect">
            <a:avLst/>
          </a:prstGeom>
          <a:noFill/>
        </p:spPr>
        <p:txBody>
          <a:bodyPr wrap="square" lIns="0" rIns="0" rtlCol="0" anchor="b">
            <a:spAutoFit/>
          </a:bodyPr>
          <a:lstStyle/>
          <a:p>
            <a:r>
              <a:rPr lang="en-US" sz="1350" b="1" noProof="1">
                <a:solidFill>
                  <a:schemeClr val="bg1"/>
                </a:solidFill>
              </a:rPr>
              <a:t>Contract Negotiations</a:t>
            </a:r>
          </a:p>
        </p:txBody>
      </p:sp>
      <p:pic>
        <p:nvPicPr>
          <p:cNvPr id="70" name="Graphic 69" descr="Checkmark with solid fill">
            <a:extLst>
              <a:ext uri="{FF2B5EF4-FFF2-40B4-BE49-F238E27FC236}">
                <a16:creationId xmlns:a16="http://schemas.microsoft.com/office/drawing/2014/main" id="{37022CD9-6C23-454E-B191-F3A48543731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86949" y="3469333"/>
            <a:ext cx="294178" cy="294178"/>
          </a:xfrm>
          <a:prstGeom prst="rect">
            <a:avLst/>
          </a:prstGeom>
        </p:spPr>
      </p:pic>
      <p:sp>
        <p:nvSpPr>
          <p:cNvPr id="71" name="Shape">
            <a:extLst>
              <a:ext uri="{FF2B5EF4-FFF2-40B4-BE49-F238E27FC236}">
                <a16:creationId xmlns:a16="http://schemas.microsoft.com/office/drawing/2014/main" id="{33F39854-D214-4F3B-862B-DD901DE9373A}"/>
              </a:ext>
            </a:extLst>
          </p:cNvPr>
          <p:cNvSpPr/>
          <p:nvPr/>
        </p:nvSpPr>
        <p:spPr>
          <a:xfrm flipH="1">
            <a:off x="5266298" y="3956767"/>
            <a:ext cx="535481" cy="49401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60000"/>
              <a:lumOff val="40000"/>
            </a:schemeClr>
          </a:solidFill>
          <a:ln w="12700">
            <a:solidFill>
              <a:schemeClr val="accent6">
                <a:lumMod val="60000"/>
                <a:lumOff val="40000"/>
              </a:schemeClr>
            </a:solidFill>
            <a:miter lim="400000"/>
          </a:ln>
        </p:spPr>
        <p:txBody>
          <a:bodyPr lIns="21431" tIns="21431" rIns="21431" bIns="21431" anchor="ctr"/>
          <a:lstStyle/>
          <a:p>
            <a:pPr>
              <a:defRPr sz="3000">
                <a:solidFill>
                  <a:srgbClr val="FFFFFF"/>
                </a:solidFill>
              </a:defRPr>
            </a:pPr>
            <a:endParaRPr sz="1688"/>
          </a:p>
        </p:txBody>
      </p:sp>
      <p:sp>
        <p:nvSpPr>
          <p:cNvPr id="73" name="TextBox 72">
            <a:extLst>
              <a:ext uri="{FF2B5EF4-FFF2-40B4-BE49-F238E27FC236}">
                <a16:creationId xmlns:a16="http://schemas.microsoft.com/office/drawing/2014/main" id="{635666AC-8671-44FE-850E-0B49765C1A81}"/>
              </a:ext>
            </a:extLst>
          </p:cNvPr>
          <p:cNvSpPr txBox="1"/>
          <p:nvPr/>
        </p:nvSpPr>
        <p:spPr>
          <a:xfrm flipH="1">
            <a:off x="2771545" y="3956767"/>
            <a:ext cx="2400276" cy="507831"/>
          </a:xfrm>
          <a:prstGeom prst="rect">
            <a:avLst/>
          </a:prstGeom>
          <a:noFill/>
        </p:spPr>
        <p:txBody>
          <a:bodyPr wrap="square" lIns="0" rIns="0" rtlCol="0" anchor="b">
            <a:spAutoFit/>
          </a:bodyPr>
          <a:lstStyle/>
          <a:p>
            <a:pPr algn="r"/>
            <a:r>
              <a:rPr lang="en-US" sz="1350" b="1" noProof="1">
                <a:solidFill>
                  <a:schemeClr val="tx1">
                    <a:lumMod val="75000"/>
                    <a:lumOff val="25000"/>
                  </a:schemeClr>
                </a:solidFill>
              </a:rPr>
              <a:t>More freedom on timeframe to market</a:t>
            </a:r>
          </a:p>
        </p:txBody>
      </p:sp>
      <p:sp>
        <p:nvSpPr>
          <p:cNvPr id="75" name="Shape">
            <a:extLst>
              <a:ext uri="{FF2B5EF4-FFF2-40B4-BE49-F238E27FC236}">
                <a16:creationId xmlns:a16="http://schemas.microsoft.com/office/drawing/2014/main" id="{40B02BEF-D0AF-4C94-97AA-DFAD0F42E777}"/>
              </a:ext>
            </a:extLst>
          </p:cNvPr>
          <p:cNvSpPr/>
          <p:nvPr/>
        </p:nvSpPr>
        <p:spPr>
          <a:xfrm>
            <a:off x="6390191" y="3956767"/>
            <a:ext cx="535487" cy="49401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5">
              <a:lumMod val="60000"/>
              <a:lumOff val="40000"/>
            </a:schemeClr>
          </a:solidFill>
          <a:ln w="12700">
            <a:solidFill>
              <a:schemeClr val="accent5">
                <a:lumMod val="60000"/>
                <a:lumOff val="40000"/>
              </a:schemeClr>
            </a:solidFill>
            <a:miter lim="400000"/>
          </a:ln>
        </p:spPr>
        <p:txBody>
          <a:bodyPr lIns="21431" tIns="21431" rIns="21431" bIns="21431" anchor="ctr"/>
          <a:lstStyle/>
          <a:p>
            <a:pPr>
              <a:defRPr sz="3000">
                <a:solidFill>
                  <a:srgbClr val="FFFFFF"/>
                </a:solidFill>
              </a:defRPr>
            </a:pPr>
            <a:endParaRPr sz="1688"/>
          </a:p>
        </p:txBody>
      </p:sp>
      <p:pic>
        <p:nvPicPr>
          <p:cNvPr id="76" name="Graphic 75" descr="Close with solid fill">
            <a:extLst>
              <a:ext uri="{FF2B5EF4-FFF2-40B4-BE49-F238E27FC236}">
                <a16:creationId xmlns:a16="http://schemas.microsoft.com/office/drawing/2014/main" id="{DDA594FF-4454-4B61-8B1E-2CBEDC0366F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10846" y="4056684"/>
            <a:ext cx="294178" cy="294178"/>
          </a:xfrm>
          <a:prstGeom prst="rect">
            <a:avLst/>
          </a:prstGeom>
        </p:spPr>
      </p:pic>
      <p:sp>
        <p:nvSpPr>
          <p:cNvPr id="78" name="TextBox 77">
            <a:extLst>
              <a:ext uri="{FF2B5EF4-FFF2-40B4-BE49-F238E27FC236}">
                <a16:creationId xmlns:a16="http://schemas.microsoft.com/office/drawing/2014/main" id="{E283B8CC-764C-498D-840C-A0930C404E8F}"/>
              </a:ext>
            </a:extLst>
          </p:cNvPr>
          <p:cNvSpPr txBox="1"/>
          <p:nvPr/>
        </p:nvSpPr>
        <p:spPr>
          <a:xfrm>
            <a:off x="7005262" y="3937373"/>
            <a:ext cx="2400300" cy="507831"/>
          </a:xfrm>
          <a:prstGeom prst="rect">
            <a:avLst/>
          </a:prstGeom>
          <a:noFill/>
        </p:spPr>
        <p:txBody>
          <a:bodyPr wrap="square" lIns="0" rIns="0" rtlCol="0" anchor="b">
            <a:spAutoFit/>
          </a:bodyPr>
          <a:lstStyle/>
          <a:p>
            <a:r>
              <a:rPr lang="en-US" sz="1350" b="1" noProof="1">
                <a:solidFill>
                  <a:schemeClr val="bg1"/>
                </a:solidFill>
              </a:rPr>
              <a:t>Linear Stages must be performed in order</a:t>
            </a:r>
          </a:p>
        </p:txBody>
      </p:sp>
      <p:pic>
        <p:nvPicPr>
          <p:cNvPr id="80" name="Graphic 79" descr="Checkmark with solid fill">
            <a:extLst>
              <a:ext uri="{FF2B5EF4-FFF2-40B4-BE49-F238E27FC236}">
                <a16:creationId xmlns:a16="http://schemas.microsoft.com/office/drawing/2014/main" id="{AC4F5543-3AA3-4281-8033-AA71AAA15BA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86949" y="4056684"/>
            <a:ext cx="294178" cy="294178"/>
          </a:xfrm>
          <a:prstGeom prst="rect">
            <a:avLst/>
          </a:prstGeom>
        </p:spPr>
      </p:pic>
      <p:sp>
        <p:nvSpPr>
          <p:cNvPr id="81" name="Shape">
            <a:extLst>
              <a:ext uri="{FF2B5EF4-FFF2-40B4-BE49-F238E27FC236}">
                <a16:creationId xmlns:a16="http://schemas.microsoft.com/office/drawing/2014/main" id="{D5F65B63-6487-4944-985D-062772999B8A}"/>
              </a:ext>
            </a:extLst>
          </p:cNvPr>
          <p:cNvSpPr/>
          <p:nvPr/>
        </p:nvSpPr>
        <p:spPr>
          <a:xfrm flipH="1">
            <a:off x="5266298" y="4544118"/>
            <a:ext cx="535481" cy="49401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60000"/>
              <a:lumOff val="40000"/>
            </a:schemeClr>
          </a:solidFill>
          <a:ln w="12700">
            <a:solidFill>
              <a:schemeClr val="accent6">
                <a:lumMod val="60000"/>
                <a:lumOff val="40000"/>
              </a:schemeClr>
            </a:solidFill>
            <a:miter lim="400000"/>
          </a:ln>
        </p:spPr>
        <p:txBody>
          <a:bodyPr lIns="21431" tIns="21431" rIns="21431" bIns="21431" anchor="ctr"/>
          <a:lstStyle/>
          <a:p>
            <a:pPr>
              <a:defRPr sz="3000">
                <a:solidFill>
                  <a:srgbClr val="FFFFFF"/>
                </a:solidFill>
              </a:defRPr>
            </a:pPr>
            <a:endParaRPr sz="1688"/>
          </a:p>
        </p:txBody>
      </p:sp>
      <p:sp>
        <p:nvSpPr>
          <p:cNvPr id="83" name="TextBox 82">
            <a:extLst>
              <a:ext uri="{FF2B5EF4-FFF2-40B4-BE49-F238E27FC236}">
                <a16:creationId xmlns:a16="http://schemas.microsoft.com/office/drawing/2014/main" id="{3227D5D0-EDFB-4D79-97AA-936ADFBAEB3E}"/>
              </a:ext>
            </a:extLst>
          </p:cNvPr>
          <p:cNvSpPr txBox="1"/>
          <p:nvPr/>
        </p:nvSpPr>
        <p:spPr>
          <a:xfrm flipH="1">
            <a:off x="2771545" y="4449697"/>
            <a:ext cx="2400276" cy="507831"/>
          </a:xfrm>
          <a:prstGeom prst="rect">
            <a:avLst/>
          </a:prstGeom>
          <a:noFill/>
        </p:spPr>
        <p:txBody>
          <a:bodyPr wrap="square" lIns="0" rIns="0" rtlCol="0" anchor="b">
            <a:spAutoFit/>
          </a:bodyPr>
          <a:lstStyle/>
          <a:p>
            <a:pPr algn="r"/>
            <a:r>
              <a:rPr lang="en-US" sz="1350" b="1" noProof="1">
                <a:solidFill>
                  <a:schemeClr val="tx1">
                    <a:lumMod val="75000"/>
                    <a:lumOff val="25000"/>
                  </a:schemeClr>
                </a:solidFill>
              </a:rPr>
              <a:t>Projects are normally cheaper and quickly delivered</a:t>
            </a:r>
          </a:p>
        </p:txBody>
      </p:sp>
      <p:sp>
        <p:nvSpPr>
          <p:cNvPr id="85" name="Shape">
            <a:extLst>
              <a:ext uri="{FF2B5EF4-FFF2-40B4-BE49-F238E27FC236}">
                <a16:creationId xmlns:a16="http://schemas.microsoft.com/office/drawing/2014/main" id="{5E7EC555-CCAF-420D-9613-17570300EA21}"/>
              </a:ext>
            </a:extLst>
          </p:cNvPr>
          <p:cNvSpPr/>
          <p:nvPr/>
        </p:nvSpPr>
        <p:spPr>
          <a:xfrm>
            <a:off x="6390191" y="4544118"/>
            <a:ext cx="535487" cy="49401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5">
              <a:lumMod val="60000"/>
              <a:lumOff val="40000"/>
            </a:schemeClr>
          </a:solidFill>
          <a:ln w="12700">
            <a:solidFill>
              <a:schemeClr val="accent5">
                <a:lumMod val="60000"/>
                <a:lumOff val="40000"/>
              </a:schemeClr>
            </a:solidFill>
            <a:miter lim="400000"/>
          </a:ln>
        </p:spPr>
        <p:txBody>
          <a:bodyPr lIns="21431" tIns="21431" rIns="21431" bIns="21431" anchor="ctr"/>
          <a:lstStyle/>
          <a:p>
            <a:pPr>
              <a:defRPr sz="3000">
                <a:solidFill>
                  <a:srgbClr val="FFFFFF"/>
                </a:solidFill>
              </a:defRPr>
            </a:pPr>
            <a:endParaRPr sz="1688"/>
          </a:p>
        </p:txBody>
      </p:sp>
      <p:pic>
        <p:nvPicPr>
          <p:cNvPr id="86" name="Graphic 85" descr="Close with solid fill">
            <a:extLst>
              <a:ext uri="{FF2B5EF4-FFF2-40B4-BE49-F238E27FC236}">
                <a16:creationId xmlns:a16="http://schemas.microsoft.com/office/drawing/2014/main" id="{F4CAD2C7-094F-420A-ADF5-D47AD29F216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10846" y="4644035"/>
            <a:ext cx="294178" cy="294178"/>
          </a:xfrm>
          <a:prstGeom prst="rect">
            <a:avLst/>
          </a:prstGeom>
        </p:spPr>
      </p:pic>
      <p:sp>
        <p:nvSpPr>
          <p:cNvPr id="88" name="TextBox 87">
            <a:extLst>
              <a:ext uri="{FF2B5EF4-FFF2-40B4-BE49-F238E27FC236}">
                <a16:creationId xmlns:a16="http://schemas.microsoft.com/office/drawing/2014/main" id="{0CEEF6B1-B97A-4F87-AA39-1237AC0568BD}"/>
              </a:ext>
            </a:extLst>
          </p:cNvPr>
          <p:cNvSpPr txBox="1"/>
          <p:nvPr/>
        </p:nvSpPr>
        <p:spPr>
          <a:xfrm>
            <a:off x="7020154" y="4638131"/>
            <a:ext cx="2400300" cy="300082"/>
          </a:xfrm>
          <a:prstGeom prst="rect">
            <a:avLst/>
          </a:prstGeom>
          <a:noFill/>
        </p:spPr>
        <p:txBody>
          <a:bodyPr wrap="square" lIns="0" rIns="0" rtlCol="0" anchor="b">
            <a:spAutoFit/>
          </a:bodyPr>
          <a:lstStyle/>
          <a:p>
            <a:r>
              <a:rPr lang="en-US" sz="1350" b="1" noProof="1">
                <a:solidFill>
                  <a:schemeClr val="bg1"/>
                </a:solidFill>
              </a:rPr>
              <a:t>Ideal for unchanging projects</a:t>
            </a:r>
          </a:p>
        </p:txBody>
      </p:sp>
      <p:pic>
        <p:nvPicPr>
          <p:cNvPr id="90" name="Graphic 89" descr="Checkmark with solid fill">
            <a:extLst>
              <a:ext uri="{FF2B5EF4-FFF2-40B4-BE49-F238E27FC236}">
                <a16:creationId xmlns:a16="http://schemas.microsoft.com/office/drawing/2014/main" id="{D759BF80-7F55-4ECF-AFBC-B5B7EDC42E2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86949" y="4644035"/>
            <a:ext cx="294178" cy="294178"/>
          </a:xfrm>
          <a:prstGeom prst="rect">
            <a:avLst/>
          </a:prstGeom>
        </p:spPr>
      </p:pic>
      <p:pic>
        <p:nvPicPr>
          <p:cNvPr id="91" name="Graphic 90" descr="Thumbs up sign with solid fill">
            <a:extLst>
              <a:ext uri="{FF2B5EF4-FFF2-40B4-BE49-F238E27FC236}">
                <a16:creationId xmlns:a16="http://schemas.microsoft.com/office/drawing/2014/main" id="{35DB8638-A5F7-453C-AA0F-26AF6BAFF8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50858" y="1931583"/>
            <a:ext cx="577738" cy="577738"/>
          </a:xfrm>
          <a:prstGeom prst="rect">
            <a:avLst/>
          </a:prstGeom>
          <a:effectLst/>
        </p:spPr>
      </p:pic>
      <p:sp>
        <p:nvSpPr>
          <p:cNvPr id="3" name="TextBox 2">
            <a:extLst>
              <a:ext uri="{FF2B5EF4-FFF2-40B4-BE49-F238E27FC236}">
                <a16:creationId xmlns:a16="http://schemas.microsoft.com/office/drawing/2014/main" id="{E42CB6CB-43C6-9B50-A9F9-25900B4008E0}"/>
              </a:ext>
            </a:extLst>
          </p:cNvPr>
          <p:cNvSpPr txBox="1"/>
          <p:nvPr/>
        </p:nvSpPr>
        <p:spPr>
          <a:xfrm>
            <a:off x="3011879" y="2324655"/>
            <a:ext cx="1919608" cy="369332"/>
          </a:xfrm>
          <a:prstGeom prst="rect">
            <a:avLst/>
          </a:prstGeom>
          <a:noFill/>
        </p:spPr>
        <p:txBody>
          <a:bodyPr wrap="square" rtlCol="0">
            <a:spAutoFit/>
          </a:bodyPr>
          <a:lstStyle/>
          <a:p>
            <a:pPr algn="ctr"/>
            <a:r>
              <a:rPr lang="en-US" dirty="0"/>
              <a:t>AGILE</a:t>
            </a:r>
          </a:p>
        </p:txBody>
      </p:sp>
      <p:sp>
        <p:nvSpPr>
          <p:cNvPr id="4" name="TextBox 3">
            <a:extLst>
              <a:ext uri="{FF2B5EF4-FFF2-40B4-BE49-F238E27FC236}">
                <a16:creationId xmlns:a16="http://schemas.microsoft.com/office/drawing/2014/main" id="{43D71A4A-F325-0133-50BC-61D7B089605D}"/>
              </a:ext>
            </a:extLst>
          </p:cNvPr>
          <p:cNvSpPr txBox="1"/>
          <p:nvPr/>
        </p:nvSpPr>
        <p:spPr>
          <a:xfrm>
            <a:off x="7023047" y="2346137"/>
            <a:ext cx="1919608" cy="369332"/>
          </a:xfrm>
          <a:prstGeom prst="rect">
            <a:avLst/>
          </a:prstGeom>
          <a:noFill/>
        </p:spPr>
        <p:txBody>
          <a:bodyPr wrap="square" rtlCol="0">
            <a:spAutoFit/>
          </a:bodyPr>
          <a:lstStyle/>
          <a:p>
            <a:pPr algn="ctr"/>
            <a:r>
              <a:rPr lang="en-US" dirty="0">
                <a:solidFill>
                  <a:schemeClr val="bg1"/>
                </a:solidFill>
              </a:rPr>
              <a:t>WATERFALL</a:t>
            </a:r>
          </a:p>
        </p:txBody>
      </p:sp>
    </p:spTree>
    <p:extLst>
      <p:ext uri="{BB962C8B-B14F-4D97-AF65-F5344CB8AC3E}">
        <p14:creationId xmlns:p14="http://schemas.microsoft.com/office/powerpoint/2010/main" val="664000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373BB-013B-1CC2-DA74-F1021B16A141}"/>
              </a:ext>
            </a:extLst>
          </p:cNvPr>
          <p:cNvSpPr>
            <a:spLocks noGrp="1"/>
          </p:cNvSpPr>
          <p:nvPr>
            <p:ph type="ctrTitle"/>
          </p:nvPr>
        </p:nvSpPr>
        <p:spPr>
          <a:xfrm>
            <a:off x="2533650" y="1016038"/>
            <a:ext cx="7124699" cy="922337"/>
          </a:xfrm>
        </p:spPr>
        <p:txBody>
          <a:bodyPr/>
          <a:lstStyle/>
          <a:p>
            <a:pPr algn="ctr"/>
            <a:r>
              <a:rPr lang="en-US" dirty="0"/>
              <a:t>REFERENCES</a:t>
            </a:r>
          </a:p>
        </p:txBody>
      </p:sp>
      <p:sp>
        <p:nvSpPr>
          <p:cNvPr id="4" name="Subtitle 3">
            <a:extLst>
              <a:ext uri="{FF2B5EF4-FFF2-40B4-BE49-F238E27FC236}">
                <a16:creationId xmlns:a16="http://schemas.microsoft.com/office/drawing/2014/main" id="{25302F4C-6241-6032-F39F-D41D5759EE40}"/>
              </a:ext>
            </a:extLst>
          </p:cNvPr>
          <p:cNvSpPr txBox="1">
            <a:spLocks noGrp="1"/>
          </p:cNvSpPr>
          <p:nvPr>
            <p:ph type="subTitle" idx="1"/>
          </p:nvPr>
        </p:nvSpPr>
        <p:spPr>
          <a:xfrm>
            <a:off x="1965324" y="2154238"/>
            <a:ext cx="8791575" cy="4272067"/>
          </a:xfrm>
          <a:prstGeom prst="rect">
            <a:avLst/>
          </a:prstGeom>
          <a:noFill/>
        </p:spPr>
        <p:txBody>
          <a:bodyPr wrap="square" rtlCol="0">
            <a:spAutoFit/>
          </a:bodyPr>
          <a:lstStyle/>
          <a:p>
            <a:r>
              <a:rPr lang="en-US" dirty="0">
                <a:solidFill>
                  <a:schemeClr val="bg1"/>
                </a:solidFill>
              </a:rPr>
              <a:t>Charles G. Cobb. (2015). </a:t>
            </a:r>
            <a:r>
              <a:rPr lang="en-US" i="1" dirty="0">
                <a:solidFill>
                  <a:schemeClr val="bg1"/>
                </a:solidFill>
              </a:rPr>
              <a:t>The Project Manager’s Guide </a:t>
            </a:r>
          </a:p>
          <a:p>
            <a:r>
              <a:rPr lang="en-US" i="1" dirty="0">
                <a:solidFill>
                  <a:schemeClr val="bg1"/>
                </a:solidFill>
              </a:rPr>
              <a:t>	to Mastering Agile : Principles and Practices for an Adaptive Approach</a:t>
            </a:r>
            <a:r>
              <a:rPr lang="en-US" dirty="0">
                <a:solidFill>
                  <a:schemeClr val="bg1"/>
                </a:solidFill>
              </a:rPr>
              <a:t>. Wiley.</a:t>
            </a:r>
            <a:br>
              <a:rPr lang="en-US" dirty="0">
                <a:solidFill>
                  <a:schemeClr val="bg1"/>
                </a:solidFill>
              </a:rPr>
            </a:br>
            <a:br>
              <a:rPr lang="en-US" dirty="0">
                <a:solidFill>
                  <a:schemeClr val="bg1"/>
                </a:solidFill>
              </a:rPr>
            </a:br>
            <a:r>
              <a:rPr lang="en-US" i="1" dirty="0">
                <a:solidFill>
                  <a:schemeClr val="bg1"/>
                </a:solidFill>
              </a:rPr>
              <a:t>Software Development Life Cycle (SDLC)</a:t>
            </a:r>
            <a:r>
              <a:rPr lang="en-US" dirty="0">
                <a:solidFill>
                  <a:schemeClr val="bg1"/>
                </a:solidFill>
              </a:rPr>
              <a:t>. (2021, May 19). Retrieved </a:t>
            </a:r>
            <a:r>
              <a:rPr lang="en-US" dirty="0" err="1">
                <a:solidFill>
                  <a:schemeClr val="bg1"/>
                </a:solidFill>
              </a:rPr>
              <a:t>december</a:t>
            </a:r>
            <a:r>
              <a:rPr lang="en-US" dirty="0">
                <a:solidFill>
                  <a:schemeClr val="bg1"/>
                </a:solidFill>
              </a:rPr>
              <a:t> 2022, from </a:t>
            </a:r>
          </a:p>
          <a:p>
            <a:r>
              <a:rPr lang="en-US" dirty="0">
                <a:solidFill>
                  <a:schemeClr val="bg1"/>
                </a:solidFill>
              </a:rPr>
              <a:t>	</a:t>
            </a:r>
            <a:r>
              <a:rPr lang="en-US" dirty="0" err="1">
                <a:solidFill>
                  <a:schemeClr val="bg1"/>
                </a:solidFill>
              </a:rPr>
              <a:t>linkedin.com</a:t>
            </a:r>
            <a:r>
              <a:rPr lang="en-US" dirty="0">
                <a:solidFill>
                  <a:schemeClr val="bg1"/>
                </a:solidFill>
              </a:rPr>
              <a:t>: </a:t>
            </a:r>
            <a:r>
              <a:rPr lang="en-US" dirty="0">
                <a:solidFill>
                  <a:srgbClr val="0563C1"/>
                </a:solidFill>
                <a:hlinkClick r:id="rId3">
                  <a:extLst>
                    <a:ext uri="{A12FA001-AC4F-418D-AE19-62706E023703}">
                      <ahyp:hlinkClr xmlns:ahyp="http://schemas.microsoft.com/office/drawing/2018/hyperlinkcolor" val="tx"/>
                    </a:ext>
                  </a:extLst>
                </a:hlinkClick>
              </a:rPr>
              <a:t>https://www.linkedin.com/pulse/</a:t>
            </a:r>
            <a:r>
              <a:rPr lang="en-US" dirty="0">
                <a:solidFill>
                  <a:schemeClr val="bg1"/>
                </a:solidFill>
                <a:hlinkClick r:id="rId3">
                  <a:extLst>
                    <a:ext uri="{A12FA001-AC4F-418D-AE19-62706E023703}">
                      <ahyp:hlinkClr xmlns:ahyp="http://schemas.microsoft.com/office/drawing/2018/hyperlinkcolor" val="tx"/>
                    </a:ext>
                  </a:extLst>
                </a:hlinkClick>
              </a:rPr>
              <a:t>software-development-life-</a:t>
            </a:r>
            <a:r>
              <a:rPr lang="en-US" dirty="0">
                <a:solidFill>
                  <a:schemeClr val="bg1"/>
                </a:solidFill>
              </a:rPr>
              <a:t>cycle-</a:t>
            </a:r>
            <a:r>
              <a:rPr lang="en-US" dirty="0" err="1">
                <a:solidFill>
                  <a:schemeClr val="bg1"/>
                </a:solidFill>
              </a:rPr>
              <a:t>sdlc</a:t>
            </a:r>
            <a:r>
              <a:rPr lang="en-US" dirty="0">
                <a:solidFill>
                  <a:schemeClr val="bg1"/>
                </a:solidFill>
              </a:rPr>
              <a:t>-tutorial-</a:t>
            </a:r>
            <a:r>
              <a:rPr lang="en-US" dirty="0" err="1">
                <a:solidFill>
                  <a:schemeClr val="bg1"/>
                </a:solidFill>
              </a:rPr>
              <a:t>richard</a:t>
            </a:r>
            <a:r>
              <a:rPr lang="en-US" dirty="0">
                <a:solidFill>
                  <a:schemeClr val="bg1"/>
                </a:solidFill>
              </a:rPr>
              <a:t>-</a:t>
            </a:r>
            <a:r>
              <a:rPr lang="en-US" dirty="0" err="1">
                <a:solidFill>
                  <a:schemeClr val="bg1"/>
                </a:solidFill>
              </a:rPr>
              <a:t>harris</a:t>
            </a:r>
            <a:r>
              <a:rPr lang="en-US" dirty="0">
                <a:solidFill>
                  <a:schemeClr val="bg1"/>
                </a:solidFill>
              </a:rPr>
              <a:t>/</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829465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{F4379481-1FB5-884C-8865-532361F00F49}tf10001122</Template>
  <TotalTime>140</TotalTime>
  <Words>503</Words>
  <Application>Microsoft Macintosh PowerPoint</Application>
  <PresentationFormat>Widescreen</PresentationFormat>
  <Paragraphs>58</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Times New Roman</vt:lpstr>
      <vt:lpstr>Tw Cen MT</vt:lpstr>
      <vt:lpstr>Circuit</vt:lpstr>
      <vt:lpstr>PowerPoint Presentation</vt:lpstr>
      <vt:lpstr>Understanding the Agile Roles </vt:lpstr>
      <vt:lpstr>SLDC: Software development lifecycle</vt:lpstr>
      <vt:lpstr>Agile vs. waterfall Comparison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Kemp, Blake</dc:creator>
  <cp:lastModifiedBy>Kemp, Blake</cp:lastModifiedBy>
  <cp:revision>6</cp:revision>
  <dcterms:created xsi:type="dcterms:W3CDTF">2022-12-11T16:00:22Z</dcterms:created>
  <dcterms:modified xsi:type="dcterms:W3CDTF">2022-12-11T18:20:42Z</dcterms:modified>
</cp:coreProperties>
</file>