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4"/>
  </p:sldMasterIdLst>
  <p:sldIdLst>
    <p:sldId id="256" r:id="rId5"/>
    <p:sldId id="257" r:id="rId6"/>
    <p:sldId id="260" r:id="rId7"/>
    <p:sldId id="258" r:id="rId8"/>
    <p:sldId id="259" r:id="rId9"/>
  </p:sldIdLst>
  <p:sldSz cx="12192000" cy="6858000"/>
  <p:notesSz cx="6858000" cy="9144000"/>
  <p:custDataLst>
    <p:tags r:id="rId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44" d="100"/>
          <a:sy n="144" d="100"/>
        </p:scale>
        <p:origin x="224" y="1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3/29/22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62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3/29/22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56820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3/29/22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148383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3/29/22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42830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3/29/22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62193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3/29/22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111839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3/29/22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2811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3/29/22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618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3/29/22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839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3/29/22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992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3/29/22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482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3/29/22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8466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3/29/22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820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3/29/22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998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3/29/22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8091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3/29/22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392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BC1C18-307B-4F68-A007-B5B542270E8D}" type="datetimeFigureOut">
              <a:rPr lang="en-US" smtClean="0"/>
              <a:t>3/29/22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701681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1"/>
            <a:ext cx="7766936" cy="1646302"/>
          </a:xfrm>
        </p:spPr>
        <p:txBody>
          <a:bodyPr/>
          <a:lstStyle/>
          <a:p>
            <a:r>
              <a:rPr lang="en-US" dirty="0"/>
              <a:t>IT 140 Design Jedi Temple Text Game</a:t>
            </a:r>
          </a:p>
        </p:txBody>
      </p:sp>
      <p:sp>
        <p:nvSpPr>
          <p:cNvPr id="3" name="Subtitle 2"/>
          <p:cNvSpPr>
            <a:spLocks noGrp="1"/>
          </p:cNvSpPr>
          <p:nvPr>
            <p:ph type="subTitle" idx="1"/>
          </p:nvPr>
        </p:nvSpPr>
        <p:spPr/>
        <p:txBody>
          <a:bodyPr>
            <a:normAutofit/>
          </a:bodyPr>
          <a:lstStyle/>
          <a:p>
            <a:r>
              <a:rPr lang="en-US" dirty="0"/>
              <a:t> </a:t>
            </a:r>
          </a:p>
          <a:p>
            <a:r>
              <a:rPr lang="en-US" dirty="0"/>
              <a:t>Blake Kemp</a:t>
            </a:r>
          </a:p>
          <a:p>
            <a:endParaRPr lang="en-US" dirty="0"/>
          </a:p>
        </p:txBody>
      </p:sp>
    </p:spTree>
    <p:extLst>
      <p:ext uri="{BB962C8B-B14F-4D97-AF65-F5344CB8AC3E}">
        <p14:creationId xmlns:p14="http://schemas.microsoft.com/office/powerpoint/2010/main" val="24328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Jedi Temple Game: Description</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You are a Jedi master and have sworn to protect the Jedi temple from the evil Sith Lord Darth Sidious. You must defeat the dark lord before his reinforcements of clones and Sith apprentice arrive to finish the job. You will need to collect all six items from the eight rooms; otherwise, there is no hope. You will start in the Great Hall of the temple. From there, you will need to navigate the ancient  Jedi temple and collect a Holocron from the Jedi Archives for wisdom. A Lightsaber from the Training Ground to slice Darth Sidious in half. A Wayfinder from Count Dooku’s chamber to assist in finding the evil Sith. Healing Crystals of Fire from the Temple Infirmary to protect you should you get injured. The path of the Jedi book from Master Yoda’s quarters will teach you the secret to defeating Darth Sidious and, finally, a Jedi Credit from the Jedi Council Chamber for only a Jedi Master can defeat the Sith Lord himself. </a:t>
            </a:r>
          </a:p>
        </p:txBody>
      </p:sp>
    </p:spTree>
    <p:extLst>
      <p:ext uri="{BB962C8B-B14F-4D97-AF65-F5344CB8AC3E}">
        <p14:creationId xmlns:p14="http://schemas.microsoft.com/office/powerpoint/2010/main" val="305478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938" y="391668"/>
            <a:ext cx="7958331" cy="1077229"/>
          </a:xfrm>
        </p:spPr>
        <p:txBody>
          <a:bodyPr>
            <a:normAutofit/>
          </a:bodyPr>
          <a:lstStyle/>
          <a:p>
            <a:r>
              <a:rPr lang="en-US" sz="4000" dirty="0"/>
              <a:t>Jedi Temple: Map</a:t>
            </a:r>
          </a:p>
        </p:txBody>
      </p:sp>
      <p:sp>
        <p:nvSpPr>
          <p:cNvPr id="5" name="Text Box 5"/>
          <p:cNvSpPr txBox="1"/>
          <p:nvPr/>
        </p:nvSpPr>
        <p:spPr>
          <a:xfrm>
            <a:off x="4525464" y="1079136"/>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Box 6"/>
          <p:cNvSpPr txBox="1"/>
          <p:nvPr/>
        </p:nvSpPr>
        <p:spPr>
          <a:xfrm>
            <a:off x="7143569" y="1084216"/>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Box 7"/>
          <p:cNvSpPr txBox="1"/>
          <p:nvPr/>
        </p:nvSpPr>
        <p:spPr>
          <a:xfrm>
            <a:off x="7154364" y="2768871"/>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Box 8"/>
          <p:cNvSpPr txBox="1"/>
          <p:nvPr/>
        </p:nvSpPr>
        <p:spPr>
          <a:xfrm>
            <a:off x="7154364" y="4239531"/>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9"/>
          <p:cNvSpPr txBox="1"/>
          <p:nvPr/>
        </p:nvSpPr>
        <p:spPr>
          <a:xfrm>
            <a:off x="7175954" y="5771151"/>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10"/>
          <p:cNvSpPr txBox="1"/>
          <p:nvPr/>
        </p:nvSpPr>
        <p:spPr>
          <a:xfrm>
            <a:off x="2501719" y="3381646"/>
            <a:ext cx="1306195"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11"/>
          <p:cNvSpPr txBox="1"/>
          <p:nvPr/>
        </p:nvSpPr>
        <p:spPr>
          <a:xfrm>
            <a:off x="4541974" y="5774326"/>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12"/>
          <p:cNvSpPr txBox="1"/>
          <p:nvPr/>
        </p:nvSpPr>
        <p:spPr>
          <a:xfrm>
            <a:off x="4787084" y="2899681"/>
            <a:ext cx="1305560" cy="20243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Arrow Connector 12"/>
          <p:cNvCxnSpPr/>
          <p:nvPr/>
        </p:nvCxnSpPr>
        <p:spPr>
          <a:xfrm flipH="1">
            <a:off x="6098359" y="4717051"/>
            <a:ext cx="1044575" cy="0"/>
          </a:xfrm>
          <a:prstGeom prst="straightConnector1">
            <a:avLst/>
          </a:prstGeom>
          <a:ln>
            <a:noFill/>
            <a:tailEnd type="triangle"/>
          </a:ln>
        </p:spPr>
        <p:style>
          <a:lnRef idx="1">
            <a:schemeClr val="dk1"/>
          </a:lnRef>
          <a:fillRef idx="0">
            <a:schemeClr val="dk1"/>
          </a:fillRef>
          <a:effectRef idx="0">
            <a:schemeClr val="dk1"/>
          </a:effectRef>
          <a:fontRef idx="minor">
            <a:schemeClr val="tx1"/>
          </a:fontRef>
        </p:style>
      </p:cxnSp>
      <p:grpSp>
        <p:nvGrpSpPr>
          <p:cNvPr id="14" name="Group 13"/>
          <p:cNvGrpSpPr/>
          <p:nvPr/>
        </p:nvGrpSpPr>
        <p:grpSpPr>
          <a:xfrm>
            <a:off x="4542609" y="1985916"/>
            <a:ext cx="554990" cy="914400"/>
            <a:chOff x="0" y="0"/>
            <a:chExt cx="555171" cy="914400"/>
          </a:xfrm>
        </p:grpSpPr>
        <p:cxnSp>
          <p:nvCxnSpPr>
            <p:cNvPr id="15" name="Straight Arrow Connector 14"/>
            <p:cNvCxnSpPr/>
            <p:nvPr/>
          </p:nvCxnSpPr>
          <p:spPr>
            <a:xfrm flipV="1">
              <a:off x="555171" y="0"/>
              <a:ext cx="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 Box 31"/>
            <p:cNvSpPr txBox="1"/>
            <p:nvPr/>
          </p:nvSpPr>
          <p:spPr>
            <a:xfrm flipH="1">
              <a:off x="0" y="326572"/>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North</a:t>
              </a:r>
            </a:p>
          </p:txBody>
        </p:sp>
      </p:grpSp>
      <p:grpSp>
        <p:nvGrpSpPr>
          <p:cNvPr id="17" name="Group 16"/>
          <p:cNvGrpSpPr/>
          <p:nvPr/>
        </p:nvGrpSpPr>
        <p:grpSpPr>
          <a:xfrm>
            <a:off x="4428309" y="4941206"/>
            <a:ext cx="571500" cy="832485"/>
            <a:chOff x="0" y="0"/>
            <a:chExt cx="571500" cy="832757"/>
          </a:xfrm>
        </p:grpSpPr>
        <p:cxnSp>
          <p:nvCxnSpPr>
            <p:cNvPr id="18" name="Straight Arrow Connector 17"/>
            <p:cNvCxnSpPr/>
            <p:nvPr/>
          </p:nvCxnSpPr>
          <p:spPr>
            <a:xfrm flipV="1">
              <a:off x="571500" y="0"/>
              <a:ext cx="0" cy="8327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 Box 32"/>
            <p:cNvSpPr txBox="1"/>
            <p:nvPr/>
          </p:nvSpPr>
          <p:spPr>
            <a:xfrm flipH="1">
              <a:off x="0" y="326571"/>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North</a:t>
              </a:r>
            </a:p>
          </p:txBody>
        </p:sp>
      </p:grpSp>
      <p:grpSp>
        <p:nvGrpSpPr>
          <p:cNvPr id="20" name="Group 19"/>
          <p:cNvGrpSpPr/>
          <p:nvPr/>
        </p:nvGrpSpPr>
        <p:grpSpPr>
          <a:xfrm>
            <a:off x="7083879" y="3683906"/>
            <a:ext cx="576580" cy="554990"/>
            <a:chOff x="0" y="0"/>
            <a:chExt cx="576943" cy="555171"/>
          </a:xfrm>
        </p:grpSpPr>
        <p:cxnSp>
          <p:nvCxnSpPr>
            <p:cNvPr id="21" name="Straight Arrow Connector 20"/>
            <p:cNvCxnSpPr/>
            <p:nvPr/>
          </p:nvCxnSpPr>
          <p:spPr>
            <a:xfrm flipV="1">
              <a:off x="576943" y="0"/>
              <a:ext cx="0" cy="5551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 Box 33"/>
            <p:cNvSpPr txBox="1"/>
            <p:nvPr/>
          </p:nvSpPr>
          <p:spPr>
            <a:xfrm flipH="1">
              <a:off x="0" y="152400"/>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North</a:t>
              </a:r>
            </a:p>
          </p:txBody>
        </p:sp>
      </p:grpSp>
      <p:grpSp>
        <p:nvGrpSpPr>
          <p:cNvPr id="23" name="Group 22"/>
          <p:cNvGrpSpPr/>
          <p:nvPr/>
        </p:nvGrpSpPr>
        <p:grpSpPr>
          <a:xfrm>
            <a:off x="5701484" y="1985916"/>
            <a:ext cx="587375" cy="914400"/>
            <a:chOff x="0" y="0"/>
            <a:chExt cx="587828" cy="914400"/>
          </a:xfrm>
        </p:grpSpPr>
        <p:cxnSp>
          <p:nvCxnSpPr>
            <p:cNvPr id="24" name="Straight Arrow Connector 23"/>
            <p:cNvCxnSpPr/>
            <p:nvPr/>
          </p:nvCxnSpPr>
          <p:spPr>
            <a:xfrm>
              <a:off x="0" y="0"/>
              <a:ext cx="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 Box 34"/>
            <p:cNvSpPr txBox="1"/>
            <p:nvPr/>
          </p:nvSpPr>
          <p:spPr>
            <a:xfrm flipH="1">
              <a:off x="32657" y="326572"/>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South</a:t>
              </a:r>
            </a:p>
          </p:txBody>
        </p:sp>
      </p:grpSp>
      <p:grpSp>
        <p:nvGrpSpPr>
          <p:cNvPr id="26" name="Group 25"/>
          <p:cNvGrpSpPr/>
          <p:nvPr/>
        </p:nvGrpSpPr>
        <p:grpSpPr>
          <a:xfrm>
            <a:off x="5669099" y="4925331"/>
            <a:ext cx="587375" cy="848995"/>
            <a:chOff x="0" y="0"/>
            <a:chExt cx="587829" cy="849449"/>
          </a:xfrm>
        </p:grpSpPr>
        <p:cxnSp>
          <p:nvCxnSpPr>
            <p:cNvPr id="27" name="Straight Arrow Connector 26"/>
            <p:cNvCxnSpPr/>
            <p:nvPr/>
          </p:nvCxnSpPr>
          <p:spPr>
            <a:xfrm>
              <a:off x="0" y="0"/>
              <a:ext cx="0" cy="8494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 Box 35"/>
            <p:cNvSpPr txBox="1"/>
            <p:nvPr/>
          </p:nvSpPr>
          <p:spPr>
            <a:xfrm flipH="1">
              <a:off x="32658" y="326571"/>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South</a:t>
              </a:r>
            </a:p>
          </p:txBody>
        </p:sp>
      </p:grpSp>
      <p:grpSp>
        <p:nvGrpSpPr>
          <p:cNvPr id="29" name="Group 28"/>
          <p:cNvGrpSpPr/>
          <p:nvPr/>
        </p:nvGrpSpPr>
        <p:grpSpPr>
          <a:xfrm>
            <a:off x="8183699" y="3683906"/>
            <a:ext cx="587375" cy="554990"/>
            <a:chOff x="0" y="0"/>
            <a:chExt cx="587829" cy="555171"/>
          </a:xfrm>
        </p:grpSpPr>
        <p:cxnSp>
          <p:nvCxnSpPr>
            <p:cNvPr id="30" name="Straight Arrow Connector 29"/>
            <p:cNvCxnSpPr/>
            <p:nvPr/>
          </p:nvCxnSpPr>
          <p:spPr>
            <a:xfrm>
              <a:off x="0" y="0"/>
              <a:ext cx="0" cy="5551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 Box 36"/>
            <p:cNvSpPr txBox="1"/>
            <p:nvPr/>
          </p:nvSpPr>
          <p:spPr>
            <a:xfrm flipH="1">
              <a:off x="32658" y="152400"/>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South</a:t>
              </a:r>
            </a:p>
          </p:txBody>
        </p:sp>
      </p:grpSp>
      <p:grpSp>
        <p:nvGrpSpPr>
          <p:cNvPr id="32" name="Group 31"/>
          <p:cNvGrpSpPr/>
          <p:nvPr/>
        </p:nvGrpSpPr>
        <p:grpSpPr>
          <a:xfrm>
            <a:off x="6093279" y="1071516"/>
            <a:ext cx="1045210" cy="244475"/>
            <a:chOff x="0" y="0"/>
            <a:chExt cx="1045392" cy="244929"/>
          </a:xfrm>
        </p:grpSpPr>
        <p:cxnSp>
          <p:nvCxnSpPr>
            <p:cNvPr id="33" name="Straight Arrow Connector 32"/>
            <p:cNvCxnSpPr/>
            <p:nvPr/>
          </p:nvCxnSpPr>
          <p:spPr>
            <a:xfrm>
              <a:off x="0" y="244929"/>
              <a:ext cx="1045392"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4" name="Text Box 37"/>
            <p:cNvSpPr txBox="1"/>
            <p:nvPr/>
          </p:nvSpPr>
          <p:spPr>
            <a:xfrm flipH="1">
              <a:off x="277586"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35" name="Group 34"/>
          <p:cNvGrpSpPr/>
          <p:nvPr/>
        </p:nvGrpSpPr>
        <p:grpSpPr>
          <a:xfrm>
            <a:off x="6104709" y="4206511"/>
            <a:ext cx="1045210" cy="239395"/>
            <a:chOff x="0" y="0"/>
            <a:chExt cx="1045392" cy="239486"/>
          </a:xfrm>
        </p:grpSpPr>
        <p:cxnSp>
          <p:nvCxnSpPr>
            <p:cNvPr id="36" name="Straight Arrow Connector 35"/>
            <p:cNvCxnSpPr/>
            <p:nvPr/>
          </p:nvCxnSpPr>
          <p:spPr>
            <a:xfrm>
              <a:off x="0" y="239486"/>
              <a:ext cx="1045392"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7" name="Text Box 40"/>
            <p:cNvSpPr txBox="1"/>
            <p:nvPr/>
          </p:nvSpPr>
          <p:spPr>
            <a:xfrm flipH="1">
              <a:off x="304800"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38" name="Group 37"/>
          <p:cNvGrpSpPr/>
          <p:nvPr/>
        </p:nvGrpSpPr>
        <p:grpSpPr>
          <a:xfrm>
            <a:off x="6142809" y="5872116"/>
            <a:ext cx="1045210" cy="228600"/>
            <a:chOff x="0" y="0"/>
            <a:chExt cx="1045392" cy="228600"/>
          </a:xfrm>
        </p:grpSpPr>
        <p:cxnSp>
          <p:nvCxnSpPr>
            <p:cNvPr id="39" name="Straight Arrow Connector 38"/>
            <p:cNvCxnSpPr/>
            <p:nvPr/>
          </p:nvCxnSpPr>
          <p:spPr>
            <a:xfrm>
              <a:off x="0" y="228600"/>
              <a:ext cx="1045392"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40" name="Text Box 41"/>
            <p:cNvSpPr txBox="1"/>
            <p:nvPr/>
          </p:nvSpPr>
          <p:spPr>
            <a:xfrm flipH="1">
              <a:off x="277586"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41" name="Group 40"/>
          <p:cNvGrpSpPr/>
          <p:nvPr/>
        </p:nvGrpSpPr>
        <p:grpSpPr>
          <a:xfrm>
            <a:off x="3807279" y="3455306"/>
            <a:ext cx="979805" cy="228600"/>
            <a:chOff x="0" y="0"/>
            <a:chExt cx="979805" cy="228600"/>
          </a:xfrm>
        </p:grpSpPr>
        <p:cxnSp>
          <p:nvCxnSpPr>
            <p:cNvPr id="42" name="Straight Arrow Connector 41"/>
            <p:cNvCxnSpPr/>
            <p:nvPr/>
          </p:nvCxnSpPr>
          <p:spPr>
            <a:xfrm>
              <a:off x="0" y="228600"/>
              <a:ext cx="979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 Box 42"/>
            <p:cNvSpPr txBox="1"/>
            <p:nvPr/>
          </p:nvSpPr>
          <p:spPr>
            <a:xfrm flipH="1">
              <a:off x="244929"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44" name="Group 43"/>
          <p:cNvGrpSpPr/>
          <p:nvPr/>
        </p:nvGrpSpPr>
        <p:grpSpPr>
          <a:xfrm>
            <a:off x="6093279" y="1740806"/>
            <a:ext cx="1044575" cy="260985"/>
            <a:chOff x="0" y="0"/>
            <a:chExt cx="1045029" cy="261257"/>
          </a:xfrm>
        </p:grpSpPr>
        <p:cxnSp>
          <p:nvCxnSpPr>
            <p:cNvPr id="45" name="Straight Arrow Connector 44"/>
            <p:cNvCxnSpPr/>
            <p:nvPr/>
          </p:nvCxnSpPr>
          <p:spPr>
            <a:xfrm flipH="1">
              <a:off x="0" y="0"/>
              <a:ext cx="10450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 Box 43"/>
            <p:cNvSpPr txBox="1"/>
            <p:nvPr/>
          </p:nvSpPr>
          <p:spPr>
            <a:xfrm flipH="1">
              <a:off x="277586" y="32657"/>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nvGrpSpPr>
          <p:cNvPr id="47" name="Group 46"/>
          <p:cNvGrpSpPr/>
          <p:nvPr/>
        </p:nvGrpSpPr>
        <p:grpSpPr>
          <a:xfrm>
            <a:off x="6126299" y="6476001"/>
            <a:ext cx="1044575" cy="260985"/>
            <a:chOff x="0" y="0"/>
            <a:chExt cx="1045029" cy="261257"/>
          </a:xfrm>
        </p:grpSpPr>
        <p:cxnSp>
          <p:nvCxnSpPr>
            <p:cNvPr id="48" name="Straight Arrow Connector 47"/>
            <p:cNvCxnSpPr/>
            <p:nvPr/>
          </p:nvCxnSpPr>
          <p:spPr>
            <a:xfrm flipH="1">
              <a:off x="0" y="0"/>
              <a:ext cx="10450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 Box 44"/>
            <p:cNvSpPr txBox="1"/>
            <p:nvPr/>
          </p:nvSpPr>
          <p:spPr>
            <a:xfrm flipH="1">
              <a:off x="244929" y="32657"/>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nvGrpSpPr>
          <p:cNvPr id="50" name="Group 49"/>
          <p:cNvGrpSpPr/>
          <p:nvPr/>
        </p:nvGrpSpPr>
        <p:grpSpPr>
          <a:xfrm>
            <a:off x="6104709" y="4783726"/>
            <a:ext cx="1044575" cy="271780"/>
            <a:chOff x="0" y="0"/>
            <a:chExt cx="1045029" cy="272143"/>
          </a:xfrm>
        </p:grpSpPr>
        <p:cxnSp>
          <p:nvCxnSpPr>
            <p:cNvPr id="51" name="Straight Arrow Connector 50"/>
            <p:cNvCxnSpPr/>
            <p:nvPr/>
          </p:nvCxnSpPr>
          <p:spPr>
            <a:xfrm flipH="1">
              <a:off x="0" y="0"/>
              <a:ext cx="10450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 Box 46"/>
            <p:cNvSpPr txBox="1"/>
            <p:nvPr/>
          </p:nvSpPr>
          <p:spPr>
            <a:xfrm flipH="1">
              <a:off x="272143" y="43543"/>
              <a:ext cx="554990"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nvGrpSpPr>
          <p:cNvPr id="53" name="Group 52"/>
          <p:cNvGrpSpPr/>
          <p:nvPr/>
        </p:nvGrpSpPr>
        <p:grpSpPr>
          <a:xfrm>
            <a:off x="3807279" y="4141106"/>
            <a:ext cx="979170" cy="244475"/>
            <a:chOff x="0" y="0"/>
            <a:chExt cx="979715" cy="244928"/>
          </a:xfrm>
        </p:grpSpPr>
        <p:cxnSp>
          <p:nvCxnSpPr>
            <p:cNvPr id="54" name="Straight Arrow Connector 53"/>
            <p:cNvCxnSpPr/>
            <p:nvPr/>
          </p:nvCxnSpPr>
          <p:spPr>
            <a:xfrm flipH="1">
              <a:off x="0" y="0"/>
              <a:ext cx="9797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 Box 47"/>
            <p:cNvSpPr txBox="1"/>
            <p:nvPr/>
          </p:nvSpPr>
          <p:spPr>
            <a:xfrm flipH="1">
              <a:off x="212272" y="16328"/>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West</a:t>
              </a:r>
            </a:p>
          </p:txBody>
        </p:sp>
      </p:grpSp>
      <p:sp>
        <p:nvSpPr>
          <p:cNvPr id="56" name="Rectangle 52"/>
          <p:cNvSpPr>
            <a:spLocks noChangeArrowheads="1"/>
          </p:cNvSpPr>
          <p:nvPr/>
        </p:nvSpPr>
        <p:spPr bwMode="auto">
          <a:xfrm>
            <a:off x="2142309" y="-168628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7" name="Rectangle 75"/>
          <p:cNvSpPr>
            <a:spLocks noChangeArrowheads="1"/>
          </p:cNvSpPr>
          <p:nvPr/>
        </p:nvSpPr>
        <p:spPr bwMode="auto">
          <a:xfrm>
            <a:off x="2142309" y="-12290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0C30BBA4-7FF1-A14F-890B-94A22081EE12}"/>
              </a:ext>
            </a:extLst>
          </p:cNvPr>
          <p:cNvSpPr txBox="1"/>
          <p:nvPr/>
        </p:nvSpPr>
        <p:spPr>
          <a:xfrm>
            <a:off x="2674017" y="3580323"/>
            <a:ext cx="1011115" cy="577081"/>
          </a:xfrm>
          <a:prstGeom prst="rect">
            <a:avLst/>
          </a:prstGeom>
          <a:noFill/>
        </p:spPr>
        <p:txBody>
          <a:bodyPr wrap="square" rtlCol="0">
            <a:spAutoFit/>
          </a:bodyPr>
          <a:lstStyle/>
          <a:p>
            <a:r>
              <a:rPr lang="en-US" sz="1050" b="1" dirty="0">
                <a:latin typeface="Times New Roman" panose="02020603050405020304" pitchFamily="18" charset="0"/>
                <a:cs typeface="Times New Roman" panose="02020603050405020304" pitchFamily="18" charset="0"/>
              </a:rPr>
              <a:t>Jedi Archives</a:t>
            </a:r>
          </a:p>
          <a:p>
            <a:endParaRPr lang="en-US" sz="1050" b="1"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Item: Holocron</a:t>
            </a:r>
          </a:p>
        </p:txBody>
      </p:sp>
      <p:sp>
        <p:nvSpPr>
          <p:cNvPr id="58" name="TextBox 57">
            <a:extLst>
              <a:ext uri="{FF2B5EF4-FFF2-40B4-BE49-F238E27FC236}">
                <a16:creationId xmlns:a16="http://schemas.microsoft.com/office/drawing/2014/main" id="{11BC626D-50E4-4A4F-BE49-0EBBE3DF48F5}"/>
              </a:ext>
            </a:extLst>
          </p:cNvPr>
          <p:cNvSpPr txBox="1"/>
          <p:nvPr/>
        </p:nvSpPr>
        <p:spPr>
          <a:xfrm>
            <a:off x="4851673" y="3622358"/>
            <a:ext cx="1125415" cy="415498"/>
          </a:xfrm>
          <a:prstGeom prst="rect">
            <a:avLst/>
          </a:prstGeom>
          <a:noFill/>
        </p:spPr>
        <p:txBody>
          <a:bodyPr wrap="square" rtlCol="0">
            <a:spAutoFit/>
          </a:bodyPr>
          <a:lstStyle/>
          <a:p>
            <a:r>
              <a:rPr lang="en-US" sz="1050" b="1" dirty="0">
                <a:latin typeface="Times New Roman" panose="02020603050405020304" pitchFamily="18" charset="0"/>
                <a:cs typeface="Times New Roman" panose="02020603050405020304" pitchFamily="18" charset="0"/>
              </a:rPr>
              <a:t>Temple Great Hall</a:t>
            </a:r>
          </a:p>
        </p:txBody>
      </p:sp>
      <p:sp>
        <p:nvSpPr>
          <p:cNvPr id="59" name="TextBox 58">
            <a:extLst>
              <a:ext uri="{FF2B5EF4-FFF2-40B4-BE49-F238E27FC236}">
                <a16:creationId xmlns:a16="http://schemas.microsoft.com/office/drawing/2014/main" id="{6781657B-DEB8-8A4F-8831-7C9272E75D5B}"/>
              </a:ext>
            </a:extLst>
          </p:cNvPr>
          <p:cNvSpPr txBox="1"/>
          <p:nvPr/>
        </p:nvSpPr>
        <p:spPr>
          <a:xfrm>
            <a:off x="4682999" y="1256638"/>
            <a:ext cx="1271194" cy="577081"/>
          </a:xfrm>
          <a:prstGeom prst="rect">
            <a:avLst/>
          </a:prstGeom>
          <a:noFill/>
        </p:spPr>
        <p:txBody>
          <a:bodyPr wrap="square" rtlCol="0">
            <a:spAutoFit/>
          </a:bodyPr>
          <a:lstStyle/>
          <a:p>
            <a:r>
              <a:rPr lang="en-US" sz="1050" b="1" dirty="0">
                <a:latin typeface="Times New Roman" panose="02020603050405020304" pitchFamily="18" charset="0"/>
                <a:cs typeface="Times New Roman" panose="02020603050405020304" pitchFamily="18" charset="0"/>
              </a:rPr>
              <a:t>Training Ground</a:t>
            </a:r>
          </a:p>
          <a:p>
            <a:endParaRPr lang="en-US" sz="1050" b="1"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Item: Lightsaber</a:t>
            </a:r>
          </a:p>
        </p:txBody>
      </p:sp>
      <p:sp>
        <p:nvSpPr>
          <p:cNvPr id="60" name="TextBox 59">
            <a:extLst>
              <a:ext uri="{FF2B5EF4-FFF2-40B4-BE49-F238E27FC236}">
                <a16:creationId xmlns:a16="http://schemas.microsoft.com/office/drawing/2014/main" id="{2CA6DDAC-BD36-9B41-BC6E-40CE2EEC6C4A}"/>
              </a:ext>
            </a:extLst>
          </p:cNvPr>
          <p:cNvSpPr txBox="1"/>
          <p:nvPr/>
        </p:nvSpPr>
        <p:spPr>
          <a:xfrm>
            <a:off x="7246287" y="1260270"/>
            <a:ext cx="1316716" cy="738664"/>
          </a:xfrm>
          <a:prstGeom prst="rect">
            <a:avLst/>
          </a:prstGeom>
          <a:noFill/>
        </p:spPr>
        <p:txBody>
          <a:bodyPr wrap="square" rtlCol="0">
            <a:spAutoFit/>
          </a:bodyPr>
          <a:lstStyle/>
          <a:p>
            <a:r>
              <a:rPr lang="en-US" sz="1050" b="1" dirty="0">
                <a:latin typeface="Times New Roman" panose="02020603050405020304" pitchFamily="18" charset="0"/>
                <a:cs typeface="Times New Roman" panose="02020603050405020304" pitchFamily="18" charset="0"/>
              </a:rPr>
              <a:t>Yoda’s Quarters</a:t>
            </a:r>
          </a:p>
          <a:p>
            <a:endParaRPr lang="en-US" sz="1050" b="1"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Item: The Path of the Jedi Book</a:t>
            </a:r>
          </a:p>
        </p:txBody>
      </p:sp>
      <p:sp>
        <p:nvSpPr>
          <p:cNvPr id="61" name="TextBox 60">
            <a:extLst>
              <a:ext uri="{FF2B5EF4-FFF2-40B4-BE49-F238E27FC236}">
                <a16:creationId xmlns:a16="http://schemas.microsoft.com/office/drawing/2014/main" id="{76435C20-1281-DF40-A835-DFC348D841A5}"/>
              </a:ext>
            </a:extLst>
          </p:cNvPr>
          <p:cNvSpPr txBox="1"/>
          <p:nvPr/>
        </p:nvSpPr>
        <p:spPr>
          <a:xfrm>
            <a:off x="7279596" y="2937530"/>
            <a:ext cx="1316716" cy="577081"/>
          </a:xfrm>
          <a:prstGeom prst="rect">
            <a:avLst/>
          </a:prstGeom>
          <a:noFill/>
        </p:spPr>
        <p:txBody>
          <a:bodyPr wrap="square" rtlCol="0">
            <a:spAutoFit/>
          </a:bodyPr>
          <a:lstStyle/>
          <a:p>
            <a:r>
              <a:rPr lang="en-US" sz="1050" b="1" dirty="0">
                <a:latin typeface="Times New Roman" panose="02020603050405020304" pitchFamily="18" charset="0"/>
                <a:cs typeface="Times New Roman" panose="02020603050405020304" pitchFamily="18" charset="0"/>
              </a:rPr>
              <a:t>Temple Armory</a:t>
            </a:r>
          </a:p>
          <a:p>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DARTH SIDIOUS!</a:t>
            </a:r>
          </a:p>
        </p:txBody>
      </p:sp>
      <p:sp>
        <p:nvSpPr>
          <p:cNvPr id="63" name="TextBox 62">
            <a:extLst>
              <a:ext uri="{FF2B5EF4-FFF2-40B4-BE49-F238E27FC236}">
                <a16:creationId xmlns:a16="http://schemas.microsoft.com/office/drawing/2014/main" id="{DC35A020-7946-C74F-99CA-9944E4D1B833}"/>
              </a:ext>
            </a:extLst>
          </p:cNvPr>
          <p:cNvSpPr txBox="1"/>
          <p:nvPr/>
        </p:nvSpPr>
        <p:spPr>
          <a:xfrm>
            <a:off x="7249951" y="4345481"/>
            <a:ext cx="1316716" cy="738664"/>
          </a:xfrm>
          <a:prstGeom prst="rect">
            <a:avLst/>
          </a:prstGeom>
          <a:noFill/>
        </p:spPr>
        <p:txBody>
          <a:bodyPr wrap="square" rtlCol="0">
            <a:spAutoFit/>
          </a:bodyPr>
          <a:lstStyle/>
          <a:p>
            <a:r>
              <a:rPr lang="en-US" sz="1050" b="1" dirty="0">
                <a:latin typeface="Times New Roman" panose="02020603050405020304" pitchFamily="18" charset="0"/>
                <a:cs typeface="Times New Roman" panose="02020603050405020304" pitchFamily="18" charset="0"/>
              </a:rPr>
              <a:t>Count Dooku’s Quarters</a:t>
            </a:r>
          </a:p>
          <a:p>
            <a:endParaRPr lang="en-US" sz="1050" b="1"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Item: Wayfinder</a:t>
            </a:r>
          </a:p>
        </p:txBody>
      </p:sp>
      <p:sp>
        <p:nvSpPr>
          <p:cNvPr id="64" name="TextBox 63">
            <a:extLst>
              <a:ext uri="{FF2B5EF4-FFF2-40B4-BE49-F238E27FC236}">
                <a16:creationId xmlns:a16="http://schemas.microsoft.com/office/drawing/2014/main" id="{78F23E51-C05C-C944-93E9-52D6E55BFDA5}"/>
              </a:ext>
            </a:extLst>
          </p:cNvPr>
          <p:cNvSpPr txBox="1"/>
          <p:nvPr/>
        </p:nvSpPr>
        <p:spPr>
          <a:xfrm>
            <a:off x="4596896" y="5928189"/>
            <a:ext cx="1443400" cy="738664"/>
          </a:xfrm>
          <a:prstGeom prst="rect">
            <a:avLst/>
          </a:prstGeom>
          <a:noFill/>
        </p:spPr>
        <p:txBody>
          <a:bodyPr wrap="square" rtlCol="0">
            <a:spAutoFit/>
          </a:bodyPr>
          <a:lstStyle/>
          <a:p>
            <a:r>
              <a:rPr lang="en-US" sz="1050" b="1" dirty="0">
                <a:latin typeface="Times New Roman" panose="02020603050405020304" pitchFamily="18" charset="0"/>
                <a:cs typeface="Times New Roman" panose="02020603050405020304" pitchFamily="18" charset="0"/>
              </a:rPr>
              <a:t> Temple Infirmary</a:t>
            </a:r>
          </a:p>
          <a:p>
            <a:endParaRPr lang="en-US" sz="1050" b="1"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Item: Healing Crystals of Fire</a:t>
            </a:r>
          </a:p>
        </p:txBody>
      </p:sp>
      <p:sp>
        <p:nvSpPr>
          <p:cNvPr id="65" name="TextBox 64">
            <a:extLst>
              <a:ext uri="{FF2B5EF4-FFF2-40B4-BE49-F238E27FC236}">
                <a16:creationId xmlns:a16="http://schemas.microsoft.com/office/drawing/2014/main" id="{0B4928C5-A043-E34E-A1E8-9402C9A03D01}"/>
              </a:ext>
            </a:extLst>
          </p:cNvPr>
          <p:cNvSpPr txBox="1"/>
          <p:nvPr/>
        </p:nvSpPr>
        <p:spPr>
          <a:xfrm>
            <a:off x="7236364" y="5863650"/>
            <a:ext cx="1424135" cy="738664"/>
          </a:xfrm>
          <a:prstGeom prst="rect">
            <a:avLst/>
          </a:prstGeom>
          <a:noFill/>
        </p:spPr>
        <p:txBody>
          <a:bodyPr wrap="square" rtlCol="0">
            <a:spAutoFit/>
          </a:bodyPr>
          <a:lstStyle/>
          <a:p>
            <a:r>
              <a:rPr lang="en-US" sz="1050" b="1" dirty="0">
                <a:latin typeface="Times New Roman" panose="02020603050405020304" pitchFamily="18" charset="0"/>
                <a:cs typeface="Times New Roman" panose="02020603050405020304" pitchFamily="18" charset="0"/>
              </a:rPr>
              <a:t>Jedi Council Chamber</a:t>
            </a:r>
          </a:p>
          <a:p>
            <a:endParaRPr lang="en-US" sz="1050" b="1"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Item: Jedi Credit</a:t>
            </a:r>
          </a:p>
        </p:txBody>
      </p:sp>
    </p:spTree>
    <p:extLst>
      <p:ext uri="{BB962C8B-B14F-4D97-AF65-F5344CB8AC3E}">
        <p14:creationId xmlns:p14="http://schemas.microsoft.com/office/powerpoint/2010/main" val="89266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Pseudocode or Flowchart: </a:t>
            </a:r>
            <a:br>
              <a:rPr lang="en-US" sz="4000" dirty="0"/>
            </a:br>
            <a:r>
              <a:rPr lang="en-US" sz="4000" dirty="0"/>
              <a:t>Move Between Rooms</a:t>
            </a:r>
          </a:p>
        </p:txBody>
      </p:sp>
      <p:sp>
        <p:nvSpPr>
          <p:cNvPr id="3" name="Content Placeholder 2"/>
          <p:cNvSpPr>
            <a:spLocks noGrp="1"/>
          </p:cNvSpPr>
          <p:nvPr>
            <p:ph idx="1"/>
          </p:nvPr>
        </p:nvSpPr>
        <p:spPr>
          <a:xfrm>
            <a:off x="677333" y="2160589"/>
            <a:ext cx="9824949" cy="4328988"/>
          </a:xfrm>
        </p:spPr>
        <p:txBody>
          <a:bodyPr>
            <a:normAutofit/>
          </a:bodyPr>
          <a:lstStyle/>
          <a:p>
            <a:r>
              <a:rPr lang="en-US" sz="1200" dirty="0">
                <a:latin typeface="Times New Roman" panose="02020603050405020304" pitchFamily="18" charset="0"/>
                <a:cs typeface="Times New Roman" panose="02020603050405020304" pitchFamily="18" charset="0"/>
              </a:rPr>
              <a:t>DEFINE all the rooms with names, valid cardinal directions (North, South, East, West)</a:t>
            </a:r>
          </a:p>
          <a:p>
            <a:r>
              <a:rPr lang="en-US" sz="1200" dirty="0">
                <a:latin typeface="Times New Roman" panose="02020603050405020304" pitchFamily="18" charset="0"/>
                <a:cs typeface="Times New Roman" panose="02020603050405020304" pitchFamily="18" charset="0"/>
              </a:rPr>
              <a:t>CALL for game instruction</a:t>
            </a:r>
          </a:p>
          <a:p>
            <a:r>
              <a:rPr lang="en-US" sz="1200" dirty="0">
                <a:latin typeface="Times New Roman" panose="02020603050405020304" pitchFamily="18" charset="0"/>
                <a:cs typeface="Times New Roman" panose="02020603050405020304" pitchFamily="18" charset="0"/>
              </a:rPr>
              <a:t>CALL for start room</a:t>
            </a:r>
          </a:p>
          <a:p>
            <a:r>
              <a:rPr lang="en-US" sz="1200" dirty="0">
                <a:latin typeface="Times New Roman" panose="02020603050405020304" pitchFamily="18" charset="0"/>
                <a:cs typeface="Times New Roman" panose="02020603050405020304" pitchFamily="18" charset="0"/>
              </a:rPr>
              <a:t>While input is TRUE</a:t>
            </a:r>
          </a:p>
          <a:p>
            <a:pPr lvl="1"/>
            <a:r>
              <a:rPr lang="en-US" sz="1000" dirty="0">
                <a:latin typeface="Times New Roman" panose="02020603050405020304" pitchFamily="18" charset="0"/>
                <a:cs typeface="Times New Roman" panose="02020603050405020304" pitchFamily="18" charset="0"/>
              </a:rPr>
              <a:t>INPUT cardinal direction</a:t>
            </a:r>
          </a:p>
          <a:p>
            <a:pPr lvl="1"/>
            <a:r>
              <a:rPr lang="en-US" sz="1200" dirty="0">
                <a:latin typeface="Times New Roman" panose="02020603050405020304" pitchFamily="18" charset="0"/>
                <a:cs typeface="Times New Roman" panose="02020603050405020304" pitchFamily="18" charset="0"/>
              </a:rPr>
              <a:t>IF INPUT == ‘q’ or ’Q’ #quits the game </a:t>
            </a:r>
          </a:p>
          <a:p>
            <a:pPr lvl="2"/>
            <a:r>
              <a:rPr lang="en-US" sz="1200" dirty="0">
                <a:latin typeface="Times New Roman" panose="02020603050405020304" pitchFamily="18" charset="0"/>
                <a:cs typeface="Times New Roman" panose="02020603050405020304" pitchFamily="18" charset="0"/>
              </a:rPr>
              <a:t>PRINT ’May the Force be with You!</a:t>
            </a:r>
          </a:p>
          <a:p>
            <a:pPr lvl="1"/>
            <a:r>
              <a:rPr lang="en-US" sz="1200" dirty="0">
                <a:latin typeface="Times New Roman" panose="02020603050405020304" pitchFamily="18" charset="0"/>
                <a:cs typeface="Times New Roman" panose="02020603050405020304" pitchFamily="18" charset="0"/>
              </a:rPr>
              <a:t>break	</a:t>
            </a:r>
            <a:endParaRPr lang="en-US" sz="1000"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IF input is valid cardinal direction</a:t>
            </a:r>
          </a:p>
          <a:p>
            <a:pPr lvl="2"/>
            <a:r>
              <a:rPr lang="en-US" sz="1200" dirty="0">
                <a:latin typeface="Times New Roman" panose="02020603050405020304" pitchFamily="18" charset="0"/>
                <a:cs typeface="Times New Roman" panose="02020603050405020304" pitchFamily="18" charset="0"/>
              </a:rPr>
              <a:t>PRINT the next room</a:t>
            </a:r>
          </a:p>
          <a:p>
            <a:pPr lvl="1"/>
            <a:r>
              <a:rPr lang="en-US" sz="1200" dirty="0">
                <a:latin typeface="Times New Roman" panose="02020603050405020304" pitchFamily="18" charset="0"/>
                <a:cs typeface="Times New Roman" panose="02020603050405020304" pitchFamily="18" charset="0"/>
              </a:rPr>
              <a:t>ELSE </a:t>
            </a:r>
          </a:p>
          <a:p>
            <a:pPr lvl="2"/>
            <a:r>
              <a:rPr lang="en-US" sz="1200" dirty="0">
                <a:latin typeface="Times New Roman" panose="02020603050405020304" pitchFamily="18" charset="0"/>
                <a:cs typeface="Times New Roman" panose="02020603050405020304" pitchFamily="18" charset="0"/>
              </a:rPr>
              <a:t>PRINT Cannot go that way, Choose another direction</a:t>
            </a:r>
          </a:p>
          <a:p>
            <a:r>
              <a:rPr lang="en-US" sz="1200" dirty="0">
                <a:latin typeface="Times New Roman" panose="02020603050405020304" pitchFamily="18" charset="0"/>
                <a:cs typeface="Times New Roman" panose="02020603050405020304" pitchFamily="18" charset="0"/>
              </a:rPr>
              <a:t>RETURN to get another direction input</a:t>
            </a:r>
          </a:p>
          <a:p>
            <a:endParaRPr lang="en-US" dirty="0"/>
          </a:p>
        </p:txBody>
      </p:sp>
    </p:spTree>
    <p:extLst>
      <p:ext uri="{BB962C8B-B14F-4D97-AF65-F5344CB8AC3E}">
        <p14:creationId xmlns:p14="http://schemas.microsoft.com/office/powerpoint/2010/main" val="2535805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Pseudocode or Flowchart: </a:t>
            </a:r>
            <a:br>
              <a:rPr lang="en-US" sz="4000" dirty="0"/>
            </a:br>
            <a:r>
              <a:rPr lang="en-US" sz="4000" dirty="0"/>
              <a:t>Get an Item</a:t>
            </a:r>
          </a:p>
        </p:txBody>
      </p:sp>
      <p:sp>
        <p:nvSpPr>
          <p:cNvPr id="3" name="Content Placeholder 2"/>
          <p:cNvSpPr>
            <a:spLocks noGrp="1"/>
          </p:cNvSpPr>
          <p:nvPr>
            <p:ph idx="1"/>
          </p:nvPr>
        </p:nvSpPr>
        <p:spPr>
          <a:xfrm>
            <a:off x="408373" y="1930400"/>
            <a:ext cx="10289219" cy="4718976"/>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DEFINE rooms with items and what the items are</a:t>
            </a:r>
          </a:p>
          <a:p>
            <a:r>
              <a:rPr lang="en-US" dirty="0">
                <a:latin typeface="Times New Roman" panose="02020603050405020304" pitchFamily="18" charset="0"/>
                <a:cs typeface="Times New Roman" panose="02020603050405020304" pitchFamily="18" charset="0"/>
              </a:rPr>
              <a:t>DEFINE Inventory Function</a:t>
            </a:r>
          </a:p>
          <a:p>
            <a:r>
              <a:rPr lang="en-US" dirty="0">
                <a:latin typeface="Times New Roman" panose="02020603050405020304" pitchFamily="18" charset="0"/>
                <a:cs typeface="Times New Roman" panose="02020603050405020304" pitchFamily="18" charset="0"/>
              </a:rPr>
              <a:t>CALL Inventory</a:t>
            </a:r>
          </a:p>
          <a:p>
            <a:r>
              <a:rPr lang="en-US" dirty="0">
                <a:latin typeface="Times New Roman" panose="02020603050405020304" pitchFamily="18" charset="0"/>
                <a:cs typeface="Times New Roman" panose="02020603050405020304" pitchFamily="18" charset="0"/>
              </a:rPr>
              <a:t>While True:</a:t>
            </a:r>
          </a:p>
          <a:p>
            <a:pPr lvl="1"/>
            <a:r>
              <a:rPr lang="en-US" dirty="0">
                <a:latin typeface="Times New Roman" panose="02020603050405020304" pitchFamily="18" charset="0"/>
                <a:cs typeface="Times New Roman" panose="02020603050405020304" pitchFamily="18" charset="0"/>
              </a:rPr>
              <a:t>IF {item} in room</a:t>
            </a:r>
          </a:p>
          <a:p>
            <a:pPr lvl="2"/>
            <a:r>
              <a:rPr lang="en-US" dirty="0">
                <a:latin typeface="Times New Roman" panose="02020603050405020304" pitchFamily="18" charset="0"/>
                <a:cs typeface="Times New Roman" panose="02020603050405020304" pitchFamily="18" charset="0"/>
              </a:rPr>
              <a:t>PRINT You’ve found an {Item}, Do you want to pick it up?</a:t>
            </a:r>
          </a:p>
          <a:p>
            <a:pPr lvl="1"/>
            <a:r>
              <a:rPr lang="en-US" dirty="0">
                <a:latin typeface="Times New Roman" panose="02020603050405020304" pitchFamily="18" charset="0"/>
                <a:cs typeface="Times New Roman" panose="02020603050405020304" pitchFamily="18" charset="0"/>
              </a:rPr>
              <a:t>INPUT if user wants to get {item}</a:t>
            </a:r>
          </a:p>
          <a:p>
            <a:pPr lvl="2"/>
            <a:r>
              <a:rPr lang="en-US" dirty="0">
                <a:latin typeface="Times New Roman" panose="02020603050405020304" pitchFamily="18" charset="0"/>
                <a:cs typeface="Times New Roman" panose="02020603050405020304" pitchFamily="18" charset="0"/>
              </a:rPr>
              <a:t>IF input == get {item}</a:t>
            </a:r>
          </a:p>
          <a:p>
            <a:pPr lvl="3"/>
            <a:r>
              <a:rPr lang="en-US" dirty="0">
                <a:latin typeface="Times New Roman" panose="02020603050405020304" pitchFamily="18" charset="0"/>
                <a:cs typeface="Times New Roman" panose="02020603050405020304" pitchFamily="18" charset="0"/>
              </a:rPr>
              <a:t>PRINT {item} that is picked up and stored in inventory</a:t>
            </a:r>
          </a:p>
          <a:p>
            <a:pPr lvl="2"/>
            <a:r>
              <a:rPr lang="en-US" dirty="0">
                <a:latin typeface="Times New Roman" panose="02020603050405020304" pitchFamily="18" charset="0"/>
                <a:cs typeface="Times New Roman" panose="02020603050405020304" pitchFamily="18" charset="0"/>
              </a:rPr>
              <a:t>IF input == different {item}</a:t>
            </a:r>
          </a:p>
          <a:p>
            <a:pPr lvl="3"/>
            <a:r>
              <a:rPr lang="en-US" dirty="0">
                <a:latin typeface="Times New Roman" panose="02020603050405020304" pitchFamily="18" charset="0"/>
                <a:cs typeface="Times New Roman" panose="02020603050405020304" pitchFamily="18" charset="0"/>
              </a:rPr>
              <a:t>PRINT Can't get that item</a:t>
            </a:r>
          </a:p>
          <a:p>
            <a:pPr lvl="1"/>
            <a:r>
              <a:rPr lang="en-US" dirty="0">
                <a:latin typeface="Times New Roman" panose="02020603050405020304" pitchFamily="18" charset="0"/>
                <a:cs typeface="Times New Roman" panose="02020603050405020304" pitchFamily="18" charset="0"/>
              </a:rPr>
              <a:t>ELSE </a:t>
            </a:r>
          </a:p>
          <a:p>
            <a:pPr lvl="2"/>
            <a:r>
              <a:rPr lang="en-US" dirty="0">
                <a:latin typeface="Times New Roman" panose="02020603050405020304" pitchFamily="18" charset="0"/>
                <a:cs typeface="Times New Roman" panose="02020603050405020304" pitchFamily="18" charset="0"/>
              </a:rPr>
              <a:t>PRINT that they left the item on the floor</a:t>
            </a:r>
          </a:p>
          <a:p>
            <a:r>
              <a:rPr lang="en-US" dirty="0">
                <a:latin typeface="Times New Roman" panose="02020603050405020304" pitchFamily="18" charset="0"/>
                <a:cs typeface="Times New Roman" panose="02020603050405020304" pitchFamily="18" charset="0"/>
              </a:rPr>
              <a:t>RETURN to get another decision or to move rooms</a:t>
            </a:r>
          </a:p>
          <a:p>
            <a:pPr marL="0" indent="0">
              <a:buNone/>
            </a:pPr>
            <a:endParaRPr lang="en-US" dirty="0"/>
          </a:p>
        </p:txBody>
      </p:sp>
    </p:spTree>
    <p:extLst>
      <p:ext uri="{BB962C8B-B14F-4D97-AF65-F5344CB8AC3E}">
        <p14:creationId xmlns:p14="http://schemas.microsoft.com/office/powerpoint/2010/main" val="22113484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CE51B33-765F-48BE-BF7D-D076854422A4}">
  <ds:schemaRefs>
    <ds:schemaRef ds:uri="http://schemas.microsoft.com/sharepoint/v3/contenttype/forms"/>
  </ds:schemaRefs>
</ds:datastoreItem>
</file>

<file path=customXml/itemProps2.xml><?xml version="1.0" encoding="utf-8"?>
<ds:datastoreItem xmlns:ds="http://schemas.openxmlformats.org/officeDocument/2006/customXml" ds:itemID="{4080227C-3B9D-4C84-BCF0-9C742F7478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2ED95EB-3526-4CE7-8060-15AB3204068D}">
  <ds:schemaRefs>
    <ds:schemaRef ds:uri="http://purl.org/dc/terms/"/>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Facet</Template>
  <TotalTime>1550</TotalTime>
  <Words>469</Words>
  <Application>Microsoft Macintosh PowerPoint</Application>
  <PresentationFormat>Widescreen</PresentationFormat>
  <Paragraphs>81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Times New Roman</vt:lpstr>
      <vt:lpstr>Trebuchet MS</vt:lpstr>
      <vt:lpstr>Wingdings 3</vt:lpstr>
      <vt:lpstr>Facet</vt:lpstr>
      <vt:lpstr>IT 140 Design Jedi Temple Text Game</vt:lpstr>
      <vt:lpstr>Jedi Temple Game: Description</vt:lpstr>
      <vt:lpstr>Jedi Temple: Map</vt:lpstr>
      <vt:lpstr>Pseudocode or Flowchart:  Move Between Rooms</vt:lpstr>
      <vt:lpstr>Pseudocode or Flowchart:  Get an Item</vt:lpstr>
    </vt:vector>
  </TitlesOfParts>
  <Company>SNHU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140 Design Presentation Template</dc:title>
  <dc:creator>Gentile, Amy</dc:creator>
  <cp:lastModifiedBy>Kemp, Blake</cp:lastModifiedBy>
  <cp:revision>12</cp:revision>
  <dcterms:created xsi:type="dcterms:W3CDTF">2020-07-28T16:50:56Z</dcterms:created>
  <dcterms:modified xsi:type="dcterms:W3CDTF">2022-03-29T17:46:50Z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0x01010019267F6D1A260A4394C18F5AF72445EA</vt:lpwstr>
  </property>
</Properties>
</file>