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77" r:id="rId2"/>
    <p:sldId id="257" r:id="rId3"/>
    <p:sldId id="258" r:id="rId4"/>
    <p:sldId id="267" r:id="rId5"/>
    <p:sldId id="259" r:id="rId6"/>
    <p:sldId id="274" r:id="rId7"/>
    <p:sldId id="270" r:id="rId8"/>
    <p:sldId id="263" r:id="rId9"/>
    <p:sldId id="273" r:id="rId10"/>
    <p:sldId id="272" r:id="rId11"/>
    <p:sldId id="266" r:id="rId12"/>
    <p:sldId id="275" r:id="rId13"/>
  </p:sldIdLst>
  <p:sldSz cx="119983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DDFF"/>
    <a:srgbClr val="FFFAEB"/>
    <a:srgbClr val="CCFF66"/>
    <a:srgbClr val="FFCCFF"/>
    <a:srgbClr val="99FF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528" cy="534210"/>
          </a:xfrm>
          <a:prstGeom prst="rect">
            <a:avLst/>
          </a:prstGeom>
          <a:noFill/>
          <a:ln>
            <a:noFill/>
          </a:ln>
        </p:spPr>
        <p:txBody>
          <a:bodyPr vert="horz" wrap="none" lIns="35999" tIns="35999" rIns="35999" bIns="35999" anchor="ctr"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Source Sans Pro" pitchFamily="2"/>
              <a:ea typeface="Segoe UI" pitchFamily="2"/>
              <a:cs typeface="Tahoma" pitchFamily="2"/>
            </a:endParaRPr>
          </a:p>
        </p:txBody>
      </p:sp>
      <p:sp>
        <p:nvSpPr>
          <p:cNvPr id="3" name="Date Placeholder 2"/>
          <p:cNvSpPr txBox="1">
            <a:spLocks noGrp="1"/>
          </p:cNvSpPr>
          <p:nvPr>
            <p:ph type="dt" sz="quarter" idx="1"/>
          </p:nvPr>
        </p:nvSpPr>
        <p:spPr>
          <a:xfrm>
            <a:off x="4278797" y="0"/>
            <a:ext cx="3280528" cy="534210"/>
          </a:xfrm>
          <a:prstGeom prst="rect">
            <a:avLst/>
          </a:prstGeom>
          <a:noFill/>
          <a:ln>
            <a:noFill/>
          </a:ln>
        </p:spPr>
        <p:txBody>
          <a:bodyPr vert="horz" wrap="none" lIns="35999" tIns="35999" rIns="35999" bIns="35999" anchor="ctr"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Source Sans Pro" pitchFamily="2"/>
              <a:ea typeface="Segoe UI" pitchFamily="2"/>
              <a:cs typeface="Tahoma" pitchFamily="2"/>
            </a:endParaRPr>
          </a:p>
        </p:txBody>
      </p:sp>
      <p:sp>
        <p:nvSpPr>
          <p:cNvPr id="4" name="Footer Placeholder 3"/>
          <p:cNvSpPr txBox="1">
            <a:spLocks noGrp="1"/>
          </p:cNvSpPr>
          <p:nvPr>
            <p:ph type="ftr" sz="quarter" idx="2"/>
          </p:nvPr>
        </p:nvSpPr>
        <p:spPr>
          <a:xfrm>
            <a:off x="0" y="10157219"/>
            <a:ext cx="3280528" cy="534210"/>
          </a:xfrm>
          <a:prstGeom prst="rect">
            <a:avLst/>
          </a:prstGeom>
          <a:noFill/>
          <a:ln>
            <a:noFill/>
          </a:ln>
        </p:spPr>
        <p:txBody>
          <a:bodyPr vert="horz" wrap="none" lIns="35999" tIns="35999" rIns="35999" bIns="35999"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Source Sans Pro" pitchFamily="2"/>
              <a:ea typeface="Segoe UI" pitchFamily="2"/>
              <a:cs typeface="Tahoma" pitchFamily="2"/>
            </a:endParaRPr>
          </a:p>
        </p:txBody>
      </p:sp>
      <p:sp>
        <p:nvSpPr>
          <p:cNvPr id="5" name="Slide Number Placeholder 4"/>
          <p:cNvSpPr txBox="1">
            <a:spLocks noGrp="1"/>
          </p:cNvSpPr>
          <p:nvPr>
            <p:ph type="sldNum" sz="quarter" idx="3"/>
          </p:nvPr>
        </p:nvSpPr>
        <p:spPr>
          <a:xfrm>
            <a:off x="4278797" y="10157219"/>
            <a:ext cx="3280528" cy="534210"/>
          </a:xfrm>
          <a:prstGeom prst="rect">
            <a:avLst/>
          </a:prstGeom>
          <a:noFill/>
          <a:ln>
            <a:noFill/>
          </a:ln>
        </p:spPr>
        <p:txBody>
          <a:bodyPr vert="horz" wrap="none" lIns="35999" tIns="35999" rIns="35999" bIns="35999"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2BD33B12-28F0-49C1-95DA-1A6DEEB33660}" type="slidenum">
              <a:t>‹#›</a:t>
            </a:fld>
            <a:endParaRPr lang="en-US" sz="1400" b="0" i="0" u="none" strike="noStrike" kern="1200" cap="none" spc="0" baseline="0">
              <a:solidFill>
                <a:srgbClr val="000000"/>
              </a:solidFill>
              <a:uFillTx/>
              <a:latin typeface="Source Sans Pro" pitchFamily="2"/>
              <a:ea typeface="Segoe UI" pitchFamily="2"/>
              <a:cs typeface="Tahoma" pitchFamily="2"/>
            </a:endParaRPr>
          </a:p>
        </p:txBody>
      </p:sp>
    </p:spTree>
    <p:extLst>
      <p:ext uri="{BB962C8B-B14F-4D97-AF65-F5344CB8AC3E}">
        <p14:creationId xmlns:p14="http://schemas.microsoft.com/office/powerpoint/2010/main" val="78872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566714" y="1117442"/>
            <a:ext cx="4425119" cy="3738963"/>
          </a:xfrm>
          <a:prstGeom prst="rect">
            <a:avLst/>
          </a:prstGeom>
          <a:noFill/>
          <a:ln>
            <a:noFill/>
            <a:prstDash val="solid"/>
          </a:ln>
        </p:spPr>
      </p:sp>
      <p:sp>
        <p:nvSpPr>
          <p:cNvPr id="3" name="Notes Placeholder 2"/>
          <p:cNvSpPr txBox="1">
            <a:spLocks noGrp="1"/>
          </p:cNvSpPr>
          <p:nvPr>
            <p:ph type="body" sz="quarter" idx="3"/>
          </p:nvPr>
        </p:nvSpPr>
        <p:spPr>
          <a:xfrm>
            <a:off x="1043997" y="5096518"/>
            <a:ext cx="5471641" cy="4487043"/>
          </a:xfrm>
          <a:prstGeom prst="rect">
            <a:avLst/>
          </a:prstGeom>
          <a:noFill/>
          <a:ln>
            <a:noFill/>
          </a:ln>
        </p:spPr>
        <p:txBody>
          <a:bodyPr vert="horz" wrap="square" lIns="0" tIns="0" rIns="0" bIns="0" anchor="t" anchorCtr="0" compatLnSpc="1">
            <a:noAutofit/>
          </a:bodyPr>
          <a:lstStyle/>
          <a:p>
            <a:pPr lvl="0"/>
            <a:endParaRPr lang="en-US"/>
          </a:p>
        </p:txBody>
      </p:sp>
      <p:sp>
        <p:nvSpPr>
          <p:cNvPr id="4" name="Header Placeholder 3"/>
          <p:cNvSpPr txBox="1">
            <a:spLocks noGrp="1"/>
          </p:cNvSpPr>
          <p:nvPr>
            <p:ph type="hdr" sz="quarter"/>
          </p:nvPr>
        </p:nvSpPr>
        <p:spPr>
          <a:xfrm>
            <a:off x="359999" y="359999"/>
            <a:ext cx="2968197" cy="498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endParaRPr lang="en-US"/>
          </a:p>
        </p:txBody>
      </p:sp>
      <p:sp>
        <p:nvSpPr>
          <p:cNvPr id="5" name="Date Placeholder 4"/>
          <p:cNvSpPr txBox="1">
            <a:spLocks noGrp="1"/>
          </p:cNvSpPr>
          <p:nvPr>
            <p:ph type="dt" idx="1"/>
          </p:nvPr>
        </p:nvSpPr>
        <p:spPr>
          <a:xfrm>
            <a:off x="4231440" y="359999"/>
            <a:ext cx="2968197" cy="498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endParaRPr lang="en-US"/>
          </a:p>
        </p:txBody>
      </p:sp>
      <p:sp>
        <p:nvSpPr>
          <p:cNvPr id="6" name="Footer Placeholder 5"/>
          <p:cNvSpPr txBox="1">
            <a:spLocks noGrp="1"/>
          </p:cNvSpPr>
          <p:nvPr>
            <p:ph type="ftr" sz="quarter" idx="4"/>
          </p:nvPr>
        </p:nvSpPr>
        <p:spPr>
          <a:xfrm>
            <a:off x="359999" y="9833402"/>
            <a:ext cx="2968197" cy="498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231440" y="9833402"/>
            <a:ext cx="2968197" cy="498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fld id="{52E40610-306B-4AE7-882D-500D0704F3B2}" type="slidenum">
              <a:t>‹#›</a:t>
            </a:fld>
            <a:endParaRPr lang="en-US"/>
          </a:p>
        </p:txBody>
      </p:sp>
    </p:spTree>
    <p:extLst>
      <p:ext uri="{BB962C8B-B14F-4D97-AF65-F5344CB8AC3E}">
        <p14:creationId xmlns:p14="http://schemas.microsoft.com/office/powerpoint/2010/main" val="240967023"/>
      </p:ext>
    </p:extLst>
  </p:cSld>
  <p:clrMap bg1="lt1" tx1="dk1" bg2="lt2" tx2="dk2" accent1="accent1" accent2="accent2" accent3="accent3" accent4="accent4" accent5="accent5" accent6="accent6" hlink="hlink" folHlink="folHlink"/>
  <p:notesStyle>
    <a:lvl1pPr marL="0" marR="0" lvl="0" indent="0" defTabSz="914400" rtl="0" fontAlgn="auto" hangingPunct="0">
      <a:lnSpc>
        <a:spcPct val="110000"/>
      </a:lnSpc>
      <a:spcBef>
        <a:spcPts val="0"/>
      </a:spcBef>
      <a:spcAft>
        <a:spcPts val="565"/>
      </a:spcAft>
      <a:buNone/>
      <a:tabLst/>
      <a:defRPr lang="en-US" sz="2000" b="0" i="0" u="none" strike="noStrike" kern="1200" cap="none" spc="0" baseline="0">
        <a:solidFill>
          <a:srgbClr val="000000"/>
        </a:solidFill>
        <a:uFillTx/>
        <a:latin typeface="Noto Sans Regular"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79C9A39-1D0A-4C3E-B6B7-5011890A7902}" type="slidenum">
              <a:t>2</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4037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3777EE0-C8A0-4E6B-8A9E-6E62249DE7B4}" type="slidenum">
              <a:t>3</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461391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3FC8A5A-789E-4834-9EE8-3961B878909C}" type="slidenum">
              <a:t>5</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155890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40D314-DAC9-48EB-822B-DF16E7C9C113}" type="slidenum">
              <a:t>8</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520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40D314-DAC9-48EB-822B-DF16E7C9C113}" type="slidenum">
              <a:t>9</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7897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57839C2-B3AF-44F0-9143-A35226C1D030}" type="slidenum">
              <a:t>11</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175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00192" y="1236661"/>
            <a:ext cx="8997952" cy="2632072"/>
          </a:xfrm>
        </p:spPr>
        <p:txBody>
          <a:bodyPr anchorCtr="1"/>
          <a:lstStyle>
            <a:lvl1pPr algn="ctr">
              <a:defRPr/>
            </a:lvl1pPr>
          </a:lstStyle>
          <a:p>
            <a:pPr lvl="0"/>
            <a:r>
              <a:rPr lang="en-US"/>
              <a:t>Click to edit Master title style</a:t>
            </a:r>
          </a:p>
        </p:txBody>
      </p:sp>
      <p:sp>
        <p:nvSpPr>
          <p:cNvPr id="3" name="Subtitle 2"/>
          <p:cNvSpPr txBox="1">
            <a:spLocks noGrp="1"/>
          </p:cNvSpPr>
          <p:nvPr>
            <p:ph type="subTitle" idx="1"/>
          </p:nvPr>
        </p:nvSpPr>
        <p:spPr>
          <a:xfrm>
            <a:off x="1500192" y="3970333"/>
            <a:ext cx="8997952" cy="1825627"/>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78430DAC-2DC8-4FC9-9E3B-C70701F5026F}" type="slidenum">
              <a:t>‹#›</a:t>
            </a:fld>
            <a:endParaRPr lang="en-US"/>
          </a:p>
        </p:txBody>
      </p:sp>
    </p:spTree>
    <p:extLst>
      <p:ext uri="{BB962C8B-B14F-4D97-AF65-F5344CB8AC3E}">
        <p14:creationId xmlns:p14="http://schemas.microsoft.com/office/powerpoint/2010/main" val="1609632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7E070DC4-3EEC-4FDA-A3CC-0E02E839B811}" type="slidenum">
              <a:t>‹#›</a:t>
            </a:fld>
            <a:endParaRPr lang="en-US"/>
          </a:p>
        </p:txBody>
      </p:sp>
    </p:spTree>
    <p:extLst>
      <p:ext uri="{BB962C8B-B14F-4D97-AF65-F5344CB8AC3E}">
        <p14:creationId xmlns:p14="http://schemas.microsoft.com/office/powerpoint/2010/main" val="2763656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699501" y="120645"/>
            <a:ext cx="2698751" cy="6462714"/>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598483" y="120645"/>
            <a:ext cx="7948614" cy="646271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8278818D-4C7E-4F14-A949-1D271DFE5BE8}" type="slidenum">
              <a:t>‹#›</a:t>
            </a:fld>
            <a:endParaRPr lang="en-US"/>
          </a:p>
        </p:txBody>
      </p:sp>
    </p:spTree>
    <p:extLst>
      <p:ext uri="{BB962C8B-B14F-4D97-AF65-F5344CB8AC3E}">
        <p14:creationId xmlns:p14="http://schemas.microsoft.com/office/powerpoint/2010/main" val="912685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AEC92919-2827-416A-AA42-83100E8F3CFD}" type="slidenum">
              <a:t>‹#›</a:t>
            </a:fld>
            <a:endParaRPr lang="en-US"/>
          </a:p>
        </p:txBody>
      </p:sp>
    </p:spTree>
    <p:extLst>
      <p:ext uri="{BB962C8B-B14F-4D97-AF65-F5344CB8AC3E}">
        <p14:creationId xmlns:p14="http://schemas.microsoft.com/office/powerpoint/2010/main" val="631973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19146" y="1884358"/>
            <a:ext cx="10347322" cy="3144841"/>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819146" y="5059366"/>
            <a:ext cx="10347322" cy="1652585"/>
          </a:xfrm>
        </p:spPr>
        <p:txBody>
          <a:bodyPr/>
          <a:lstStyle>
            <a:lvl1pPr>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48D65371-2567-4038-9439-A8E9F94FF806}" type="slidenum">
              <a:t>‹#›</a:t>
            </a:fld>
            <a:endParaRPr lang="en-US"/>
          </a:p>
        </p:txBody>
      </p:sp>
    </p:spTree>
    <p:extLst>
      <p:ext uri="{BB962C8B-B14F-4D97-AF65-F5344CB8AC3E}">
        <p14:creationId xmlns:p14="http://schemas.microsoft.com/office/powerpoint/2010/main" val="3075523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598483" y="1920870"/>
            <a:ext cx="5292720" cy="46624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043617" y="1920870"/>
            <a:ext cx="5294311" cy="46624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C9DF0F58-AAB9-41F2-AE5B-668B73B5E351}" type="slidenum">
              <a:t>‹#›</a:t>
            </a:fld>
            <a:endParaRPr lang="en-US"/>
          </a:p>
        </p:txBody>
      </p:sp>
    </p:spTree>
    <p:extLst>
      <p:ext uri="{BB962C8B-B14F-4D97-AF65-F5344CB8AC3E}">
        <p14:creationId xmlns:p14="http://schemas.microsoft.com/office/powerpoint/2010/main" val="1503134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27083" y="403222"/>
            <a:ext cx="10347322" cy="1460497"/>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827083" y="1852610"/>
            <a:ext cx="5075240" cy="908054"/>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827083" y="2760665"/>
            <a:ext cx="5075240"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073773" y="1852610"/>
            <a:ext cx="5100642" cy="908054"/>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6073773" y="2760665"/>
            <a:ext cx="5100642"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ED7E44DC-E602-49D2-9E78-A30CCADA34B9}" type="slidenum">
              <a:t>‹#›</a:t>
            </a:fld>
            <a:endParaRPr lang="en-US"/>
          </a:p>
        </p:txBody>
      </p:sp>
    </p:spTree>
    <p:extLst>
      <p:ext uri="{BB962C8B-B14F-4D97-AF65-F5344CB8AC3E}">
        <p14:creationId xmlns:p14="http://schemas.microsoft.com/office/powerpoint/2010/main" val="151529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E829ABB0-7466-430B-AB5D-6073BB9C4E1C}" type="slidenum">
              <a:t>‹#›</a:t>
            </a:fld>
            <a:endParaRPr lang="en-US"/>
          </a:p>
        </p:txBody>
      </p:sp>
    </p:spTree>
    <p:extLst>
      <p:ext uri="{BB962C8B-B14F-4D97-AF65-F5344CB8AC3E}">
        <p14:creationId xmlns:p14="http://schemas.microsoft.com/office/powerpoint/2010/main" val="2767527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71F14824-53EE-433A-BBCF-971A5CED4353}" type="slidenum">
              <a:t>‹#›</a:t>
            </a:fld>
            <a:endParaRPr lang="en-US"/>
          </a:p>
        </p:txBody>
      </p:sp>
    </p:spTree>
    <p:extLst>
      <p:ext uri="{BB962C8B-B14F-4D97-AF65-F5344CB8AC3E}">
        <p14:creationId xmlns:p14="http://schemas.microsoft.com/office/powerpoint/2010/main" val="2435325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27083" y="503240"/>
            <a:ext cx="3868734" cy="1765304"/>
          </a:xfrm>
        </p:spPr>
        <p:txBody>
          <a:bodyPr/>
          <a:lstStyle>
            <a:lvl1pPr>
              <a:defRPr sz="3200"/>
            </a:lvl1pPr>
          </a:lstStyle>
          <a:p>
            <a:pPr lvl="0"/>
            <a:r>
              <a:rPr lang="en-US"/>
              <a:t>Click to edit Master title style</a:t>
            </a:r>
          </a:p>
        </p:txBody>
      </p:sp>
      <p:sp>
        <p:nvSpPr>
          <p:cNvPr id="3" name="Content Placeholder 2"/>
          <p:cNvSpPr txBox="1">
            <a:spLocks noGrp="1"/>
          </p:cNvSpPr>
          <p:nvPr>
            <p:ph idx="1"/>
          </p:nvPr>
        </p:nvSpPr>
        <p:spPr>
          <a:xfrm>
            <a:off x="5100642" y="1089022"/>
            <a:ext cx="607377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827083" y="2268534"/>
            <a:ext cx="386873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5C3E8675-047F-4D06-89DF-B4F425CA9D9C}" type="slidenum">
              <a:t>‹#›</a:t>
            </a:fld>
            <a:endParaRPr lang="en-US"/>
          </a:p>
        </p:txBody>
      </p:sp>
    </p:spTree>
    <p:extLst>
      <p:ext uri="{BB962C8B-B14F-4D97-AF65-F5344CB8AC3E}">
        <p14:creationId xmlns:p14="http://schemas.microsoft.com/office/powerpoint/2010/main" val="3176032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27083" y="503240"/>
            <a:ext cx="3868734" cy="1765304"/>
          </a:xfrm>
        </p:spPr>
        <p:txBody>
          <a:bodyPr/>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5100642" y="1089022"/>
            <a:ext cx="6073773" cy="5372100"/>
          </a:xfrm>
        </p:spPr>
        <p:txBody>
          <a:bodyPr/>
          <a:lstStyle>
            <a:lvl1pPr>
              <a:defRPr/>
            </a:lvl1pPr>
          </a:lstStyle>
          <a:p>
            <a:pPr lvl="0"/>
            <a:endParaRPr lang="en-US"/>
          </a:p>
        </p:txBody>
      </p:sp>
      <p:sp>
        <p:nvSpPr>
          <p:cNvPr id="4" name="Text Placeholder 3"/>
          <p:cNvSpPr txBox="1">
            <a:spLocks noGrp="1"/>
          </p:cNvSpPr>
          <p:nvPr>
            <p:ph type="body" idx="2"/>
          </p:nvPr>
        </p:nvSpPr>
        <p:spPr>
          <a:xfrm>
            <a:off x="827083" y="2268534"/>
            <a:ext cx="386873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D0130BA8-E33A-4C79-AD01-B4E78F484DA5}" type="slidenum">
              <a:t>‹#›</a:t>
            </a:fld>
            <a:endParaRPr lang="en-US"/>
          </a:p>
        </p:txBody>
      </p:sp>
    </p:spTree>
    <p:extLst>
      <p:ext uri="{BB962C8B-B14F-4D97-AF65-F5344CB8AC3E}">
        <p14:creationId xmlns:p14="http://schemas.microsoft.com/office/powerpoint/2010/main" val="2922189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99041" y="121322"/>
            <a:ext cx="10798561" cy="1262155"/>
          </a:xfrm>
          <a:prstGeom prst="rect">
            <a:avLst/>
          </a:prstGeom>
          <a:noFill/>
          <a:ln>
            <a:noFill/>
          </a:ln>
        </p:spPr>
        <p:txBody>
          <a:bodyPr vert="horz" wrap="none" lIns="0" tIns="0" rIns="0" bIns="0" anchor="b" anchorCtr="0" compatLnSpc="1">
            <a:normAutofit/>
          </a:bodyPr>
          <a:lstStyle/>
          <a:p>
            <a:pPr lvl="0"/>
            <a:endParaRPr lang="en-US"/>
          </a:p>
        </p:txBody>
      </p:sp>
      <p:sp>
        <p:nvSpPr>
          <p:cNvPr id="3" name="Text Placeholder 2"/>
          <p:cNvSpPr txBox="1">
            <a:spLocks noGrp="1"/>
          </p:cNvSpPr>
          <p:nvPr>
            <p:ph type="body" idx="1"/>
          </p:nvPr>
        </p:nvSpPr>
        <p:spPr>
          <a:xfrm>
            <a:off x="599041" y="1920240"/>
            <a:ext cx="10739518" cy="4663440"/>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99041" y="6887160"/>
            <a:ext cx="2795403" cy="521637"/>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484848"/>
                </a:solidFill>
                <a:uFillTx/>
                <a:latin typeface="Source Sans Pro" pitchFamily="2"/>
                <a:ea typeface="Segoe UI" pitchFamily="2"/>
                <a:cs typeface="Tahoma" pitchFamily="2"/>
              </a:defRPr>
            </a:lvl1pPr>
          </a:lstStyle>
          <a:p>
            <a:pPr lvl="0"/>
            <a:endParaRPr lang="en-US"/>
          </a:p>
        </p:txBody>
      </p:sp>
      <p:sp>
        <p:nvSpPr>
          <p:cNvPr id="5" name="Footer Placeholder 4"/>
          <p:cNvSpPr txBox="1">
            <a:spLocks noGrp="1"/>
          </p:cNvSpPr>
          <p:nvPr>
            <p:ph type="ftr" sz="quarter" idx="3"/>
          </p:nvPr>
        </p:nvSpPr>
        <p:spPr>
          <a:xfrm>
            <a:off x="4102556" y="6887160"/>
            <a:ext cx="3803044" cy="521637"/>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US" sz="2400" b="0" i="0" u="none" strike="noStrike" kern="1200" cap="none" spc="0" baseline="0">
                <a:solidFill>
                  <a:srgbClr val="484848"/>
                </a:solidFill>
                <a:uFillTx/>
                <a:latin typeface="Source Sans Pro" pitchFamily="2"/>
                <a:ea typeface="Segoe UI"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8602199" y="6887160"/>
            <a:ext cx="2795403" cy="521637"/>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2400" b="0" i="0" u="none" strike="noStrike" kern="1200" cap="none" spc="0" baseline="0">
                <a:solidFill>
                  <a:srgbClr val="484848"/>
                </a:solidFill>
                <a:uFillTx/>
                <a:latin typeface="Source Sans Pro" pitchFamily="2"/>
                <a:ea typeface="Segoe UI" pitchFamily="2"/>
                <a:cs typeface="Tahoma" pitchFamily="2"/>
              </a:defRPr>
            </a:lvl1pPr>
          </a:lstStyle>
          <a:p>
            <a:pPr lvl="0"/>
            <a:fld id="{5AC909DB-1FCD-4EFA-AC04-81F515277ECF}"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p:titleStyle>
    <p:bodyStyle>
      <a:lvl1pPr marL="0" marR="0" lvl="0" indent="0" defTabSz="914400" rtl="0" fontAlgn="auto" hangingPunct="0">
        <a:lnSpc>
          <a:spcPct val="100000"/>
        </a:lnSpc>
        <a:spcBef>
          <a:spcPts val="0"/>
        </a:spcBef>
        <a:spcAft>
          <a:spcPts val="1410"/>
        </a:spcAft>
        <a:buNone/>
        <a:tabLst/>
        <a:defRPr lang="en-US" sz="3200" b="0" i="0" u="none" strike="noStrike" kern="1200" cap="none" spc="0" baseline="0">
          <a:solidFill>
            <a:srgbClr val="000000"/>
          </a:solidFill>
          <a:uFillTx/>
          <a:latin typeface="Source Sans Pro"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ea typeface=""/>
          <a:cs typefac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ea typeface=""/>
          <a:cs typefac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ea typeface=""/>
          <a:cs typefac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ea typeface=""/>
          <a:cs typefac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ort_Elizabeth" TargetMode="External"/><Relationship Id="rId2" Type="http://schemas.openxmlformats.org/officeDocument/2006/relationships/hyperlink" Target="https://en.wikipedia.org/wiki/Durba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ape_Town)" TargetMode="External"/><Relationship Id="rId7" Type="http://schemas.openxmlformats.org/officeDocument/2006/relationships/hyperlink" Target="https://foursquare.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www.sapostalcodes.info/" TargetMode="External"/><Relationship Id="rId5" Type="http://schemas.openxmlformats.org/officeDocument/2006/relationships/hyperlink" Target="https://afrotourism.com/travelogue/" TargetMode="External"/><Relationship Id="rId4" Type="http://schemas.openxmlformats.org/officeDocument/2006/relationships/hyperlink" Target="https://en.wikipedia.org/wiki/Durb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0348" y="105504"/>
            <a:ext cx="10505484" cy="1320589"/>
          </a:xfrm>
          <a:prstGeom prst="rect">
            <a:avLst/>
          </a:prstGeom>
          <a:noFill/>
        </p:spPr>
        <p:txBody>
          <a:bodyPr wrap="square">
            <a:spAutoFit/>
          </a:bodyPr>
          <a:lstStyle/>
          <a:p>
            <a:pPr algn="ctr">
              <a:spcBef>
                <a:spcPts val="268"/>
              </a:spcBef>
            </a:pPr>
            <a:r>
              <a:rPr lang="en-US" sz="3214" b="1" dirty="0">
                <a:solidFill>
                  <a:schemeClr val="bg1"/>
                </a:solidFill>
                <a:latin typeface="Palatino Linotype" panose="02040502050505030304" pitchFamily="18" charset="0"/>
                <a:ea typeface="Constantia" panose="02030602050306030303" pitchFamily="18" charset="0"/>
                <a:cs typeface="KPMG"/>
              </a:rPr>
              <a:t>**** BATTLE OF NEIGHBORHOODS ****</a:t>
            </a:r>
            <a:endParaRPr lang="en-US" sz="1429" dirty="0">
              <a:solidFill>
                <a:schemeClr val="bg1"/>
              </a:solidFill>
              <a:latin typeface="KPMG"/>
              <a:ea typeface="Constantia" panose="02030602050306030303" pitchFamily="18" charset="0"/>
              <a:cs typeface="KPMG"/>
            </a:endParaRPr>
          </a:p>
          <a:p>
            <a:pPr algn="ctr">
              <a:spcBef>
                <a:spcPts val="268"/>
              </a:spcBef>
            </a:pPr>
            <a:r>
              <a:rPr lang="en-US" sz="2500" b="1" dirty="0">
                <a:solidFill>
                  <a:srgbClr val="FFFF00"/>
                </a:solidFill>
                <a:latin typeface="Palatino Linotype" panose="02040502050505030304" pitchFamily="18" charset="0"/>
                <a:ea typeface="Constantia" panose="02030602050306030303" pitchFamily="18" charset="0"/>
                <a:cs typeface="KPMG"/>
              </a:rPr>
              <a:t>Port Elizabeth   &amp;  Durban City</a:t>
            </a:r>
            <a:endParaRPr lang="en-US" sz="1607" b="1" dirty="0">
              <a:solidFill>
                <a:srgbClr val="FFFF00"/>
              </a:solidFill>
              <a:latin typeface="KPMG"/>
              <a:ea typeface="Constantia" panose="02030602050306030303" pitchFamily="18" charset="0"/>
              <a:cs typeface="KPMG"/>
            </a:endParaRPr>
          </a:p>
          <a:p>
            <a:pPr algn="ctr">
              <a:spcBef>
                <a:spcPts val="268"/>
              </a:spcBef>
              <a:spcAft>
                <a:spcPts val="268"/>
              </a:spcAft>
            </a:pPr>
            <a:r>
              <a:rPr lang="en-US" sz="1785" dirty="0">
                <a:solidFill>
                  <a:schemeClr val="bg1"/>
                </a:solidFill>
                <a:latin typeface="Palatino Linotype" panose="02040502050505030304" pitchFamily="18" charset="0"/>
                <a:ea typeface="Constantia" panose="02030602050306030303" pitchFamily="18" charset="0"/>
                <a:cs typeface="Times New Roman" panose="02020603050405020304" pitchFamily="18" charset="0"/>
              </a:rPr>
              <a:t>In South Africa</a:t>
            </a:r>
            <a:endParaRPr lang="en-US" sz="1250" dirty="0">
              <a:solidFill>
                <a:schemeClr val="bg1"/>
              </a:solidFill>
              <a:latin typeface="Constantia" panose="02030602050306030303" pitchFamily="18" charset="0"/>
              <a:ea typeface="Constantia" panose="02030602050306030303"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343" y="2450474"/>
            <a:ext cx="2799859" cy="47323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682" y="2450474"/>
            <a:ext cx="2894208" cy="4732316"/>
          </a:xfrm>
          <a:prstGeom prst="rect">
            <a:avLst/>
          </a:prstGeom>
        </p:spPr>
      </p:pic>
      <p:sp>
        <p:nvSpPr>
          <p:cNvPr id="9" name="Rectangle 8"/>
          <p:cNvSpPr/>
          <p:nvPr/>
        </p:nvSpPr>
        <p:spPr>
          <a:xfrm>
            <a:off x="2154580" y="1633840"/>
            <a:ext cx="7332206" cy="816634"/>
          </a:xfrm>
          <a:prstGeom prst="rect">
            <a:avLst/>
          </a:prstGeom>
        </p:spPr>
        <p:txBody>
          <a:bodyPr wrap="square">
            <a:spAutoFit/>
          </a:bodyPr>
          <a:lstStyle/>
          <a:p>
            <a:pPr algn="ctr">
              <a:lnSpc>
                <a:spcPct val="110000"/>
              </a:lnSpc>
              <a:spcAft>
                <a:spcPts val="535"/>
              </a:spcAft>
            </a:pPr>
            <a:r>
              <a:rPr lang="en-US" sz="2500" b="1" cap="all" dirty="0" smtClean="0">
                <a:solidFill>
                  <a:srgbClr val="C00000"/>
                </a:solidFill>
                <a:latin typeface="Constantia" panose="02030602050306030303" pitchFamily="18" charset="0"/>
                <a:ea typeface="Times New Roman" panose="02020603050405020304" pitchFamily="18" charset="0"/>
                <a:cs typeface="HelveticaNeue-Bold"/>
              </a:rPr>
              <a:t>** </a:t>
            </a:r>
            <a:r>
              <a:rPr lang="en-US" sz="2500" b="1" cap="all" dirty="0">
                <a:solidFill>
                  <a:srgbClr val="C00000"/>
                </a:solidFill>
                <a:latin typeface="Constantia" panose="02030602050306030303" pitchFamily="18" charset="0"/>
                <a:ea typeface="Times New Roman" panose="02020603050405020304" pitchFamily="18" charset="0"/>
                <a:cs typeface="HelveticaNeue-Bold"/>
              </a:rPr>
              <a:t>Capstone Project </a:t>
            </a:r>
            <a:r>
              <a:rPr lang="en-US" sz="2500" b="1" cap="all" dirty="0" smtClean="0">
                <a:solidFill>
                  <a:srgbClr val="C00000"/>
                </a:solidFill>
                <a:latin typeface="Constantia" panose="02030602050306030303" pitchFamily="18" charset="0"/>
                <a:ea typeface="Times New Roman" panose="02020603050405020304" pitchFamily="18" charset="0"/>
                <a:cs typeface="HelveticaNeue-Bold"/>
              </a:rPr>
              <a:t>**</a:t>
            </a:r>
            <a:endParaRPr lang="en-US" sz="2500" b="1" cap="all" dirty="0">
              <a:solidFill>
                <a:srgbClr val="C00000"/>
              </a:solidFill>
              <a:latin typeface="Constantia" panose="02030602050306030303" pitchFamily="18" charset="0"/>
              <a:ea typeface="Times New Roman" panose="02020603050405020304" pitchFamily="18" charset="0"/>
              <a:cs typeface="HelveticaNeue-Bold"/>
            </a:endParaRPr>
          </a:p>
          <a:p>
            <a:pPr algn="ctr">
              <a:lnSpc>
                <a:spcPct val="110000"/>
              </a:lnSpc>
              <a:spcAft>
                <a:spcPts val="535"/>
              </a:spcAft>
            </a:pPr>
            <a:r>
              <a:rPr lang="en-US" sz="1400" b="1" dirty="0" smtClean="0">
                <a:solidFill>
                  <a:srgbClr val="002060"/>
                </a:solidFill>
                <a:latin typeface="Constantia" panose="02030602050306030303" pitchFamily="18" charset="0"/>
                <a:ea typeface="Constantia" panose="02030602050306030303" pitchFamily="18" charset="0"/>
                <a:cs typeface="Times New Roman" panose="02020603050405020304" pitchFamily="18" charset="0"/>
              </a:rPr>
              <a:t>| </a:t>
            </a:r>
            <a:r>
              <a:rPr lang="en-US" sz="1400" b="1" dirty="0">
                <a:solidFill>
                  <a:srgbClr val="002060"/>
                </a:solidFill>
                <a:latin typeface="Constantia" panose="02030602050306030303" pitchFamily="18" charset="0"/>
                <a:ea typeface="Constantia" panose="02030602050306030303" pitchFamily="18" charset="0"/>
                <a:cs typeface="Times New Roman" panose="02020603050405020304" pitchFamily="18" charset="0"/>
              </a:rPr>
              <a:t>Mr. Bhushan Khairkhar | </a:t>
            </a:r>
            <a:r>
              <a:rPr lang="en-US" sz="1400" b="1" dirty="0" smtClean="0">
                <a:solidFill>
                  <a:srgbClr val="002060"/>
                </a:solidFill>
                <a:latin typeface="Constantia" panose="02030602050306030303" pitchFamily="18" charset="0"/>
                <a:ea typeface="Constantia" panose="02030602050306030303" pitchFamily="18" charset="0"/>
                <a:cs typeface="Times New Roman" panose="02020603050405020304" pitchFamily="18" charset="0"/>
              </a:rPr>
              <a:t>| </a:t>
            </a:r>
            <a:r>
              <a:rPr lang="en-US" sz="1400" b="1" dirty="0">
                <a:solidFill>
                  <a:srgbClr val="002060"/>
                </a:solidFill>
                <a:latin typeface="Constantia" panose="02030602050306030303" pitchFamily="18" charset="0"/>
                <a:ea typeface="Constantia" panose="02030602050306030303" pitchFamily="18" charset="0"/>
                <a:cs typeface="Times New Roman" panose="02020603050405020304" pitchFamily="18" charset="0"/>
              </a:rPr>
              <a:t>Data Science | Jan 2019 </a:t>
            </a:r>
            <a:r>
              <a:rPr lang="en-US" sz="1400" b="1" dirty="0" smtClean="0">
                <a:solidFill>
                  <a:srgbClr val="002060"/>
                </a:solidFill>
                <a:latin typeface="Constantia" panose="02030602050306030303" pitchFamily="18" charset="0"/>
                <a:ea typeface="Constantia" panose="02030602050306030303" pitchFamily="18" charset="0"/>
                <a:cs typeface="Times New Roman" panose="02020603050405020304" pitchFamily="18" charset="0"/>
              </a:rPr>
              <a:t>|</a:t>
            </a:r>
            <a:endParaRPr lang="en-US" sz="1400" b="1" dirty="0">
              <a:solidFill>
                <a:srgbClr val="595959"/>
              </a:solidFill>
              <a:latin typeface="Constantia" panose="02030602050306030303" pitchFamily="18" charset="0"/>
              <a:ea typeface="Constantia" panose="02030602050306030303" pitchFamily="18" charset="0"/>
              <a:cs typeface="Times New Roman" panose="02020603050405020304" pitchFamily="18" charset="0"/>
            </a:endParaRPr>
          </a:p>
        </p:txBody>
      </p:sp>
      <p:sp>
        <p:nvSpPr>
          <p:cNvPr id="10" name="Text Box 3"/>
          <p:cNvSpPr txBox="1"/>
          <p:nvPr/>
        </p:nvSpPr>
        <p:spPr>
          <a:xfrm>
            <a:off x="2852907" y="4592794"/>
            <a:ext cx="5935552" cy="44767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0000"/>
              </a:lnSpc>
              <a:spcBef>
                <a:spcPts val="0"/>
              </a:spcBef>
              <a:spcAft>
                <a:spcPts val="2400"/>
              </a:spcAft>
            </a:pPr>
            <a:r>
              <a:rPr lang="en-US" b="1" kern="1400" cap="all" dirty="0">
                <a:ln>
                  <a:noFill/>
                </a:ln>
                <a:solidFill>
                  <a:srgbClr val="0033CC"/>
                </a:solidFill>
                <a:effectLst/>
                <a:latin typeface="Constantia" panose="02030602050306030303" pitchFamily="18" charset="0"/>
                <a:ea typeface="Times New Roman" panose="02020603050405020304" pitchFamily="18" charset="0"/>
                <a:cs typeface="Times New Roman" panose="02020603050405020304" pitchFamily="18" charset="0"/>
              </a:rPr>
              <a:t>PORT </a:t>
            </a:r>
            <a:r>
              <a:rPr lang="en-US" b="1" kern="1400" cap="all" dirty="0" smtClean="0">
                <a:ln>
                  <a:noFill/>
                </a:ln>
                <a:solidFill>
                  <a:srgbClr val="0033CC"/>
                </a:solidFill>
                <a:effectLst/>
                <a:latin typeface="Constantia" panose="02030602050306030303" pitchFamily="18" charset="0"/>
                <a:ea typeface="Times New Roman" panose="02020603050405020304" pitchFamily="18" charset="0"/>
                <a:cs typeface="Times New Roman" panose="02020603050405020304" pitchFamily="18" charset="0"/>
              </a:rPr>
              <a:t>ELIZABETH    </a:t>
            </a:r>
            <a:r>
              <a:rPr lang="en-US" b="1" kern="1400" cap="all" dirty="0" smtClean="0">
                <a:ln>
                  <a:noFill/>
                </a:ln>
                <a:solidFill>
                  <a:srgbClr val="C00000"/>
                </a:solidFill>
                <a:effectLst/>
                <a:latin typeface="Constantia" panose="02030602050306030303" pitchFamily="18" charset="0"/>
                <a:ea typeface="Times New Roman" panose="02020603050405020304" pitchFamily="18" charset="0"/>
                <a:cs typeface="Times New Roman" panose="02020603050405020304" pitchFamily="18" charset="0"/>
              </a:rPr>
              <a:t>Vs. 	  </a:t>
            </a:r>
            <a:r>
              <a:rPr lang="en-US" b="1" kern="1400" cap="all" dirty="0" smtClean="0">
                <a:ln>
                  <a:noFill/>
                </a:ln>
                <a:solidFill>
                  <a:srgbClr val="0033CC"/>
                </a:solidFill>
                <a:effectLst/>
                <a:latin typeface="Constantia" panose="02030602050306030303" pitchFamily="18" charset="0"/>
                <a:ea typeface="Times New Roman" panose="02020603050405020304" pitchFamily="18" charset="0"/>
                <a:cs typeface="Times New Roman" panose="02020603050405020304" pitchFamily="18" charset="0"/>
              </a:rPr>
              <a:t>DURBAN</a:t>
            </a:r>
            <a:endParaRPr lang="en-US" cap="all" dirty="0">
              <a:solidFill>
                <a:srgbClr val="0033CC"/>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4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37" y="1794637"/>
            <a:ext cx="5503651" cy="4536883"/>
          </a:xfrm>
          <a:prstGeom prst="rect">
            <a:avLst/>
          </a:prstGeom>
          <a:solidFill>
            <a:srgbClr val="FFDDFF"/>
          </a:solidFill>
          <a:ln>
            <a:solidFill>
              <a:schemeClr val="tx1"/>
            </a:solidFill>
          </a:ln>
        </p:spPr>
        <p:txBody>
          <a:bodyPr wrap="square" numCol="1">
            <a:spAutoFit/>
          </a:bodyPr>
          <a:lstStyle/>
          <a:p>
            <a:pPr algn="just">
              <a:lnSpc>
                <a:spcPct val="150000"/>
              </a:lnSpc>
              <a:spcBef>
                <a:spcPts val="600"/>
              </a:spcBef>
              <a:spcAft>
                <a:spcPts val="1000"/>
              </a:spcAft>
            </a:pPr>
            <a:r>
              <a:rPr lang="en-US" sz="1400" b="1" dirty="0" smtClean="0">
                <a:effectLst/>
                <a:latin typeface="Constantia" panose="02030602050306030303" pitchFamily="18" charset="0"/>
                <a:ea typeface="Constantia" panose="02030602050306030303" pitchFamily="18" charset="0"/>
                <a:cs typeface="Times New Roman" panose="02020603050405020304" pitchFamily="18" charset="0"/>
              </a:rPr>
              <a:t>Port Elizabeth</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 has </a:t>
            </a:r>
            <a:r>
              <a:rPr lang="en-US" sz="1400" b="1" dirty="0" smtClean="0">
                <a:effectLst/>
                <a:latin typeface="Constantia" panose="02030602050306030303" pitchFamily="18" charset="0"/>
                <a:ea typeface="Constantia" panose="02030602050306030303" pitchFamily="18" charset="0"/>
                <a:cs typeface="Times New Roman" panose="02020603050405020304" pitchFamily="18" charset="0"/>
              </a:rPr>
              <a:t>suburbs </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with </a:t>
            </a:r>
            <a:r>
              <a:rPr lang="en-US" sz="1400" b="1" dirty="0" smtClean="0">
                <a:effectLst/>
                <a:latin typeface="Constantia" panose="02030602050306030303" pitchFamily="18" charset="0"/>
                <a:ea typeface="Constantia" panose="02030602050306030303" pitchFamily="18" charset="0"/>
                <a:cs typeface="Times New Roman" panose="02020603050405020304" pitchFamily="18" charset="0"/>
              </a:rPr>
              <a:t>76 venues</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 In addition, the geographical coordinate of Port Elizabeth, South Africa are -33.9617051, 25.6207519. The best suburb to stay in is </a:t>
            </a:r>
            <a:r>
              <a:rPr lang="en-US" sz="1400" b="1" dirty="0" smtClean="0">
                <a:effectLst/>
                <a:latin typeface="Constantia" panose="02030602050306030303" pitchFamily="18" charset="0"/>
                <a:ea typeface="Constantia" panose="02030602050306030303" pitchFamily="18" charset="0"/>
                <a:cs typeface="Times New Roman" panose="02020603050405020304" pitchFamily="18" charset="0"/>
              </a:rPr>
              <a:t>GAMTOOS </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with the following venues: </a:t>
            </a:r>
          </a:p>
          <a:p>
            <a:pPr algn="just">
              <a:lnSpc>
                <a:spcPct val="150000"/>
              </a:lnSpc>
              <a:spcBef>
                <a:spcPts val="600"/>
              </a:spcBef>
              <a:spcAft>
                <a:spcPts val="1000"/>
              </a:spcAft>
            </a:pPr>
            <a:endParaRPr lang="en-US" sz="7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9144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smtClean="0">
                <a:solidFill>
                  <a:srgbClr val="FF0000"/>
                </a:solidFill>
                <a:effectLst/>
                <a:latin typeface="Constantia" panose="02030602050306030303" pitchFamily="18" charset="0"/>
                <a:ea typeface="Times New Roman" panose="02020603050405020304" pitchFamily="18" charset="0"/>
                <a:cs typeface="Times New Roman" panose="02020603050405020304" pitchFamily="18" charset="0"/>
              </a:rPr>
              <a:t>Suburb              	 GAMTOOS</a:t>
            </a:r>
            <a:endParaRPr lang="en-US" sz="1400" b="1" dirty="0" smtClean="0">
              <a:solidFill>
                <a:srgbClr val="FF0000"/>
              </a:solidFill>
              <a:effectLst/>
              <a:latin typeface="Constantia" panose="02030602050306030303" pitchFamily="18" charset="0"/>
              <a:ea typeface="Constantia" panose="02030602050306030303" pitchFamily="18" charset="0"/>
              <a:cs typeface="Times New Roman" panose="02020603050405020304" pitchFamily="18" charset="0"/>
            </a:endParaRPr>
          </a:p>
          <a:p>
            <a:pPr marL="9144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dirty="0" smtClean="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1st Most Common Venue	      	  Convenience Store</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2nd Most Common Venue	                 Thai Restaurant</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3rd Most Common Venue	      	 Clothing Store</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4th Most Common Venue	     	 Grocery Store</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5th Most Common Venue	              	Gas Station</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6th Most Common Venue	      	Fried Chicken Joint</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7th Most Common Venue	     	Fast Food Restaurant</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8th Most Common Venue	        	Electronics Store</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9th Most Common Venue	             	 Diner</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effectLst/>
                <a:latin typeface="Constantia" panose="02030602050306030303" pitchFamily="18" charset="0"/>
                <a:ea typeface="Times New Roman" panose="02020603050405020304" pitchFamily="18" charset="0"/>
                <a:cs typeface="Times New Roman" panose="02020603050405020304" pitchFamily="18" charset="0"/>
              </a:rPr>
              <a:t>10th Most Common Venue	        	Department Store</a:t>
            </a:r>
            <a:endParaRPr lang="en-US" sz="1200" b="1" dirty="0" smtClean="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4" name="Rectangle 3"/>
          <p:cNvSpPr/>
          <p:nvPr/>
        </p:nvSpPr>
        <p:spPr>
          <a:xfrm>
            <a:off x="5654388" y="1804127"/>
            <a:ext cx="6260674" cy="4527393"/>
          </a:xfrm>
          <a:prstGeom prst="rect">
            <a:avLst/>
          </a:prstGeom>
          <a:solidFill>
            <a:srgbClr val="FFFAEB"/>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numCol="1">
            <a:spAutoFit/>
          </a:bodyPr>
          <a:lstStyle/>
          <a:p>
            <a:pPr algn="just">
              <a:lnSpc>
                <a:spcPct val="150000"/>
              </a:lnSpc>
            </a:pPr>
            <a:r>
              <a:rPr lang="en-US" sz="1400" dirty="0" smtClean="0">
                <a:solidFill>
                  <a:srgbClr val="000000"/>
                </a:solidFill>
                <a:effectLst/>
                <a:latin typeface="Univers 45 Light"/>
                <a:ea typeface="Constantia" panose="02030602050306030303" pitchFamily="18" charset="0"/>
                <a:cs typeface="Univers 45 Light"/>
              </a:rPr>
              <a:t> </a:t>
            </a: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Durban</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 has </a:t>
            </a: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69 suburbs with 132 venues</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 In addition, the geographical coordinate of Durban, South Africa are -29.861825, 31.009909. The best suburb to stay in is </a:t>
            </a:r>
            <a:r>
              <a:rPr lang="en-US" sz="1400" b="1" dirty="0" smtClean="0">
                <a:solidFill>
                  <a:srgbClr val="000000"/>
                </a:solidFill>
                <a:effectLst/>
                <a:latin typeface="Constantia" panose="02030602050306030303" pitchFamily="18" charset="0"/>
                <a:ea typeface="Times New Roman" panose="02020603050405020304" pitchFamily="18" charset="0"/>
                <a:cs typeface="Courier New" panose="02070309020205020404" pitchFamily="49" charset="0"/>
              </a:rPr>
              <a:t>DURBAN INTERNASIONALE LUGHAWE</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 with the following venues: </a:t>
            </a:r>
          </a:p>
          <a:p>
            <a:pPr algn="just">
              <a:lnSpc>
                <a:spcPct val="150000"/>
              </a:lnSpc>
            </a:pPr>
            <a:endParaRPr lang="en-US" sz="700" dirty="0" smtClean="0">
              <a:solidFill>
                <a:srgbClr val="000000"/>
              </a:solidFill>
              <a:effectLst/>
              <a:latin typeface="KPMG"/>
              <a:ea typeface="Constantia" panose="02030602050306030303" pitchFamily="18" charset="0"/>
              <a:cs typeface="KPMG"/>
            </a:endParaRPr>
          </a:p>
          <a:p>
            <a:pPr algn="just">
              <a:lnSpc>
                <a:spcPct val="150000"/>
              </a:lnSpc>
            </a:pPr>
            <a:r>
              <a:rPr lang="en-US" sz="1100" dirty="0" smtClean="0">
                <a:solidFill>
                  <a:srgbClr val="000000"/>
                </a:solidFill>
                <a:effectLst/>
                <a:latin typeface="Constantia" panose="02030602050306030303" pitchFamily="18" charset="0"/>
                <a:ea typeface="Times New Roman" panose="02020603050405020304" pitchFamily="18" charset="0"/>
                <a:cs typeface="Courier New" panose="02070309020205020404" pitchFamily="49" charset="0"/>
              </a:rPr>
              <a:t> </a:t>
            </a:r>
            <a:endParaRPr lang="en-US" sz="1200" dirty="0" smtClean="0">
              <a:solidFill>
                <a:srgbClr val="000000"/>
              </a:solidFill>
              <a:effectLst/>
              <a:latin typeface="KPMG"/>
              <a:ea typeface="Constantia" panose="02030602050306030303" pitchFamily="18" charset="0"/>
              <a:cs typeface="KPMG"/>
            </a:endParaRPr>
          </a:p>
          <a:p>
            <a:pPr algn="just"/>
            <a:r>
              <a:rPr lang="en-US" sz="650" dirty="0" smtClean="0">
                <a:solidFill>
                  <a:srgbClr val="000000"/>
                </a:solidFill>
                <a:effectLst/>
                <a:latin typeface="Univers 45 Light"/>
                <a:ea typeface="Constantia" panose="02030602050306030303" pitchFamily="18" charset="0"/>
                <a:cs typeface="Univers 45 Light"/>
              </a:rPr>
              <a:t> </a:t>
            </a:r>
            <a:r>
              <a:rPr lang="en-US" sz="1400" b="1" dirty="0">
                <a:solidFill>
                  <a:srgbClr val="FF0000"/>
                </a:solidFill>
                <a:latin typeface="KPMG"/>
                <a:ea typeface="Constantia" panose="02030602050306030303" pitchFamily="18" charset="0"/>
                <a:cs typeface="Univers 45 Light"/>
              </a:rPr>
              <a:t> </a:t>
            </a:r>
            <a:r>
              <a:rPr lang="en-US" sz="1400" b="1" dirty="0" smtClean="0">
                <a:solidFill>
                  <a:srgbClr val="FF0000"/>
                </a:solidFill>
                <a:latin typeface="KPMG"/>
                <a:ea typeface="Constantia" panose="02030602050306030303" pitchFamily="18" charset="0"/>
                <a:cs typeface="Univers 45 Light"/>
              </a:rPr>
              <a:t>     </a:t>
            </a:r>
            <a:r>
              <a:rPr lang="en-US" sz="1400" b="1" dirty="0" smtClean="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Suburb                DURBAN INTERNASIONALE LUGHAWE</a:t>
            </a:r>
            <a:endParaRPr lang="en-US" sz="1400" b="1" dirty="0" smtClean="0">
              <a:solidFill>
                <a:srgbClr val="FF0000"/>
              </a:solidFill>
              <a:effectLst/>
              <a:latin typeface="Constantia" panose="02030602050306030303" pitchFamily="18" charset="0"/>
              <a:ea typeface="Constantia" panose="02030602050306030303" pitchFamily="18" charset="0"/>
              <a:cs typeface="Times New Roman" panose="02020603050405020304" pitchFamily="18" charset="0"/>
            </a:endParaRPr>
          </a:p>
          <a:p>
            <a:pPr marL="914400" marR="0"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1st Most Common Venue               	Airport</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2nd Most Common Venue                    Water Park</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3rd Most Common Venue                     Gift Shop</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4th Most Common Venue                	Electronics Store</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5th Most Common Venue              	Fast Food Restaurant</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6th Most Common Venue                     Flea Market</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7th Most Common Venue            	Furniture / Home Store</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8th Most Common Venue                     Gas Station</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9th Most Common Venue                     Gastropub</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smtClean="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10th Most Common Venue                   Golf Course</a:t>
            </a:r>
            <a:endParaRPr lang="en-US" sz="14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endParaRPr lang="en-US" sz="1200" dirty="0" smtClean="0">
              <a:solidFill>
                <a:srgbClr val="000000"/>
              </a:solidFill>
              <a:effectLst/>
              <a:latin typeface="KPMG"/>
              <a:ea typeface="Constantia" panose="02030602050306030303" pitchFamily="18" charset="0"/>
              <a:cs typeface="KPMG"/>
            </a:endParaRPr>
          </a:p>
        </p:txBody>
      </p:sp>
      <p:sp>
        <p:nvSpPr>
          <p:cNvPr id="5" name="Rectangle 4"/>
          <p:cNvSpPr/>
          <p:nvPr/>
        </p:nvSpPr>
        <p:spPr>
          <a:xfrm>
            <a:off x="150737" y="6542041"/>
            <a:ext cx="11526053" cy="792781"/>
          </a:xfrm>
          <a:prstGeom prst="rect">
            <a:avLst/>
          </a:prstGeom>
          <a:solidFill>
            <a:srgbClr val="CCFF66"/>
          </a:solidFill>
        </p:spPr>
        <p:txBody>
          <a:bodyPr wrap="square">
            <a:spAutoFit/>
          </a:bodyPr>
          <a:lstStyle/>
          <a:p>
            <a:pPr lvl="0" algn="ctr">
              <a:lnSpc>
                <a:spcPct val="150000"/>
              </a:lnSpc>
              <a:spcBef>
                <a:spcPts val="600"/>
              </a:spcBef>
              <a:spcAft>
                <a:spcPts val="1000"/>
              </a:spcAft>
            </a:pPr>
            <a:r>
              <a:rPr lang="en-US" sz="1600" dirty="0">
                <a:latin typeface="Constantia" panose="02030602050306030303" pitchFamily="18" charset="0"/>
                <a:ea typeface="Constantia" panose="02030602050306030303" pitchFamily="18" charset="0"/>
                <a:cs typeface="Univers 45 Light"/>
              </a:rPr>
              <a:t>Many of the neighborhoods are homogenous and are very similar to each other. Both </a:t>
            </a:r>
            <a:r>
              <a:rPr lang="en-US" sz="1600" b="1" dirty="0">
                <a:latin typeface="Constantia" panose="02030602050306030303" pitchFamily="18" charset="0"/>
                <a:ea typeface="Constantia" panose="02030602050306030303" pitchFamily="18" charset="0"/>
                <a:cs typeface="Times New Roman" panose="02020603050405020304" pitchFamily="18" charset="0"/>
              </a:rPr>
              <a:t>Port Elizabeth </a:t>
            </a:r>
            <a:r>
              <a:rPr lang="en-US" sz="1600" dirty="0">
                <a:latin typeface="Constantia" panose="02030602050306030303" pitchFamily="18" charset="0"/>
                <a:ea typeface="Constantia" panose="02030602050306030303" pitchFamily="18" charset="0"/>
                <a:cs typeface="Times New Roman" panose="02020603050405020304" pitchFamily="18" charset="0"/>
              </a:rPr>
              <a:t>and </a:t>
            </a:r>
            <a:r>
              <a:rPr lang="en-US" sz="1600" b="1" dirty="0">
                <a:latin typeface="Constantia" panose="02030602050306030303" pitchFamily="18" charset="0"/>
                <a:ea typeface="Constantia" panose="02030602050306030303" pitchFamily="18" charset="0"/>
                <a:cs typeface="Times New Roman" panose="02020603050405020304" pitchFamily="18" charset="0"/>
              </a:rPr>
              <a:t>Durban</a:t>
            </a:r>
            <a:r>
              <a:rPr lang="en-US" sz="1600" dirty="0">
                <a:latin typeface="Constantia" panose="02030602050306030303" pitchFamily="18" charset="0"/>
                <a:ea typeface="Constantia" panose="02030602050306030303" pitchFamily="18" charset="0"/>
                <a:cs typeface="Times New Roman" panose="02020603050405020304" pitchFamily="18" charset="0"/>
              </a:rPr>
              <a:t> </a:t>
            </a:r>
            <a:r>
              <a:rPr lang="en-US" sz="1600" b="1" dirty="0">
                <a:latin typeface="Constantia" panose="02030602050306030303" pitchFamily="18" charset="0"/>
                <a:ea typeface="Constantia" panose="02030602050306030303" pitchFamily="18" charset="0"/>
                <a:cs typeface="Times New Roman" panose="02020603050405020304" pitchFamily="18" charset="0"/>
              </a:rPr>
              <a:t>City</a:t>
            </a:r>
            <a:r>
              <a:rPr lang="en-US" sz="1600" dirty="0">
                <a:latin typeface="Constantia" panose="02030602050306030303" pitchFamily="18" charset="0"/>
                <a:ea typeface="Constantia" panose="02030602050306030303" pitchFamily="18" charset="0"/>
                <a:cs typeface="Times New Roman" panose="02020603050405020304" pitchFamily="18" charset="0"/>
              </a:rPr>
              <a:t> </a:t>
            </a:r>
            <a:r>
              <a:rPr lang="en-US" sz="1600" dirty="0">
                <a:latin typeface="Constantia" panose="02030602050306030303" pitchFamily="18" charset="0"/>
                <a:ea typeface="Constantia" panose="02030602050306030303" pitchFamily="18" charset="0"/>
                <a:cs typeface="Univers 45 Light"/>
              </a:rPr>
              <a:t>consist of suburb clusters that contain majority of the suburbs.</a:t>
            </a:r>
            <a:endParaRPr lang="en-US" sz="1600" dirty="0">
              <a:latin typeface="Constantia" panose="02030602050306030303" pitchFamily="18" charset="0"/>
              <a:ea typeface="Constantia" panose="02030602050306030303" pitchFamily="18" charset="0"/>
              <a:cs typeface="Times New Roman" panose="02020603050405020304" pitchFamily="18" charset="0"/>
            </a:endParaRPr>
          </a:p>
        </p:txBody>
      </p:sp>
      <p:sp>
        <p:nvSpPr>
          <p:cNvPr id="6" name="Title 1"/>
          <p:cNvSpPr txBox="1">
            <a:spLocks/>
          </p:cNvSpPr>
          <p:nvPr/>
        </p:nvSpPr>
        <p:spPr>
          <a:xfrm>
            <a:off x="255107" y="-76353"/>
            <a:ext cx="10798561" cy="1095080"/>
          </a:xfrm>
          <a:prstGeom prst="rect">
            <a:avLst/>
          </a:prstGeom>
          <a:noFill/>
          <a:ln>
            <a:noFill/>
          </a:ln>
        </p:spPr>
        <p:txBody>
          <a:bodyPr vert="horz" wrap="non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a:lstStyle>
          <a:p>
            <a:pPr algn="ctr"/>
            <a:r>
              <a:rPr lang="en-US" dirty="0" smtClean="0">
                <a:ea typeface="Segoe UI" pitchFamily="2"/>
                <a:cs typeface="Tahoma" pitchFamily="2"/>
              </a:rPr>
              <a:t>Discussion</a:t>
            </a:r>
            <a:endParaRPr lang="en-US" dirty="0">
              <a:ea typeface="Segoe UI" pitchFamily="2"/>
              <a:cs typeface="Tahoma" pitchFamily="2"/>
            </a:endParaRPr>
          </a:p>
        </p:txBody>
      </p:sp>
      <p:sp>
        <p:nvSpPr>
          <p:cNvPr id="7" name="Text Box 3"/>
          <p:cNvSpPr txBox="1"/>
          <p:nvPr/>
        </p:nvSpPr>
        <p:spPr>
          <a:xfrm>
            <a:off x="622474" y="880732"/>
            <a:ext cx="9271034" cy="44767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0000"/>
              </a:lnSpc>
              <a:spcBef>
                <a:spcPts val="0"/>
              </a:spcBef>
              <a:spcAft>
                <a:spcPts val="2400"/>
              </a:spcAft>
            </a:pPr>
            <a:r>
              <a:rPr lang="en-US" sz="2400" b="1" kern="1400" cap="all" dirty="0">
                <a:ln>
                  <a:noFill/>
                </a:ln>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rPr>
              <a:t>PORT </a:t>
            </a:r>
            <a:r>
              <a:rPr lang="en-US" sz="2400" b="1" kern="1400" cap="all" dirty="0" smtClean="0">
                <a:ln>
                  <a:noFill/>
                </a:ln>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rPr>
              <a:t>ELIZABETH City   		 </a:t>
            </a:r>
            <a:r>
              <a:rPr lang="en-US" sz="2400" b="1" kern="1400" cap="all" dirty="0">
                <a:ln>
                  <a:noFill/>
                </a:ln>
                <a:solidFill>
                  <a:srgbClr val="C00000"/>
                </a:solidFill>
                <a:effectLst/>
                <a:latin typeface="Constantia" panose="02030602050306030303" pitchFamily="18" charset="0"/>
                <a:ea typeface="Times New Roman" panose="02020603050405020304" pitchFamily="18" charset="0"/>
                <a:cs typeface="Times New Roman" panose="02020603050405020304" pitchFamily="18" charset="0"/>
              </a:rPr>
              <a:t>Vs</a:t>
            </a:r>
            <a:r>
              <a:rPr lang="en-US" sz="2400" b="1" kern="1400" cap="all" dirty="0" smtClean="0">
                <a:ln>
                  <a:noFill/>
                </a:ln>
                <a:solidFill>
                  <a:srgbClr val="C00000"/>
                </a:solidFill>
                <a:effectLst/>
                <a:latin typeface="Constantia" panose="02030602050306030303" pitchFamily="18" charset="0"/>
                <a:ea typeface="Times New Roman" panose="02020603050405020304" pitchFamily="18" charset="0"/>
                <a:cs typeface="Times New Roman" panose="02020603050405020304" pitchFamily="18" charset="0"/>
              </a:rPr>
              <a:t>.	 	  </a:t>
            </a:r>
            <a:r>
              <a:rPr lang="en-US" sz="2400" b="1" kern="1400" cap="all" dirty="0" smtClean="0">
                <a:ln>
                  <a:noFill/>
                </a:ln>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rPr>
              <a:t>DURBAN CIty</a:t>
            </a:r>
            <a:endParaRPr lang="en-US" sz="2400" cap="all" dirty="0">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957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12304" y="181283"/>
            <a:ext cx="10798561" cy="1262155"/>
          </a:xfrm>
        </p:spPr>
        <p:txBody>
          <a:bodyPr/>
          <a:lstStyle/>
          <a:p>
            <a:pPr lvl="0" algn="ctr"/>
            <a:r>
              <a:rPr lang="en-US" dirty="0">
                <a:ea typeface="Segoe UI" pitchFamily="2"/>
                <a:cs typeface="Tahoma" pitchFamily="2"/>
              </a:rPr>
              <a:t>Conclusion</a:t>
            </a:r>
          </a:p>
        </p:txBody>
      </p:sp>
      <p:sp>
        <p:nvSpPr>
          <p:cNvPr id="4" name="Rectangle 3"/>
          <p:cNvSpPr/>
          <p:nvPr/>
        </p:nvSpPr>
        <p:spPr>
          <a:xfrm>
            <a:off x="1120194" y="2444320"/>
            <a:ext cx="9582783" cy="2862322"/>
          </a:xfrm>
          <a:prstGeom prst="rect">
            <a:avLst/>
          </a:prstGeom>
          <a:noFill/>
        </p:spPr>
        <p:txBody>
          <a:bodyPr wrap="square">
            <a:spAutoFit/>
          </a:bodyPr>
          <a:lstStyle/>
          <a:p>
            <a:pPr algn="just">
              <a:lnSpc>
                <a:spcPct val="200000"/>
              </a:lnSpc>
              <a:spcBef>
                <a:spcPts val="600"/>
              </a:spcBef>
              <a:spcAft>
                <a:spcPts val="1000"/>
              </a:spcAft>
            </a:pPr>
            <a:r>
              <a:rPr lang="en-US" b="1" dirty="0" smtClean="0">
                <a:effectLst/>
                <a:latin typeface="Constantia" panose="02030602050306030303" pitchFamily="18" charset="0"/>
                <a:ea typeface="Constantia" panose="02030602050306030303" pitchFamily="18" charset="0"/>
                <a:cs typeface="Univers 45 Light"/>
              </a:rPr>
              <a:t>Durban</a:t>
            </a:r>
            <a:r>
              <a:rPr lang="en-US" dirty="0" smtClean="0">
                <a:effectLst/>
                <a:latin typeface="Constantia" panose="02030602050306030303" pitchFamily="18" charset="0"/>
                <a:ea typeface="Constantia" panose="02030602050306030303" pitchFamily="18" charset="0"/>
                <a:cs typeface="Univers 45 Light"/>
              </a:rPr>
              <a:t> had a significant more number of suburbs and venues than </a:t>
            </a:r>
            <a:r>
              <a:rPr lang="en-US" b="1" dirty="0" smtClean="0">
                <a:effectLst/>
                <a:latin typeface="Constantia" panose="02030602050306030303" pitchFamily="18" charset="0"/>
                <a:ea typeface="Constantia" panose="02030602050306030303" pitchFamily="18" charset="0"/>
                <a:cs typeface="Times New Roman" panose="02020603050405020304" pitchFamily="18" charset="0"/>
              </a:rPr>
              <a:t>Port Elizabeth</a:t>
            </a:r>
            <a:r>
              <a:rPr lang="en-US" dirty="0" smtClean="0">
                <a:effectLst/>
                <a:latin typeface="Constantia" panose="02030602050306030303" pitchFamily="18" charset="0"/>
                <a:ea typeface="Constantia" panose="02030602050306030303" pitchFamily="18" charset="0"/>
                <a:cs typeface="Univers 45 Light"/>
              </a:rPr>
              <a:t> therefore it would be the better option to relocate to Durban, specifically </a:t>
            </a:r>
            <a:r>
              <a:rPr lang="en-US" b="1" dirty="0" smtClean="0">
                <a:effectLst/>
                <a:latin typeface="Constantia" panose="02030602050306030303" pitchFamily="18" charset="0"/>
                <a:ea typeface="Times New Roman" panose="02020603050405020304" pitchFamily="18" charset="0"/>
                <a:cs typeface="Courier New" panose="02070309020205020404" pitchFamily="49" charset="0"/>
              </a:rPr>
              <a:t>DURBAN INTERNASIONALE LUGHAWE</a:t>
            </a:r>
            <a:r>
              <a:rPr lang="en-US" dirty="0" smtClean="0">
                <a:effectLst/>
                <a:latin typeface="Constantia" panose="02030602050306030303" pitchFamily="18" charset="0"/>
                <a:ea typeface="Constantia" panose="02030602050306030303" pitchFamily="18" charset="0"/>
                <a:cs typeface="Univers 45 Light"/>
              </a:rPr>
              <a:t> as the most efficient choice. Durban offers a variety in choices for restaurants, gyms, grocery stores, and Water Park, golf course extracurricular activities for individuals and families.</a:t>
            </a:r>
            <a:endParaRPr lang="en-US"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2640" y="3318172"/>
            <a:ext cx="5273047" cy="1446550"/>
          </a:xfrm>
          <a:prstGeom prst="rect">
            <a:avLst/>
          </a:prstGeom>
          <a:noFill/>
        </p:spPr>
        <p:txBody>
          <a:bodyPr wrap="none" lIns="91440" tIns="45720" rIns="91440" bIns="45720">
            <a:spAutoFit/>
          </a:bodyPr>
          <a:lstStyle/>
          <a:p>
            <a:pPr algn="ctr"/>
            <a:r>
              <a:rPr lang="en-US" sz="8800" b="1" cap="none" spc="0" dirty="0" smtClean="0">
                <a:ln w="13462">
                  <a:solidFill>
                    <a:schemeClr val="bg1"/>
                  </a:solidFill>
                  <a:prstDash val="solid"/>
                </a:ln>
                <a:solidFill>
                  <a:srgbClr val="0033CC"/>
                </a:solidFill>
                <a:effectLst>
                  <a:outerShdw dist="38100" dir="2700000" algn="bl" rotWithShape="0">
                    <a:schemeClr val="accent5"/>
                  </a:outerShdw>
                </a:effectLst>
              </a:rPr>
              <a:t>Thank You </a:t>
            </a:r>
            <a:endParaRPr lang="en-US" sz="8800" b="1" cap="none" spc="0" dirty="0">
              <a:ln w="13462">
                <a:solidFill>
                  <a:schemeClr val="bg1"/>
                </a:solidFill>
                <a:prstDash val="solid"/>
              </a:ln>
              <a:solidFill>
                <a:srgbClr val="0033CC"/>
              </a:solidFill>
              <a:effectLst>
                <a:outerShdw dist="38100" dir="2700000" algn="bl" rotWithShape="0">
                  <a:schemeClr val="accent5"/>
                </a:outerShdw>
              </a:effectLst>
            </a:endParaRPr>
          </a:p>
        </p:txBody>
      </p:sp>
    </p:spTree>
    <p:extLst>
      <p:ext uri="{BB962C8B-B14F-4D97-AF65-F5344CB8AC3E}">
        <p14:creationId xmlns:p14="http://schemas.microsoft.com/office/powerpoint/2010/main" val="3019205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99041" y="316196"/>
            <a:ext cx="10943385" cy="1047910"/>
          </a:xfrm>
          <a:noFill/>
        </p:spPr>
        <p:txBody>
          <a:bodyPr anchor="ctr">
            <a:normAutofit/>
          </a:bodyPr>
          <a:lstStyle/>
          <a:p>
            <a:pPr lvl="0"/>
            <a:r>
              <a:rPr lang="en-US" sz="6600" dirty="0" smtClean="0">
                <a:solidFill>
                  <a:schemeClr val="bg1"/>
                </a:solidFill>
                <a:ea typeface="Segoe UI" pitchFamily="2"/>
                <a:cs typeface="Tahoma" pitchFamily="2"/>
              </a:rPr>
              <a:t> Agenda</a:t>
            </a:r>
            <a:endParaRPr lang="en-US" sz="6600" dirty="0">
              <a:solidFill>
                <a:schemeClr val="bg1"/>
              </a:solidFill>
              <a:ea typeface="Segoe UI" pitchFamily="2"/>
              <a:cs typeface="Tahoma" pitchFamily="2"/>
            </a:endParaRPr>
          </a:p>
        </p:txBody>
      </p:sp>
      <p:sp>
        <p:nvSpPr>
          <p:cNvPr id="3" name="Text Placeholder 2"/>
          <p:cNvSpPr txBox="1">
            <a:spLocks noGrp="1"/>
          </p:cNvSpPr>
          <p:nvPr>
            <p:ph type="body" idx="4294967295"/>
          </p:nvPr>
        </p:nvSpPr>
        <p:spPr>
          <a:xfrm>
            <a:off x="299238" y="1965210"/>
            <a:ext cx="10739518" cy="3686082"/>
          </a:xfrm>
        </p:spPr>
        <p:txBody>
          <a:bodyPr>
            <a:normAutofit/>
          </a:bodyPr>
          <a:lstStyle/>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Introduction</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Data</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Methodology</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Results</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Discussion</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Conclusion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ea typeface="Segoe UI" pitchFamily="2"/>
                <a:cs typeface="Tahoma" pitchFamily="2"/>
              </a:rPr>
              <a:t>Introduction</a:t>
            </a:r>
          </a:p>
        </p:txBody>
      </p:sp>
      <p:sp>
        <p:nvSpPr>
          <p:cNvPr id="3" name="Text Placeholder 2"/>
          <p:cNvSpPr txBox="1">
            <a:spLocks noGrp="1"/>
          </p:cNvSpPr>
          <p:nvPr>
            <p:ph type="body" idx="4294967295"/>
          </p:nvPr>
        </p:nvSpPr>
        <p:spPr>
          <a:xfrm>
            <a:off x="179315" y="1614417"/>
            <a:ext cx="11602953" cy="5945257"/>
          </a:xfrm>
        </p:spPr>
        <p:txBody>
          <a:bodyPr>
            <a:noAutofit/>
          </a:bodyPr>
          <a:lstStyle/>
          <a:p>
            <a:pPr marL="342900" indent="-342900" algn="just">
              <a:lnSpc>
                <a:spcPct val="150000"/>
              </a:lnSpc>
              <a:buFont typeface="Wingdings" panose="05000000000000000000" pitchFamily="2" charset="2"/>
              <a:buChar char="§"/>
            </a:pPr>
            <a:r>
              <a:rPr lang="en-US" sz="1600" dirty="0">
                <a:latin typeface="Constantia" panose="02030602050306030303" pitchFamily="18" charset="0"/>
              </a:rPr>
              <a:t> </a:t>
            </a:r>
            <a:r>
              <a:rPr lang="en-US" sz="1600" dirty="0" smtClean="0">
                <a:latin typeface="Constantia" panose="02030602050306030303" pitchFamily="18" charset="0"/>
              </a:rPr>
              <a:t>When </a:t>
            </a:r>
            <a:r>
              <a:rPr lang="en-US" sz="1600" dirty="0">
                <a:latin typeface="Constantia" panose="02030602050306030303" pitchFamily="18" charset="0"/>
              </a:rPr>
              <a:t>thinking about relocating to a new city or country for work purposes or to start a new life, or to go for a holiday destination people tend to research areas before moving. This research includes population rate, average house price, school ratings, crime rates, weather conditions, recreational facilities, holiday destinations-tourism, Carnivals and Sports events/activity.  etc.</a:t>
            </a:r>
          </a:p>
          <a:p>
            <a:pPr marL="342900" indent="-342900" algn="just">
              <a:lnSpc>
                <a:spcPct val="150000"/>
              </a:lnSpc>
              <a:buFont typeface="Wingdings" panose="05000000000000000000" pitchFamily="2" charset="2"/>
              <a:buChar char="§"/>
            </a:pPr>
            <a:r>
              <a:rPr lang="en-US" sz="1600" dirty="0" smtClean="0">
                <a:latin typeface="Constantia" panose="02030602050306030303" pitchFamily="18" charset="0"/>
              </a:rPr>
              <a:t>Based </a:t>
            </a:r>
            <a:r>
              <a:rPr lang="en-US" sz="1600" dirty="0">
                <a:latin typeface="Constantia" panose="02030602050306030303" pitchFamily="18" charset="0"/>
              </a:rPr>
              <a:t>on the above, a search engine algorithm would be an efficient tool to use that will allow users to enter cities and get the neighborhood name that best suits their lifestyle or living conditions. </a:t>
            </a:r>
          </a:p>
          <a:p>
            <a:pPr marL="342900" lvl="0" indent="-342900" algn="just">
              <a:lnSpc>
                <a:spcPct val="150000"/>
              </a:lnSpc>
              <a:buFont typeface="Wingdings" panose="05000000000000000000" pitchFamily="2" charset="2"/>
              <a:buChar char="§"/>
            </a:pPr>
            <a:r>
              <a:rPr lang="en-US" sz="1600" dirty="0">
                <a:latin typeface="Constantia" panose="02030602050306030303" pitchFamily="18" charset="0"/>
              </a:rPr>
              <a:t>In this project, we will study in detail the area classification using foursquare data and machine learning segmentation and clustering. And segment areas of two cities based on the most common places captured from Foursquare.</a:t>
            </a:r>
          </a:p>
          <a:p>
            <a:pPr marL="342900" indent="-342900" algn="just">
              <a:lnSpc>
                <a:spcPct val="150000"/>
              </a:lnSpc>
              <a:buFont typeface="Wingdings" panose="05000000000000000000" pitchFamily="2" charset="2"/>
              <a:buChar char="§"/>
            </a:pPr>
            <a:r>
              <a:rPr lang="en-US" sz="1600" dirty="0">
                <a:latin typeface="Constantia" panose="02030602050306030303" pitchFamily="18" charset="0"/>
              </a:rPr>
              <a:t> </a:t>
            </a:r>
            <a:r>
              <a:rPr lang="en-US" sz="1600" dirty="0" smtClean="0">
                <a:latin typeface="Constantia" panose="02030602050306030303" pitchFamily="18" charset="0"/>
              </a:rPr>
              <a:t>This </a:t>
            </a:r>
            <a:r>
              <a:rPr lang="en-US" sz="1600" dirty="0">
                <a:latin typeface="Constantia" panose="02030602050306030303" pitchFamily="18" charset="0"/>
              </a:rPr>
              <a:t>could be done as the</a:t>
            </a:r>
            <a:r>
              <a:rPr lang="en-US" sz="1600" b="1" dirty="0">
                <a:latin typeface="Constantia" panose="02030602050306030303" pitchFamily="18" charset="0"/>
              </a:rPr>
              <a:t> aim</a:t>
            </a:r>
            <a:r>
              <a:rPr lang="en-US" sz="1600" dirty="0">
                <a:latin typeface="Constantia" panose="02030602050306030303" pitchFamily="18" charset="0"/>
              </a:rPr>
              <a:t> of this Project using an algorithm </a:t>
            </a:r>
            <a:r>
              <a:rPr lang="en-US" sz="1600" i="1" dirty="0">
                <a:latin typeface="Constantia" panose="02030602050306030303" pitchFamily="18" charset="0"/>
              </a:rPr>
              <a:t>(Using segmentation and clustering)</a:t>
            </a:r>
            <a:r>
              <a:rPr lang="en-US" sz="1600" dirty="0">
                <a:latin typeface="Constantia" panose="02030602050306030303" pitchFamily="18" charset="0"/>
              </a:rPr>
              <a:t> that will perform an extensive analysis on</a:t>
            </a:r>
          </a:p>
          <a:p>
            <a:pPr marL="1028700" lvl="1" indent="-342900" algn="just">
              <a:lnSpc>
                <a:spcPct val="150000"/>
              </a:lnSpc>
              <a:buFont typeface="Wingdings" panose="05000000000000000000" pitchFamily="2" charset="2"/>
              <a:buChar char="§"/>
            </a:pPr>
            <a:r>
              <a:rPr lang="en-US" sz="1600" dirty="0">
                <a:latin typeface="Constantia" panose="02030602050306030303" pitchFamily="18" charset="0"/>
              </a:rPr>
              <a:t>The similarities and dissimilarities between neighborhoods in the two cities of the user’s search criteria, and </a:t>
            </a:r>
          </a:p>
          <a:p>
            <a:pPr marL="1028700" lvl="1" indent="-342900" algn="just">
              <a:lnSpc>
                <a:spcPct val="150000"/>
              </a:lnSpc>
              <a:buFont typeface="Wingdings" panose="05000000000000000000" pitchFamily="2" charset="2"/>
              <a:buChar char="§"/>
            </a:pPr>
            <a:r>
              <a:rPr lang="en-US" sz="1600" dirty="0">
                <a:latin typeface="Constantia" panose="02030602050306030303" pitchFamily="18" charset="0"/>
              </a:rPr>
              <a:t>Determine which neighborhoods best suits their lifestyle. </a:t>
            </a:r>
          </a:p>
          <a:p>
            <a:pPr lvl="0" algn="just">
              <a:lnSpc>
                <a:spcPct val="150000"/>
              </a:lnSpc>
            </a:pPr>
            <a:r>
              <a:rPr lang="en-US" sz="1600" dirty="0">
                <a:latin typeface="Constantia" panose="02030602050306030303" pitchFamily="18" charset="0"/>
              </a:rPr>
              <a:t>For this project, I will be </a:t>
            </a:r>
            <a:r>
              <a:rPr lang="en-US" sz="1600" dirty="0" smtClean="0">
                <a:latin typeface="Constantia" panose="02030602050306030303" pitchFamily="18" charset="0"/>
              </a:rPr>
              <a:t>developing </a:t>
            </a:r>
            <a:r>
              <a:rPr lang="en-US" sz="1600" dirty="0">
                <a:latin typeface="Constantia" panose="02030602050306030303" pitchFamily="18" charset="0"/>
              </a:rPr>
              <a:t>a recommendation system using the </a:t>
            </a:r>
            <a:r>
              <a:rPr lang="en-US" sz="1600" b="1" dirty="0">
                <a:latin typeface="Constantia" panose="02030602050306030303" pitchFamily="18" charset="0"/>
              </a:rPr>
              <a:t>Port Elizabeth </a:t>
            </a:r>
            <a:r>
              <a:rPr lang="en-US" sz="1600" dirty="0">
                <a:latin typeface="Constantia" panose="02030602050306030303" pitchFamily="18" charset="0"/>
              </a:rPr>
              <a:t> and </a:t>
            </a:r>
            <a:r>
              <a:rPr lang="en-US" sz="1600" b="1" dirty="0">
                <a:latin typeface="Constantia" panose="02030602050306030303" pitchFamily="18" charset="0"/>
              </a:rPr>
              <a:t>Durban</a:t>
            </a:r>
            <a:r>
              <a:rPr lang="en-US" sz="1600" dirty="0">
                <a:latin typeface="Constantia" panose="02030602050306030303" pitchFamily="18" charset="0"/>
              </a:rPr>
              <a:t> cities in South Africa as my search criteria</a:t>
            </a:r>
            <a:r>
              <a:rPr lang="en-US" sz="1600" dirty="0" smtClean="0">
                <a:latin typeface="Constantia" panose="02030602050306030303" pitchFamily="18" charset="0"/>
              </a:rPr>
              <a:t>:</a:t>
            </a:r>
            <a:endParaRPr lang="en-US" sz="1600" dirty="0">
              <a:latin typeface="Constantia" panose="020306020503060303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264" y="1408205"/>
            <a:ext cx="11876061" cy="2431435"/>
          </a:xfrm>
          <a:prstGeom prst="rect">
            <a:avLst/>
          </a:prstGeom>
        </p:spPr>
        <p:txBody>
          <a:bodyPr wrap="square">
            <a:spAutoFit/>
          </a:bodyPr>
          <a:lstStyle/>
          <a:p>
            <a:pPr algn="just">
              <a:lnSpc>
                <a:spcPct val="150000"/>
              </a:lnSpc>
              <a:spcBef>
                <a:spcPts val="600"/>
              </a:spcBef>
            </a:pPr>
            <a:r>
              <a:rPr lang="en-US" b="1" dirty="0" smtClean="0">
                <a:solidFill>
                  <a:srgbClr val="002060"/>
                </a:solidFill>
                <a:effectLst/>
                <a:latin typeface="Constantia" panose="02030602050306030303" pitchFamily="18" charset="0"/>
                <a:ea typeface="Constantia" panose="02030602050306030303" pitchFamily="18" charset="0"/>
                <a:cs typeface="Times New Roman" panose="02020603050405020304" pitchFamily="18" charset="0"/>
              </a:rPr>
              <a:t>** Brief Information About: Port Elizabeth and Durban **</a:t>
            </a:r>
            <a:r>
              <a:rPr lang="en-US" b="1" dirty="0" smtClean="0">
                <a:solidFill>
                  <a:srgbClr val="002060"/>
                </a:solidFill>
                <a:effectLst/>
                <a:latin typeface="Constantia" panose="02030602050306030303" pitchFamily="18" charset="0"/>
                <a:ea typeface="Constantia" panose="02030602050306030303" pitchFamily="18" charset="0"/>
                <a:cs typeface="Arial" panose="020B0604020202020204" pitchFamily="34" charset="0"/>
              </a:rPr>
              <a:t> </a:t>
            </a:r>
            <a:endParaRPr lang="en-US"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600"/>
              </a:spcBef>
              <a:spcAft>
                <a:spcPts val="0"/>
              </a:spcAft>
              <a:buFont typeface="Constantia" panose="02030602050306030303" pitchFamily="18" charset="0"/>
              <a:buChar char="-"/>
            </a:pPr>
            <a:r>
              <a:rPr lang="en-US" sz="1600" b="1" dirty="0" smtClean="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Port Elizabeth </a:t>
            </a:r>
            <a:r>
              <a:rPr lang="en-US" sz="1600" dirty="0" smtClean="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 and </a:t>
            </a:r>
            <a:r>
              <a:rPr lang="en-US" sz="1600" b="1" dirty="0" smtClean="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Durban</a:t>
            </a:r>
            <a:r>
              <a:rPr lang="en-US" sz="1600" dirty="0" smtClean="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 are two major cities </a:t>
            </a:r>
            <a:r>
              <a:rPr lang="en-US" sz="1600" b="1" dirty="0" smtClean="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in South Africa</a:t>
            </a:r>
            <a:r>
              <a:rPr lang="en-US" sz="1600" dirty="0" smtClean="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 Both the cities become a center of attention for residential, holiday destinations-tourism, education, job employment, shopping and sports activity. Both cities are well known in South Africa and become the top choice for local and foreign communities. Also for the best holiday destinations in the world because of its Mediterranean climate, vibrant nightlife, Michelin Star restaurants, scenic coastal drives, staggering mountain landscape and friendly people; the latter holds the top spot as a family-friendly destination and for its wonderful beaches and water activities.</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3" name="Rectangle 2"/>
          <p:cNvSpPr/>
          <p:nvPr/>
        </p:nvSpPr>
        <p:spPr>
          <a:xfrm>
            <a:off x="122264" y="4435743"/>
            <a:ext cx="11663101" cy="2846933"/>
          </a:xfrm>
          <a:prstGeom prst="rect">
            <a:avLst/>
          </a:prstGeom>
        </p:spPr>
        <p:txBody>
          <a:bodyPr wrap="square">
            <a:spAutoFit/>
          </a:bodyPr>
          <a:lstStyle/>
          <a:p>
            <a:pPr algn="just">
              <a:lnSpc>
                <a:spcPct val="150000"/>
              </a:lnSpc>
              <a:spcBef>
                <a:spcPts val="600"/>
              </a:spcBef>
            </a:pPr>
            <a:r>
              <a:rPr lang="en-US" b="1" dirty="0" smtClean="0">
                <a:solidFill>
                  <a:srgbClr val="002060"/>
                </a:solidFill>
                <a:effectLst/>
                <a:latin typeface="Constantia" panose="02030602050306030303" pitchFamily="18" charset="0"/>
                <a:ea typeface="Constantia" panose="02030602050306030303" pitchFamily="18" charset="0"/>
                <a:cs typeface="Arial" panose="020B0604020202020204" pitchFamily="34" charset="0"/>
              </a:rPr>
              <a:t>**Target Audience**  </a:t>
            </a:r>
            <a:endParaRPr lang="en-US" sz="1600"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pPr>
            <a:r>
              <a:rPr lang="en-US" sz="1600" dirty="0" smtClean="0">
                <a:effectLst/>
                <a:latin typeface="Constantia" panose="02030602050306030303" pitchFamily="18" charset="0"/>
                <a:ea typeface="Constantia" panose="02030602050306030303" pitchFamily="18" charset="0"/>
                <a:cs typeface="Arial" panose="020B0604020202020204" pitchFamily="34" charset="0"/>
              </a:rPr>
              <a:t>Through this project we are expecting following people to benefit out of the findings.  </a:t>
            </a:r>
            <a:endParaRPr lang="en-US" sz="16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smtClean="0">
                <a:effectLst/>
                <a:latin typeface="Constantia" panose="02030602050306030303" pitchFamily="18" charset="0"/>
                <a:ea typeface="Constantia" panose="02030602050306030303" pitchFamily="18" charset="0"/>
                <a:cs typeface="Arial" panose="020B0604020202020204" pitchFamily="34" charset="0"/>
              </a:rPr>
              <a:t>People migrating city for work.  </a:t>
            </a:r>
            <a:endParaRPr lang="en-US" sz="16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smtClean="0">
                <a:effectLst/>
                <a:latin typeface="Constantia" panose="02030602050306030303" pitchFamily="18" charset="0"/>
                <a:ea typeface="Constantia" panose="02030602050306030303" pitchFamily="18" charset="0"/>
                <a:cs typeface="Arial" panose="020B0604020202020204" pitchFamily="34" charset="0"/>
              </a:rPr>
              <a:t>Business person looking for new location to start office etc.  </a:t>
            </a:r>
            <a:endParaRPr lang="en-US" sz="16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smtClean="0">
                <a:effectLst/>
                <a:latin typeface="Constantia" panose="02030602050306030303" pitchFamily="18" charset="0"/>
                <a:ea typeface="Constantia" panose="02030602050306030303" pitchFamily="18" charset="0"/>
                <a:cs typeface="Arial" panose="020B0604020202020204" pitchFamily="34" charset="0"/>
              </a:rPr>
              <a:t>Tourist.  </a:t>
            </a:r>
            <a:endParaRPr lang="en-US" sz="16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smtClean="0">
                <a:effectLst/>
                <a:latin typeface="Constantia" panose="02030602050306030303" pitchFamily="18" charset="0"/>
                <a:ea typeface="Constantia" panose="02030602050306030303" pitchFamily="18" charset="0"/>
                <a:cs typeface="Arial" panose="020B0604020202020204" pitchFamily="34" charset="0"/>
              </a:rPr>
              <a:t>Restaurants to finalized menu based on the type or people, their likings based on feedbacks etc. </a:t>
            </a:r>
            <a:endParaRPr lang="en-US" sz="16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smtClean="0">
                <a:effectLst/>
                <a:latin typeface="Constantia" panose="02030602050306030303" pitchFamily="18" charset="0"/>
                <a:ea typeface="Constantia" panose="02030602050306030303" pitchFamily="18" charset="0"/>
                <a:cs typeface="Arial" panose="020B0604020202020204" pitchFamily="34" charset="0"/>
              </a:rPr>
              <a:t>Sports Events, Activities Organizers and many more.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4" name="Rectangle 3"/>
          <p:cNvSpPr/>
          <p:nvPr/>
        </p:nvSpPr>
        <p:spPr>
          <a:xfrm>
            <a:off x="6476920" y="3785786"/>
            <a:ext cx="3992503" cy="382092"/>
          </a:xfrm>
          <a:prstGeom prst="rect">
            <a:avLst/>
          </a:prstGeom>
        </p:spPr>
        <p:txBody>
          <a:bodyPr wrap="none">
            <a:spAutoFit/>
          </a:bodyPr>
          <a:lstStyle/>
          <a:p>
            <a:pPr algn="just">
              <a:lnSpc>
                <a:spcPct val="150000"/>
              </a:lnSpc>
              <a:spcBef>
                <a:spcPts val="600"/>
              </a:spcBef>
            </a:pPr>
            <a:r>
              <a:rPr lang="en-US" sz="1400" dirty="0" smtClean="0">
                <a:solidFill>
                  <a:srgbClr val="222222"/>
                </a:solidFill>
                <a:effectLst/>
                <a:latin typeface="Constantia" panose="02030602050306030303" pitchFamily="18" charset="0"/>
                <a:ea typeface="Constantia" panose="02030602050306030303" pitchFamily="18" charset="0"/>
                <a:cs typeface="Arial" panose="020B0604020202020204" pitchFamily="34" charset="0"/>
              </a:rPr>
              <a:t>(Source </a:t>
            </a:r>
            <a:r>
              <a:rPr lang="en-US" sz="1400" dirty="0" smtClean="0">
                <a:solidFill>
                  <a:srgbClr val="0033CC"/>
                </a:solidFill>
                <a:effectLst/>
                <a:latin typeface="Constantia" panose="02030602050306030303" pitchFamily="18" charset="0"/>
                <a:ea typeface="Constantia" panose="02030602050306030303" pitchFamily="18" charset="0"/>
                <a:cs typeface="Arial" panose="020B0604020202020204" pitchFamily="34" charset="0"/>
              </a:rPr>
              <a:t>- </a:t>
            </a:r>
            <a:r>
              <a:rPr lang="en-US" sz="1400" u="sng" dirty="0" smtClean="0">
                <a:solidFill>
                  <a:srgbClr val="0033CC"/>
                </a:solidFill>
                <a:effectLst/>
                <a:latin typeface="Constantia" panose="02030602050306030303" pitchFamily="18" charset="0"/>
                <a:ea typeface="Constantia" panose="02030602050306030303" pitchFamily="18" charset="0"/>
                <a:cs typeface="Arial" panose="020B0604020202020204" pitchFamily="34" charset="0"/>
                <a:hlinkClick r:id="rId2"/>
              </a:rPr>
              <a:t>https://en.wikipedia.org/wiki/Durban</a:t>
            </a:r>
            <a:r>
              <a:rPr lang="en-US" sz="1400" dirty="0" smtClean="0">
                <a:solidFill>
                  <a:srgbClr val="0033CC"/>
                </a:solidFill>
                <a:effectLst/>
                <a:latin typeface="Constantia" panose="02030602050306030303" pitchFamily="18" charset="0"/>
                <a:ea typeface="Constantia" panose="02030602050306030303" pitchFamily="18" charset="0"/>
                <a:cs typeface="Arial" panose="020B0604020202020204" pitchFamily="34" charset="0"/>
              </a:rPr>
              <a:t> </a:t>
            </a:r>
            <a:r>
              <a:rPr lang="en-US" sz="1400" dirty="0" smtClean="0">
                <a:solidFill>
                  <a:srgbClr val="0000FF"/>
                </a:solidFill>
                <a:effectLst/>
                <a:latin typeface="Constantia" panose="02030602050306030303" pitchFamily="18" charset="0"/>
                <a:ea typeface="Constantia" panose="02030602050306030303" pitchFamily="18" charset="0"/>
                <a:cs typeface="Arial" panose="020B0604020202020204" pitchFamily="34" charset="0"/>
              </a:rPr>
              <a:t>)</a:t>
            </a:r>
            <a:endParaRPr lang="en-US" sz="16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733122" y="3785786"/>
            <a:ext cx="4594912" cy="382092"/>
          </a:xfrm>
          <a:prstGeom prst="rect">
            <a:avLst/>
          </a:prstGeom>
        </p:spPr>
        <p:txBody>
          <a:bodyPr wrap="none">
            <a:spAutoFit/>
          </a:bodyPr>
          <a:lstStyle/>
          <a:p>
            <a:pPr algn="just">
              <a:lnSpc>
                <a:spcPct val="150000"/>
              </a:lnSpc>
              <a:spcBef>
                <a:spcPts val="600"/>
              </a:spcBef>
            </a:pPr>
            <a:r>
              <a:rPr lang="en-US" sz="1400" dirty="0" smtClean="0">
                <a:solidFill>
                  <a:srgbClr val="222222"/>
                </a:solidFill>
                <a:effectLst/>
                <a:latin typeface="Constantia" panose="02030602050306030303" pitchFamily="18" charset="0"/>
                <a:ea typeface="Times New Roman" panose="02020603050405020304" pitchFamily="18" charset="0"/>
                <a:cs typeface="Arial" panose="020B0604020202020204" pitchFamily="34" charset="0"/>
              </a:rPr>
              <a:t>(Source -</a:t>
            </a:r>
            <a:r>
              <a:rPr lang="en-US" sz="1400"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400" u="sng" dirty="0" smtClean="0">
                <a:solidFill>
                  <a:srgbClr val="0000FF"/>
                </a:solidFill>
                <a:effectLst/>
                <a:latin typeface="Constantia" panose="02030602050306030303" pitchFamily="18" charset="0"/>
                <a:ea typeface="Times New Roman" panose="02020603050405020304" pitchFamily="18" charset="0"/>
                <a:cs typeface="Arial" panose="020B0604020202020204" pitchFamily="34" charset="0"/>
                <a:hlinkClick r:id="rId3"/>
              </a:rPr>
              <a:t>https://en.wikipedia.org/wiki/Port_Elizabeth</a:t>
            </a:r>
            <a:r>
              <a:rPr lang="en-US" sz="1400" dirty="0" smtClean="0">
                <a:solidFill>
                  <a:srgbClr val="0000FF"/>
                </a:solidFill>
                <a:effectLst/>
                <a:latin typeface="Constantia" panose="02030602050306030303" pitchFamily="18" charset="0"/>
                <a:ea typeface="Times New Roman" panose="02020603050405020304" pitchFamily="18" charset="0"/>
                <a:cs typeface="Arial" panose="020B0604020202020204" pitchFamily="34" charset="0"/>
              </a:rPr>
              <a:t> ) </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9" name="Title 1"/>
          <p:cNvSpPr txBox="1">
            <a:spLocks/>
          </p:cNvSpPr>
          <p:nvPr/>
        </p:nvSpPr>
        <p:spPr>
          <a:xfrm>
            <a:off x="599041" y="121322"/>
            <a:ext cx="10798561" cy="1262155"/>
          </a:xfrm>
          <a:prstGeom prst="rect">
            <a:avLst/>
          </a:prstGeom>
          <a:noFill/>
          <a:ln>
            <a:noFill/>
          </a:ln>
        </p:spPr>
        <p:txBody>
          <a:bodyPr vert="horz" wrap="non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a:lstStyle>
          <a:p>
            <a:pPr algn="ctr"/>
            <a:r>
              <a:rPr lang="en-US" dirty="0" smtClean="0">
                <a:ea typeface="Segoe UI" pitchFamily="2"/>
                <a:cs typeface="Tahoma" pitchFamily="2"/>
              </a:rPr>
              <a:t>    Introduction </a:t>
            </a:r>
            <a:r>
              <a:rPr lang="en-US" sz="2400" dirty="0" smtClean="0">
                <a:ea typeface="Segoe UI" pitchFamily="2"/>
                <a:cs typeface="Tahoma" pitchFamily="2"/>
              </a:rPr>
              <a:t>Continue……..</a:t>
            </a:r>
            <a:endParaRPr lang="en-US" sz="2400" dirty="0">
              <a:ea typeface="Segoe UI" pitchFamily="2"/>
              <a:cs typeface="Tahoma" pitchFamily="2"/>
            </a:endParaRPr>
          </a:p>
        </p:txBody>
      </p:sp>
    </p:spTree>
    <p:extLst>
      <p:ext uri="{BB962C8B-B14F-4D97-AF65-F5344CB8AC3E}">
        <p14:creationId xmlns:p14="http://schemas.microsoft.com/office/powerpoint/2010/main" val="585801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ea typeface="Segoe UI" pitchFamily="2"/>
                <a:cs typeface="Tahoma" pitchFamily="2"/>
              </a:rPr>
              <a:t>Data</a:t>
            </a:r>
          </a:p>
        </p:txBody>
      </p:sp>
      <p:sp>
        <p:nvSpPr>
          <p:cNvPr id="4" name="Rectangle 3"/>
          <p:cNvSpPr/>
          <p:nvPr/>
        </p:nvSpPr>
        <p:spPr>
          <a:xfrm>
            <a:off x="96595" y="1529168"/>
            <a:ext cx="11803452" cy="3865289"/>
          </a:xfrm>
          <a:prstGeom prst="rect">
            <a:avLst/>
          </a:prstGeom>
        </p:spPr>
        <p:txBody>
          <a:bodyPr wrap="square">
            <a:spAutoFit/>
          </a:bodyPr>
          <a:lstStyle/>
          <a:p>
            <a:pPr algn="just">
              <a:lnSpc>
                <a:spcPct val="150000"/>
              </a:lnSpc>
            </a:pPr>
            <a:r>
              <a:rPr lang="en-US" sz="1500" b="1" dirty="0" smtClean="0">
                <a:effectLst/>
                <a:latin typeface="Constantia" panose="02030602050306030303" pitchFamily="18" charset="0"/>
                <a:ea typeface="Constantia" panose="02030602050306030303" pitchFamily="18" charset="0"/>
                <a:cs typeface="Times New Roman" panose="02020603050405020304" pitchFamily="18" charset="0"/>
              </a:rPr>
              <a:t>Required data can be gathered from:</a:t>
            </a:r>
            <a:endParaRPr lang="en-US" sz="15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pP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a:t>
            </a:r>
            <a:r>
              <a:rPr lang="en-US" sz="1500" b="1" dirty="0" smtClean="0">
                <a:effectLst/>
                <a:latin typeface="Constantia" panose="02030602050306030303" pitchFamily="18" charset="0"/>
                <a:ea typeface="Constantia" panose="02030602050306030303" pitchFamily="18" charset="0"/>
                <a:cs typeface="Times New Roman" panose="02020603050405020304" pitchFamily="18" charset="0"/>
              </a:rPr>
              <a:t>Port Elizabeth </a:t>
            </a: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and </a:t>
            </a:r>
            <a:r>
              <a:rPr lang="en-US" sz="1500" b="1" dirty="0" smtClean="0">
                <a:effectLst/>
                <a:latin typeface="Constantia" panose="02030602050306030303" pitchFamily="18" charset="0"/>
                <a:ea typeface="Constantia" panose="02030602050306030303" pitchFamily="18" charset="0"/>
                <a:cs typeface="Times New Roman" panose="02020603050405020304" pitchFamily="18" charset="0"/>
              </a:rPr>
              <a:t>Durban</a:t>
            </a: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a:t>
            </a:r>
            <a:r>
              <a:rPr lang="en-US" sz="1500" b="1" dirty="0" smtClean="0">
                <a:effectLst/>
                <a:latin typeface="Constantia" panose="02030602050306030303" pitchFamily="18" charset="0"/>
                <a:ea typeface="Constantia" panose="02030602050306030303" pitchFamily="18" charset="0"/>
                <a:cs typeface="Times New Roman" panose="02020603050405020304" pitchFamily="18" charset="0"/>
              </a:rPr>
              <a:t>City</a:t>
            </a: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information, including districts and neighborhoods, can be obtained from Wikipedia: </a:t>
            </a:r>
          </a:p>
          <a:p>
            <a:pPr marL="742950" marR="0" lvl="1" indent="-285750" algn="just">
              <a:lnSpc>
                <a:spcPct val="150000"/>
              </a:lnSpc>
              <a:spcBef>
                <a:spcPts val="0"/>
              </a:spcBef>
              <a:spcAft>
                <a:spcPts val="0"/>
              </a:spcAft>
              <a:buFont typeface="Courier New" panose="02070309020205020404" pitchFamily="49" charset="0"/>
              <a:buChar char="o"/>
            </a:pP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(Source - </a:t>
            </a:r>
            <a:r>
              <a:rPr lang="en-US" sz="1500" u="none" strike="noStrike" dirty="0" smtClean="0">
                <a:effectLst/>
                <a:latin typeface="Constantia" panose="02030602050306030303" pitchFamily="18" charset="0"/>
                <a:ea typeface="Constantia" panose="02030602050306030303" pitchFamily="18" charset="0"/>
                <a:cs typeface="Times New Roman" panose="02020603050405020304" pitchFamily="18" charset="0"/>
                <a:hlinkClick r:id="rId3"/>
              </a:rPr>
              <a:t> </a:t>
            </a:r>
            <a:r>
              <a:rPr lang="en-US" sz="1500" u="sng" dirty="0" smtClean="0">
                <a:effectLst/>
                <a:latin typeface="Constantia" panose="02030602050306030303" pitchFamily="18" charset="0"/>
                <a:ea typeface="Constantia" panose="02030602050306030303" pitchFamily="18" charset="0"/>
                <a:cs typeface="Times New Roman" panose="02020603050405020304" pitchFamily="18" charset="0"/>
                <a:hlinkClick r:id="rId3"/>
              </a:rPr>
              <a:t>https://en.wikipedia.org/wiki/Port_Elizabeth)</a:t>
            </a: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&amp;(Source - </a:t>
            </a:r>
            <a:r>
              <a:rPr lang="en-US" sz="1500" u="sng" dirty="0" smtClean="0">
                <a:effectLst/>
                <a:latin typeface="Constantia" panose="02030602050306030303" pitchFamily="18" charset="0"/>
                <a:ea typeface="Constantia" panose="02030602050306030303" pitchFamily="18" charset="0"/>
                <a:cs typeface="Times New Roman" panose="02020603050405020304" pitchFamily="18" charset="0"/>
                <a:hlinkClick r:id="rId4"/>
              </a:rPr>
              <a:t>https://en.wikipedia.org/wiki/Durban</a:t>
            </a: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a:t>
            </a: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Photos and Picture of  </a:t>
            </a:r>
            <a:r>
              <a:rPr lang="en-US" sz="1500" b="1" dirty="0" smtClean="0">
                <a:effectLst/>
                <a:latin typeface="Constantia" panose="02030602050306030303" pitchFamily="18" charset="0"/>
                <a:ea typeface="Constantia" panose="02030602050306030303" pitchFamily="18" charset="0"/>
                <a:cs typeface="Times New Roman" panose="02020603050405020304" pitchFamily="18" charset="0"/>
              </a:rPr>
              <a:t>Port Elizabeth </a:t>
            </a: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and </a:t>
            </a:r>
            <a:r>
              <a:rPr lang="en-US" sz="1500" b="1" dirty="0" smtClean="0">
                <a:effectLst/>
                <a:latin typeface="Constantia" panose="02030602050306030303" pitchFamily="18" charset="0"/>
                <a:ea typeface="Constantia" panose="02030602050306030303" pitchFamily="18" charset="0"/>
                <a:cs typeface="Times New Roman" panose="02020603050405020304" pitchFamily="18" charset="0"/>
              </a:rPr>
              <a:t>Durban</a:t>
            </a: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City  used for Presentation from </a:t>
            </a:r>
            <a:r>
              <a:rPr lang="en-US" sz="1500" dirty="0" smtClean="0">
                <a:effectLst/>
                <a:latin typeface="Constantia" panose="02030602050306030303" pitchFamily="18" charset="0"/>
                <a:ea typeface="Constantia" panose="02030602050306030303" pitchFamily="18" charset="0"/>
                <a:cs typeface="Arial" panose="020B0604020202020204" pitchFamily="34" charset="0"/>
              </a:rPr>
              <a:t>(Source - </a:t>
            </a:r>
            <a:r>
              <a:rPr lang="en-US" sz="1500" u="sng" dirty="0" smtClean="0">
                <a:effectLst/>
                <a:latin typeface="Constantia" panose="02030602050306030303" pitchFamily="18" charset="0"/>
                <a:ea typeface="Constantia" panose="02030602050306030303" pitchFamily="18" charset="0"/>
                <a:cs typeface="Arial" panose="020B0604020202020204" pitchFamily="34" charset="0"/>
                <a:hlinkClick r:id="rId5"/>
              </a:rPr>
              <a:t>https://afrotourism.com/travelogue/</a:t>
            </a:r>
            <a:r>
              <a:rPr lang="en-US" sz="1500" dirty="0" smtClean="0">
                <a:effectLst/>
                <a:latin typeface="Constantia" panose="02030602050306030303" pitchFamily="18" charset="0"/>
                <a:ea typeface="Constantia" panose="02030602050306030303" pitchFamily="18" charset="0"/>
                <a:cs typeface="Arial" panose="020B0604020202020204" pitchFamily="34" charset="0"/>
              </a:rPr>
              <a:t>) </a:t>
            </a:r>
            <a:endParaRPr lang="en-US" sz="15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The data used for this project will be acquired from </a:t>
            </a:r>
            <a:r>
              <a:rPr lang="en-US" sz="1500" u="sng" dirty="0" smtClean="0">
                <a:effectLst/>
                <a:latin typeface="Constantia" panose="02030602050306030303" pitchFamily="18" charset="0"/>
                <a:ea typeface="Constantia" panose="02030602050306030303" pitchFamily="18" charset="0"/>
                <a:cs typeface="Times New Roman" panose="02020603050405020304" pitchFamily="18" charset="0"/>
                <a:hlinkClick r:id="rId6"/>
              </a:rPr>
              <a:t>http://www.sapostalcodes.info</a:t>
            </a: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The datasets consists of the postal codes and suburb names of each city.</a:t>
            </a: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In order to obtain venues and their categories we will use Foursquare API search feature [FOURSQUARE] (</a:t>
            </a:r>
            <a:r>
              <a:rPr lang="en-US" sz="1500" u="sng" dirty="0" smtClean="0">
                <a:effectLst/>
                <a:latin typeface="Constantia" panose="02030602050306030303" pitchFamily="18" charset="0"/>
                <a:ea typeface="Constantia" panose="02030602050306030303" pitchFamily="18" charset="0"/>
                <a:cs typeface="Times New Roman" panose="02020603050405020304" pitchFamily="18" charset="0"/>
                <a:hlinkClick r:id="rId7"/>
              </a:rPr>
              <a:t>https://foursquare.com/</a:t>
            </a:r>
            <a:r>
              <a:rPr lang="en-US" sz="1500" dirty="0" smtClean="0">
                <a:effectLst/>
                <a:latin typeface="Constantia" panose="02030602050306030303" pitchFamily="18" charset="0"/>
                <a:ea typeface="Constantia" panose="02030602050306030303" pitchFamily="18" charset="0"/>
                <a:cs typeface="Times New Roman" panose="02020603050405020304" pitchFamily="18" charset="0"/>
              </a:rPr>
              <a:t> ) will be used to collect neighborhood venue information as well as the longitude and latitude details of each suburb. Details about local venues and locality will provide insight into the qualities of a neighborhood. </a:t>
            </a: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smtClean="0">
                <a:effectLst/>
                <a:latin typeface="Constantia" panose="02030602050306030303" pitchFamily="18" charset="0"/>
                <a:ea typeface="Constantia" panose="02030602050306030303" pitchFamily="18" charset="0"/>
                <a:cs typeface="Univers 45 Light"/>
              </a:rPr>
              <a:t>In addition to Foursquare, various python packages will be used to create maps and machine learning models to gather further insights and provide efficient recommendations and results into our neighborhood battle project.</a:t>
            </a:r>
            <a:endParaRPr lang="en-US" sz="1500" dirty="0" smtClean="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96595" y="5485994"/>
            <a:ext cx="11668539" cy="2719719"/>
          </a:xfrm>
          <a:prstGeom prst="rect">
            <a:avLst/>
          </a:prstGeom>
        </p:spPr>
        <p:txBody>
          <a:bodyPr wrap="square" numCol="2">
            <a:spAutoFit/>
          </a:bodyPr>
          <a:lstStyle/>
          <a:p>
            <a:pPr indent="228600">
              <a:lnSpc>
                <a:spcPct val="110000"/>
              </a:lnSpc>
              <a:spcBef>
                <a:spcPts val="600"/>
              </a:spcBef>
              <a:spcAft>
                <a:spcPts val="1000"/>
              </a:spcAft>
            </a:pPr>
            <a:r>
              <a:rPr lang="en-US" sz="1600" dirty="0" smtClean="0">
                <a:effectLst/>
                <a:latin typeface="Constantia" panose="02030602050306030303" pitchFamily="18" charset="0"/>
                <a:ea typeface="Constantia" panose="02030602050306030303" pitchFamily="18" charset="0"/>
                <a:cs typeface="Times New Roman" panose="02020603050405020304" pitchFamily="18" charset="0"/>
              </a:rPr>
              <a:t>These packages includes:</a:t>
            </a:r>
          </a:p>
          <a:p>
            <a:pPr marL="742950" lvl="1" indent="-285750">
              <a:lnSpc>
                <a:spcPct val="150000"/>
              </a:lnSpc>
              <a:buFont typeface="Arial" panose="020B0604020202020204" pitchFamily="34" charset="0"/>
              <a:buChar char="•"/>
            </a:pPr>
            <a:r>
              <a:rPr lang="en-US" sz="1400" b="1" dirty="0" smtClean="0">
                <a:latin typeface="Constantia" panose="02030602050306030303" pitchFamily="18" charset="0"/>
              </a:rPr>
              <a:t>Pandas - Library for Data Analysis </a:t>
            </a:r>
          </a:p>
          <a:p>
            <a:pPr marL="742950" lvl="1" indent="-285750">
              <a:lnSpc>
                <a:spcPct val="150000"/>
              </a:lnSpc>
              <a:buFont typeface="Arial" panose="020B0604020202020204" pitchFamily="34" charset="0"/>
              <a:buChar char="•"/>
            </a:pPr>
            <a:r>
              <a:rPr lang="en-US" sz="1400" b="1" dirty="0" smtClean="0">
                <a:latin typeface="Constantia" panose="02030602050306030303" pitchFamily="18" charset="0"/>
              </a:rPr>
              <a:t>NumPy – Library to handle data in a vectorized manner </a:t>
            </a:r>
          </a:p>
          <a:p>
            <a:pPr marL="742950" lvl="1" indent="-285750">
              <a:lnSpc>
                <a:spcPct val="150000"/>
              </a:lnSpc>
              <a:buFont typeface="Arial" panose="020B0604020202020204" pitchFamily="34" charset="0"/>
              <a:buChar char="•"/>
            </a:pPr>
            <a:r>
              <a:rPr lang="en-US" sz="1400" b="1" dirty="0" smtClean="0">
                <a:latin typeface="Constantia" panose="02030602050306030303" pitchFamily="18" charset="0"/>
              </a:rPr>
              <a:t>JSON – Library to handle JSON files </a:t>
            </a:r>
          </a:p>
          <a:p>
            <a:pPr marL="742950" lvl="1" indent="-285750">
              <a:lnSpc>
                <a:spcPct val="150000"/>
              </a:lnSpc>
              <a:buFont typeface="Arial" panose="020B0604020202020204" pitchFamily="34" charset="0"/>
              <a:buChar char="•"/>
            </a:pPr>
            <a:r>
              <a:rPr lang="en-US" sz="1400" b="1" dirty="0" smtClean="0">
                <a:latin typeface="Constantia" panose="02030602050306030303" pitchFamily="18" charset="0"/>
              </a:rPr>
              <a:t>Geopy – To retrieve Location Data</a:t>
            </a:r>
          </a:p>
          <a:p>
            <a:pPr marL="742950" lvl="1" indent="-285750">
              <a:lnSpc>
                <a:spcPct val="150000"/>
              </a:lnSpc>
              <a:buFont typeface="Arial" panose="020B0604020202020204" pitchFamily="34" charset="0"/>
              <a:buChar char="•"/>
            </a:pPr>
            <a:r>
              <a:rPr lang="en-US" sz="1400" b="1" dirty="0" smtClean="0">
                <a:latin typeface="Constantia" panose="02030602050306030303" pitchFamily="18" charset="0"/>
              </a:rPr>
              <a:t>Folium – Map rendering Library </a:t>
            </a:r>
          </a:p>
          <a:p>
            <a:pPr marL="1200150" lvl="2" indent="-285750">
              <a:lnSpc>
                <a:spcPct val="150000"/>
              </a:lnSpc>
              <a:buFont typeface="Arial" panose="020B0604020202020204" pitchFamily="34" charset="0"/>
              <a:buChar char="•"/>
            </a:pPr>
            <a:endParaRPr lang="en-US" sz="1400" dirty="0">
              <a:latin typeface="Constantia" panose="02030602050306030303" pitchFamily="18" charset="0"/>
            </a:endParaRPr>
          </a:p>
          <a:p>
            <a:pPr marL="1200150" lvl="2" indent="-285750">
              <a:lnSpc>
                <a:spcPct val="150000"/>
              </a:lnSpc>
              <a:buFont typeface="Arial" panose="020B0604020202020204" pitchFamily="34" charset="0"/>
              <a:buChar char="•"/>
            </a:pPr>
            <a:endParaRPr lang="en-US" sz="1400" dirty="0" smtClean="0">
              <a:latin typeface="Constantia" panose="02030602050306030303" pitchFamily="18" charset="0"/>
            </a:endParaRPr>
          </a:p>
          <a:p>
            <a:pPr marL="1200150" lvl="2" indent="-285750">
              <a:lnSpc>
                <a:spcPct val="150000"/>
              </a:lnSpc>
              <a:buFont typeface="Arial" panose="020B0604020202020204" pitchFamily="34" charset="0"/>
              <a:buChar char="•"/>
            </a:pPr>
            <a:endParaRPr lang="en-US" sz="1400" dirty="0" smtClean="0">
              <a:latin typeface="Constantia" panose="02030602050306030303" pitchFamily="18" charset="0"/>
            </a:endParaRPr>
          </a:p>
          <a:p>
            <a:pPr marL="1657350" lvl="3" indent="-285750">
              <a:lnSpc>
                <a:spcPct val="150000"/>
              </a:lnSpc>
              <a:buFont typeface="Arial" panose="020B0604020202020204" pitchFamily="34" charset="0"/>
              <a:buChar char="•"/>
            </a:pPr>
            <a:r>
              <a:rPr lang="en-US" sz="1400" b="1" dirty="0" smtClean="0">
                <a:latin typeface="Constantia" panose="02030602050306030303" pitchFamily="18" charset="0"/>
              </a:rPr>
              <a:t>Geocorder - For geolocation of neighborhoods</a:t>
            </a:r>
          </a:p>
          <a:p>
            <a:pPr marL="1657350" lvl="3" indent="-285750">
              <a:lnSpc>
                <a:spcPct val="150000"/>
              </a:lnSpc>
              <a:buFont typeface="Arial" panose="020B0604020202020204" pitchFamily="34" charset="0"/>
              <a:buChar char="•"/>
            </a:pPr>
            <a:r>
              <a:rPr lang="en-US" sz="1400" b="1" dirty="0" smtClean="0">
                <a:latin typeface="Constantia" panose="02030602050306030303" pitchFamily="18" charset="0"/>
              </a:rPr>
              <a:t>Requests – Library to handle http requests </a:t>
            </a:r>
          </a:p>
          <a:p>
            <a:pPr marL="1657350" lvl="3" indent="-285750">
              <a:lnSpc>
                <a:spcPct val="150000"/>
              </a:lnSpc>
              <a:buFont typeface="Arial" panose="020B0604020202020204" pitchFamily="34" charset="0"/>
              <a:buChar char="•"/>
            </a:pPr>
            <a:r>
              <a:rPr lang="en-US" sz="1400" b="1" dirty="0" smtClean="0">
                <a:latin typeface="Constantia" panose="02030602050306030303" pitchFamily="18" charset="0"/>
              </a:rPr>
              <a:t>Matplotlib – Python Plotting Module </a:t>
            </a:r>
          </a:p>
          <a:p>
            <a:pPr marL="1657350" lvl="3" indent="-285750">
              <a:lnSpc>
                <a:spcPct val="150000"/>
              </a:lnSpc>
              <a:buFont typeface="Arial" panose="020B0604020202020204" pitchFamily="34" charset="0"/>
              <a:buChar char="•"/>
            </a:pPr>
            <a:r>
              <a:rPr lang="en-US" sz="1400" b="1" dirty="0" smtClean="0">
                <a:latin typeface="Constantia" panose="02030602050306030303" pitchFamily="18" charset="0"/>
              </a:rPr>
              <a:t>Sklearn – Python machine learning Library</a:t>
            </a:r>
            <a:r>
              <a:rPr lang="en-US" sz="1400" dirty="0" smtClean="0">
                <a:latin typeface="Constantia" panose="02030602050306030303" pitchFamily="18" charset="0"/>
              </a:rPr>
              <a:t> </a:t>
            </a:r>
          </a:p>
          <a:p>
            <a:pPr lvl="3"/>
            <a:r>
              <a:rPr lang="en-US" sz="1400" dirty="0" smtClean="0">
                <a:latin typeface="Constantia" panose="02030602050306030303" pitchFamily="18" charset="0"/>
              </a:rPr>
              <a:t> </a:t>
            </a:r>
            <a:endParaRPr lang="en-US" sz="1400" dirty="0">
              <a:latin typeface="Constantia" panose="020306020503060303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t>OBJECTIVE</a:t>
            </a:r>
            <a:endParaRPr lang="en-ZA" dirty="0"/>
          </a:p>
        </p:txBody>
      </p:sp>
      <p:sp>
        <p:nvSpPr>
          <p:cNvPr id="3" name="Content Placeholder 2"/>
          <p:cNvSpPr>
            <a:spLocks noGrp="1"/>
          </p:cNvSpPr>
          <p:nvPr>
            <p:ph idx="1"/>
          </p:nvPr>
        </p:nvSpPr>
        <p:spPr/>
        <p:txBody>
          <a:bodyPr>
            <a:normAutofit/>
          </a:bodyPr>
          <a:lstStyle/>
          <a:p>
            <a:pPr marL="457200" indent="-457200">
              <a:lnSpc>
                <a:spcPct val="150000"/>
              </a:lnSpc>
              <a:buFont typeface="Wingdings" panose="05000000000000000000" pitchFamily="2" charset="2"/>
              <a:buChar char="§"/>
            </a:pPr>
            <a:r>
              <a:rPr lang="en-ZA" sz="1800" dirty="0">
                <a:latin typeface="Constantia" panose="02030602050306030303" pitchFamily="18" charset="0"/>
              </a:rPr>
              <a:t>Collect the </a:t>
            </a:r>
            <a:r>
              <a:rPr lang="en-ZA" sz="1800" dirty="0" smtClean="0">
                <a:latin typeface="Constantia" panose="02030602050306030303" pitchFamily="18" charset="0"/>
              </a:rPr>
              <a:t>suburbs </a:t>
            </a:r>
            <a:r>
              <a:rPr lang="en-ZA" sz="1800" dirty="0">
                <a:latin typeface="Constantia" panose="02030602050306030303" pitchFamily="18" charset="0"/>
              </a:rPr>
              <a:t>top venues using </a:t>
            </a:r>
            <a:r>
              <a:rPr lang="en-ZA" sz="1800" dirty="0" smtClean="0">
                <a:latin typeface="Constantia" panose="02030602050306030303" pitchFamily="18" charset="0"/>
              </a:rPr>
              <a:t>Foursquare</a:t>
            </a:r>
          </a:p>
          <a:p>
            <a:pPr marL="457200" indent="-457200">
              <a:lnSpc>
                <a:spcPct val="150000"/>
              </a:lnSpc>
              <a:buFont typeface="Wingdings" panose="05000000000000000000" pitchFamily="2" charset="2"/>
              <a:buChar char="§"/>
            </a:pPr>
            <a:r>
              <a:rPr lang="en-ZA" sz="1800" dirty="0">
                <a:latin typeface="Constantia" panose="02030602050306030303" pitchFamily="18" charset="0"/>
              </a:rPr>
              <a:t>Form </a:t>
            </a:r>
            <a:r>
              <a:rPr lang="en-ZA" sz="1800" dirty="0" smtClean="0">
                <a:latin typeface="Constantia" panose="02030602050306030303" pitchFamily="18" charset="0"/>
              </a:rPr>
              <a:t>suburb clusters </a:t>
            </a:r>
            <a:r>
              <a:rPr lang="en-ZA" sz="1800" dirty="0">
                <a:latin typeface="Constantia" panose="02030602050306030303" pitchFamily="18" charset="0"/>
              </a:rPr>
              <a:t>based on venue categories using unsupervised k-means clustering algorithm </a:t>
            </a:r>
            <a:endParaRPr lang="en-ZA" sz="1800" dirty="0" smtClean="0">
              <a:latin typeface="Constantia" panose="02030602050306030303" pitchFamily="18" charset="0"/>
            </a:endParaRPr>
          </a:p>
          <a:p>
            <a:pPr marL="457200" indent="-457200">
              <a:lnSpc>
                <a:spcPct val="150000"/>
              </a:lnSpc>
              <a:buFont typeface="Wingdings" panose="05000000000000000000" pitchFamily="2" charset="2"/>
              <a:buChar char="§"/>
            </a:pPr>
            <a:r>
              <a:rPr lang="en-ZA" sz="1800" dirty="0">
                <a:latin typeface="Constantia" panose="02030602050306030303" pitchFamily="18" charset="0"/>
              </a:rPr>
              <a:t>Identify and understand the similarities and </a:t>
            </a:r>
            <a:r>
              <a:rPr lang="en-ZA" sz="1800" dirty="0" smtClean="0">
                <a:latin typeface="Constantia" panose="02030602050306030303" pitchFamily="18" charset="0"/>
              </a:rPr>
              <a:t>differences between </a:t>
            </a:r>
            <a:r>
              <a:rPr lang="en-US" sz="1800" b="1" dirty="0">
                <a:latin typeface="Constantia" panose="02030602050306030303" pitchFamily="18" charset="0"/>
                <a:ea typeface="Constantia" panose="02030602050306030303" pitchFamily="18" charset="0"/>
                <a:cs typeface="Times New Roman" panose="02020603050405020304" pitchFamily="18" charset="0"/>
              </a:rPr>
              <a:t>Port Elizabeth </a:t>
            </a:r>
            <a:r>
              <a:rPr lang="en-US" sz="1800" dirty="0">
                <a:latin typeface="Constantia" panose="02030602050306030303" pitchFamily="18" charset="0"/>
                <a:ea typeface="Constantia" panose="02030602050306030303" pitchFamily="18" charset="0"/>
                <a:cs typeface="Times New Roman" panose="02020603050405020304" pitchFamily="18" charset="0"/>
              </a:rPr>
              <a:t> and </a:t>
            </a:r>
            <a:r>
              <a:rPr lang="en-US" sz="1800" b="1" dirty="0">
                <a:latin typeface="Constantia" panose="02030602050306030303" pitchFamily="18" charset="0"/>
                <a:ea typeface="Constantia" panose="02030602050306030303" pitchFamily="18" charset="0"/>
                <a:cs typeface="Times New Roman" panose="02020603050405020304" pitchFamily="18" charset="0"/>
              </a:rPr>
              <a:t>Durban</a:t>
            </a:r>
            <a:r>
              <a:rPr lang="en-US" sz="1800" dirty="0">
                <a:latin typeface="Constantia" panose="02030602050306030303" pitchFamily="18" charset="0"/>
                <a:ea typeface="Constantia" panose="02030602050306030303" pitchFamily="18" charset="0"/>
                <a:cs typeface="Times New Roman" panose="02020603050405020304" pitchFamily="18" charset="0"/>
              </a:rPr>
              <a:t> </a:t>
            </a:r>
            <a:r>
              <a:rPr lang="en-ZA" sz="1800" dirty="0" smtClean="0">
                <a:latin typeface="Constantia" panose="02030602050306030303" pitchFamily="18" charset="0"/>
              </a:rPr>
              <a:t>suburbs </a:t>
            </a:r>
            <a:r>
              <a:rPr lang="en-ZA" sz="1800" dirty="0">
                <a:latin typeface="Constantia" panose="02030602050306030303" pitchFamily="18" charset="0"/>
              </a:rPr>
              <a:t>to obtain insights into </a:t>
            </a:r>
            <a:r>
              <a:rPr lang="en-ZA" sz="1800" dirty="0" smtClean="0">
                <a:latin typeface="Constantia" panose="02030602050306030303" pitchFamily="18" charset="0"/>
              </a:rPr>
              <a:t>the suburbs</a:t>
            </a:r>
            <a:endParaRPr lang="en-ZA" sz="1800" dirty="0">
              <a:latin typeface="Constantia" panose="02030602050306030303" pitchFamily="18" charset="0"/>
            </a:endParaRPr>
          </a:p>
        </p:txBody>
      </p:sp>
    </p:spTree>
    <p:extLst>
      <p:ext uri="{BB962C8B-B14F-4D97-AF65-F5344CB8AC3E}">
        <p14:creationId xmlns:p14="http://schemas.microsoft.com/office/powerpoint/2010/main" val="380086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13" y="1700753"/>
            <a:ext cx="11689987" cy="5262979"/>
          </a:xfrm>
          <a:prstGeom prst="rect">
            <a:avLst/>
          </a:prstGeom>
        </p:spPr>
        <p:txBody>
          <a:bodyPr wrap="square">
            <a:spAutoFit/>
          </a:bodyPr>
          <a:lstStyle/>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smtClean="0">
                <a:effectLst/>
                <a:latin typeface="Constantia" panose="02030602050306030303" pitchFamily="18" charset="0"/>
                <a:ea typeface="Constantia" panose="02030602050306030303" pitchFamily="18" charset="0"/>
                <a:cs typeface="Times New Roman" panose="02020603050405020304" pitchFamily="18" charset="0"/>
              </a:rPr>
              <a:t>HTTP requests would be made to this Foursquare API server using postal codes of Port Elizabeth Suburbs and Durban Suburbs to pull out the latitude and longitude which will be used for creation of the map as well data analysis.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smtClean="0">
                <a:effectLst/>
                <a:latin typeface="Constantia" panose="02030602050306030303" pitchFamily="18" charset="0"/>
                <a:ea typeface="Constantia" panose="02030602050306030303" pitchFamily="18" charset="0"/>
                <a:cs typeface="Times New Roman" panose="02020603050405020304" pitchFamily="18" charset="0"/>
              </a:rPr>
              <a:t>Using credentials Foursquare API search feature would be enabled to collect the nearby places of the suburbs. Due to http request limitations, the number of places per suburb parameter would be set to 100 and the radius parameter would be set to 700.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smtClean="0">
                <a:effectLst/>
                <a:latin typeface="Constantia" panose="02030602050306030303" pitchFamily="18" charset="0"/>
                <a:ea typeface="Constantia" panose="02030602050306030303" pitchFamily="18" charset="0"/>
                <a:cs typeface="Times New Roman" panose="02020603050405020304" pitchFamily="18" charset="0"/>
              </a:rPr>
              <a:t>Folium- Python visualization library would be used to visualize the suburbs cluster distribution of Port Elizabeth and Durban over an interactive leaflet map.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smtClean="0">
                <a:effectLst/>
                <a:latin typeface="Constantia" panose="02030602050306030303" pitchFamily="18" charset="0"/>
                <a:ea typeface="Constantia" panose="02030602050306030303" pitchFamily="18" charset="0"/>
                <a:cs typeface="Times New Roman" panose="02020603050405020304" pitchFamily="18" charset="0"/>
              </a:rPr>
              <a:t>Extensive comparative analysis of two suburbs world be carried out to derive the desirable insights from the outcomes using python’s scientific libraries Pandas, NumPy and Scikit-learn.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smtClean="0">
                <a:effectLst/>
                <a:latin typeface="Constantia" panose="02030602050306030303" pitchFamily="18" charset="0"/>
                <a:ea typeface="Constantia" panose="02030602050306030303" pitchFamily="18" charset="0"/>
                <a:cs typeface="Times New Roman" panose="02020603050405020304" pitchFamily="18" charset="0"/>
              </a:rPr>
              <a:t>Unsupervised machine learning algorithm K-mean clustering would be applied to form the clusters of different categories of places residing in and around the neighborhoods. These clusters from each of those two chosen suburbs would be analyzed individually collectively and comparatively to derive the conclusions.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3" name="Title 1"/>
          <p:cNvSpPr txBox="1">
            <a:spLocks/>
          </p:cNvSpPr>
          <p:nvPr/>
        </p:nvSpPr>
        <p:spPr>
          <a:xfrm>
            <a:off x="599041" y="121322"/>
            <a:ext cx="10798561" cy="1262155"/>
          </a:xfrm>
          <a:prstGeom prst="rect">
            <a:avLst/>
          </a:prstGeom>
          <a:noFill/>
          <a:ln>
            <a:noFill/>
          </a:ln>
        </p:spPr>
        <p:txBody>
          <a:bodyPr vert="horz" wrap="non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a:lstStyle>
          <a:p>
            <a:pPr algn="ctr"/>
            <a:r>
              <a:rPr lang="en-US" smtClean="0">
                <a:ea typeface="Segoe UI" pitchFamily="2"/>
                <a:cs typeface="Tahoma" pitchFamily="2"/>
              </a:rPr>
              <a:t>Methodology</a:t>
            </a:r>
            <a:endParaRPr lang="en-US" dirty="0">
              <a:ea typeface="Segoe UI" pitchFamily="2"/>
              <a:cs typeface="Tahoma" pitchFamily="2"/>
            </a:endParaRPr>
          </a:p>
        </p:txBody>
      </p:sp>
    </p:spTree>
    <p:extLst>
      <p:ext uri="{BB962C8B-B14F-4D97-AF65-F5344CB8AC3E}">
        <p14:creationId xmlns:p14="http://schemas.microsoft.com/office/powerpoint/2010/main" val="2432390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ea typeface="Segoe UI" pitchFamily="2"/>
                <a:cs typeface="Tahoma" pitchFamily="2"/>
              </a:rPr>
              <a:t>Results</a:t>
            </a:r>
          </a:p>
        </p:txBody>
      </p:sp>
      <p:sp>
        <p:nvSpPr>
          <p:cNvPr id="4" name="Rectangle 3"/>
          <p:cNvSpPr/>
          <p:nvPr/>
        </p:nvSpPr>
        <p:spPr>
          <a:xfrm>
            <a:off x="5484058" y="1621978"/>
            <a:ext cx="6358172" cy="5832366"/>
          </a:xfrm>
          <a:prstGeom prst="rect">
            <a:avLst/>
          </a:prstGeom>
          <a:solidFill>
            <a:srgbClr val="FFFFCC"/>
          </a:solidFill>
          <a:ln>
            <a:solidFill>
              <a:schemeClr val="accent1"/>
            </a:solidFill>
          </a:ln>
        </p:spPr>
        <p:txBody>
          <a:bodyPr wrap="square">
            <a:spAutoFit/>
          </a:bodyPr>
          <a:lstStyle/>
          <a:p>
            <a:pPr algn="just"/>
            <a:r>
              <a:rPr lang="en-US" sz="1400" dirty="0" smtClean="0">
                <a:solidFill>
                  <a:srgbClr val="000000"/>
                </a:solidFill>
                <a:effectLst/>
                <a:latin typeface="Constantia" panose="02030602050306030303" pitchFamily="18" charset="0"/>
                <a:ea typeface="Constantia" panose="02030602050306030303" pitchFamily="18" charset="0"/>
                <a:cs typeface="Univers 45 Light"/>
              </a:rPr>
              <a:t> </a:t>
            </a: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Cluster 1 -</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25 Suburbs </a:t>
            </a: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Common Venus include Restaurants, Coffee Shops,</a:t>
            </a:r>
            <a:r>
              <a:rPr lang="en-US" sz="1400" dirty="0" smtClean="0">
                <a:solidFill>
                  <a:srgbClr val="000000"/>
                </a:solidFill>
                <a:effectLst/>
                <a:latin typeface="Constantia" panose="02030602050306030303" pitchFamily="18" charset="0"/>
                <a:ea typeface="Constantia" panose="02030602050306030303" pitchFamily="18" charset="0"/>
                <a:cs typeface="KPMG"/>
              </a:rPr>
              <a:t> </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Grocery Store, Nightclubs and Shopping Mall</a:t>
            </a: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Cluster 2 - </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13 Suburbs </a:t>
            </a: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Common Venues include </a:t>
            </a:r>
            <a:r>
              <a:rPr lang="en-US" sz="1400" dirty="0" smtClean="0">
                <a:solidFill>
                  <a:srgbClr val="000000"/>
                </a:solidFill>
                <a:effectLst/>
                <a:latin typeface="Constantia" panose="02030602050306030303" pitchFamily="18" charset="0"/>
                <a:ea typeface="Constantia" panose="02030602050306030303" pitchFamily="18" charset="0"/>
                <a:cs typeface="KPMG"/>
              </a:rPr>
              <a:t>Fast Food Restaurant</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 Coffee Shops, Bookstores, Restaurants, Clothing Store, and Electronics Store</a:t>
            </a: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Cluster 3 – 04 </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Suburbs </a:t>
            </a: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Common Venues include </a:t>
            </a:r>
            <a:r>
              <a:rPr lang="en-US" sz="1400" dirty="0" smtClean="0">
                <a:solidFill>
                  <a:srgbClr val="000000"/>
                </a:solidFill>
                <a:effectLst/>
                <a:latin typeface="Constantia" panose="02030602050306030303" pitchFamily="18" charset="0"/>
                <a:ea typeface="Constantia" panose="02030602050306030303" pitchFamily="18" charset="0"/>
                <a:cs typeface="KPMG"/>
              </a:rPr>
              <a:t>Convenience Store, Coffee Shops, Thai Restaurant, Fast Food Restaurant Pubs, Accessory Stores and Electronics Store	</a:t>
            </a:r>
          </a:p>
          <a:p>
            <a:pPr marL="742950" marR="0" indent="-285750" algn="just">
              <a:spcBef>
                <a:spcPts val="0"/>
              </a:spcBef>
              <a:spcAft>
                <a:spcPts val="620"/>
              </a:spcAft>
              <a:buFont typeface="Wingdings" panose="05000000000000000000" pitchFamily="2" charset="2"/>
              <a:buChar char="§"/>
            </a:pP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Cluster 4 - </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14 Suburbs </a:t>
            </a: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Common Venues include Fast Food Restaurants, Winery, Beaches and Cafes,</a:t>
            </a:r>
            <a:r>
              <a:rPr lang="en-US" sz="1400" dirty="0" smtClean="0">
                <a:solidFill>
                  <a:srgbClr val="000000"/>
                </a:solidFill>
                <a:effectLst/>
                <a:latin typeface="Constantia" panose="02030602050306030303" pitchFamily="18" charset="0"/>
                <a:ea typeface="Constantia" panose="02030602050306030303" pitchFamily="18" charset="0"/>
                <a:cs typeface="KPMG"/>
              </a:rPr>
              <a:t> </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Thai Restaurant, Grocery Store,</a:t>
            </a:r>
            <a:r>
              <a:rPr lang="en-US" sz="1400" dirty="0" smtClean="0">
                <a:solidFill>
                  <a:srgbClr val="000000"/>
                </a:solidFill>
                <a:effectLst/>
                <a:latin typeface="Constantia" panose="02030602050306030303" pitchFamily="18" charset="0"/>
                <a:ea typeface="Constantia" panose="02030602050306030303" pitchFamily="18" charset="0"/>
                <a:cs typeface="KPMG"/>
              </a:rPr>
              <a:t> </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Department Store</a:t>
            </a:r>
          </a:p>
          <a:p>
            <a:pPr marL="742950" marR="0" indent="-285750" algn="just">
              <a:spcBef>
                <a:spcPts val="0"/>
              </a:spcBef>
              <a:spcAft>
                <a:spcPts val="620"/>
              </a:spcAft>
              <a:buFont typeface="Wingdings" panose="05000000000000000000" pitchFamily="2" charset="2"/>
              <a:buChar char="§"/>
            </a:pP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Cluster 5 -</a:t>
            </a: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1 Suburbs </a:t>
            </a:r>
            <a:endParaRPr lang="en-US" sz="1400" dirty="0" smtClean="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0"/>
              </a:spcAft>
              <a:buFont typeface="Wingdings" panose="05000000000000000000" pitchFamily="2" charset="2"/>
              <a:buChar char="§"/>
            </a:pPr>
            <a:r>
              <a:rPr lang="en-US" sz="1400" dirty="0" smtClean="0">
                <a:solidFill>
                  <a:srgbClr val="000000"/>
                </a:solidFill>
                <a:effectLst/>
                <a:latin typeface="Constantia" panose="02030602050306030303" pitchFamily="18" charset="0"/>
                <a:ea typeface="Constantia" panose="02030602050306030303" pitchFamily="18" charset="0"/>
                <a:cs typeface="Univers 45 Light"/>
              </a:rPr>
              <a:t>Common Venues include Thai Restaurant, Grocery Store, Fried Chicken Joint, Fast Food Restaurant, Electronics Store, and Department Store</a:t>
            </a:r>
            <a:endParaRPr lang="en-US" sz="1400" dirty="0">
              <a:solidFill>
                <a:srgbClr val="000000"/>
              </a:solidFill>
              <a:effectLst/>
              <a:latin typeface="Constantia" panose="02030602050306030303" pitchFamily="18" charset="0"/>
              <a:ea typeface="Constantia" panose="02030602050306030303" pitchFamily="18" charset="0"/>
              <a:cs typeface="KPMG"/>
            </a:endParaRPr>
          </a:p>
        </p:txBody>
      </p:sp>
      <p:sp>
        <p:nvSpPr>
          <p:cNvPr id="5" name="Rectangle 4"/>
          <p:cNvSpPr/>
          <p:nvPr/>
        </p:nvSpPr>
        <p:spPr>
          <a:xfrm>
            <a:off x="119918" y="1621978"/>
            <a:ext cx="5284997" cy="1633268"/>
          </a:xfrm>
          <a:prstGeom prst="rect">
            <a:avLst/>
          </a:prstGeom>
          <a:solidFill>
            <a:srgbClr val="99FF66"/>
          </a:solidFill>
        </p:spPr>
        <p:txBody>
          <a:bodyPr wrap="square">
            <a:spAutoFit/>
          </a:bodyPr>
          <a:lstStyle/>
          <a:p>
            <a:pPr marL="457200" marR="0">
              <a:lnSpc>
                <a:spcPct val="110000"/>
              </a:lnSpc>
              <a:spcBef>
                <a:spcPts val="600"/>
              </a:spcBef>
              <a:spcAft>
                <a:spcPts val="1000"/>
              </a:spcAft>
            </a:pPr>
            <a:r>
              <a:rPr lang="en-US" b="1" dirty="0" smtClean="0">
                <a:effectLst/>
                <a:latin typeface="Constantia" panose="02030602050306030303" pitchFamily="18" charset="0"/>
                <a:ea typeface="Constantia" panose="02030602050306030303" pitchFamily="18" charset="0"/>
                <a:cs typeface="Times New Roman" panose="02020603050405020304" pitchFamily="18" charset="0"/>
              </a:rPr>
              <a:t>1. Outcomes – Port Elizabeth, South Africa </a:t>
            </a:r>
            <a:endParaRPr lang="en-US" dirty="0" smtClean="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pPr>
            <a:r>
              <a:rPr lang="en-US" sz="1600" dirty="0" smtClean="0">
                <a:solidFill>
                  <a:srgbClr val="000000"/>
                </a:solidFill>
                <a:effectLst/>
                <a:latin typeface="Constantia" panose="02030602050306030303" pitchFamily="18" charset="0"/>
                <a:ea typeface="Constantia" panose="02030602050306030303" pitchFamily="18" charset="0"/>
                <a:cs typeface="Univers 45 Light"/>
              </a:rPr>
              <a:t>The K-means method was used to cluster the suburbs of Port Elizabeth city into 5 clusters. The details of the clusters are as follows: </a:t>
            </a:r>
            <a:endParaRPr lang="en-US" sz="1600" dirty="0" smtClean="0">
              <a:solidFill>
                <a:srgbClr val="000000"/>
              </a:solidFill>
              <a:effectLst/>
              <a:latin typeface="Constantia" panose="02030602050306030303" pitchFamily="18" charset="0"/>
              <a:ea typeface="Constantia" panose="02030602050306030303" pitchFamily="18" charset="0"/>
              <a:cs typeface="KPMG"/>
            </a:endParaRPr>
          </a:p>
        </p:txBody>
      </p:sp>
      <p:pic>
        <p:nvPicPr>
          <p:cNvPr id="6" name="Picture 5" descr="E:\IBM Data Science Professional Certificate _ Coursera\Course 9\BK_Final Project\Week 5 - Capstone Project (Cont'd)\Cluster_Port_Elizabeth.png"/>
          <p:cNvPicPr/>
          <p:nvPr/>
        </p:nvPicPr>
        <p:blipFill rotWithShape="1">
          <a:blip r:embed="rId3">
            <a:extLst>
              <a:ext uri="{BEBA8EAE-BF5A-486C-A8C5-ECC9F3942E4B}">
                <a14:imgProps xmlns:a14="http://schemas.microsoft.com/office/drawing/2010/main">
                  <a14:imgLayer r:embed="rId4">
                    <a14:imgEffect>
                      <a14:sharpenSoften amount="25000"/>
                    </a14:imgEffect>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l="8249" r="32137"/>
          <a:stretch/>
        </p:blipFill>
        <p:spPr bwMode="auto">
          <a:xfrm>
            <a:off x="119918" y="3419348"/>
            <a:ext cx="5096657" cy="3254693"/>
          </a:xfrm>
          <a:prstGeom prst="rect">
            <a:avLst/>
          </a:prstGeom>
          <a:noFill/>
          <a:ln>
            <a:solidFill>
              <a:schemeClr val="tx1"/>
            </a:solidFill>
          </a:ln>
        </p:spPr>
      </p:pic>
      <p:sp>
        <p:nvSpPr>
          <p:cNvPr id="7" name="Rectangle 6"/>
          <p:cNvSpPr/>
          <p:nvPr/>
        </p:nvSpPr>
        <p:spPr>
          <a:xfrm>
            <a:off x="-68420" y="6928334"/>
            <a:ext cx="5473335" cy="523220"/>
          </a:xfrm>
          <a:prstGeom prst="rect">
            <a:avLst/>
          </a:prstGeom>
        </p:spPr>
        <p:txBody>
          <a:bodyPr wrap="square">
            <a:spAutoFit/>
          </a:bodyPr>
          <a:lstStyle/>
          <a:p>
            <a:pPr algn="ct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Fig –</a:t>
            </a:r>
            <a:r>
              <a:rPr lang="en-US" sz="1400" b="1" dirty="0" smtClean="0">
                <a:solidFill>
                  <a:srgbClr val="000000"/>
                </a:solidFill>
                <a:effectLst/>
                <a:latin typeface="Constantia" panose="02030602050306030303" pitchFamily="18" charset="0"/>
                <a:ea typeface="Constantia" panose="02030602050306030303" pitchFamily="18" charset="0"/>
                <a:cs typeface="KPMG"/>
              </a:rPr>
              <a:t> </a:t>
            </a: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Visualization - The Resulting Clusters Of Port Elizabeth City</a:t>
            </a:r>
            <a:endParaRPr lang="en-US" sz="1400" dirty="0">
              <a:solidFill>
                <a:srgbClr val="000000"/>
              </a:solidFill>
              <a:effectLst/>
              <a:latin typeface="KPMG"/>
              <a:ea typeface="Constantia" panose="02030602050306030303" pitchFamily="18" charset="0"/>
              <a:cs typeface="KPMG"/>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dirty="0">
                <a:ea typeface="Segoe UI" pitchFamily="2"/>
                <a:cs typeface="Tahoma" pitchFamily="2"/>
              </a:rPr>
              <a:t>Results</a:t>
            </a:r>
          </a:p>
        </p:txBody>
      </p:sp>
      <p:sp>
        <p:nvSpPr>
          <p:cNvPr id="4" name="Rectangle 3"/>
          <p:cNvSpPr/>
          <p:nvPr/>
        </p:nvSpPr>
        <p:spPr>
          <a:xfrm>
            <a:off x="104931" y="1548799"/>
            <a:ext cx="6154841" cy="6010876"/>
          </a:xfrm>
          <a:prstGeom prst="rect">
            <a:avLst/>
          </a:prstGeom>
          <a:solidFill>
            <a:srgbClr val="FFFFCC"/>
          </a:solidFill>
          <a:ln>
            <a:solidFill>
              <a:schemeClr val="accent1"/>
            </a:solidFill>
          </a:ln>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400" dirty="0" smtClean="0">
                <a:effectLst/>
                <a:latin typeface="Constantia" panose="02030602050306030303" pitchFamily="18" charset="0"/>
                <a:ea typeface="Constantia" panose="02030602050306030303" pitchFamily="18" charset="0"/>
                <a:cs typeface="Univers 45 Light"/>
              </a:rPr>
              <a:t> </a:t>
            </a:r>
            <a:r>
              <a:rPr lang="en-US" sz="1600" b="1" dirty="0" smtClean="0">
                <a:effectLst/>
                <a:latin typeface="Constantia" panose="02030602050306030303" pitchFamily="18" charset="0"/>
                <a:ea typeface="Constantia" panose="02030602050306030303" pitchFamily="18" charset="0"/>
                <a:cs typeface="Times New Roman" panose="02020603050405020304" pitchFamily="18" charset="0"/>
              </a:rPr>
              <a:t>Cluster 1 -</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23 Suburbs </a:t>
            </a:r>
          </a:p>
          <a:p>
            <a:pPr marL="742950" marR="0" indent="-285750" algn="just">
              <a:lnSpc>
                <a:spcPct val="110000"/>
              </a:lnSpc>
              <a:spcBef>
                <a:spcPts val="0"/>
              </a:spcBef>
              <a:spcAft>
                <a:spcPts val="0"/>
              </a:spcAft>
              <a:buFont typeface="Wingdings" panose="05000000000000000000" pitchFamily="2" charset="2"/>
              <a:buChar char="§"/>
            </a:pP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Common Venues include Hotels, Lawyer, Water Park, Gift Shop, Electronics Store, Fast Food Restaurant, Flea Market, Furniture / Home Store, Gas Station, Gastropub, Golf Course. </a:t>
            </a:r>
          </a:p>
          <a:p>
            <a:pPr marL="342900" marR="0" lvl="0" indent="-342900" algn="just">
              <a:lnSpc>
                <a:spcPct val="150000"/>
              </a:lnSpc>
              <a:spcBef>
                <a:spcPts val="0"/>
              </a:spcBef>
              <a:spcAft>
                <a:spcPts val="0"/>
              </a:spcAft>
              <a:buFont typeface="Wingdings" panose="05000000000000000000" pitchFamily="2" charset="2"/>
              <a:buChar char="§"/>
            </a:pPr>
            <a:r>
              <a:rPr lang="en-US" sz="1600" b="1" dirty="0" smtClean="0">
                <a:effectLst/>
                <a:latin typeface="Constantia" panose="02030602050306030303" pitchFamily="18" charset="0"/>
                <a:ea typeface="Constantia" panose="02030602050306030303" pitchFamily="18" charset="0"/>
                <a:cs typeface="Times New Roman" panose="02020603050405020304" pitchFamily="18" charset="0"/>
              </a:rPr>
              <a:t>Cluster 2  -</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2 Suburbs </a:t>
            </a:r>
          </a:p>
          <a:p>
            <a:pPr marL="742950" marR="0" indent="-285750">
              <a:lnSpc>
                <a:spcPct val="110000"/>
              </a:lnSpc>
              <a:spcBef>
                <a:spcPts val="0"/>
              </a:spcBef>
              <a:spcAft>
                <a:spcPts val="0"/>
              </a:spcAft>
              <a:buFont typeface="Wingdings" panose="05000000000000000000" pitchFamily="2" charset="2"/>
              <a:buChar char="§"/>
            </a:pP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Common Venue is Lawyer, Water Park, Gift Shop, Electronics Store, Fast Food Restaurant, Flea Market, Furniture / Home Store, Gas Station, Gastropub, Golf Course.</a:t>
            </a:r>
            <a:r>
              <a:rPr lang="en-US" sz="700" dirty="0" smtClean="0">
                <a:effectLst/>
                <a:latin typeface="Constantia" panose="02030602050306030303" pitchFamily="18" charset="0"/>
                <a:ea typeface="Constantia" panose="02030602050306030303" pitchFamily="18" charset="0"/>
                <a:cs typeface="Times New Roman" panose="02020603050405020304" pitchFamily="18" charset="0"/>
              </a:rPr>
              <a:t> </a:t>
            </a:r>
            <a:endParaRPr lang="en-US" sz="14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b="1" dirty="0" smtClean="0">
                <a:effectLst/>
                <a:latin typeface="Constantia" panose="02030602050306030303" pitchFamily="18" charset="0"/>
                <a:ea typeface="Constantia" panose="02030602050306030303" pitchFamily="18" charset="0"/>
                <a:cs typeface="Times New Roman" panose="02020603050405020304" pitchFamily="18" charset="0"/>
              </a:rPr>
              <a:t>Cluster 3</a:t>
            </a:r>
            <a:r>
              <a:rPr lang="en-US" sz="1600" dirty="0" smtClean="0">
                <a:effectLst/>
                <a:latin typeface="Constantia" panose="02030602050306030303" pitchFamily="18" charset="0"/>
                <a:ea typeface="Constantia" panose="02030602050306030303" pitchFamily="18" charset="0"/>
                <a:cs typeface="Times New Roman" panose="02020603050405020304" pitchFamily="18" charset="0"/>
              </a:rPr>
              <a:t> </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- 3 Suburbs </a:t>
            </a:r>
          </a:p>
          <a:p>
            <a:pPr marL="742950" marR="0" indent="-285750" algn="just">
              <a:lnSpc>
                <a:spcPct val="110000"/>
              </a:lnSpc>
              <a:spcBef>
                <a:spcPts val="0"/>
              </a:spcBef>
              <a:spcAft>
                <a:spcPts val="0"/>
              </a:spcAft>
              <a:buFont typeface="Wingdings" panose="05000000000000000000" pitchFamily="2" charset="2"/>
              <a:buChar char="§"/>
            </a:pP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Common Venues include Gastro pub,	</a:t>
            </a:r>
            <a:r>
              <a:rPr lang="en-US" sz="1400" dirty="0" err="1" smtClean="0">
                <a:effectLst/>
                <a:latin typeface="Constantia" panose="02030602050306030303" pitchFamily="18" charset="0"/>
                <a:ea typeface="Constantia" panose="02030602050306030303" pitchFamily="18" charset="0"/>
                <a:cs typeface="Times New Roman" panose="02020603050405020304" pitchFamily="18" charset="0"/>
              </a:rPr>
              <a:t>DepartmentStore</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 Electronics Store, Fast Food Restaurant, Flea Market, Furniture / Home Store, Gas Station, Gift Shop.</a:t>
            </a:r>
            <a:r>
              <a:rPr lang="en-US" sz="700" dirty="0" smtClean="0">
                <a:effectLst/>
                <a:latin typeface="Constantia" panose="02030602050306030303" pitchFamily="18" charset="0"/>
                <a:ea typeface="Constantia" panose="02030602050306030303" pitchFamily="18" charset="0"/>
                <a:cs typeface="Times New Roman" panose="02020603050405020304" pitchFamily="18" charset="0"/>
              </a:rPr>
              <a:t> </a:t>
            </a:r>
            <a:endParaRPr lang="en-US" sz="14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b="1" dirty="0" smtClean="0">
                <a:effectLst/>
                <a:latin typeface="Constantia" panose="02030602050306030303" pitchFamily="18" charset="0"/>
                <a:ea typeface="Constantia" panose="02030602050306030303" pitchFamily="18" charset="0"/>
                <a:cs typeface="Times New Roman" panose="02020603050405020304" pitchFamily="18" charset="0"/>
              </a:rPr>
              <a:t>Cluster 4 - </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25 Suburbs </a:t>
            </a:r>
          </a:p>
          <a:p>
            <a:pPr marL="742950" marR="0" indent="-285750" algn="just">
              <a:lnSpc>
                <a:spcPct val="150000"/>
              </a:lnSpc>
              <a:spcBef>
                <a:spcPts val="0"/>
              </a:spcBef>
              <a:spcAft>
                <a:spcPts val="0"/>
              </a:spcAft>
              <a:buFont typeface="Wingdings" panose="05000000000000000000" pitchFamily="2" charset="2"/>
              <a:buChar char="§"/>
            </a:pP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Common Venues include Water Park, Gift Shop, Electronics Store, Fast Food Restaurant, Flea Market, Furniture / Home Store, Gas Station, Golf Course.</a:t>
            </a:r>
          </a:p>
          <a:p>
            <a:pPr marL="342900" marR="0" lvl="0" indent="-342900" algn="just">
              <a:lnSpc>
                <a:spcPct val="150000"/>
              </a:lnSpc>
              <a:spcBef>
                <a:spcPts val="0"/>
              </a:spcBef>
              <a:spcAft>
                <a:spcPts val="0"/>
              </a:spcAft>
              <a:buFont typeface="Wingdings" panose="05000000000000000000" pitchFamily="2" charset="2"/>
              <a:buChar char="§"/>
            </a:pPr>
            <a:r>
              <a:rPr lang="en-US" sz="1600" b="1" dirty="0" smtClean="0">
                <a:effectLst/>
                <a:latin typeface="Constantia" panose="02030602050306030303" pitchFamily="18" charset="0"/>
                <a:ea typeface="Constantia" panose="02030602050306030303" pitchFamily="18" charset="0"/>
                <a:cs typeface="Times New Roman" panose="02020603050405020304" pitchFamily="18" charset="0"/>
              </a:rPr>
              <a:t>Cluster 5 - </a:t>
            </a: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4 Suburbs </a:t>
            </a:r>
          </a:p>
          <a:p>
            <a:pPr marL="742950" marR="0" indent="-285750" algn="just">
              <a:lnSpc>
                <a:spcPct val="150000"/>
              </a:lnSpc>
              <a:spcBef>
                <a:spcPts val="0"/>
              </a:spcBef>
              <a:spcAft>
                <a:spcPts val="0"/>
              </a:spcAft>
              <a:buFont typeface="Wingdings" panose="05000000000000000000" pitchFamily="2" charset="2"/>
              <a:buChar char="§"/>
            </a:pPr>
            <a:r>
              <a:rPr lang="en-US" sz="1400" dirty="0" smtClean="0">
                <a:effectLst/>
                <a:latin typeface="Constantia" panose="02030602050306030303" pitchFamily="18" charset="0"/>
                <a:ea typeface="Constantia" panose="02030602050306030303" pitchFamily="18" charset="0"/>
                <a:cs typeface="Times New Roman" panose="02020603050405020304" pitchFamily="18" charset="0"/>
              </a:rPr>
              <a:t>Common Venues include Water Park, Gift Shop, Electronics Store, Fast Food Restaurant, Flea Market, Furniture / Home Store, Gas Station, Golf Course</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6444599" y="1670276"/>
            <a:ext cx="5484058" cy="1621470"/>
          </a:xfrm>
          <a:prstGeom prst="rect">
            <a:avLst/>
          </a:prstGeom>
          <a:solidFill>
            <a:srgbClr val="99FF66"/>
          </a:solidFill>
        </p:spPr>
        <p:txBody>
          <a:bodyPr wrap="square">
            <a:spAutoFit/>
          </a:bodyPr>
          <a:lstStyle/>
          <a:p>
            <a:pPr marR="0" lvl="0">
              <a:lnSpc>
                <a:spcPct val="110000"/>
              </a:lnSpc>
              <a:spcBef>
                <a:spcPts val="600"/>
              </a:spcBef>
              <a:spcAft>
                <a:spcPts val="1000"/>
              </a:spcAft>
            </a:pPr>
            <a:r>
              <a:rPr lang="en-US" sz="2000" b="1" dirty="0" smtClean="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2</a:t>
            </a:r>
            <a:r>
              <a:rPr lang="en-US" b="1" dirty="0" smtClean="0">
                <a:effectLst/>
                <a:latin typeface="Constantia" panose="02030602050306030303" pitchFamily="18" charset="0"/>
                <a:ea typeface="Constantia" panose="02030602050306030303" pitchFamily="18" charset="0"/>
                <a:cs typeface="Times New Roman" panose="02020603050405020304" pitchFamily="18" charset="0"/>
              </a:rPr>
              <a:t>.  Outcomes – Durban, South Africa </a:t>
            </a:r>
            <a:endParaRPr lang="en-US" sz="1400" dirty="0" smtClean="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pPr>
            <a:r>
              <a:rPr lang="en-US" sz="1600" dirty="0" smtClean="0">
                <a:effectLst/>
                <a:latin typeface="Constantia" panose="02030602050306030303" pitchFamily="18" charset="0"/>
                <a:ea typeface="Constantia" panose="02030602050306030303" pitchFamily="18" charset="0"/>
                <a:cs typeface="Univers 45 Light"/>
              </a:rPr>
              <a:t>The K-means method was used to cluster the suburbs of Durban into 5 clusters. The details of the clusters are as follows: </a:t>
            </a:r>
            <a:endParaRPr lang="en-US" sz="1600" dirty="0">
              <a:effectLst/>
              <a:latin typeface="Constantia" panose="02030602050306030303" pitchFamily="18" charset="0"/>
              <a:ea typeface="Constantia" panose="02030602050306030303" pitchFamily="18" charset="0"/>
              <a:cs typeface="KPMG"/>
            </a:endParaRPr>
          </a:p>
        </p:txBody>
      </p:sp>
      <p:sp>
        <p:nvSpPr>
          <p:cNvPr id="7" name="Rectangle 6"/>
          <p:cNvSpPr/>
          <p:nvPr/>
        </p:nvSpPr>
        <p:spPr>
          <a:xfrm>
            <a:off x="6524990" y="7139891"/>
            <a:ext cx="5473335" cy="307777"/>
          </a:xfrm>
          <a:prstGeom prst="rect">
            <a:avLst/>
          </a:prstGeom>
        </p:spPr>
        <p:txBody>
          <a:bodyPr wrap="square">
            <a:spAutoFit/>
          </a:bodyPr>
          <a:lstStyle/>
          <a:p>
            <a:pPr algn="ct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Fig –</a:t>
            </a:r>
            <a:r>
              <a:rPr lang="en-US" sz="1400" b="1" dirty="0" smtClean="0">
                <a:solidFill>
                  <a:srgbClr val="000000"/>
                </a:solidFill>
                <a:effectLst/>
                <a:latin typeface="Constantia" panose="02030602050306030303" pitchFamily="18" charset="0"/>
                <a:ea typeface="Constantia" panose="02030602050306030303" pitchFamily="18" charset="0"/>
                <a:cs typeface="KPMG"/>
              </a:rPr>
              <a:t> </a:t>
            </a:r>
            <a:r>
              <a:rPr lang="en-US" sz="1400" b="1" dirty="0" smtClean="0">
                <a:solidFill>
                  <a:srgbClr val="000000"/>
                </a:solidFill>
                <a:effectLst/>
                <a:latin typeface="Constantia" panose="02030602050306030303" pitchFamily="18" charset="0"/>
                <a:ea typeface="Constantia" panose="02030602050306030303" pitchFamily="18" charset="0"/>
                <a:cs typeface="Univers 45 Light"/>
              </a:rPr>
              <a:t>Visualization - The Resulting Clusters Of Durban City</a:t>
            </a:r>
            <a:endParaRPr lang="en-US" sz="1400" dirty="0">
              <a:solidFill>
                <a:srgbClr val="000000"/>
              </a:solidFill>
              <a:effectLst/>
              <a:latin typeface="KPMG"/>
              <a:ea typeface="Constantia" panose="02030602050306030303" pitchFamily="18" charset="0"/>
              <a:cs typeface="KPMG"/>
            </a:endParaRPr>
          </a:p>
        </p:txBody>
      </p:sp>
      <p:pic>
        <p:nvPicPr>
          <p:cNvPr id="8" name="Picture 7" descr="E:\IBM Data Science Professional Certificate _ Coursera\Course 9\BK_Final Project\Week 5 - Capstone Project (Cont'd)\Cluster_Durban.png"/>
          <p:cNvPicPr/>
          <p:nvPr/>
        </p:nvPicPr>
        <p:blipFill rotWithShape="1">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l="9765" t="1471" r="21357" b="1838"/>
          <a:stretch/>
        </p:blipFill>
        <p:spPr bwMode="auto">
          <a:xfrm>
            <a:off x="6444599" y="3413652"/>
            <a:ext cx="5484058" cy="3556774"/>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590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Vivid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774</Words>
  <Application>Microsoft Office PowerPoint</Application>
  <PresentationFormat>Widescreen</PresentationFormat>
  <Paragraphs>143</Paragraphs>
  <Slides>12</Slides>
  <Notes>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vt:i4>
      </vt:variant>
    </vt:vector>
  </HeadingPairs>
  <TitlesOfParts>
    <vt:vector size="29" baseType="lpstr">
      <vt:lpstr>Arial</vt:lpstr>
      <vt:lpstr>Calibri</vt:lpstr>
      <vt:lpstr>Constantia</vt:lpstr>
      <vt:lpstr>Courier New</vt:lpstr>
      <vt:lpstr>HelveticaNeue-Bold</vt:lpstr>
      <vt:lpstr>KPMG</vt:lpstr>
      <vt:lpstr>Noto Sans Regular</vt:lpstr>
      <vt:lpstr>Palatino Linotype</vt:lpstr>
      <vt:lpstr>Segoe UI</vt:lpstr>
      <vt:lpstr>Source Sans Pro</vt:lpstr>
      <vt:lpstr>Source Sans Pro Light</vt:lpstr>
      <vt:lpstr>StarSymbol</vt:lpstr>
      <vt:lpstr>Tahoma</vt:lpstr>
      <vt:lpstr>Times New Roman</vt:lpstr>
      <vt:lpstr>Univers 45 Light</vt:lpstr>
      <vt:lpstr>Wingdings</vt:lpstr>
      <vt:lpstr>Vivid1</vt:lpstr>
      <vt:lpstr>PowerPoint Presentation</vt:lpstr>
      <vt:lpstr> Agenda</vt:lpstr>
      <vt:lpstr>Introduction</vt:lpstr>
      <vt:lpstr>PowerPoint Presentation</vt:lpstr>
      <vt:lpstr>Data</vt:lpstr>
      <vt:lpstr>OBJECTIVE</vt:lpstr>
      <vt:lpstr>PowerPoint Presentation</vt:lpstr>
      <vt:lpstr>Results</vt:lpstr>
      <vt:lpstr>Results</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creator>Bhushan</dc:creator>
  <cp:lastModifiedBy>Bhushan</cp:lastModifiedBy>
  <cp:revision>22</cp:revision>
  <dcterms:created xsi:type="dcterms:W3CDTF">2018-11-16T09:11:42Z</dcterms:created>
  <dcterms:modified xsi:type="dcterms:W3CDTF">2019-01-22T12:56:55Z</dcterms:modified>
</cp:coreProperties>
</file>