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83" r:id="rId4"/>
    <p:sldId id="267" r:id="rId5"/>
    <p:sldId id="266" r:id="rId6"/>
    <p:sldId id="274" r:id="rId7"/>
    <p:sldId id="276" r:id="rId8"/>
    <p:sldId id="270" r:id="rId9"/>
    <p:sldId id="284" r:id="rId10"/>
    <p:sldId id="287" r:id="rId11"/>
    <p:sldId id="282" r:id="rId12"/>
    <p:sldId id="285" r:id="rId13"/>
    <p:sldId id="286" r:id="rId14"/>
    <p:sldId id="260" r:id="rId15"/>
    <p:sldId id="281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4" autoAdjust="0"/>
    <p:restoredTop sz="94660"/>
  </p:normalViewPr>
  <p:slideViewPr>
    <p:cSldViewPr>
      <p:cViewPr>
        <p:scale>
          <a:sx n="66" d="100"/>
          <a:sy n="66" d="100"/>
        </p:scale>
        <p:origin x="-1973" y="-4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IRAN\Desktop\database\output_28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title>
      <c:tx>
        <c:rich>
          <a:bodyPr/>
          <a:lstStyle/>
          <a:p>
            <a:pPr>
              <a:defRPr/>
            </a:pPr>
            <a:r>
              <a:rPr lang="en-US"/>
              <a:t>FEI-2800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8429433413214652"/>
          <c:y val="4.4210958005249337E-2"/>
          <c:w val="0.81002930883639568"/>
          <c:h val="0.46527777777777801"/>
        </c:manualLayout>
      </c:layout>
      <c:barChart>
        <c:barDir val="col"/>
        <c:grouping val="clustered"/>
        <c:ser>
          <c:idx val="0"/>
          <c:order val="0"/>
          <c:tx>
            <c:strRef>
              <c:f>Sheet1!$C$206</c:f>
              <c:strCache>
                <c:ptCount val="1"/>
                <c:pt idx="0">
                  <c:v>HSV</c:v>
                </c:pt>
              </c:strCache>
            </c:strRef>
          </c:tx>
          <c:cat>
            <c:strRef>
              <c:f>Sheet1!$D$205:$F$205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Sheet1!$D$206:$F$206</c:f>
              <c:numCache>
                <c:formatCode>General</c:formatCode>
                <c:ptCount val="3"/>
                <c:pt idx="0">
                  <c:v>44.221105530000003</c:v>
                </c:pt>
                <c:pt idx="1">
                  <c:v>41.666666669999998</c:v>
                </c:pt>
                <c:pt idx="2">
                  <c:v>46.916666669999998</c:v>
                </c:pt>
              </c:numCache>
            </c:numRef>
          </c:val>
        </c:ser>
        <c:ser>
          <c:idx val="1"/>
          <c:order val="1"/>
          <c:tx>
            <c:strRef>
              <c:f>Sheet1!$C$207</c:f>
              <c:strCache>
                <c:ptCount val="1"/>
                <c:pt idx="0">
                  <c:v>YCBCR</c:v>
                </c:pt>
              </c:strCache>
            </c:strRef>
          </c:tx>
          <c:cat>
            <c:strRef>
              <c:f>Sheet1!$D$205:$F$205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Sheet1!$D$207:$F$207</c:f>
              <c:numCache>
                <c:formatCode>General</c:formatCode>
                <c:ptCount val="3"/>
                <c:pt idx="0">
                  <c:v>66.25</c:v>
                </c:pt>
                <c:pt idx="1">
                  <c:v>62.5</c:v>
                </c:pt>
                <c:pt idx="2">
                  <c:v>70.375</c:v>
                </c:pt>
              </c:numCache>
            </c:numRef>
          </c:val>
        </c:ser>
        <c:ser>
          <c:idx val="2"/>
          <c:order val="2"/>
          <c:tx>
            <c:strRef>
              <c:f>Sheet1!$C$208</c:f>
              <c:strCache>
                <c:ptCount val="1"/>
                <c:pt idx="0">
                  <c:v>RGB</c:v>
                </c:pt>
              </c:strCache>
            </c:strRef>
          </c:tx>
          <c:cat>
            <c:strRef>
              <c:f>Sheet1!$D$205:$F$205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Sheet1!$D$208:$F$208</c:f>
              <c:numCache>
                <c:formatCode>General</c:formatCode>
                <c:ptCount val="3"/>
                <c:pt idx="0">
                  <c:v>53</c:v>
                </c:pt>
                <c:pt idx="1">
                  <c:v>50</c:v>
                </c:pt>
                <c:pt idx="2">
                  <c:v>56</c:v>
                </c:pt>
              </c:numCache>
            </c:numRef>
          </c:val>
        </c:ser>
        <c:axId val="101663872"/>
        <c:axId val="101759232"/>
      </c:barChart>
      <c:catAx>
        <c:axId val="101663872"/>
        <c:scaling>
          <c:orientation val="minMax"/>
        </c:scaling>
        <c:axPos val="b"/>
        <c:majorTickMark val="none"/>
        <c:tickLblPos val="nextTo"/>
        <c:crossAx val="101759232"/>
        <c:crosses val="autoZero"/>
        <c:auto val="1"/>
        <c:lblAlgn val="ctr"/>
        <c:lblOffset val="100"/>
      </c:catAx>
      <c:valAx>
        <c:axId val="1017592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PREFORMANCE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16638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42975427-5A12-477B-8F6F-9CC5C0DD29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9248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447800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Face Image Retrieval Using OC-LBP And Color Feature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Project id:14216</a:t>
            </a:r>
            <a:endParaRPr lang="en-US" sz="20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1263" y="3048000"/>
            <a:ext cx="7018337" cy="33432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B.Kiran</a:t>
            </a:r>
            <a:r>
              <a:rPr lang="en-US" sz="20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	                           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201511726</a:t>
            </a: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Rukmani Sahu	                  201511710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Mrs. Manisha Patro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8956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3400" y="6324600"/>
            <a:ext cx="87630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(Roll#CSE201511726) 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Rukmani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Sahu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2133600"/>
            <a:ext cx="8153400" cy="3581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14478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Distance  Measurement: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Euclidean Method: </a:t>
            </a:r>
            <a:r>
              <a:rPr lang="en-US" dirty="0" smtClean="0">
                <a:solidFill>
                  <a:schemeClr val="tx1"/>
                </a:solidFill>
              </a:rPr>
              <a:t>It is the straight-line distance between two pixels and is evaluated using Euclidean norm.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\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066800" y="3581400"/>
            <a:ext cx="6934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formula of Euclidean Distance is as follows:      d(</a:t>
            </a:r>
            <a:r>
              <a:rPr lang="en-US" dirty="0" err="1" smtClean="0">
                <a:solidFill>
                  <a:schemeClr val="tx1"/>
                </a:solidFill>
              </a:rPr>
              <a:t>p,q</a:t>
            </a:r>
            <a:r>
              <a:rPr lang="en-US" dirty="0" smtClean="0">
                <a:solidFill>
                  <a:schemeClr val="tx1"/>
                </a:solidFill>
              </a:rPr>
              <a:t>)=d(</a:t>
            </a:r>
            <a:r>
              <a:rPr lang="en-US" dirty="0" err="1" smtClean="0">
                <a:solidFill>
                  <a:schemeClr val="tx1"/>
                </a:solidFill>
              </a:rPr>
              <a:t>q,p</a:t>
            </a:r>
            <a:r>
              <a:rPr lang="en-US" dirty="0" smtClean="0">
                <a:solidFill>
                  <a:schemeClr val="tx1"/>
                </a:solidFill>
              </a:rPr>
              <a:t>)=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96240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49275" y="1747838"/>
            <a:ext cx="8153400" cy="39671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u="sng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	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			 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		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1800" dirty="0" smtClean="0"/>
              <a:t>			</a:t>
            </a: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				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" y="2362200"/>
            <a:ext cx="1316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1" hangingPunct="1">
              <a:buClrTx/>
              <a:buSzTx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Precision=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362200"/>
            <a:ext cx="2828260" cy="533400"/>
          </a:xfrm>
          <a:prstGeom prst="rect">
            <a:avLst/>
          </a:prstGeom>
          <a:noFill/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581400"/>
            <a:ext cx="2840662" cy="533400"/>
          </a:xfrm>
          <a:prstGeom prst="rect">
            <a:avLst/>
          </a:prstGeom>
          <a:noFill/>
        </p:spPr>
      </p:pic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09600" y="4419600"/>
            <a:ext cx="17695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F-score=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724400"/>
            <a:ext cx="2438400" cy="609600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609600" y="3581400"/>
            <a:ext cx="982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Recall =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09600" y="1524000"/>
            <a:ext cx="3166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latin typeface="+mj-lt"/>
                <a:cs typeface="Calibri" pitchFamily="34" charset="0"/>
              </a:rPr>
              <a:t>Performance Analysis:</a:t>
            </a:r>
            <a:endParaRPr lang="en-US" b="1" u="sng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" y="762000"/>
            <a:ext cx="2683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762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Output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9600" y="1295400"/>
            <a:ext cx="34965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cs typeface="Calibri" pitchFamily="34" charset="0"/>
              </a:rPr>
              <a:t>Graphical representation</a:t>
            </a:r>
          </a:p>
          <a:p>
            <a:r>
              <a:rPr lang="en-US" sz="2000" b="1" dirty="0" smtClean="0">
                <a:solidFill>
                  <a:srgbClr val="000000"/>
                </a:solidFill>
                <a:cs typeface="Calibri" pitchFamily="34" charset="0"/>
              </a:rPr>
              <a:t>1) FEI database(400 images):-</a:t>
            </a:r>
            <a:endParaRPr lang="en-US" sz="2000" b="1" dirty="0"/>
          </a:p>
        </p:txBody>
      </p:sp>
      <p:pic>
        <p:nvPicPr>
          <p:cNvPr id="1026" name="Chart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098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1300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762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Output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12954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  <a:cs typeface="Calibri" pitchFamily="34" charset="0"/>
              </a:rPr>
              <a:t>Graphical representation</a:t>
            </a:r>
          </a:p>
          <a:p>
            <a:r>
              <a:rPr lang="en-US" sz="2000" b="1" dirty="0" smtClean="0">
                <a:solidFill>
                  <a:srgbClr val="000000"/>
                </a:solidFill>
                <a:cs typeface="Calibri" pitchFamily="34" charset="0"/>
              </a:rPr>
              <a:t>2) FEI database(2800 images):-</a:t>
            </a:r>
            <a:endParaRPr lang="en-US" sz="2000" b="1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1524000" y="2590800"/>
          <a:ext cx="7010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153400" cy="4500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+mn-lt"/>
                <a:cs typeface="Times New Roman" pitchFamily="16" charset="0"/>
              </a:rPr>
              <a:t>Zhu, Chao Bichot, Charles.Edmond Chen, Liming , “Image Region Description using orthogonal combination of  linear binary pattern enhanced with color information”, pattern Recognition,2013,46,1949-1963.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S. 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</a:rPr>
              <a:t>Mangijao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Singh and K. </a:t>
            </a:r>
            <a:r>
              <a:rPr lang="en-US" sz="1800" b="1" dirty="0" err="1" smtClean="0">
                <a:solidFill>
                  <a:schemeClr val="tx1"/>
                </a:solidFill>
                <a:latin typeface="+mn-lt"/>
              </a:rPr>
              <a:t>Hemachandran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 “Content-Based  Image Retrieval using Color Moment and Gabor Texture Feature” IJCSI International  Journal of Computer Science Issues, Vol. 9, Issue 5, No 1, September 2012.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747838"/>
            <a:ext cx="8153400" cy="4500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			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cs typeface="Times New Roman" pitchFamily="16" charset="0"/>
              </a:rPr>
              <a:t>Thank you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43000"/>
            <a:ext cx="868680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Aim/Objective of the project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Methodology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Output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smtClean="0">
                <a:solidFill>
                  <a:srgbClr val="000000"/>
                </a:solidFill>
                <a:cs typeface="Times New Roman" pitchFamily="16" charset="0"/>
              </a:rPr>
              <a:t>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Topic to be discussed: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63246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(Roll#CSE201511726) 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Rukmani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Sahu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324600"/>
            <a:ext cx="1074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(Roll#CSE201511726) 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Rukmani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Sahu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2546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615367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Content Based Image Retrieval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39671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6" charset="0"/>
              </a:rPr>
              <a:t>CBIR( content based  image retrieval ) system  is used for image retrieval.</a:t>
            </a:r>
            <a:r>
              <a:rPr lang="en-IN" sz="1800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5" name="Bent Arrow 4"/>
          <p:cNvSpPr/>
          <p:nvPr/>
        </p:nvSpPr>
        <p:spPr>
          <a:xfrm flipH="1" flipV="1">
            <a:off x="5867400" y="4267200"/>
            <a:ext cx="1752600" cy="762000"/>
          </a:xfrm>
          <a:prstGeom prst="bentArrow">
            <a:avLst>
              <a:gd name="adj1" fmla="val 361"/>
              <a:gd name="adj2" fmla="val 1710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724400" y="5105400"/>
            <a:ext cx="263611" cy="3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4724400" y="4191001"/>
            <a:ext cx="26361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4724400" y="3124200"/>
            <a:ext cx="263611" cy="3048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95400" y="5410200"/>
            <a:ext cx="5791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62000" y="2057400"/>
            <a:ext cx="2341606" cy="14039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smtClean="0"/>
              <a:t>Image Database</a:t>
            </a:r>
            <a:endParaRPr lang="en-IN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886200" y="2133600"/>
            <a:ext cx="2108887" cy="965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886200" y="3429000"/>
            <a:ext cx="1977081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Features Storage Database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581400" y="4572000"/>
            <a:ext cx="2286000" cy="62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1828800" y="5410200"/>
            <a:ext cx="922638" cy="6766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image1</a:t>
            </a:r>
            <a:endParaRPr lang="en-IN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2819400" y="5410200"/>
            <a:ext cx="922638" cy="6766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image2</a:t>
            </a:r>
            <a:endParaRPr lang="en-IN" dirty="0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3810000" y="5410200"/>
            <a:ext cx="922638" cy="6766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Image 3</a:t>
            </a:r>
            <a:endParaRPr lang="en-IN" dirty="0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5486400" y="5410200"/>
            <a:ext cx="988540" cy="685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Image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724400" y="5257800"/>
            <a:ext cx="751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 rot="5400000" flipV="1">
            <a:off x="3281596" y="2357204"/>
            <a:ext cx="445999" cy="760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6629400" y="3657600"/>
            <a:ext cx="2108887" cy="965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7467600" y="2514601"/>
            <a:ext cx="304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553200" y="1981200"/>
            <a:ext cx="2108887" cy="105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Query Image</a:t>
            </a:r>
            <a:endParaRPr lang="en-IN" dirty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888288" y="791511"/>
            <a:ext cx="7569912" cy="5277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Aim/Objective of project: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1" y="1295400"/>
            <a:ext cx="8016874" cy="441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t"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00"/>
                </a:solidFill>
                <a:cs typeface="Times New Roman" pitchFamily="16" charset="0"/>
              </a:rPr>
              <a:t>Combining color and texture feature.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00"/>
                </a:solidFill>
                <a:cs typeface="Times New Roman" pitchFamily="16" charset="0"/>
              </a:rPr>
              <a:t>CBIR implementation.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b="1" dirty="0" smtClean="0">
                <a:solidFill>
                  <a:srgbClr val="000000"/>
                </a:solidFill>
                <a:cs typeface="Times New Roman" pitchFamily="16" charset="0"/>
              </a:rPr>
              <a:t>Performance analysis.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688862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1382964" cy="8986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743199" y="2895600"/>
            <a:ext cx="3657601" cy="898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7999" y="2901202"/>
            <a:ext cx="1362635" cy="832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Histogram</a:t>
            </a:r>
          </a:p>
          <a:p>
            <a:pPr algn="ctr"/>
            <a:r>
              <a:rPr lang="en-US" sz="1400" dirty="0" smtClean="0"/>
              <a:t>Extraction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58000" y="4120402"/>
            <a:ext cx="1447800" cy="832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Distance Measurement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858000" y="5339602"/>
            <a:ext cx="1447800" cy="832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 Extraction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3084980"/>
            <a:ext cx="425824" cy="46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48200" y="2990850"/>
            <a:ext cx="1554631" cy="674007"/>
          </a:xfrm>
          <a:prstGeom prst="roundRect">
            <a:avLst>
              <a:gd name="adj" fmla="val 50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Texture Descriptor  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895601" y="2990850"/>
            <a:ext cx="1600200" cy="674007"/>
          </a:xfrm>
          <a:prstGeom prst="roundRect">
            <a:avLst>
              <a:gd name="adj" fmla="val 50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 Channel Separation 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>
            <a:off x="6400800" y="3084980"/>
            <a:ext cx="425824" cy="462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7337612" y="3711388"/>
            <a:ext cx="381000" cy="42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7337612" y="4930588"/>
            <a:ext cx="381000" cy="42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524000"/>
            <a:ext cx="8153400" cy="39671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905000"/>
            <a:ext cx="8077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The software used is MATLAB 2013b.</a:t>
            </a:r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The tool used is Image Processing Tool box.</a:t>
            </a:r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FEI database  (Frontal Image). </a:t>
            </a:r>
          </a:p>
          <a:p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The size of database are 400 and 2800.</a:t>
            </a:r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This database consist of  200 classes.</a:t>
            </a:r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47800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FEI Database: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543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LBP:</a:t>
            </a:r>
          </a:p>
          <a:p>
            <a:pPr algn="just"/>
            <a:endParaRPr lang="en-US" b="1" u="sng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LBP stands for  Local Binary Pattern.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 It is a type of visual descriptor used to increase the dimension of images.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</a:rPr>
              <a:t>A binary pattern will be extracted by taking 8 neighbours.</a:t>
            </a:r>
          </a:p>
          <a:p>
            <a:pPr algn="just"/>
            <a:endParaRPr lang="en-IN" sz="1800" b="1" dirty="0" smtClean="0">
              <a:solidFill>
                <a:schemeClr val="tx1"/>
              </a:solidFill>
            </a:endParaRPr>
          </a:p>
          <a:p>
            <a:pPr algn="just"/>
            <a:endParaRPr lang="en-IN" sz="1800" b="1" dirty="0" smtClean="0">
              <a:solidFill>
                <a:schemeClr val="tx1"/>
              </a:solidFill>
            </a:endParaRPr>
          </a:p>
          <a:p>
            <a:pPr algn="just"/>
            <a:endParaRPr lang="en-IN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n-IN" sz="1800" b="1" dirty="0" smtClean="0">
                <a:solidFill>
                  <a:schemeClr val="tx1"/>
                </a:solidFill>
              </a:rPr>
              <a:t>Equation :-</a:t>
            </a:r>
          </a:p>
          <a:p>
            <a:pPr algn="just"/>
            <a:endParaRPr lang="en-IN" sz="1800" b="1" dirty="0" smtClean="0">
              <a:solidFill>
                <a:schemeClr val="tx1"/>
              </a:solidFill>
            </a:endParaRPr>
          </a:p>
          <a:p>
            <a:pPr algn="just"/>
            <a:endParaRPr lang="en-IN" sz="1800" b="1" dirty="0" smtClean="0">
              <a:solidFill>
                <a:schemeClr val="tx1"/>
              </a:solidFill>
            </a:endParaRPr>
          </a:p>
          <a:p>
            <a:pPr algn="just"/>
            <a:endParaRPr lang="en-IN" sz="1800" u="sng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581400"/>
            <a:ext cx="4038600" cy="716147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648200"/>
            <a:ext cx="1600200" cy="544068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19800" y="3657600"/>
            <a:ext cx="120097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   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1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16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383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724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1800" b="1" dirty="0" smtClean="0">
                <a:solidFill>
                  <a:schemeClr val="tx1"/>
                </a:solidFill>
              </a:rPr>
              <a:t>Condition:-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2875" y="5214894"/>
            <a:ext cx="228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1" hangingPunct="1">
              <a:buClrTx/>
              <a:buSzTx/>
            </a:pPr>
            <a:r>
              <a:rPr lang="en-US" sz="1100" dirty="0" smtClean="0">
                <a:solidFill>
                  <a:srgbClr val="000000"/>
                </a:solidFill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ambria Math" pitchFamily="18" charset="0"/>
                <a:ea typeface="Times New Roman" pitchFamily="18" charset="0"/>
                <a:cs typeface="Times New Roman" pitchFamily="18" charset="0"/>
              </a:rPr>
            </a:b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46482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1" hangingPunct="1">
              <a:buClrTx/>
              <a:buSzTx/>
            </a:pPr>
            <a:r>
              <a:rPr lang="en-US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762000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2133600"/>
            <a:ext cx="8153400" cy="3581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2019437" cy="1066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048000" y="2286000"/>
            <a:ext cx="460601" cy="217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09800"/>
            <a:ext cx="1901514" cy="1133814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209800"/>
            <a:ext cx="1906427" cy="1057614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6019800" y="2362200"/>
            <a:ext cx="40302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4400" y="3733800"/>
            <a:ext cx="2057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S(n0-nc)x2</a:t>
            </a:r>
            <a:r>
              <a:rPr lang="en-IN" baseline="30000" dirty="0" smtClean="0"/>
              <a:t>0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S(n1-nc)x2</a:t>
            </a:r>
            <a:r>
              <a:rPr lang="en-IN" baseline="30000" dirty="0" smtClean="0"/>
              <a:t>1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S(n2-nc)x2</a:t>
            </a:r>
            <a:r>
              <a:rPr lang="en-IN" baseline="30000" dirty="0" smtClean="0"/>
              <a:t>2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S(n3-nc)x2</a:t>
            </a:r>
            <a:r>
              <a:rPr lang="en-IN" baseline="30000" dirty="0" smtClean="0"/>
              <a:t>3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S(n4-nc)x2</a:t>
            </a:r>
            <a:r>
              <a:rPr lang="en-IN" baseline="30000" dirty="0" smtClean="0"/>
              <a:t>4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S(n5-nc)x2</a:t>
            </a:r>
            <a:r>
              <a:rPr lang="en-IN" baseline="30000" dirty="0" smtClean="0"/>
              <a:t>5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S(n6-nc)x2</a:t>
            </a:r>
            <a:r>
              <a:rPr lang="en-IN" baseline="30000" dirty="0" smtClean="0"/>
              <a:t>6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S(n7-nc)x2</a:t>
            </a:r>
            <a:r>
              <a:rPr lang="en-IN" baseline="30000" dirty="0" smtClean="0"/>
              <a:t>7</a:t>
            </a:r>
            <a:r>
              <a:rPr lang="en-IN" dirty="0" smtClean="0"/>
              <a:t>+</a:t>
            </a: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886200"/>
            <a:ext cx="201513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S(n0-nc)x2</a:t>
            </a:r>
            <a:r>
              <a:rPr lang="en-IN" baseline="30000" dirty="0" smtClean="0"/>
              <a:t>0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S(n2-nc)x2</a:t>
            </a:r>
            <a:r>
              <a:rPr lang="en-IN" baseline="30000" dirty="0" smtClean="0"/>
              <a:t>1</a:t>
            </a:r>
            <a:r>
              <a:rPr lang="en-IN" dirty="0" smtClean="0"/>
              <a:t>+</a:t>
            </a:r>
          </a:p>
          <a:p>
            <a:pPr algn="ctr"/>
            <a:r>
              <a:rPr lang="en-IN" smtClean="0"/>
              <a:t>S(n4-nc)x2</a:t>
            </a:r>
            <a:r>
              <a:rPr lang="en-IN" baseline="30000" smtClean="0"/>
              <a:t>2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S(n6-nc)x2</a:t>
            </a:r>
            <a:r>
              <a:rPr lang="en-IN" baseline="30000" dirty="0" smtClean="0"/>
              <a:t>3</a:t>
            </a:r>
            <a:r>
              <a:rPr lang="en-IN" dirty="0" smtClean="0"/>
              <a:t>+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1676400" y="3276600"/>
            <a:ext cx="345451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572000" y="3429000"/>
            <a:ext cx="34545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TextBox 12"/>
          <p:cNvSpPr txBox="1"/>
          <p:nvPr/>
        </p:nvSpPr>
        <p:spPr>
          <a:xfrm>
            <a:off x="3886200" y="559523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 [Orthogonal  LBP1                Orthogonal  LBP2] 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572000" y="5257800"/>
            <a:ext cx="345451" cy="250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7543800" y="5257800"/>
            <a:ext cx="345451" cy="250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838200" y="1371600"/>
            <a:ext cx="3649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OC-LBP: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 is the advanced version of LBP.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5600" y="3810000"/>
            <a:ext cx="201513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S(n1-nc)x2</a:t>
            </a:r>
            <a:r>
              <a:rPr lang="en-IN" baseline="30000" dirty="0" smtClean="0"/>
              <a:t>0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S(n3-nc)x2</a:t>
            </a:r>
            <a:r>
              <a:rPr lang="en-IN" baseline="30000" dirty="0" smtClean="0"/>
              <a:t>1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S(n5-nc)x2</a:t>
            </a:r>
            <a:r>
              <a:rPr lang="en-IN" baseline="30000" dirty="0" smtClean="0"/>
              <a:t>2</a:t>
            </a:r>
            <a:r>
              <a:rPr lang="en-IN" dirty="0" smtClean="0"/>
              <a:t>+</a:t>
            </a:r>
          </a:p>
          <a:p>
            <a:pPr algn="ctr"/>
            <a:r>
              <a:rPr lang="en-IN" dirty="0" smtClean="0"/>
              <a:t>S(n7nc)x2</a:t>
            </a:r>
            <a:r>
              <a:rPr lang="en-IN" baseline="30000" dirty="0" smtClean="0"/>
              <a:t>3</a:t>
            </a:r>
            <a:r>
              <a:rPr lang="en-IN" dirty="0" smtClean="0"/>
              <a:t>+</a:t>
            </a:r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7543800" y="3352800"/>
            <a:ext cx="34545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Methodology: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2133600"/>
            <a:ext cx="8153400" cy="3581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1800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6324600"/>
            <a:ext cx="74443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B.Kiran (Roll#CSE201511726) &amp; Rukmani Sahu (Roll#CSE201511710)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1828800"/>
            <a:ext cx="845820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Color channels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 will consider 150 % error.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HSV (hue, saturation, value) 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RGB (Red, Green, Blue)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YCbCr</a:t>
            </a:r>
            <a:r>
              <a:rPr lang="en-US" sz="2000" dirty="0" smtClean="0">
                <a:solidFill>
                  <a:schemeClr val="tx1"/>
                </a:solidFill>
              </a:rPr>
              <a:t> (Green (Y), Blue (</a:t>
            </a:r>
            <a:r>
              <a:rPr lang="en-US" sz="2000" dirty="0" err="1" smtClean="0">
                <a:solidFill>
                  <a:schemeClr val="tx1"/>
                </a:solidFill>
              </a:rPr>
              <a:t>Cb</a:t>
            </a:r>
            <a:r>
              <a:rPr lang="en-US" sz="2000" dirty="0" smtClean="0">
                <a:solidFill>
                  <a:schemeClr val="tx1"/>
                </a:solidFill>
              </a:rPr>
              <a:t>), Red (Cr))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\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</TotalTime>
  <Words>855</Words>
  <Application>Microsoft Office PowerPoint</Application>
  <PresentationFormat>On-screen Show (4:3)</PresentationFormat>
  <Paragraphs>242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Windows User</cp:lastModifiedBy>
  <cp:revision>865</cp:revision>
  <cp:lastPrinted>1601-01-01T00:00:00Z</cp:lastPrinted>
  <dcterms:created xsi:type="dcterms:W3CDTF">2005-01-24T10:28:59Z</dcterms:created>
  <dcterms:modified xsi:type="dcterms:W3CDTF">2019-03-29T08:44:36Z</dcterms:modified>
</cp:coreProperties>
</file>