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2" r:id="rId1"/>
  </p:sldMasterIdLst>
  <p:notesMasterIdLst>
    <p:notesMasterId r:id="rId27"/>
  </p:notesMasterIdLst>
  <p:sldIdLst>
    <p:sldId id="256" r:id="rId2"/>
    <p:sldId id="257" r:id="rId3"/>
    <p:sldId id="260" r:id="rId4"/>
    <p:sldId id="289" r:id="rId5"/>
    <p:sldId id="288" r:id="rId6"/>
    <p:sldId id="291" r:id="rId7"/>
    <p:sldId id="259" r:id="rId8"/>
    <p:sldId id="271" r:id="rId9"/>
    <p:sldId id="272" r:id="rId10"/>
    <p:sldId id="275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93" r:id="rId21"/>
    <p:sldId id="284" r:id="rId22"/>
    <p:sldId id="285" r:id="rId23"/>
    <p:sldId id="290" r:id="rId24"/>
    <p:sldId id="286" r:id="rId25"/>
    <p:sldId id="287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Gill Sans MT" panose="020B0502020104020203" pitchFamily="34" charset="77"/>
      <p:regular r:id="rId36"/>
      <p:bold r:id="rId37"/>
      <p:italic r:id="rId38"/>
      <p:boldItalic r:id="rId39"/>
    </p:embeddedFont>
    <p:embeddedFont>
      <p:font typeface="Lato" panose="020F0502020204030203" pitchFamily="34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6F3324-3637-467A-952B-0878FB13B30E}">
  <a:tblStyle styleId="{AF6F3324-3637-467A-952B-0878FB13B3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C83562-25FF-45AE-AC00-AA9151A3E3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61" d="100"/>
          <a:sy n="161" d="100"/>
        </p:scale>
        <p:origin x="78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b8c2a80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b8c2a80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c8baf47b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c8baf47b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630d808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630d808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e630d8087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e630d8087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e96c052a1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e96c052a1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e96c052a1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e96c052a1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page only show that for one word what other words often appear together (most similar)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e630d808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e630d808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9822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41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99957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632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174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4596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53997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08869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931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443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35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158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7886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50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lumbia.edu/~eturcan/data/dreaddit.zi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391025" y="2685975"/>
            <a:ext cx="6242100" cy="16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Stress Analysis in Social Media</a:t>
            </a:r>
            <a:endParaRPr b="1"/>
          </a:p>
        </p:txBody>
      </p:sp>
      <p:sp>
        <p:nvSpPr>
          <p:cNvPr id="93" name="Google Shape;93;p13"/>
          <p:cNvSpPr txBox="1"/>
          <p:nvPr/>
        </p:nvSpPr>
        <p:spPr>
          <a:xfrm>
            <a:off x="4447900" y="4138300"/>
            <a:ext cx="30117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Sichitiu</a:t>
            </a:r>
            <a:r>
              <a:rPr lang="en-US" altLang="zh-TW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Marian Paul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"/>
          <p:cNvSpPr txBox="1">
            <a:spLocks noGrp="1"/>
          </p:cNvSpPr>
          <p:nvPr>
            <p:ph type="title"/>
          </p:nvPr>
        </p:nvSpPr>
        <p:spPr>
          <a:xfrm>
            <a:off x="319725" y="71172"/>
            <a:ext cx="6462600" cy="6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200" b="1">
                <a:solidFill>
                  <a:srgbClr val="677480"/>
                </a:solidFill>
              </a:rPr>
              <a:t>Word2Vec Features</a:t>
            </a:r>
            <a:endParaRPr/>
          </a:p>
        </p:txBody>
      </p:sp>
      <p:sp>
        <p:nvSpPr>
          <p:cNvPr id="356" name="Google Shape;356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sp>
        <p:nvSpPr>
          <p:cNvPr id="355" name="Google Shape;355;p32"/>
          <p:cNvSpPr txBox="1"/>
          <p:nvPr/>
        </p:nvSpPr>
        <p:spPr>
          <a:xfrm>
            <a:off x="5230150" y="179775"/>
            <a:ext cx="35103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Top 10 most similar words </a:t>
            </a:r>
            <a:endParaRPr sz="2200" b="1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7" name="Google Shape;357;p32"/>
          <p:cNvPicPr preferRelativeResize="0"/>
          <p:nvPr/>
        </p:nvPicPr>
        <p:blipFill rotWithShape="1">
          <a:blip r:embed="rId3">
            <a:alphaModFix/>
          </a:blip>
          <a:srcRect t="3456"/>
          <a:stretch/>
        </p:blipFill>
        <p:spPr>
          <a:xfrm>
            <a:off x="1506850" y="720075"/>
            <a:ext cx="7233599" cy="430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100" y="720075"/>
            <a:ext cx="1264750" cy="1211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680375" y="194075"/>
            <a:ext cx="6462600" cy="6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>
                <a:solidFill>
                  <a:srgbClr val="677480"/>
                </a:solidFill>
              </a:rPr>
              <a:t>Classification</a:t>
            </a:r>
            <a:endParaRPr/>
          </a:p>
        </p:txBody>
      </p:sp>
      <p:sp>
        <p:nvSpPr>
          <p:cNvPr id="341" name="Google Shape;341;p31"/>
          <p:cNvSpPr txBox="1">
            <a:spLocks noGrp="1"/>
          </p:cNvSpPr>
          <p:nvPr>
            <p:ph type="body" idx="1"/>
          </p:nvPr>
        </p:nvSpPr>
        <p:spPr>
          <a:xfrm>
            <a:off x="680375" y="698975"/>
            <a:ext cx="74715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 b="1"/>
              <a:t>Classification Model with TF-IDF (1-gram)</a:t>
            </a:r>
            <a:endParaRPr sz="2400" b="1"/>
          </a:p>
        </p:txBody>
      </p:sp>
      <p:sp>
        <p:nvSpPr>
          <p:cNvPr id="349" name="Google Shape;349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sp>
        <p:nvSpPr>
          <p:cNvPr id="343" name="Google Shape;343;p31"/>
          <p:cNvSpPr txBox="1"/>
          <p:nvPr/>
        </p:nvSpPr>
        <p:spPr>
          <a:xfrm rot="-761">
            <a:off x="6941475" y="1127428"/>
            <a:ext cx="13545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BEST</a:t>
            </a:r>
            <a:endParaRPr sz="3000" b="1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44" name="Google Shape;344;p31"/>
          <p:cNvGrpSpPr/>
          <p:nvPr/>
        </p:nvGrpSpPr>
        <p:grpSpPr>
          <a:xfrm>
            <a:off x="680375" y="1441378"/>
            <a:ext cx="6296339" cy="1730521"/>
            <a:chOff x="888638" y="2140675"/>
            <a:chExt cx="7366724" cy="2192475"/>
          </a:xfrm>
        </p:grpSpPr>
        <p:pic>
          <p:nvPicPr>
            <p:cNvPr id="345" name="Google Shape;34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8638" y="2140675"/>
              <a:ext cx="7366724" cy="219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1"/>
            <p:cNvSpPr/>
            <p:nvPr/>
          </p:nvSpPr>
          <p:spPr>
            <a:xfrm>
              <a:off x="893691" y="2156948"/>
              <a:ext cx="5997300" cy="308100"/>
            </a:xfrm>
            <a:prstGeom prst="rect">
              <a:avLst/>
            </a:prstGeom>
            <a:noFill/>
            <a:ln w="28575" cap="flat" cmpd="sng">
              <a:solidFill>
                <a:srgbClr val="F202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47" name="Google Shape;347;p31"/>
          <p:cNvCxnSpPr>
            <a:stCxn id="346" idx="3"/>
            <a:endCxn id="343" idx="1"/>
          </p:cNvCxnSpPr>
          <p:nvPr/>
        </p:nvCxnSpPr>
        <p:spPr>
          <a:xfrm flipV="1">
            <a:off x="5810586" y="1441528"/>
            <a:ext cx="1130889" cy="134286"/>
          </a:xfrm>
          <a:prstGeom prst="straightConnector1">
            <a:avLst/>
          </a:prstGeom>
          <a:noFill/>
          <a:ln w="28575" cap="flat" cmpd="sng">
            <a:solidFill>
              <a:srgbClr val="F2025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F82933-F871-7188-B726-319D2C24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BiLSTM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6427503-34B1-1E39-1CC3-FD90541EB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Attention</a:t>
            </a:r>
            <a:r>
              <a:rPr lang="ro-RO" dirty="0"/>
              <a:t> </a:t>
            </a:r>
            <a:r>
              <a:rPr lang="ro-RO" dirty="0" err="1"/>
              <a:t>Mechanism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arhitecture</a:t>
            </a:r>
            <a:r>
              <a:rPr lang="ro-RO" dirty="0"/>
              <a:t> </a:t>
            </a:r>
            <a:r>
              <a:rPr lang="ro-RO" dirty="0" err="1">
                <a:ea typeface="+mn-lt"/>
                <a:cs typeface="+mn-lt"/>
              </a:rPr>
              <a:t>singleInput</a:t>
            </a:r>
            <a:r>
              <a:rPr lang="ro-RO" dirty="0">
                <a:ea typeface="+mn-lt"/>
                <a:cs typeface="+mn-lt"/>
              </a:rPr>
              <a:t> 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multiInput</a:t>
            </a:r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BB384D8-9198-328E-E70A-AB8A4A99E7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9A75648C-1109-73D3-C56C-700999D2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" y="1967854"/>
            <a:ext cx="2743200" cy="1430817"/>
          </a:xfrm>
          <a:prstGeom prst="rect">
            <a:avLst/>
          </a:prstGeom>
        </p:spPr>
      </p:pic>
      <p:pic>
        <p:nvPicPr>
          <p:cNvPr id="6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52667550-6524-16AF-AF75-DC01576AC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260" y="1967335"/>
            <a:ext cx="3586511" cy="1431855"/>
          </a:xfrm>
          <a:prstGeom prst="rect">
            <a:avLst/>
          </a:prstGeom>
        </p:spPr>
      </p:pic>
      <p:pic>
        <p:nvPicPr>
          <p:cNvPr id="7" name="Imagine 7" descr="O imagine care conține text&#10;&#10;Descriere generată automat">
            <a:extLst>
              <a:ext uri="{FF2B5EF4-FFF2-40B4-BE49-F238E27FC236}">
                <a16:creationId xmlns:a16="http://schemas.microsoft.com/office/drawing/2014/main" id="{FCAB4792-B526-7CBD-853D-369156009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589" y="1966295"/>
            <a:ext cx="2743200" cy="222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9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9F021E2-161F-FC98-B26E-B26568F8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BILSTM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0C79433-B151-C080-6957-9B5091806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- </a:t>
            </a:r>
            <a:r>
              <a:rPr lang="ro-RO" dirty="0">
                <a:latin typeface="Consolas"/>
              </a:rPr>
              <a:t>GoogleNews-vectors-negative300.bin as input word2vec</a:t>
            </a:r>
            <a:endParaRPr lang="ro-RO" dirty="0">
              <a:latin typeface="Gill Sans MT" panose="020B0502020104020203"/>
            </a:endParaRP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Early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stopping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with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patience</a:t>
            </a:r>
            <a:r>
              <a:rPr lang="ro-RO" dirty="0">
                <a:latin typeface="Consolas"/>
              </a:rPr>
              <a:t> = 5</a:t>
            </a: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Learning</a:t>
            </a:r>
            <a:r>
              <a:rPr lang="ro-RO" dirty="0">
                <a:latin typeface="Consolas"/>
              </a:rPr>
              <a:t> rate 0.0001 </a:t>
            </a:r>
            <a:r>
              <a:rPr lang="ro-RO" dirty="0" err="1">
                <a:latin typeface="Consolas"/>
              </a:rPr>
              <a:t>with</a:t>
            </a:r>
            <a:r>
              <a:rPr lang="ro-RO" dirty="0">
                <a:latin typeface="Consolas"/>
              </a:rPr>
              <a:t> Adam </a:t>
            </a:r>
            <a:r>
              <a:rPr lang="ro-RO" dirty="0" err="1">
                <a:latin typeface="Consolas"/>
              </a:rPr>
              <a:t>Optimizer</a:t>
            </a: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Sequence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Length</a:t>
            </a:r>
            <a:r>
              <a:rPr lang="ro-RO" dirty="0">
                <a:latin typeface="Consolas"/>
              </a:rPr>
              <a:t> of 512</a:t>
            </a: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Batch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size</a:t>
            </a:r>
            <a:r>
              <a:rPr lang="ro-RO" dirty="0">
                <a:latin typeface="Consolas"/>
              </a:rPr>
              <a:t> 64</a:t>
            </a: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Weight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Decay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with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ReduceLROnPlateau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4787F795-C480-2297-6F98-A2721455B6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8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EE29A36-25E8-6C1E-F2D2-B3246770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CNN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57D3099-0628-D7D1-3E01-D5FDC8A9E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Arhitecture</a:t>
            </a:r>
            <a:r>
              <a:rPr lang="ro-RO" dirty="0"/>
              <a:t> </a:t>
            </a:r>
            <a:r>
              <a:rPr lang="ro-RO" dirty="0" err="1">
                <a:ea typeface="+mn-lt"/>
                <a:cs typeface="+mn-lt"/>
              </a:rPr>
              <a:t>singleInput</a:t>
            </a:r>
            <a:r>
              <a:rPr lang="ro-RO" dirty="0">
                <a:ea typeface="+mn-lt"/>
                <a:cs typeface="+mn-lt"/>
              </a:rPr>
              <a:t> 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multiInput</a:t>
            </a:r>
            <a:endParaRPr lang="ro-RO" dirty="0"/>
          </a:p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434FBE2D-DFFC-863C-E51F-8BC12D4932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558D8D54-CC45-5B76-F8D5-C3D4FF3A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9" y="1774311"/>
            <a:ext cx="4060437" cy="1176705"/>
          </a:xfrm>
          <a:prstGeom prst="rect">
            <a:avLst/>
          </a:prstGeom>
        </p:spPr>
      </p:pic>
      <p:pic>
        <p:nvPicPr>
          <p:cNvPr id="6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D6E36AB2-1D9B-3A7E-B111-78AAD408B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515" y="1777226"/>
            <a:ext cx="3440150" cy="198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8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F010B8C-396E-F923-5F19-FAD56E77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CNN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8358D2E-3694-6AED-5BBA-C6B5B74C0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ea typeface="+mn-lt"/>
                <a:cs typeface="+mn-lt"/>
              </a:rPr>
              <a:t>- </a:t>
            </a:r>
            <a:r>
              <a:rPr lang="ro-RO" dirty="0">
                <a:latin typeface="Consolas"/>
              </a:rPr>
              <a:t>GoogleNews-vectors-negative300.bin as input word2vec</a:t>
            </a:r>
            <a:endParaRPr lang="ro-RO" dirty="0">
              <a:ea typeface="+mn-lt"/>
              <a:cs typeface="+mn-lt"/>
            </a:endParaRP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Early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stopping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with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patience</a:t>
            </a:r>
            <a:r>
              <a:rPr lang="ro-RO" dirty="0">
                <a:latin typeface="Consolas"/>
              </a:rPr>
              <a:t> = 5</a:t>
            </a:r>
            <a:endParaRPr lang="en-US" dirty="0">
              <a:ea typeface="+mn-lt"/>
              <a:cs typeface="+mn-lt"/>
            </a:endParaRP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Learning</a:t>
            </a:r>
            <a:r>
              <a:rPr lang="ro-RO" dirty="0">
                <a:latin typeface="Consolas"/>
              </a:rPr>
              <a:t> rate 0.0001 </a:t>
            </a:r>
            <a:r>
              <a:rPr lang="ro-RO" dirty="0" err="1">
                <a:latin typeface="Consolas"/>
              </a:rPr>
              <a:t>with</a:t>
            </a:r>
            <a:r>
              <a:rPr lang="ro-RO" dirty="0">
                <a:latin typeface="Consolas"/>
              </a:rPr>
              <a:t> Adam </a:t>
            </a:r>
            <a:r>
              <a:rPr lang="ro-RO" dirty="0" err="1">
                <a:latin typeface="Consolas"/>
              </a:rPr>
              <a:t>Optimizer</a:t>
            </a:r>
            <a:endParaRPr lang="en-US" dirty="0" err="1">
              <a:ea typeface="+mn-lt"/>
              <a:cs typeface="+mn-lt"/>
            </a:endParaRP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Sequence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Length</a:t>
            </a:r>
            <a:r>
              <a:rPr lang="ro-RO" dirty="0">
                <a:latin typeface="Consolas"/>
              </a:rPr>
              <a:t> of 512</a:t>
            </a:r>
            <a:endParaRPr lang="en-US" dirty="0">
              <a:ea typeface="+mn-lt"/>
              <a:cs typeface="+mn-lt"/>
            </a:endParaRP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Batch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size</a:t>
            </a:r>
            <a:r>
              <a:rPr lang="ro-RO" dirty="0">
                <a:latin typeface="Consolas"/>
              </a:rPr>
              <a:t> 64</a:t>
            </a:r>
            <a:endParaRPr lang="en-US" dirty="0">
              <a:ea typeface="+mn-lt"/>
              <a:cs typeface="+mn-lt"/>
            </a:endParaRP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Weight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Decay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with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ReduceLROnPlateau</a:t>
            </a:r>
            <a:endParaRPr lang="en-US" dirty="0" err="1">
              <a:ea typeface="+mn-lt"/>
              <a:cs typeface="+mn-lt"/>
            </a:endParaRPr>
          </a:p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4062911-2C44-DE3B-2E8E-1C5AE7B1E2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34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3F76173-B314-EF44-3270-AD7231E3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LoGISTIC</a:t>
            </a:r>
            <a:r>
              <a:rPr lang="ro-RO" dirty="0"/>
              <a:t>-REGRESSION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97FF502-C2FD-A740-9742-3754877FD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Models</a:t>
            </a:r>
            <a:r>
              <a:rPr lang="ro-RO" dirty="0"/>
              <a:t>: </a:t>
            </a:r>
          </a:p>
          <a:p>
            <a:r>
              <a:rPr lang="ro-RO" dirty="0"/>
              <a:t>TFIDF(1 </a:t>
            </a:r>
            <a:r>
              <a:rPr lang="ro-RO" dirty="0" err="1"/>
              <a:t>grams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3 </a:t>
            </a:r>
            <a:r>
              <a:rPr lang="ro-RO" dirty="0" err="1"/>
              <a:t>grams</a:t>
            </a:r>
            <a:r>
              <a:rPr lang="ro-RO" dirty="0"/>
              <a:t> + </a:t>
            </a:r>
            <a:r>
              <a:rPr lang="ro-RO" dirty="0" err="1"/>
              <a:t>features</a:t>
            </a:r>
            <a:r>
              <a:rPr lang="ro-RO" dirty="0"/>
              <a:t>) , </a:t>
            </a:r>
          </a:p>
          <a:p>
            <a:r>
              <a:rPr lang="ro-RO" dirty="0"/>
              <a:t> </a:t>
            </a:r>
            <a:r>
              <a:rPr lang="ro-RO" dirty="0" err="1"/>
              <a:t>domain</a:t>
            </a:r>
            <a:r>
              <a:rPr lang="ro-RO" dirty="0"/>
              <a:t> word2vec(</a:t>
            </a:r>
            <a:r>
              <a:rPr lang="ro-RO" dirty="0" err="1"/>
              <a:t>trained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gensim</a:t>
            </a:r>
            <a:r>
              <a:rPr lang="ro-RO" dirty="0"/>
              <a:t>) + </a:t>
            </a:r>
            <a:r>
              <a:rPr lang="ro-RO" dirty="0" err="1"/>
              <a:t>features</a:t>
            </a:r>
            <a:endParaRPr lang="ro-RO" dirty="0"/>
          </a:p>
          <a:p>
            <a:r>
              <a:rPr lang="ro-RO" dirty="0"/>
              <a:t> word2vec </a:t>
            </a:r>
            <a:r>
              <a:rPr lang="ro-RO" dirty="0" err="1"/>
              <a:t>pretrained</a:t>
            </a:r>
            <a:r>
              <a:rPr lang="ro-RO" dirty="0"/>
              <a:t>(</a:t>
            </a:r>
            <a:r>
              <a:rPr lang="ro-RO" dirty="0">
                <a:latin typeface="Consolas"/>
              </a:rPr>
              <a:t>GoogleNews-vectors-negative300.bin)</a:t>
            </a:r>
            <a:r>
              <a:rPr lang="ro-RO" dirty="0"/>
              <a:t> + </a:t>
            </a:r>
            <a:r>
              <a:rPr lang="ro-RO" dirty="0" err="1"/>
              <a:t>features</a:t>
            </a:r>
            <a:r>
              <a:rPr lang="ro-RO" dirty="0"/>
              <a:t>,</a:t>
            </a:r>
          </a:p>
          <a:p>
            <a:r>
              <a:rPr lang="ro-RO" dirty="0"/>
              <a:t> </a:t>
            </a:r>
            <a:r>
              <a:rPr lang="ro-RO" dirty="0" err="1"/>
              <a:t>bert</a:t>
            </a:r>
            <a:r>
              <a:rPr lang="ro-RO" dirty="0"/>
              <a:t> </a:t>
            </a:r>
            <a:r>
              <a:rPr lang="ro-RO" dirty="0" err="1"/>
              <a:t>embeddings</a:t>
            </a:r>
            <a:r>
              <a:rPr lang="ro-RO" dirty="0"/>
              <a:t>(</a:t>
            </a:r>
            <a:r>
              <a:rPr lang="ro-RO" dirty="0" err="1">
                <a:latin typeface="Consolas"/>
              </a:rPr>
              <a:t>bert-base-uncased</a:t>
            </a:r>
            <a:r>
              <a:rPr lang="ro-RO" dirty="0">
                <a:latin typeface="Consolas"/>
              </a:rPr>
              <a:t>)</a:t>
            </a:r>
            <a:r>
              <a:rPr lang="ro-RO" dirty="0"/>
              <a:t> + </a:t>
            </a:r>
            <a:r>
              <a:rPr lang="ro-RO" dirty="0" err="1"/>
              <a:t>features</a:t>
            </a:r>
            <a:endParaRPr lang="ro-RO" dirty="0">
              <a:latin typeface="Gill Sans MT" panose="020B0502020104020203"/>
            </a:endParaRPr>
          </a:p>
          <a:p>
            <a:endParaRPr lang="ro-RO" dirty="0">
              <a:latin typeface="Consolas"/>
            </a:endParaRP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C4DD8681-7AEE-A3D6-6E35-3FB8F8779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318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E3C91D-2991-9A0C-CE97-6A1AE2BC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Logistic </a:t>
            </a:r>
            <a:r>
              <a:rPr lang="ro-RO" dirty="0" err="1"/>
              <a:t>regression</a:t>
            </a:r>
            <a:r>
              <a:rPr lang="ro-RO" dirty="0"/>
              <a:t> + Word2vec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8076573-770B-2412-6541-A14E1E1CC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  <a:p>
            <a:endParaRPr lang="ro-RO" dirty="0"/>
          </a:p>
          <a:p>
            <a:pPr marL="38100" indent="0">
              <a:buNone/>
            </a:pPr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7F29EE7-77F7-FED7-BCF4-8FF85B50DB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 lang="zh-TW" altLang="en-US"/>
          </a:p>
        </p:txBody>
      </p:sp>
      <p:pic>
        <p:nvPicPr>
          <p:cNvPr id="7" name="Imagine 7" descr="O imagine care conține text&#10;&#10;Descriere generată automat">
            <a:extLst>
              <a:ext uri="{FF2B5EF4-FFF2-40B4-BE49-F238E27FC236}">
                <a16:creationId xmlns:a16="http://schemas.microsoft.com/office/drawing/2014/main" id="{B3FCB3DE-05C1-1F9D-EAA6-7A2B4D64F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64" y="1013915"/>
            <a:ext cx="5481297" cy="1075223"/>
          </a:xfrm>
          <a:prstGeom prst="rect">
            <a:avLst/>
          </a:prstGeom>
        </p:spPr>
      </p:pic>
      <p:pic>
        <p:nvPicPr>
          <p:cNvPr id="8" name="Imagine 8" descr="O imagine care conține text&#10;&#10;Descriere generată automat">
            <a:extLst>
              <a:ext uri="{FF2B5EF4-FFF2-40B4-BE49-F238E27FC236}">
                <a16:creationId xmlns:a16="http://schemas.microsoft.com/office/drawing/2014/main" id="{DC561BAC-8C2F-B89A-EC50-6C26E30C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64" y="2244238"/>
            <a:ext cx="5481297" cy="229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5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EA0DFB-9DC7-1229-B143-21483757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Logistic </a:t>
            </a:r>
            <a:r>
              <a:rPr lang="ro-RO" dirty="0" err="1"/>
              <a:t>regression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8ADFE8D-92C4-BDB8-6886-3F05F3C63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8D8BC13D-5BDB-8CE8-497C-8477980438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8E9F377C-365B-ECE8-D2D2-825DD287A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99" y="1316213"/>
            <a:ext cx="5952373" cy="359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07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926440-14D0-B3E0-EB0C-AB4A84AE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Logistic </a:t>
            </a:r>
            <a:r>
              <a:rPr lang="ro-RO" dirty="0" err="1"/>
              <a:t>regression</a:t>
            </a:r>
            <a:r>
              <a:rPr lang="ro-RO" dirty="0"/>
              <a:t> + </a:t>
            </a:r>
            <a:r>
              <a:rPr lang="ro-RO" dirty="0" err="1"/>
              <a:t>bert</a:t>
            </a:r>
            <a:r>
              <a:rPr lang="ro-RO" dirty="0"/>
              <a:t> </a:t>
            </a:r>
            <a:r>
              <a:rPr lang="ro-RO" dirty="0" err="1"/>
              <a:t>features</a:t>
            </a:r>
            <a:endParaRPr lang="ro-RO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89B91B1-668F-8129-891D-7EB5574C9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CA4C1834-95F2-65C2-7BEC-1DE483308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2D126E1E-8CC7-3A43-BAF5-8854A521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6" y="1370597"/>
            <a:ext cx="2743200" cy="1998075"/>
          </a:xfrm>
          <a:prstGeom prst="rect">
            <a:avLst/>
          </a:prstGeom>
        </p:spPr>
      </p:pic>
      <p:pic>
        <p:nvPicPr>
          <p:cNvPr id="6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E4EE7453-19F7-568F-086C-227F4EC4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052" y="1373598"/>
            <a:ext cx="3593480" cy="199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97700" y="96800"/>
            <a:ext cx="6462600" cy="7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 b="1">
                <a:solidFill>
                  <a:srgbClr val="677480"/>
                </a:solidFill>
              </a:rPr>
              <a:t>Motivation</a:t>
            </a:r>
            <a:endParaRPr sz="3400" b="1">
              <a:solidFill>
                <a:srgbClr val="677480"/>
              </a:solidFill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4294967295"/>
          </p:nvPr>
        </p:nvSpPr>
        <p:spPr>
          <a:xfrm>
            <a:off x="0" y="812800"/>
            <a:ext cx="8147050" cy="39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Calibri"/>
              <a:buChar char="●"/>
            </a:pPr>
            <a:r>
              <a:rPr lang="zh-TW" sz="2400" dirty="0">
                <a:solidFill>
                  <a:srgbClr val="677480"/>
                </a:solidFill>
                <a:latin typeface="Calibri"/>
                <a:ea typeface="Calibri"/>
                <a:cs typeface="Calibri"/>
                <a:sym typeface="Calibri"/>
              </a:rPr>
              <a:t>People express stress on social media nowadays</a:t>
            </a:r>
            <a:endParaRPr sz="2400" dirty="0">
              <a:solidFill>
                <a:srgbClr val="6774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Calibri"/>
              <a:buChar char="●"/>
            </a:pPr>
            <a:r>
              <a:rPr lang="zh-TW" sz="2400" dirty="0">
                <a:solidFill>
                  <a:srgbClr val="677480"/>
                </a:solidFill>
                <a:latin typeface="Calibri"/>
                <a:ea typeface="Calibri"/>
                <a:cs typeface="Calibri"/>
                <a:sym typeface="Calibri"/>
              </a:rPr>
              <a:t>Could Machine Learning be used to evaluate stress levels of the posts?</a:t>
            </a:r>
            <a:endParaRPr sz="2400" dirty="0">
              <a:solidFill>
                <a:srgbClr val="6774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77480"/>
              </a:buClr>
              <a:buSzPts val="2400"/>
              <a:buFont typeface="Calibri"/>
              <a:buChar char="●"/>
            </a:pPr>
            <a:r>
              <a:rPr lang="zh-TW" sz="2400" dirty="0">
                <a:solidFill>
                  <a:srgbClr val="677480"/>
                </a:solidFill>
                <a:latin typeface="Calibri"/>
                <a:ea typeface="Calibri"/>
                <a:cs typeface="Calibri"/>
                <a:sym typeface="Calibri"/>
              </a:rPr>
              <a:t>Ex: Identify which company’s interview process have more stress from glassdoor reviews</a:t>
            </a:r>
            <a:endParaRPr sz="2400" dirty="0">
              <a:solidFill>
                <a:srgbClr val="6774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1F65-8F37-9C95-9B2F-3FDF2148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RO" dirty="0"/>
              <a:t>ogistic regression 1-3 grams with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610D6-6A6E-0045-304A-6FD91FF5B1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20</a:t>
            </a:fld>
            <a:endParaRPr lang="zh-TW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B3B35A-25C4-85F3-B2FA-6884B719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798" y="2021142"/>
            <a:ext cx="5404949" cy="2664686"/>
          </a:xfrm>
        </p:spPr>
        <p:txBody>
          <a:bodyPr/>
          <a:lstStyle/>
          <a:p>
            <a:endParaRPr lang="en-RO" dirty="0"/>
          </a:p>
        </p:txBody>
      </p:sp>
      <p:pic>
        <p:nvPicPr>
          <p:cNvPr id="2050" name="Picture 2" descr="No description available.">
            <a:extLst>
              <a:ext uri="{FF2B5EF4-FFF2-40B4-BE49-F238E27FC236}">
                <a16:creationId xmlns:a16="http://schemas.microsoft.com/office/drawing/2014/main" id="{2BCDC523-10CC-6709-5DE1-7BC6D8082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1344960"/>
            <a:ext cx="7435088" cy="245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78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1AEEA07-C14D-3DFA-A1D2-F3812CFC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BERT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6EC6C64B-000E-F376-663C-82EBD1274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Model : </a:t>
            </a:r>
            <a:r>
              <a:rPr lang="ro-RO" dirty="0" err="1"/>
              <a:t>bert-base-uncased</a:t>
            </a:r>
          </a:p>
          <a:p>
            <a:r>
              <a:rPr lang="ro-RO" dirty="0" err="1"/>
              <a:t>Applied</a:t>
            </a:r>
            <a:r>
              <a:rPr lang="ro-RO" dirty="0"/>
              <a:t> on </a:t>
            </a:r>
            <a:r>
              <a:rPr lang="ro-RO" dirty="0" err="1"/>
              <a:t>raw</a:t>
            </a:r>
            <a:r>
              <a:rPr lang="ro-RO" dirty="0"/>
              <a:t> data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only</a:t>
            </a:r>
            <a:r>
              <a:rPr lang="ro-RO" dirty="0"/>
              <a:t> </a:t>
            </a:r>
            <a:r>
              <a:rPr lang="ro-RO" dirty="0" err="1"/>
              <a:t>lowercasing</a:t>
            </a:r>
          </a:p>
          <a:p>
            <a:r>
              <a:rPr lang="ro-RO" dirty="0" err="1"/>
              <a:t>Used</a:t>
            </a:r>
            <a:r>
              <a:rPr lang="ro-RO" dirty="0"/>
              <a:t> simple-</a:t>
            </a:r>
            <a:r>
              <a:rPr lang="ro-RO" dirty="0" err="1"/>
              <a:t>transformers</a:t>
            </a:r>
            <a:r>
              <a:rPr lang="ro-RO" dirty="0"/>
              <a:t> </a:t>
            </a:r>
            <a:r>
              <a:rPr lang="ro-RO" dirty="0" err="1"/>
              <a:t>library</a:t>
            </a:r>
          </a:p>
          <a:p>
            <a:r>
              <a:rPr lang="ro-RO" dirty="0" err="1"/>
              <a:t>Gives</a:t>
            </a:r>
            <a:r>
              <a:rPr lang="ro-RO" dirty="0"/>
              <a:t> </a:t>
            </a:r>
            <a:r>
              <a:rPr lang="ro-RO" dirty="0" err="1"/>
              <a:t>best</a:t>
            </a:r>
            <a:r>
              <a:rPr lang="ro-RO" dirty="0"/>
              <a:t> </a:t>
            </a:r>
            <a:r>
              <a:rPr lang="ro-RO" dirty="0" err="1"/>
              <a:t>results</a:t>
            </a:r>
          </a:p>
          <a:p>
            <a:r>
              <a:rPr lang="ro-RO" dirty="0"/>
              <a:t>Limited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max</a:t>
            </a:r>
            <a:r>
              <a:rPr lang="ro-RO" dirty="0"/>
              <a:t> </a:t>
            </a:r>
            <a:r>
              <a:rPr lang="ro-RO"/>
              <a:t>seq </a:t>
            </a:r>
            <a:r>
              <a:rPr lang="ro-RO" dirty="0" err="1"/>
              <a:t>length</a:t>
            </a:r>
            <a:r>
              <a:rPr lang="ro-RO" dirty="0"/>
              <a:t>(out of </a:t>
            </a:r>
            <a:r>
              <a:rPr lang="ro-RO" dirty="0" err="1"/>
              <a:t>memory</a:t>
            </a:r>
            <a:r>
              <a:rPr lang="ro-RO" dirty="0"/>
              <a:t> </a:t>
            </a:r>
            <a:r>
              <a:rPr lang="ro-RO" dirty="0" err="1"/>
              <a:t>cuda</a:t>
            </a:r>
            <a:r>
              <a:rPr lang="ro-RO" dirty="0"/>
              <a:t>)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EC8AF425-8148-98A8-B8D8-3275769637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27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D1C9BB-9EE3-EF77-AA9A-D55A7B42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Bert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C229FBD-4845-5AF7-9AA0-795AEDDA0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0B6A6B3-ABDF-9A73-6A02-F36FFA1F20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76B6B4C6-227A-D22F-E354-F74FFDEB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6" y="1394096"/>
            <a:ext cx="3551663" cy="24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2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1A13E1D-008E-42F7-C376-BE26A543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MY RESULTS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E4AD676-40AC-0EBC-C481-6DC2828B7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My</a:t>
            </a:r>
            <a:r>
              <a:rPr lang="ro-RO" dirty="0"/>
              <a:t> </a:t>
            </a:r>
            <a:r>
              <a:rPr lang="ro-RO" dirty="0" err="1"/>
              <a:t>Results</a:t>
            </a:r>
            <a:r>
              <a:rPr lang="ro-RO" dirty="0"/>
              <a:t>: F1-score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-CNN + </a:t>
            </a:r>
            <a:r>
              <a:rPr lang="ro-RO" sz="1000" dirty="0" err="1">
                <a:latin typeface="Consolas"/>
              </a:rPr>
              <a:t>features</a:t>
            </a:r>
            <a:r>
              <a:rPr lang="ro-RO" sz="1000" dirty="0">
                <a:latin typeface="Consolas"/>
              </a:rPr>
              <a:t> : 0.7260375022888184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-CNN : 0.696022689342498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-GRU: </a:t>
            </a:r>
            <a:r>
              <a:rPr lang="ro-RO" sz="1000" dirty="0">
                <a:latin typeface="Consolas"/>
                <a:ea typeface="+mn-lt"/>
                <a:cs typeface="+mn-lt"/>
              </a:rPr>
              <a:t>0.71282350626768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-GRU + </a:t>
            </a:r>
            <a:r>
              <a:rPr lang="ro-RO" sz="1000" dirty="0" err="1">
                <a:latin typeface="Consolas"/>
              </a:rPr>
              <a:t>features</a:t>
            </a:r>
            <a:r>
              <a:rPr lang="ro-RO" sz="1000" dirty="0">
                <a:latin typeface="Consolas"/>
              </a:rPr>
              <a:t>: </a:t>
            </a:r>
            <a:r>
              <a:rPr lang="ro-RO" sz="1000" dirty="0">
                <a:latin typeface="Consolas"/>
                <a:ea typeface="+mn-lt"/>
                <a:cs typeface="+mn-lt"/>
              </a:rPr>
              <a:t>0.7385580334375915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-1-grams </a:t>
            </a:r>
            <a:r>
              <a:rPr lang="ro-RO" sz="1000" dirty="0" err="1">
                <a:latin typeface="Consolas"/>
              </a:rPr>
              <a:t>baseline</a:t>
            </a:r>
            <a:r>
              <a:rPr lang="ro-RO" sz="1000" dirty="0">
                <a:latin typeface="Consolas"/>
              </a:rPr>
              <a:t> </a:t>
            </a:r>
            <a:r>
              <a:rPr lang="ro-RO" sz="1000" dirty="0" err="1">
                <a:latin typeface="Consolas"/>
              </a:rPr>
              <a:t>sklearn</a:t>
            </a:r>
            <a:r>
              <a:rPr lang="ro-RO" sz="1000" dirty="0">
                <a:latin typeface="Consolas"/>
              </a:rPr>
              <a:t> </a:t>
            </a:r>
            <a:r>
              <a:rPr lang="ro-RO" sz="1000" dirty="0" err="1">
                <a:latin typeface="Consolas"/>
              </a:rPr>
              <a:t>models</a:t>
            </a:r>
            <a:r>
              <a:rPr lang="ro-RO" sz="1000" dirty="0">
                <a:latin typeface="Consolas"/>
              </a:rPr>
              <a:t>: 0.7396470588235294 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</a:t>
            </a:r>
            <a:r>
              <a:rPr lang="ro-RO" sz="1000" dirty="0" err="1">
                <a:latin typeface="Consolas"/>
              </a:rPr>
              <a:t>Logreg</a:t>
            </a:r>
            <a:r>
              <a:rPr lang="ro-RO" sz="1000" dirty="0">
                <a:latin typeface="Consolas"/>
              </a:rPr>
              <a:t> + 1-3-grams + </a:t>
            </a:r>
            <a:r>
              <a:rPr lang="ro-RO" sz="1000" dirty="0" err="1">
                <a:latin typeface="Consolas"/>
              </a:rPr>
              <a:t>features</a:t>
            </a:r>
            <a:r>
              <a:rPr lang="ro-RO" sz="1000" dirty="0">
                <a:latin typeface="Consolas"/>
              </a:rPr>
              <a:t>: 0.765625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</a:t>
            </a:r>
            <a:r>
              <a:rPr lang="ro-RO" sz="1000" dirty="0" err="1">
                <a:latin typeface="Consolas"/>
              </a:rPr>
              <a:t>bert</a:t>
            </a:r>
            <a:r>
              <a:rPr lang="ro-RO" sz="1000" dirty="0">
                <a:latin typeface="Consolas"/>
              </a:rPr>
              <a:t>: </a:t>
            </a:r>
            <a:r>
              <a:rPr lang="ro-RO" sz="1000" dirty="0">
                <a:latin typeface="Consolas"/>
                <a:ea typeface="+mn-lt"/>
                <a:cs typeface="+mn-lt"/>
              </a:rPr>
              <a:t>0.796713643680769 (</a:t>
            </a:r>
            <a:r>
              <a:rPr lang="ro-RO" sz="1000" dirty="0" err="1">
                <a:latin typeface="Consolas"/>
                <a:ea typeface="+mn-lt"/>
                <a:cs typeface="+mn-lt"/>
              </a:rPr>
              <a:t>due</a:t>
            </a:r>
            <a:r>
              <a:rPr lang="ro-RO" sz="1000" dirty="0">
                <a:latin typeface="Consolas"/>
                <a:ea typeface="+mn-lt"/>
                <a:cs typeface="+mn-lt"/>
              </a:rPr>
              <a:t> </a:t>
            </a:r>
            <a:r>
              <a:rPr lang="ro-RO" sz="1000" dirty="0" err="1">
                <a:latin typeface="Consolas"/>
                <a:ea typeface="+mn-lt"/>
                <a:cs typeface="+mn-lt"/>
              </a:rPr>
              <a:t>to</a:t>
            </a:r>
            <a:r>
              <a:rPr lang="ro-RO" sz="1000" dirty="0">
                <a:latin typeface="Consolas"/>
                <a:ea typeface="+mn-lt"/>
                <a:cs typeface="+mn-lt"/>
              </a:rPr>
              <a:t> </a:t>
            </a:r>
            <a:r>
              <a:rPr lang="ro-RO" sz="1000" dirty="0" err="1">
                <a:latin typeface="Consolas"/>
                <a:ea typeface="+mn-lt"/>
                <a:cs typeface="+mn-lt"/>
              </a:rPr>
              <a:t>lower</a:t>
            </a:r>
            <a:r>
              <a:rPr lang="ro-RO" sz="1000" dirty="0">
                <a:latin typeface="Consolas"/>
                <a:ea typeface="+mn-lt"/>
                <a:cs typeface="+mn-lt"/>
              </a:rPr>
              <a:t> </a:t>
            </a:r>
            <a:r>
              <a:rPr lang="ro-RO" sz="1000" dirty="0" err="1">
                <a:latin typeface="Consolas"/>
                <a:ea typeface="+mn-lt"/>
                <a:cs typeface="+mn-lt"/>
              </a:rPr>
              <a:t>sequence</a:t>
            </a:r>
            <a:r>
              <a:rPr lang="ro-RO" sz="1000" dirty="0">
                <a:latin typeface="Consolas"/>
                <a:ea typeface="+mn-lt"/>
                <a:cs typeface="+mn-lt"/>
              </a:rPr>
              <a:t> </a:t>
            </a:r>
            <a:r>
              <a:rPr lang="ro-RO" sz="1000" dirty="0" err="1">
                <a:latin typeface="Consolas"/>
                <a:ea typeface="+mn-lt"/>
                <a:cs typeface="+mn-lt"/>
              </a:rPr>
              <a:t>length</a:t>
            </a:r>
            <a:r>
              <a:rPr lang="ro-RO" sz="1000" dirty="0">
                <a:latin typeface="Consolas"/>
                <a:ea typeface="+mn-lt"/>
                <a:cs typeface="+mn-lt"/>
              </a:rPr>
              <a:t>)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</a:t>
            </a:r>
            <a:r>
              <a:rPr lang="ro-RO" sz="1000" dirty="0" err="1">
                <a:latin typeface="Consolas"/>
              </a:rPr>
              <a:t>logreg</a:t>
            </a:r>
            <a:r>
              <a:rPr lang="ro-RO" sz="1000" dirty="0">
                <a:latin typeface="Consolas"/>
              </a:rPr>
              <a:t> + </a:t>
            </a:r>
            <a:r>
              <a:rPr lang="ro-RO" sz="1000" dirty="0" err="1">
                <a:latin typeface="Consolas"/>
              </a:rPr>
              <a:t>pretrained</a:t>
            </a:r>
            <a:r>
              <a:rPr lang="ro-RO" sz="1000" dirty="0">
                <a:latin typeface="Consolas"/>
              </a:rPr>
              <a:t> word2vec + </a:t>
            </a:r>
            <a:r>
              <a:rPr lang="ro-RO" sz="1000" dirty="0" err="1">
                <a:latin typeface="Consolas"/>
              </a:rPr>
              <a:t>features</a:t>
            </a:r>
            <a:r>
              <a:rPr lang="ro-RO" sz="1000" dirty="0">
                <a:latin typeface="Consolas"/>
              </a:rPr>
              <a:t>: 0.7716899224806202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</a:t>
            </a:r>
            <a:r>
              <a:rPr lang="ro-RO" sz="1000" dirty="0" err="1">
                <a:latin typeface="Consolas"/>
              </a:rPr>
              <a:t>logreg</a:t>
            </a:r>
            <a:r>
              <a:rPr lang="ro-RO" sz="1000" dirty="0">
                <a:latin typeface="Consolas"/>
              </a:rPr>
              <a:t> + </a:t>
            </a:r>
            <a:r>
              <a:rPr lang="ro-RO" sz="1000" dirty="0" err="1">
                <a:latin typeface="Consolas"/>
              </a:rPr>
              <a:t>domain</a:t>
            </a:r>
            <a:r>
              <a:rPr lang="ro-RO" sz="1000" dirty="0">
                <a:latin typeface="Consolas"/>
              </a:rPr>
              <a:t> word2vec + </a:t>
            </a:r>
            <a:r>
              <a:rPr lang="ro-RO" sz="1000" dirty="0" err="1">
                <a:latin typeface="Consolas"/>
              </a:rPr>
              <a:t>features</a:t>
            </a:r>
            <a:r>
              <a:rPr lang="ro-RO" sz="1000" dirty="0">
                <a:latin typeface="Consolas"/>
              </a:rPr>
              <a:t>: 0.786038961038961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</a:t>
            </a:r>
            <a:r>
              <a:rPr lang="ro-RO" sz="1000" dirty="0" err="1">
                <a:latin typeface="Consolas"/>
              </a:rPr>
              <a:t>logreg</a:t>
            </a:r>
            <a:r>
              <a:rPr lang="ro-RO" sz="1000" dirty="0">
                <a:latin typeface="Consolas"/>
              </a:rPr>
              <a:t> + </a:t>
            </a:r>
            <a:r>
              <a:rPr lang="ro-RO" sz="1000" dirty="0" err="1">
                <a:latin typeface="Consolas"/>
              </a:rPr>
              <a:t>bert</a:t>
            </a:r>
            <a:r>
              <a:rPr lang="ro-RO" sz="1000" dirty="0">
                <a:latin typeface="Consolas"/>
              </a:rPr>
              <a:t> </a:t>
            </a:r>
            <a:r>
              <a:rPr lang="ro-RO" sz="1000" dirty="0" err="1">
                <a:latin typeface="Consolas"/>
              </a:rPr>
              <a:t>embeddings</a:t>
            </a:r>
            <a:r>
              <a:rPr lang="ro-RO" sz="1000" dirty="0">
                <a:latin typeface="Consolas"/>
              </a:rPr>
              <a:t> + </a:t>
            </a:r>
            <a:r>
              <a:rPr lang="ro-RO" sz="1000" dirty="0" err="1">
                <a:latin typeface="Consolas"/>
              </a:rPr>
              <a:t>features</a:t>
            </a:r>
            <a:r>
              <a:rPr lang="ro-RO" sz="1000" dirty="0">
                <a:latin typeface="Consolas"/>
              </a:rPr>
              <a:t>: 0.772238961038961 (</a:t>
            </a:r>
            <a:r>
              <a:rPr lang="ro-RO" sz="1000" dirty="0" err="1">
                <a:latin typeface="Consolas"/>
              </a:rPr>
              <a:t>due</a:t>
            </a:r>
            <a:r>
              <a:rPr lang="ro-RO" sz="1000" dirty="0">
                <a:latin typeface="Consolas"/>
              </a:rPr>
              <a:t> </a:t>
            </a:r>
            <a:r>
              <a:rPr lang="ro-RO" sz="1000" dirty="0" err="1">
                <a:latin typeface="Consolas"/>
              </a:rPr>
              <a:t>to</a:t>
            </a:r>
            <a:r>
              <a:rPr lang="ro-RO" sz="1000" dirty="0">
                <a:latin typeface="Consolas"/>
              </a:rPr>
              <a:t> </a:t>
            </a:r>
            <a:r>
              <a:rPr lang="ro-RO" sz="1000" dirty="0" err="1">
                <a:latin typeface="Consolas"/>
              </a:rPr>
              <a:t>lower</a:t>
            </a:r>
            <a:r>
              <a:rPr lang="ro-RO" sz="1000" dirty="0">
                <a:latin typeface="Consolas"/>
              </a:rPr>
              <a:t> </a:t>
            </a:r>
            <a:r>
              <a:rPr lang="ro-RO" sz="1000" dirty="0" err="1">
                <a:latin typeface="Consolas"/>
              </a:rPr>
              <a:t>sequence</a:t>
            </a:r>
            <a:r>
              <a:rPr lang="ro-RO" sz="1000" dirty="0">
                <a:latin typeface="Consolas"/>
              </a:rPr>
              <a:t> </a:t>
            </a:r>
            <a:r>
              <a:rPr lang="ro-RO" sz="1000" dirty="0" err="1">
                <a:latin typeface="Consolas"/>
              </a:rPr>
              <a:t>length</a:t>
            </a:r>
            <a:r>
              <a:rPr lang="ro-RO" sz="1000" dirty="0">
                <a:latin typeface="Consolas"/>
              </a:rPr>
              <a:t>)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A394024-5608-EBFD-B310-B89131518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777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663CDBC-612D-2A28-B7D0-A6EFC1BD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PAPER </a:t>
            </a:r>
            <a:r>
              <a:rPr lang="ro-RO" dirty="0" err="1"/>
              <a:t>results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06103CE-888C-9BAF-D9EA-F9FD1410F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Paper</a:t>
            </a:r>
            <a:r>
              <a:rPr lang="ro-RO" dirty="0"/>
              <a:t> </a:t>
            </a:r>
            <a:r>
              <a:rPr lang="ro-RO" dirty="0" err="1"/>
              <a:t>results</a:t>
            </a:r>
          </a:p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95B00D4B-9EFB-5289-0DA3-BD77E086C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24</a:t>
            </a:fld>
            <a:endParaRPr lang="zh-TW" altLang="en-US"/>
          </a:p>
        </p:txBody>
      </p:sp>
      <p:pic>
        <p:nvPicPr>
          <p:cNvPr id="5" name="Imagine 5" descr="O imagine care conține masă&#10;&#10;Descriere generată automat">
            <a:extLst>
              <a:ext uri="{FF2B5EF4-FFF2-40B4-BE49-F238E27FC236}">
                <a16:creationId xmlns:a16="http://schemas.microsoft.com/office/drawing/2014/main" id="{0FEA490D-BE9F-9940-A9DE-84D7AA085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15" y="1930692"/>
            <a:ext cx="5616966" cy="25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88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59E6F23-A23E-95BE-0545-84CD9D8B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Questions</a:t>
            </a:r>
            <a:r>
              <a:rPr lang="ro-RO" dirty="0"/>
              <a:t> ?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EC64841-444F-B40E-1EB8-76DDB0593C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36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711675" y="267450"/>
            <a:ext cx="64626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677480"/>
                </a:solidFill>
                <a:ea typeface="新細明體"/>
              </a:rPr>
              <a:t>Data</a:t>
            </a:r>
            <a:r>
              <a:rPr lang="en-US" altLang="zh-TW" b="1" dirty="0">
                <a:solidFill>
                  <a:srgbClr val="677480"/>
                </a:solidFill>
                <a:ea typeface="新細明體"/>
              </a:rPr>
              <a:t>set</a:t>
            </a:r>
            <a:endParaRPr b="1" dirty="0">
              <a:solidFill>
                <a:srgbClr val="677480"/>
              </a:solidFill>
            </a:endParaRPr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719075" y="878875"/>
            <a:ext cx="7548300" cy="17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600" u="sng">
                <a:solidFill>
                  <a:schemeClr val="hlink"/>
                </a:solidFill>
                <a:hlinkClick r:id="rId3"/>
              </a:rPr>
              <a:t>Dreaddit</a:t>
            </a:r>
            <a:r>
              <a:rPr lang="zh-TW" sz="2600"/>
              <a:t> </a:t>
            </a:r>
            <a:endParaRPr sz="2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3500 Reddit posts with binary labels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stressful, non-stressful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563382" y="2486137"/>
            <a:ext cx="7614900" cy="215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Everything sets me off and I'm almost having a </a:t>
            </a:r>
            <a:r>
              <a:rPr lang="zh-TW" sz="1600">
                <a:highlight>
                  <a:srgbClr val="FFE599"/>
                </a:highlight>
              </a:rPr>
              <a:t>panic attack</a:t>
            </a:r>
            <a:r>
              <a:rPr lang="zh-TW" sz="1600"/>
              <a:t>. I'm going to my dads soon and that also </a:t>
            </a:r>
            <a:r>
              <a:rPr lang="zh-TW" sz="1600">
                <a:highlight>
                  <a:srgbClr val="FFE599"/>
                </a:highlight>
              </a:rPr>
              <a:t>makes me anxious</a:t>
            </a:r>
            <a:r>
              <a:rPr lang="zh-TW" sz="1600"/>
              <a:t> because </a:t>
            </a:r>
            <a:r>
              <a:rPr lang="zh-TW" sz="1600">
                <a:highlight>
                  <a:srgbClr val="FFE599"/>
                </a:highlight>
              </a:rPr>
              <a:t>I'm afraid that I'm not in the mental state</a:t>
            </a:r>
            <a:r>
              <a:rPr lang="zh-TW" sz="1600"/>
              <a:t> to go there and I want to stay at my moms but he really isn't happy when I do that. Anyway when she complains or is feeling bad I comfort her and I've never raised my voice at her even when </a:t>
            </a:r>
            <a:r>
              <a:rPr lang="zh-TW" sz="1600">
                <a:highlight>
                  <a:srgbClr val="FFE599"/>
                </a:highlight>
              </a:rPr>
              <a:t>frustrated</a:t>
            </a:r>
            <a:r>
              <a:rPr lang="zh-TW" sz="1600"/>
              <a:t>. When she thinks I disagree with her she raises her voice, I have to talk about what she wants to in general right now because she gets impatient easily. </a:t>
            </a:r>
            <a:r>
              <a:rPr lang="zh-TW" sz="1600">
                <a:highlight>
                  <a:srgbClr val="FFD966"/>
                </a:highlight>
              </a:rPr>
              <a:t>I </a:t>
            </a:r>
            <a:r>
              <a:rPr lang="zh-TW" sz="1600">
                <a:highlight>
                  <a:srgbClr val="FFE599"/>
                </a:highlight>
              </a:rPr>
              <a:t>feel like vomiting</a:t>
            </a:r>
            <a:r>
              <a:rPr lang="zh-TW" sz="1600"/>
              <a:t> because she also has so many redeeming factors but I don't want to lose her as a friend.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92939BB-8963-FFC9-B92B-A9FCE210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DATASET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8342065-942D-2883-4A5B-3297C53C0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4880521" cy="3566239"/>
          </a:xfrm>
        </p:spPr>
        <p:txBody>
          <a:bodyPr/>
          <a:lstStyle/>
          <a:p>
            <a:r>
              <a:rPr lang="ro-RO" dirty="0" err="1">
                <a:ea typeface="+mn-lt"/>
                <a:cs typeface="+mn-lt"/>
              </a:rPr>
              <a:t>Dreaddit</a:t>
            </a:r>
            <a:r>
              <a:rPr lang="ro-RO" dirty="0">
                <a:ea typeface="+mn-lt"/>
                <a:cs typeface="+mn-lt"/>
              </a:rPr>
              <a:t>, a </a:t>
            </a:r>
            <a:r>
              <a:rPr lang="ro-RO" dirty="0" err="1">
                <a:ea typeface="+mn-lt"/>
                <a:cs typeface="+mn-lt"/>
              </a:rPr>
              <a:t>dataset</a:t>
            </a:r>
            <a:r>
              <a:rPr lang="ro-RO" dirty="0">
                <a:ea typeface="+mn-lt"/>
                <a:cs typeface="+mn-lt"/>
              </a:rPr>
              <a:t> of </a:t>
            </a:r>
            <a:r>
              <a:rPr lang="ro-RO" dirty="0" err="1">
                <a:ea typeface="+mn-lt"/>
                <a:cs typeface="+mn-lt"/>
              </a:rPr>
              <a:t>lengthy</a:t>
            </a:r>
            <a:r>
              <a:rPr lang="ro-RO" dirty="0">
                <a:ea typeface="+mn-lt"/>
                <a:cs typeface="+mn-lt"/>
              </a:rPr>
              <a:t> social media </a:t>
            </a:r>
            <a:r>
              <a:rPr lang="ro-RO" dirty="0" err="1">
                <a:ea typeface="+mn-lt"/>
                <a:cs typeface="+mn-lt"/>
              </a:rPr>
              <a:t>posts</a:t>
            </a:r>
            <a:r>
              <a:rPr lang="ro-RO" dirty="0">
                <a:ea typeface="+mn-lt"/>
                <a:cs typeface="+mn-lt"/>
              </a:rPr>
              <a:t> in </a:t>
            </a:r>
            <a:r>
              <a:rPr lang="ro-RO" dirty="0" err="1">
                <a:ea typeface="+mn-lt"/>
                <a:cs typeface="+mn-lt"/>
              </a:rPr>
              <a:t>five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categories</a:t>
            </a:r>
            <a:r>
              <a:rPr lang="ro-RO" dirty="0">
                <a:ea typeface="+mn-lt"/>
                <a:cs typeface="+mn-lt"/>
              </a:rPr>
              <a:t>, </a:t>
            </a:r>
            <a:r>
              <a:rPr lang="ro-RO" dirty="0" err="1">
                <a:ea typeface="+mn-lt"/>
                <a:cs typeface="+mn-lt"/>
              </a:rPr>
              <a:t>each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including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stressful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and</a:t>
            </a:r>
            <a:r>
              <a:rPr lang="ro-RO" dirty="0">
                <a:ea typeface="+mn-lt"/>
                <a:cs typeface="+mn-lt"/>
              </a:rPr>
              <a:t> non-</a:t>
            </a:r>
            <a:r>
              <a:rPr lang="ro-RO" dirty="0" err="1">
                <a:ea typeface="+mn-lt"/>
                <a:cs typeface="+mn-lt"/>
              </a:rPr>
              <a:t>stressful</a:t>
            </a:r>
            <a:r>
              <a:rPr lang="ro-RO" dirty="0">
                <a:ea typeface="+mn-lt"/>
                <a:cs typeface="+mn-lt"/>
              </a:rPr>
              <a:t> text </a:t>
            </a:r>
            <a:r>
              <a:rPr lang="ro-RO" dirty="0" err="1">
                <a:ea typeface="+mn-lt"/>
                <a:cs typeface="+mn-lt"/>
              </a:rPr>
              <a:t>and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different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ways</a:t>
            </a:r>
            <a:r>
              <a:rPr lang="ro-RO" dirty="0">
                <a:ea typeface="+mn-lt"/>
                <a:cs typeface="+mn-lt"/>
              </a:rPr>
              <a:t> of </a:t>
            </a:r>
            <a:r>
              <a:rPr lang="ro-RO" dirty="0" err="1">
                <a:ea typeface="+mn-lt"/>
                <a:cs typeface="+mn-lt"/>
              </a:rPr>
              <a:t>expressing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stress</a:t>
            </a:r>
            <a:r>
              <a:rPr lang="ro-RO" dirty="0">
                <a:ea typeface="+mn-lt"/>
                <a:cs typeface="+mn-lt"/>
              </a:rPr>
              <a:t>, </a:t>
            </a:r>
            <a:r>
              <a:rPr lang="ro-RO" dirty="0" err="1">
                <a:ea typeface="+mn-lt"/>
                <a:cs typeface="+mn-lt"/>
              </a:rPr>
              <a:t>with</a:t>
            </a:r>
            <a:r>
              <a:rPr lang="ro-RO" dirty="0">
                <a:ea typeface="+mn-lt"/>
                <a:cs typeface="+mn-lt"/>
              </a:rPr>
              <a:t> a subset of </a:t>
            </a:r>
            <a:r>
              <a:rPr lang="ro-RO" dirty="0" err="1">
                <a:ea typeface="+mn-lt"/>
                <a:cs typeface="+mn-lt"/>
              </a:rPr>
              <a:t>the</a:t>
            </a:r>
            <a:r>
              <a:rPr lang="ro-RO" dirty="0">
                <a:ea typeface="+mn-lt"/>
                <a:cs typeface="+mn-lt"/>
              </a:rPr>
              <a:t> data </a:t>
            </a:r>
            <a:r>
              <a:rPr lang="ro-RO" dirty="0" err="1">
                <a:ea typeface="+mn-lt"/>
                <a:cs typeface="+mn-lt"/>
              </a:rPr>
              <a:t>annotated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by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human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annotators</a:t>
            </a:r>
            <a:r>
              <a:rPr lang="ro-RO" dirty="0">
                <a:ea typeface="+mn-lt"/>
                <a:cs typeface="+mn-lt"/>
              </a:rPr>
              <a:t>.</a:t>
            </a:r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309FF809-09B8-A107-3F09-8BDC0165D4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89CA42E7-713A-A58E-E780-C0D0EC1B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0" y="1376313"/>
            <a:ext cx="2743200" cy="27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6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A4BD7B2-6AA2-C43E-F36B-202696FC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dataset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B718409-E393-807E-8525-9609641E1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Reddit</a:t>
            </a:r>
            <a:r>
              <a:rPr lang="ro-RO" dirty="0"/>
              <a:t> </a:t>
            </a:r>
            <a:r>
              <a:rPr lang="ro-RO" dirty="0" err="1"/>
              <a:t>subforums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3B0AF8AE-ED05-C0A4-0316-66E02F2DA8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 lang="zh-TW" altLang="en-US"/>
          </a:p>
        </p:txBody>
      </p:sp>
      <p:pic>
        <p:nvPicPr>
          <p:cNvPr id="6" name="Imagine 6" descr="O imagine care conține masă&#10;&#10;Descriere generată automat">
            <a:extLst>
              <a:ext uri="{FF2B5EF4-FFF2-40B4-BE49-F238E27FC236}">
                <a16:creationId xmlns:a16="http://schemas.microsoft.com/office/drawing/2014/main" id="{AA711FD5-52C0-1038-5619-1868E435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63" y="1903630"/>
            <a:ext cx="3558632" cy="169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7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F46452E-F46C-874C-0FA3-4C93C998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Features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3E3CF02-7980-5A6B-A774-80854CCFD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5117486" cy="3552300"/>
          </a:xfrm>
        </p:spPr>
        <p:txBody>
          <a:bodyPr/>
          <a:lstStyle/>
          <a:p>
            <a:r>
              <a:rPr lang="ro-RO" dirty="0"/>
              <a:t>The data set </a:t>
            </a:r>
            <a:r>
              <a:rPr lang="ro-RO" dirty="0" err="1"/>
              <a:t>also</a:t>
            </a:r>
            <a:r>
              <a:rPr lang="ro-RO" dirty="0"/>
              <a:t> </a:t>
            </a:r>
            <a:r>
              <a:rPr lang="ro-RO" dirty="0" err="1"/>
              <a:t>contains</a:t>
            </a:r>
            <a:r>
              <a:rPr lang="ro-RO" dirty="0"/>
              <a:t> 136 </a:t>
            </a:r>
            <a:r>
              <a:rPr lang="ro-RO" dirty="0" err="1"/>
              <a:t>features</a:t>
            </a:r>
            <a:r>
              <a:rPr lang="ro-RO" dirty="0"/>
              <a:t>(liwc-2015 </a:t>
            </a:r>
            <a:r>
              <a:rPr lang="ro-RO" dirty="0" err="1"/>
              <a:t>features</a:t>
            </a:r>
            <a:r>
              <a:rPr lang="ro-RO" dirty="0"/>
              <a:t>)  lexical </a:t>
            </a:r>
            <a:r>
              <a:rPr lang="ro-RO" dirty="0" err="1"/>
              <a:t>features</a:t>
            </a:r>
            <a:r>
              <a:rPr lang="ro-RO" dirty="0"/>
              <a:t> ,social media </a:t>
            </a:r>
            <a:r>
              <a:rPr lang="ro-RO" dirty="0" err="1"/>
              <a:t>features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 sintactic </a:t>
            </a:r>
            <a:r>
              <a:rPr lang="ro-RO" dirty="0" err="1"/>
              <a:t>features</a:t>
            </a:r>
            <a:r>
              <a:rPr lang="ro-RO" dirty="0"/>
              <a:t>.</a:t>
            </a:r>
          </a:p>
          <a:p>
            <a:r>
              <a:rPr lang="ro-RO" dirty="0">
                <a:ea typeface="+mn-lt"/>
                <a:cs typeface="+mn-lt"/>
              </a:rPr>
              <a:t>Linguistic </a:t>
            </a:r>
            <a:r>
              <a:rPr lang="ro-RO" dirty="0" err="1">
                <a:ea typeface="+mn-lt"/>
                <a:cs typeface="+mn-lt"/>
              </a:rPr>
              <a:t>Inquiry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and</a:t>
            </a:r>
            <a:r>
              <a:rPr lang="ro-RO" dirty="0">
                <a:ea typeface="+mn-lt"/>
                <a:cs typeface="+mn-lt"/>
              </a:rPr>
              <a:t> Word Count (LIWC) (</a:t>
            </a:r>
            <a:r>
              <a:rPr lang="ro-RO" dirty="0" err="1">
                <a:ea typeface="+mn-lt"/>
                <a:cs typeface="+mn-lt"/>
              </a:rPr>
              <a:t>Pennebaker</a:t>
            </a:r>
            <a:r>
              <a:rPr lang="ro-RO" dirty="0">
                <a:ea typeface="+mn-lt"/>
                <a:cs typeface="+mn-lt"/>
              </a:rPr>
              <a:t> et al., 2015), a lexicon-</a:t>
            </a:r>
            <a:r>
              <a:rPr lang="ro-RO" dirty="0" err="1">
                <a:ea typeface="+mn-lt"/>
                <a:cs typeface="+mn-lt"/>
              </a:rPr>
              <a:t>based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tool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that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gives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scores</a:t>
            </a:r>
            <a:r>
              <a:rPr lang="ro-RO" dirty="0">
                <a:ea typeface="+mn-lt"/>
                <a:cs typeface="+mn-lt"/>
              </a:rPr>
              <a:t> for </a:t>
            </a:r>
            <a:r>
              <a:rPr lang="ro-RO" dirty="0" err="1">
                <a:ea typeface="+mn-lt"/>
                <a:cs typeface="+mn-lt"/>
              </a:rPr>
              <a:t>psychologically</a:t>
            </a:r>
            <a:r>
              <a:rPr lang="ro-RO" dirty="0">
                <a:ea typeface="+mn-lt"/>
                <a:cs typeface="+mn-lt"/>
              </a:rPr>
              <a:t> relevant </a:t>
            </a:r>
            <a:r>
              <a:rPr lang="ro-RO" dirty="0" err="1">
                <a:ea typeface="+mn-lt"/>
                <a:cs typeface="+mn-lt"/>
              </a:rPr>
              <a:t>categories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such</a:t>
            </a:r>
            <a:r>
              <a:rPr lang="ro-RO" dirty="0">
                <a:ea typeface="+mn-lt"/>
                <a:cs typeface="+mn-lt"/>
              </a:rPr>
              <a:t> as </a:t>
            </a:r>
            <a:r>
              <a:rPr lang="ro-RO" dirty="0" err="1">
                <a:ea typeface="+mn-lt"/>
                <a:cs typeface="+mn-lt"/>
              </a:rPr>
              <a:t>sadness</a:t>
            </a:r>
            <a:r>
              <a:rPr lang="ro-RO" dirty="0">
                <a:ea typeface="+mn-lt"/>
                <a:cs typeface="+mn-lt"/>
              </a:rPr>
              <a:t> or cognitive </a:t>
            </a:r>
            <a:r>
              <a:rPr lang="ro-RO" dirty="0" err="1">
                <a:ea typeface="+mn-lt"/>
                <a:cs typeface="+mn-lt"/>
              </a:rPr>
              <a:t>processes</a:t>
            </a:r>
            <a:r>
              <a:rPr lang="ro-RO" dirty="0">
                <a:ea typeface="+mn-lt"/>
                <a:cs typeface="+mn-lt"/>
              </a:rPr>
              <a:t>, as a </a:t>
            </a:r>
            <a:r>
              <a:rPr lang="ro-RO" dirty="0" err="1">
                <a:ea typeface="+mn-lt"/>
                <a:cs typeface="+mn-lt"/>
              </a:rPr>
              <a:t>proxy</a:t>
            </a:r>
            <a:r>
              <a:rPr lang="ro-RO" dirty="0">
                <a:ea typeface="+mn-lt"/>
                <a:cs typeface="+mn-lt"/>
              </a:rPr>
              <a:t> for topic </a:t>
            </a:r>
            <a:r>
              <a:rPr lang="ro-RO" dirty="0" err="1">
                <a:ea typeface="+mn-lt"/>
                <a:cs typeface="+mn-lt"/>
              </a:rPr>
              <a:t>prevalence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and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expression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variety</a:t>
            </a:r>
            <a:endParaRPr lang="ro-RO" dirty="0"/>
          </a:p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F31EEDA6-CEF4-B774-563B-7497F9D424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40F1115A-171B-6937-3E59-ABCD0A5B6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700" y="1655035"/>
            <a:ext cx="2743200" cy="20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6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284100" y="60400"/>
            <a:ext cx="312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677480"/>
                </a:solidFill>
                <a:ea typeface="新細明體"/>
              </a:rPr>
              <a:t>Data </a:t>
            </a:r>
            <a:r>
              <a:rPr lang="en-US" altLang="zh-TW" b="1" dirty="0">
                <a:solidFill>
                  <a:srgbClr val="677480"/>
                </a:solidFill>
                <a:ea typeface="新細明體"/>
              </a:rPr>
              <a:t>CLEANING</a:t>
            </a:r>
            <a:endParaRPr b="1" dirty="0">
              <a:solidFill>
                <a:srgbClr val="677480"/>
              </a:solidFill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50185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CA0917B9-4AFC-54C6-AC17-1D8209A7E689}"/>
              </a:ext>
            </a:extLst>
          </p:cNvPr>
          <p:cNvSpPr txBox="1"/>
          <p:nvPr/>
        </p:nvSpPr>
        <p:spPr>
          <a:xfrm>
            <a:off x="287144" y="886521"/>
            <a:ext cx="8541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>
                <a:latin typeface="Consolas"/>
              </a:rPr>
              <a:t>nlp</a:t>
            </a:r>
            <a:r>
              <a:rPr lang="ro-RO" dirty="0">
                <a:latin typeface="Consolas"/>
              </a:rPr>
              <a:t> = </a:t>
            </a:r>
            <a:r>
              <a:rPr lang="ro-RO" dirty="0" err="1">
                <a:latin typeface="Consolas"/>
              </a:rPr>
              <a:t>spacy.load</a:t>
            </a:r>
            <a:r>
              <a:rPr lang="ro-RO" dirty="0">
                <a:latin typeface="Consolas"/>
              </a:rPr>
              <a:t>("</a:t>
            </a:r>
            <a:r>
              <a:rPr lang="ro-RO" dirty="0" err="1">
                <a:latin typeface="Consolas"/>
              </a:rPr>
              <a:t>en_core_web_sm</a:t>
            </a:r>
            <a:r>
              <a:rPr lang="ro-RO" dirty="0">
                <a:latin typeface="Consolas"/>
              </a:rPr>
              <a:t>", </a:t>
            </a:r>
            <a:r>
              <a:rPr lang="ro-RO" dirty="0" err="1">
                <a:latin typeface="Consolas"/>
              </a:rPr>
              <a:t>disable</a:t>
            </a:r>
            <a:r>
              <a:rPr lang="ro-RO" dirty="0">
                <a:latin typeface="Consolas"/>
              </a:rPr>
              <a:t>=['</a:t>
            </a:r>
            <a:r>
              <a:rPr lang="ro-RO" dirty="0" err="1">
                <a:latin typeface="Consolas"/>
              </a:rPr>
              <a:t>parser</a:t>
            </a:r>
            <a:r>
              <a:rPr lang="ro-RO" dirty="0">
                <a:latin typeface="Consolas"/>
              </a:rPr>
              <a:t>', '</a:t>
            </a:r>
            <a:r>
              <a:rPr lang="ro-RO" dirty="0" err="1">
                <a:latin typeface="Consolas"/>
              </a:rPr>
              <a:t>ner</a:t>
            </a:r>
            <a:r>
              <a:rPr lang="ro-RO" dirty="0">
                <a:latin typeface="Consolas"/>
              </a:rPr>
              <a:t>'])</a:t>
            </a:r>
            <a:endParaRPr lang="ro-RO" dirty="0"/>
          </a:p>
        </p:txBody>
      </p:sp>
      <p:pic>
        <p:nvPicPr>
          <p:cNvPr id="3" name="Imagine 3" descr="O imagine care conține text&#10;&#10;Descriere generată automat">
            <a:extLst>
              <a:ext uri="{FF2B5EF4-FFF2-40B4-BE49-F238E27FC236}">
                <a16:creationId xmlns:a16="http://schemas.microsoft.com/office/drawing/2014/main" id="{E15FD350-4C51-4265-2194-470C4905A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36" y="1329319"/>
            <a:ext cx="5496156" cy="29309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490825" y="111975"/>
            <a:ext cx="8362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677480"/>
                </a:solidFill>
              </a:rPr>
              <a:t>Feature Extraction: TF-IDF (1-gram)</a:t>
            </a:r>
            <a:endParaRPr b="1">
              <a:solidFill>
                <a:srgbClr val="677480"/>
              </a:solidFill>
            </a:endParaRPr>
          </a:p>
        </p:txBody>
      </p:sp>
      <p:sp>
        <p:nvSpPr>
          <p:cNvPr id="311" name="Google Shape;311;p28"/>
          <p:cNvSpPr txBox="1">
            <a:spLocks noGrp="1"/>
          </p:cNvSpPr>
          <p:nvPr>
            <p:ph type="body" idx="1"/>
          </p:nvPr>
        </p:nvSpPr>
        <p:spPr>
          <a:xfrm>
            <a:off x="1098850" y="4294700"/>
            <a:ext cx="2755800" cy="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20253"/>
                </a:solidFill>
              </a:rPr>
              <a:t>Non-Stress Posts</a:t>
            </a:r>
            <a:endParaRPr sz="2400" b="1"/>
          </a:p>
        </p:txBody>
      </p:sp>
      <p:sp>
        <p:nvSpPr>
          <p:cNvPr id="314" name="Google Shape;314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sp>
        <p:nvSpPr>
          <p:cNvPr id="312" name="Google Shape;312;p28"/>
          <p:cNvSpPr txBox="1">
            <a:spLocks noGrp="1"/>
          </p:cNvSpPr>
          <p:nvPr>
            <p:ph type="body" idx="4294967295"/>
          </p:nvPr>
        </p:nvSpPr>
        <p:spPr>
          <a:xfrm>
            <a:off x="7313613" y="4294188"/>
            <a:ext cx="1830387" cy="649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b="1">
                <a:solidFill>
                  <a:srgbClr val="F20253"/>
                </a:solidFill>
              </a:rPr>
              <a:t>Stress Posts</a:t>
            </a:r>
            <a:endParaRPr sz="2400" b="1"/>
          </a:p>
        </p:txBody>
      </p:sp>
      <p:pic>
        <p:nvPicPr>
          <p:cNvPr id="309" name="Google Shape;3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50" y="1572172"/>
            <a:ext cx="4312924" cy="273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350" y="1597587"/>
            <a:ext cx="4267200" cy="270803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8"/>
          <p:cNvSpPr txBox="1"/>
          <p:nvPr/>
        </p:nvSpPr>
        <p:spPr>
          <a:xfrm>
            <a:off x="490825" y="969375"/>
            <a:ext cx="57849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Num of Features: 10030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>
            <a:spLocks noGrp="1"/>
          </p:cNvSpPr>
          <p:nvPr>
            <p:ph type="title"/>
          </p:nvPr>
        </p:nvSpPr>
        <p:spPr>
          <a:xfrm>
            <a:off x="870875" y="125975"/>
            <a:ext cx="6855900" cy="7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200" b="1">
                <a:solidFill>
                  <a:srgbClr val="677480"/>
                </a:solidFill>
              </a:rPr>
              <a:t>TF-IDF Top 20 Words in 2 labels</a:t>
            </a:r>
            <a:endParaRPr sz="3200"/>
          </a:p>
        </p:txBody>
      </p:sp>
      <p:sp>
        <p:nvSpPr>
          <p:cNvPr id="320" name="Google Shape;320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pic>
        <p:nvPicPr>
          <p:cNvPr id="321" name="Google Shape;321;p29"/>
          <p:cNvPicPr preferRelativeResize="0"/>
          <p:nvPr/>
        </p:nvPicPr>
        <p:blipFill rotWithShape="1">
          <a:blip r:embed="rId3">
            <a:alphaModFix/>
          </a:blip>
          <a:srcRect t="4825"/>
          <a:stretch/>
        </p:blipFill>
        <p:spPr>
          <a:xfrm>
            <a:off x="802275" y="827975"/>
            <a:ext cx="6855899" cy="412465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9"/>
          <p:cNvSpPr/>
          <p:nvPr/>
        </p:nvSpPr>
        <p:spPr>
          <a:xfrm>
            <a:off x="4732025" y="4394125"/>
            <a:ext cx="411600" cy="251400"/>
          </a:xfrm>
          <a:prstGeom prst="ellipse">
            <a:avLst/>
          </a:prstGeom>
          <a:noFill/>
          <a:ln w="28575" cap="flat" cmpd="sng">
            <a:solidFill>
              <a:srgbClr val="F202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0253"/>
              </a:solidFill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1123950" y="4055050"/>
            <a:ext cx="411600" cy="251400"/>
          </a:xfrm>
          <a:prstGeom prst="ellipse">
            <a:avLst/>
          </a:prstGeom>
          <a:noFill/>
          <a:ln w="28575" cap="flat" cmpd="sng">
            <a:solidFill>
              <a:srgbClr val="F202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025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{1FBB41E6-47E5-1047-8556-8B32A8A30C7A}tf10001119_mac</Template>
  <TotalTime>520</TotalTime>
  <Words>1483</Words>
  <Application>Microsoft Macintosh PowerPoint</Application>
  <PresentationFormat>On-screen Show (16:9)</PresentationFormat>
  <Paragraphs>108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Consolas</vt:lpstr>
      <vt:lpstr>Roboto</vt:lpstr>
      <vt:lpstr>Gill Sans MT</vt:lpstr>
      <vt:lpstr>Lato</vt:lpstr>
      <vt:lpstr>Calibri</vt:lpstr>
      <vt:lpstr>Arial</vt:lpstr>
      <vt:lpstr>Gallery</vt:lpstr>
      <vt:lpstr>Stress Analysis in Social Media</vt:lpstr>
      <vt:lpstr>Motivation</vt:lpstr>
      <vt:lpstr>Dataset</vt:lpstr>
      <vt:lpstr>DATASET</vt:lpstr>
      <vt:lpstr>dataset</vt:lpstr>
      <vt:lpstr>Features</vt:lpstr>
      <vt:lpstr>Data CLEANING</vt:lpstr>
      <vt:lpstr>Feature Extraction: TF-IDF (1-gram)</vt:lpstr>
      <vt:lpstr>TF-IDF Top 20 Words in 2 labels</vt:lpstr>
      <vt:lpstr>Word2Vec Features</vt:lpstr>
      <vt:lpstr>Classification</vt:lpstr>
      <vt:lpstr>BiLSTM</vt:lpstr>
      <vt:lpstr>BILSTM</vt:lpstr>
      <vt:lpstr>CNN</vt:lpstr>
      <vt:lpstr>CNN</vt:lpstr>
      <vt:lpstr>LoGISTIC-REGRESSION</vt:lpstr>
      <vt:lpstr>Logistic regression + Word2vec</vt:lpstr>
      <vt:lpstr>Logistic regression</vt:lpstr>
      <vt:lpstr>Logistic regression + bert features</vt:lpstr>
      <vt:lpstr>Logistic regression 1-3 grams with features</vt:lpstr>
      <vt:lpstr>BERT</vt:lpstr>
      <vt:lpstr>Bert</vt:lpstr>
      <vt:lpstr>MY RESULTS</vt:lpstr>
      <vt:lpstr>PAPER results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Analysis in Social Media</dc:title>
  <cp:lastModifiedBy>MARIAN PAUL SICHITIU</cp:lastModifiedBy>
  <cp:revision>231</cp:revision>
  <dcterms:modified xsi:type="dcterms:W3CDTF">2022-05-23T14:08:27Z</dcterms:modified>
</cp:coreProperties>
</file>