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7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3" r:id="rId27"/>
    <p:sldId id="286" r:id="rId28"/>
    <p:sldId id="284" r:id="rId29"/>
    <p:sldId id="285" r:id="rId30"/>
    <p:sldId id="274" r:id="rId31"/>
    <p:sldId id="288" r:id="rId32"/>
    <p:sldId id="289" r:id="rId33"/>
    <p:sldId id="291" r:id="rId34"/>
    <p:sldId id="292" r:id="rId35"/>
    <p:sldId id="300" r:id="rId36"/>
    <p:sldId id="301" r:id="rId37"/>
    <p:sldId id="302" r:id="rId38"/>
    <p:sldId id="296" r:id="rId39"/>
    <p:sldId id="293" r:id="rId40"/>
    <p:sldId id="297" r:id="rId41"/>
    <p:sldId id="298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299" r:id="rId58"/>
    <p:sldId id="318" r:id="rId59"/>
    <p:sldId id="290" r:id="rId60"/>
    <p:sldId id="280" r:id="rId61"/>
    <p:sldId id="295" r:id="rId62"/>
    <p:sldId id="294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F6B2F-53A9-4977-9F82-13FB1ED1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B19666-1661-49CF-9708-A618707E5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FD6A6-82DA-4059-A2B3-2AB1AFEA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55789-7595-4ED9-9939-2515C597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ED444-EF0C-4ED8-9831-CB07B482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935BB-5144-4CB7-8197-E66A7E55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22C43-6FA5-4F68-8A41-94240C750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AE5BD-1A86-4287-B42C-4077817A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B3DF7-0054-4ACF-B7C7-BA00D6A2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CA03C-8AF4-40D9-A8DF-B5FDCB3C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6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CFCB51-BF93-4588-8B2D-446E5D641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5E8225-8D88-4F1F-A0FB-BF8885A9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DFF20-DA30-4FBC-B272-BD24B772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A6AB6-553A-4FAD-BC28-318BD6B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85D06-29E2-4D6F-96E1-188BEEC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0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D7471-26D1-4502-BF53-97649490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A126A-1B0A-494F-A67E-64B1482C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2E8CD-1B26-4086-943E-DE45DB62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18920-A4CC-44EC-9CFC-D16A34B6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BEE1D-BE29-41F0-9291-E31A7612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5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24A58-AFC0-478A-A864-2E1805CB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79968-0FF5-4D04-AED0-CB96CF2BC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C68E3-CFE6-4BAC-ABC3-B6AD58E2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185E6-091B-4FC4-B480-7ADE3F50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1C81C-52DE-4A6F-B5D8-5D585034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0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6E330-ED1A-4041-BCFE-3838F719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2253F-662C-4323-A54D-C1D989D29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ED603-FD66-4F93-B6BA-912AE9A4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886AE-FC37-4A95-AE47-FF169B3E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7984B1-814B-4A08-9DEE-FB2B9786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B610B-99BB-427A-8BEA-41C6C5CB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7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03B1E-1492-48A8-B47E-D6D9B6AE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C99FE-0486-49CC-8551-8C65B88D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57F832-FC21-41E4-B558-A92C95B14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99362C-5BC8-416F-A960-20CAEC866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6C714F-47D1-49C9-9F9C-2BC8DBFF3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9C859E-D593-4238-BF7B-FFF535F4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087D9F-1D5D-4C50-BFD2-D57996DA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DA6FE-D21E-4A78-B8F3-FFBAD7F1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9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C9AB1-1EDB-4913-A8E1-4AD8ABB7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63471-D213-4DB2-9E6D-E14A858D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432189-68FE-419D-96D0-59C0B84D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22E083-2209-463D-B817-37028171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290D8E-8A6B-47B9-B53F-4F1568AB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D67A1E-88A2-4C57-A844-41490931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26991-1EF6-422E-A15C-60F77F78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4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94046-DE3A-455E-8861-45456504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EC47A-DB44-4F5D-8A32-4C36056E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41465E-4EFA-4669-A24F-4BFCED3C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472C8-5DE5-4963-AD71-CC2ED202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311CA-430F-41E7-A233-C8FA61E8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CFBE9-518E-4ED9-8FF2-86151BAF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78EBF-94C9-4D69-86B1-D84443CA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274EA5-40ED-4B70-A731-2EB89C9FB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13C27-D9E0-46E3-814E-19A3C2538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919ED-1C14-49CE-A951-A37DE321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75B0B-E1C3-4A15-8AD0-0884E555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5DF582-1873-451F-BCBF-B5896F2C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9C73F0-F002-4783-883E-8390D36B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86323-3F78-490B-9A9D-822ACD079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B69E2-6BBB-4215-9637-C63AE069D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0FF32-5A67-4D8F-A7D7-0CB571E7D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ED854-460D-4682-B554-EE342C8DD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9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52b78400f50acd6a2715e2a18f5c97bb319efb71 [52b7840]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2020-08-18 </a:t>
            </a:r>
            <a:r>
              <a:rPr lang="ko-KR" altLang="en-US" sz="2400" dirty="0"/>
              <a:t>오전 </a:t>
            </a:r>
            <a:r>
              <a:rPr lang="en-US" altLang="ko-KR" sz="2400" dirty="0"/>
              <a:t>3</a:t>
            </a:r>
            <a:r>
              <a:rPr lang="ko-KR" altLang="en-US" sz="2400" dirty="0"/>
              <a:t>시 </a:t>
            </a:r>
            <a:r>
              <a:rPr lang="en-US" altLang="ko-KR" sz="2400" dirty="0"/>
              <a:t>16</a:t>
            </a:r>
            <a:r>
              <a:rPr lang="ko-KR" altLang="en-US" sz="2400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67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9BA28-8F60-430E-BF54-5F80F470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3D74DA-9DB7-4079-A7A2-0DF44923D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89" y="2073985"/>
            <a:ext cx="3686175" cy="22764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278E3C-8F53-44F5-96E9-6ADF970BA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73"/>
          <a:stretch/>
        </p:blipFill>
        <p:spPr>
          <a:xfrm>
            <a:off x="3956133" y="2073985"/>
            <a:ext cx="3686175" cy="4591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2EF3A3-1C8D-4CE9-9DFA-9CE303574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878" y="2073985"/>
            <a:ext cx="36861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3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62C1D-1721-4720-B5E4-CEC5D3FD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980F15-8D80-43F3-A295-FB5BC0FD1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00" y="3415506"/>
            <a:ext cx="3276600" cy="1171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D2C54-1FA2-4E7C-9B51-F71FA401EE65}"/>
              </a:ext>
            </a:extLst>
          </p:cNvPr>
          <p:cNvSpPr txBox="1"/>
          <p:nvPr/>
        </p:nvSpPr>
        <p:spPr>
          <a:xfrm>
            <a:off x="4457700" y="2944536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output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58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C7C49-78ED-451A-9D8A-9A0E184D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#6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E7A087-0DE8-4940-B44B-59516C33A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6995"/>
            <a:ext cx="7058025" cy="552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52C71-10C4-442C-8B69-F404604216D0}"/>
              </a:ext>
            </a:extLst>
          </p:cNvPr>
          <p:cNvSpPr txBox="1"/>
          <p:nvPr/>
        </p:nvSpPr>
        <p:spPr>
          <a:xfrm>
            <a:off x="838200" y="1887663"/>
            <a:ext cx="189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 Message :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DB1E27-1280-4900-8FCC-295691A6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34206"/>
            <a:ext cx="7248525" cy="1028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9568F8-E797-4EAD-9B1A-62D099315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2" y="5032022"/>
            <a:ext cx="7200900" cy="97155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C2444CB-7C61-4E28-8DCC-604F81EF4A4A}"/>
              </a:ext>
            </a:extLst>
          </p:cNvPr>
          <p:cNvSpPr/>
          <p:nvPr/>
        </p:nvSpPr>
        <p:spPr>
          <a:xfrm>
            <a:off x="4068661" y="4562906"/>
            <a:ext cx="302003" cy="347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E8436-E121-4351-8408-2FD06D8B749C}"/>
              </a:ext>
            </a:extLst>
          </p:cNvPr>
          <p:cNvSpPr txBox="1"/>
          <p:nvPr/>
        </p:nvSpPr>
        <p:spPr>
          <a:xfrm>
            <a:off x="838200" y="3178777"/>
            <a:ext cx="9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: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B0DD1B-0746-43F1-96AA-500F165BE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329" y="1793386"/>
            <a:ext cx="2910718" cy="481912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07C7F4C-905F-4EA4-A864-E100A3337373}"/>
              </a:ext>
            </a:extLst>
          </p:cNvPr>
          <p:cNvSpPr/>
          <p:nvPr/>
        </p:nvSpPr>
        <p:spPr>
          <a:xfrm>
            <a:off x="8347046" y="5251508"/>
            <a:ext cx="679508" cy="570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4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9B94-485B-4DD5-89AC-22B55077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#7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B597ED-1A17-410E-8BBF-115B99AD7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228" y="1926292"/>
            <a:ext cx="2590597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2663E2-DD21-4320-B372-13858A1D5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474" y="1926292"/>
            <a:ext cx="261080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5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BBD4-7467-409F-BFFE-1FFA0F93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#8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 – [</a:t>
            </a:r>
            <a:r>
              <a:rPr lang="ko-KR" altLang="en-US" dirty="0"/>
              <a:t>진행중인 선거</a:t>
            </a:r>
            <a:r>
              <a:rPr lang="en-US" altLang="ko-KR" dirty="0"/>
              <a:t>] – [</a:t>
            </a:r>
            <a:r>
              <a:rPr lang="ko-KR" altLang="en-US" dirty="0"/>
              <a:t>강제종료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573B27-8890-49CC-A82B-193064693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584" y="2043739"/>
            <a:ext cx="264394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C7404F-9042-4516-92ED-62ACC7FE6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416001" cy="12078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C8A9B3-40BE-4064-AC02-AEF62AF46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26" y="2043739"/>
            <a:ext cx="2628036" cy="4351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1B878A-7468-46F2-8B81-11F4062CE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650" y="2808950"/>
            <a:ext cx="3143250" cy="2447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25C2A6-853A-4AD9-9E89-4D042E52C418}"/>
              </a:ext>
            </a:extLst>
          </p:cNvPr>
          <p:cNvSpPr txBox="1"/>
          <p:nvPr/>
        </p:nvSpPr>
        <p:spPr>
          <a:xfrm>
            <a:off x="645952" y="2986481"/>
            <a:ext cx="228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삭제 전 </a:t>
            </a:r>
            <a:r>
              <a:rPr lang="en-US" altLang="ko-KR" dirty="0"/>
              <a:t>world state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38815-19D6-4FDF-AE51-38759BDED656}"/>
              </a:ext>
            </a:extLst>
          </p:cNvPr>
          <p:cNvSpPr txBox="1"/>
          <p:nvPr/>
        </p:nvSpPr>
        <p:spPr>
          <a:xfrm>
            <a:off x="9313282" y="2439618"/>
            <a:ext cx="2289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삭제 후 </a:t>
            </a:r>
            <a:r>
              <a:rPr lang="en-US" altLang="ko-KR" dirty="0"/>
              <a:t>world state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01038-1F1A-4FB2-96E4-8C48ED123A6B}"/>
              </a:ext>
            </a:extLst>
          </p:cNvPr>
          <p:cNvSpPr txBox="1"/>
          <p:nvPr/>
        </p:nvSpPr>
        <p:spPr>
          <a:xfrm>
            <a:off x="8862242" y="5780015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output</a:t>
            </a:r>
            <a:r>
              <a:rPr lang="ko-KR" altLang="en-US" dirty="0"/>
              <a:t>도 </a:t>
            </a:r>
            <a:r>
              <a:rPr lang="ko-KR" altLang="en-US" dirty="0" err="1"/>
              <a:t>지워짐을</a:t>
            </a:r>
            <a:r>
              <a:rPr lang="ko-KR" altLang="en-US" dirty="0"/>
              <a:t> 확인함</a:t>
            </a:r>
          </a:p>
        </p:txBody>
      </p:sp>
    </p:spTree>
    <p:extLst>
      <p:ext uri="{BB962C8B-B14F-4D97-AF65-F5344CB8AC3E}">
        <p14:creationId xmlns:p14="http://schemas.microsoft.com/office/powerpoint/2010/main" val="330389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F45A4-AA0C-4C37-97F5-EF48AB3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#9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내투표확인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9D0D20-893B-4098-82AE-AFE546705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835" y="1901126"/>
            <a:ext cx="261512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42DFA-7ADE-4FB7-9ABD-0643AAE67095}"/>
              </a:ext>
            </a:extLst>
          </p:cNvPr>
          <p:cNvSpPr txBox="1"/>
          <p:nvPr/>
        </p:nvSpPr>
        <p:spPr>
          <a:xfrm>
            <a:off x="4135772" y="2189527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아직 투표에 참여하지 않았으므로 없다고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99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FEB7C-655B-4FA8-A67D-788C1A49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F5C9E1-AF34-4AD7-A46C-74D9649B4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014"/>
            <a:ext cx="261653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53E79-6968-41F8-9B70-FD12B796AEEA}"/>
              </a:ext>
            </a:extLst>
          </p:cNvPr>
          <p:cNvSpPr txBox="1"/>
          <p:nvPr/>
        </p:nvSpPr>
        <p:spPr>
          <a:xfrm>
            <a:off x="3808602" y="2080470"/>
            <a:ext cx="682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 화면이 보이는 상태일 때 </a:t>
            </a:r>
            <a:r>
              <a:rPr lang="en-US" altLang="ko-KR" dirty="0"/>
              <a:t>world state </a:t>
            </a:r>
            <a:r>
              <a:rPr lang="ko-KR" altLang="en-US" dirty="0"/>
              <a:t>상태를 확인해보았다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4D67C7-3967-45B9-B1CD-CD12D8036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602" y="2597092"/>
            <a:ext cx="4524375" cy="213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9F71F-25BA-4EBC-A14F-CAC0B3C029C2}"/>
              </a:ext>
            </a:extLst>
          </p:cNvPr>
          <p:cNvSpPr txBox="1"/>
          <p:nvPr/>
        </p:nvSpPr>
        <p:spPr>
          <a:xfrm>
            <a:off x="8447714" y="4361360"/>
            <a:ext cx="279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기권 후보</a:t>
            </a:r>
            <a:r>
              <a:rPr lang="en-US" altLang="ko-KR" dirty="0"/>
              <a:t>(Candidate)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99A44-0399-494C-9C97-3A1F899E6F3B}"/>
              </a:ext>
            </a:extLst>
          </p:cNvPr>
          <p:cNvSpPr txBox="1"/>
          <p:nvPr/>
        </p:nvSpPr>
        <p:spPr>
          <a:xfrm>
            <a:off x="8447713" y="4009683"/>
            <a:ext cx="302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 err="1"/>
              <a:t>브릿지</a:t>
            </a:r>
            <a:r>
              <a:rPr lang="ko-KR" altLang="en-US" dirty="0"/>
              <a:t> 후보</a:t>
            </a:r>
            <a:r>
              <a:rPr lang="en-US" altLang="ko-KR" dirty="0"/>
              <a:t>(Candidate)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62517-7CF6-4D09-8FF8-511C865ECF09}"/>
              </a:ext>
            </a:extLst>
          </p:cNvPr>
          <p:cNvSpPr txBox="1"/>
          <p:nvPr/>
        </p:nvSpPr>
        <p:spPr>
          <a:xfrm>
            <a:off x="8447713" y="327984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선거 정보</a:t>
            </a:r>
            <a:r>
              <a:rPr lang="en-US" altLang="ko-KR" dirty="0"/>
              <a:t>(Election)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4F409-B7B3-4695-9757-5BCA61A4E1F0}"/>
              </a:ext>
            </a:extLst>
          </p:cNvPr>
          <p:cNvSpPr txBox="1"/>
          <p:nvPr/>
        </p:nvSpPr>
        <p:spPr>
          <a:xfrm>
            <a:off x="8447713" y="3649179"/>
            <a:ext cx="360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sz="1200" dirty="0"/>
              <a:t>g023u…</a:t>
            </a:r>
            <a:r>
              <a:rPr lang="ko-KR" altLang="en-US" sz="1200" dirty="0"/>
              <a:t> 선거에 대한 학생 </a:t>
            </a:r>
            <a:r>
              <a:rPr lang="en-US" altLang="ko-KR" sz="1200" dirty="0" err="1"/>
              <a:t>PwVFQ</a:t>
            </a:r>
            <a:r>
              <a:rPr lang="en-US" altLang="ko-KR" sz="1200" dirty="0"/>
              <a:t>…</a:t>
            </a:r>
            <a:r>
              <a:rPr lang="ko-KR" altLang="en-US" sz="1200" dirty="0"/>
              <a:t>의 투표용지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VBallot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C1492-1209-4D43-8BD9-9B347B654EC6}"/>
              </a:ext>
            </a:extLst>
          </p:cNvPr>
          <p:cNvSpPr txBox="1"/>
          <p:nvPr/>
        </p:nvSpPr>
        <p:spPr>
          <a:xfrm>
            <a:off x="8447713" y="2823332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학생정보</a:t>
            </a:r>
            <a:r>
              <a:rPr lang="en-US" altLang="ko-KR" dirty="0"/>
              <a:t>(Student) – slots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51041-6108-40E6-9D1D-5A50E03174B3}"/>
              </a:ext>
            </a:extLst>
          </p:cNvPr>
          <p:cNvSpPr txBox="1"/>
          <p:nvPr/>
        </p:nvSpPr>
        <p:spPr>
          <a:xfrm>
            <a:off x="3888336" y="5118931"/>
            <a:ext cx="767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즉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버튼을 누르면 </a:t>
            </a:r>
            <a:r>
              <a:rPr lang="en-US" altLang="ko-KR" dirty="0"/>
              <a:t>[</a:t>
            </a:r>
            <a:r>
              <a:rPr lang="ko-KR" altLang="en-US" dirty="0"/>
              <a:t>유의사항</a:t>
            </a:r>
            <a:r>
              <a:rPr lang="en-US" altLang="ko-KR" dirty="0"/>
              <a:t>] </a:t>
            </a:r>
            <a:r>
              <a:rPr lang="ko-KR" altLang="en-US" dirty="0"/>
              <a:t>페이지로 와지면서 동시에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동의함</a:t>
            </a:r>
            <a:r>
              <a:rPr lang="en-US" altLang="ko-KR" dirty="0"/>
              <a:t>] </a:t>
            </a:r>
            <a:r>
              <a:rPr lang="ko-KR" altLang="en-US" dirty="0"/>
              <a:t>버튼을 눌렀을 때 나오는 선거의 투표용지를 로그인한 학생에게</a:t>
            </a:r>
            <a:endParaRPr lang="en-US" altLang="ko-KR" dirty="0"/>
          </a:p>
          <a:p>
            <a:r>
              <a:rPr lang="ko-KR" altLang="en-US" dirty="0"/>
              <a:t>발급한다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05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86624-B7E8-49FE-A3F5-1CC5B428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D6D295-646D-41EC-9EE5-F73420E4B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97" y="1925980"/>
            <a:ext cx="7058025" cy="41338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905EF-3E2A-4DB3-9894-927487E37DE2}"/>
              </a:ext>
            </a:extLst>
          </p:cNvPr>
          <p:cNvSpPr txBox="1"/>
          <p:nvPr/>
        </p:nvSpPr>
        <p:spPr>
          <a:xfrm>
            <a:off x="7734651" y="2382473"/>
            <a:ext cx="4457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slot</a:t>
            </a:r>
            <a:r>
              <a:rPr lang="ko-KR" altLang="en-US" dirty="0"/>
              <a:t>에 총학생회 선거 투표용지가 </a:t>
            </a:r>
            <a:endParaRPr lang="en-US" altLang="ko-KR" dirty="0"/>
          </a:p>
          <a:p>
            <a:r>
              <a:rPr lang="ko-KR" altLang="en-US" dirty="0"/>
              <a:t>들어갔음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총학생회 선거가 선거 기간인지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선거 기간이면 </a:t>
            </a:r>
            <a:r>
              <a:rPr lang="en-US" altLang="ko-KR" dirty="0"/>
              <a:t>[</a:t>
            </a:r>
            <a:r>
              <a:rPr lang="ko-KR" altLang="en-US" dirty="0"/>
              <a:t>유의사항</a:t>
            </a:r>
            <a:r>
              <a:rPr lang="en-US" altLang="ko-KR" dirty="0"/>
              <a:t>] </a:t>
            </a:r>
            <a:r>
              <a:rPr lang="ko-KR" altLang="en-US" dirty="0"/>
              <a:t>페이지</a:t>
            </a:r>
            <a:r>
              <a:rPr lang="en-US" altLang="ko-KR" dirty="0"/>
              <a:t>(</a:t>
            </a:r>
            <a:r>
              <a:rPr lang="ko-KR" altLang="en-US" dirty="0"/>
              <a:t>개인정보동의 페이지라고도 함</a:t>
            </a:r>
            <a:r>
              <a:rPr lang="en-US" altLang="ko-KR" dirty="0"/>
              <a:t>)</a:t>
            </a:r>
            <a:r>
              <a:rPr lang="ko-KR" altLang="en-US" dirty="0"/>
              <a:t>가 나오도록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708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73BEA-8B04-4609-9A10-A9558A48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631E38-F8E9-4C6C-BF2F-84A869D0B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3071"/>
            <a:ext cx="263104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4CE7B-FFB8-49B5-AC4C-019C8E0FE0DB}"/>
              </a:ext>
            </a:extLst>
          </p:cNvPr>
          <p:cNvSpPr txBox="1"/>
          <p:nvPr/>
        </p:nvSpPr>
        <p:spPr>
          <a:xfrm>
            <a:off x="3691156" y="1943071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동의함</a:t>
            </a:r>
            <a:r>
              <a:rPr lang="en-US" altLang="ko-KR" dirty="0"/>
              <a:t>] </a:t>
            </a:r>
            <a:r>
              <a:rPr lang="ko-KR" altLang="en-US" dirty="0"/>
              <a:t>버튼 누르면 나오는 페이지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A8E9F1-B3AF-413D-B2A6-A8721FD2E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04" y="2345711"/>
            <a:ext cx="6210300" cy="219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EA4A03-541E-4E89-9596-4A7B57BF9D39}"/>
              </a:ext>
            </a:extLst>
          </p:cNvPr>
          <p:cNvSpPr txBox="1"/>
          <p:nvPr/>
        </p:nvSpPr>
        <p:spPr>
          <a:xfrm>
            <a:off x="3787804" y="2768367"/>
            <a:ext cx="701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getCandidateInfo</a:t>
            </a:r>
            <a:r>
              <a:rPr lang="en-US" altLang="ko-KR" dirty="0"/>
              <a:t> </a:t>
            </a:r>
            <a:r>
              <a:rPr lang="ko-KR" altLang="en-US" dirty="0"/>
              <a:t>체인코드로부터 선거의 후보들 정보를 불러온다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16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2CC75-238A-4902-88E3-8569A9F2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19CCC4-D078-4636-B679-9A8108ED5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4633" y="2285758"/>
            <a:ext cx="26354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AE55A-C3CC-493C-AAA7-2F4FA3980E61}"/>
              </a:ext>
            </a:extLst>
          </p:cNvPr>
          <p:cNvSpPr txBox="1"/>
          <p:nvPr/>
        </p:nvSpPr>
        <p:spPr>
          <a:xfrm>
            <a:off x="4414794" y="1916426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좌측의 투표하기 버튼을 누르면 후보자 선택 페이지가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0AD77909-4289-40CC-AC19-8BCB60FA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965" y="1943071"/>
            <a:ext cx="2631041" cy="43513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DCC5AF-0B5C-4B56-964C-DDB65E3578A3}"/>
              </a:ext>
            </a:extLst>
          </p:cNvPr>
          <p:cNvCxnSpPr>
            <a:cxnSpLocks/>
          </p:cNvCxnSpPr>
          <p:nvPr/>
        </p:nvCxnSpPr>
        <p:spPr>
          <a:xfrm flipH="1">
            <a:off x="3632434" y="2285758"/>
            <a:ext cx="1753298" cy="362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18AA02B-8884-4B29-89E5-6C28822ABBC9}"/>
              </a:ext>
            </a:extLst>
          </p:cNvPr>
          <p:cNvSpPr/>
          <p:nvPr/>
        </p:nvSpPr>
        <p:spPr>
          <a:xfrm>
            <a:off x="4689446" y="4362275"/>
            <a:ext cx="696286" cy="385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834B1-A889-4EB1-9975-B046386DCBC0}"/>
              </a:ext>
            </a:extLst>
          </p:cNvPr>
          <p:cNvSpPr txBox="1"/>
          <p:nvPr/>
        </p:nvSpPr>
        <p:spPr>
          <a:xfrm>
            <a:off x="8320052" y="2950930"/>
            <a:ext cx="39065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>
                <a:highlight>
                  <a:srgbClr val="C0C0C0"/>
                </a:highlight>
              </a:rPr>
              <a:t>바로 좌측의 </a:t>
            </a:r>
            <a:r>
              <a:rPr lang="en-US" altLang="ko-KR" dirty="0">
                <a:highlight>
                  <a:srgbClr val="C0C0C0"/>
                </a:highlight>
              </a:rPr>
              <a:t>“2020 </a:t>
            </a:r>
            <a:r>
              <a:rPr lang="ko-KR" altLang="en-US" dirty="0">
                <a:highlight>
                  <a:srgbClr val="C0C0C0"/>
                </a:highlight>
              </a:rPr>
              <a:t>상명대 선거</a:t>
            </a:r>
            <a:r>
              <a:rPr lang="en-US" altLang="ko-KR" dirty="0">
                <a:highlight>
                  <a:srgbClr val="C0C0C0"/>
                </a:highlight>
              </a:rPr>
              <a:t>“</a:t>
            </a:r>
          </a:p>
          <a:p>
            <a:r>
              <a:rPr lang="en-US" altLang="ko-KR" dirty="0">
                <a:highlight>
                  <a:srgbClr val="C0C0C0"/>
                </a:highlight>
              </a:rPr>
              <a:t>“</a:t>
            </a:r>
            <a:r>
              <a:rPr lang="ko-KR" altLang="en-US" dirty="0">
                <a:highlight>
                  <a:srgbClr val="C0C0C0"/>
                </a:highlight>
              </a:rPr>
              <a:t>총학생회</a:t>
            </a:r>
            <a:r>
              <a:rPr lang="en-US" altLang="ko-KR" dirty="0">
                <a:highlight>
                  <a:srgbClr val="C0C0C0"/>
                </a:highlight>
              </a:rPr>
              <a:t>“ </a:t>
            </a:r>
            <a:r>
              <a:rPr lang="ko-KR" altLang="en-US" dirty="0" err="1">
                <a:highlight>
                  <a:srgbClr val="C0C0C0"/>
                </a:highlight>
              </a:rPr>
              <a:t>하드코딩되어</a:t>
            </a:r>
            <a:r>
              <a:rPr lang="ko-KR" altLang="en-US" dirty="0">
                <a:highlight>
                  <a:srgbClr val="C0C0C0"/>
                </a:highlight>
              </a:rPr>
              <a:t> 있는 듯</a:t>
            </a:r>
            <a:r>
              <a:rPr lang="en-US" altLang="ko-KR" dirty="0">
                <a:highlight>
                  <a:srgbClr val="C0C0C0"/>
                </a:highlight>
              </a:rPr>
              <a:t>,</a:t>
            </a:r>
          </a:p>
          <a:p>
            <a:r>
              <a:rPr lang="ko-KR" altLang="en-US" dirty="0" err="1">
                <a:highlight>
                  <a:srgbClr val="C0C0C0"/>
                </a:highlight>
              </a:rPr>
              <a:t>수정해야됨</a:t>
            </a:r>
            <a:r>
              <a:rPr lang="en-US" altLang="ko-KR" dirty="0">
                <a:highlight>
                  <a:srgbClr val="C0C0C0"/>
                </a:highlight>
              </a:rPr>
              <a:t>.</a:t>
            </a:r>
            <a:endParaRPr lang="en-US" altLang="ko-KR" dirty="0"/>
          </a:p>
          <a:p>
            <a:r>
              <a:rPr lang="en-US" altLang="ko-KR" dirty="0"/>
              <a:t>Fixed at 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5:39:37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1909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78FD6-5FE3-49D7-B1D8-FF484093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F916D-2C0D-47C2-99E8-819FEB80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{ id: ‘admin’, pw: ‘admin’ 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70AF5E-ADB8-4954-8D46-9A18962B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80" y="2298584"/>
            <a:ext cx="7010400" cy="137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1EF327-DED7-46FF-A5A5-8AC214DBB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9053"/>
            <a:ext cx="73342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4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1C77A-4C1B-4D44-ADC6-02FEF05B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#11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기호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브릿지에</a:t>
            </a:r>
            <a:r>
              <a:rPr lang="ko-KR" altLang="en-US" dirty="0"/>
              <a:t> 투표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907C34-2AFC-45D1-936B-F7A05E836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508" y="2052128"/>
            <a:ext cx="2629379" cy="4351338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9F4595-683B-4150-9E03-71242FF9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39" y="3699286"/>
            <a:ext cx="2840876" cy="951131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56BD828-AC89-4A0D-AC34-8E44DA0196CA}"/>
              </a:ext>
            </a:extLst>
          </p:cNvPr>
          <p:cNvSpPr/>
          <p:nvPr/>
        </p:nvSpPr>
        <p:spPr>
          <a:xfrm rot="19163133">
            <a:off x="6128287" y="5176007"/>
            <a:ext cx="612655" cy="201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1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93006-E773-49DE-B49C-681D7225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#11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기호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브릿지에</a:t>
            </a:r>
            <a:r>
              <a:rPr lang="ko-KR" altLang="en-US" dirty="0"/>
              <a:t> 투표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A183DF-0AE7-48D4-9FE1-748EF2E6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8029"/>
            <a:ext cx="4638675" cy="359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2BD5F-5006-4DE8-A60B-A0D0B29F183A}"/>
              </a:ext>
            </a:extLst>
          </p:cNvPr>
          <p:cNvSpPr txBox="1"/>
          <p:nvPr/>
        </p:nvSpPr>
        <p:spPr>
          <a:xfrm>
            <a:off x="838200" y="215869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 전 </a:t>
            </a:r>
            <a:r>
              <a:rPr lang="en-US" altLang="ko-KR" dirty="0" err="1"/>
              <a:t>VBallot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76F660-3D95-4E9B-B67C-1A68FEF1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131" y="2518504"/>
            <a:ext cx="4667250" cy="3600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517C24-8FEC-4095-B7A0-C00144C375EE}"/>
              </a:ext>
            </a:extLst>
          </p:cNvPr>
          <p:cNvSpPr txBox="1"/>
          <p:nvPr/>
        </p:nvSpPr>
        <p:spPr>
          <a:xfrm>
            <a:off x="6409888" y="215869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 후 </a:t>
            </a:r>
            <a:r>
              <a:rPr lang="en-US" altLang="ko-KR" dirty="0" err="1"/>
              <a:t>VBallot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048591-D947-4BAE-89D5-741ED18A8DC8}"/>
              </a:ext>
            </a:extLst>
          </p:cNvPr>
          <p:cNvSpPr/>
          <p:nvPr/>
        </p:nvSpPr>
        <p:spPr>
          <a:xfrm>
            <a:off x="7038363" y="4815281"/>
            <a:ext cx="1392573" cy="176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413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1B65-0316-45CF-83E0-4DAD88A3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시나리오</a:t>
            </a:r>
            <a:r>
              <a:rPr lang="en-US" altLang="ko-KR" sz="2800" dirty="0"/>
              <a:t>#12 : </a:t>
            </a:r>
            <a:r>
              <a:rPr lang="ko-KR" altLang="en-US" sz="2800" dirty="0"/>
              <a:t>후보자 </a:t>
            </a:r>
            <a:r>
              <a:rPr lang="en-US" altLang="ko-KR" sz="2800" dirty="0"/>
              <a:t>1</a:t>
            </a:r>
            <a:r>
              <a:rPr lang="ko-KR" altLang="en-US" sz="2800" dirty="0"/>
              <a:t>개인 선거가 하나가 생성된 상태로</a:t>
            </a:r>
            <a:r>
              <a:rPr lang="en-US" altLang="ko-KR" sz="2800" dirty="0"/>
              <a:t>, </a:t>
            </a:r>
            <a:r>
              <a:rPr lang="ko-KR" altLang="en-US" sz="2800" dirty="0"/>
              <a:t>학생이 </a:t>
            </a:r>
            <a:r>
              <a:rPr lang="en-US" altLang="ko-KR" sz="2800" dirty="0"/>
              <a:t>[</a:t>
            </a:r>
            <a:r>
              <a:rPr lang="ko-KR" altLang="en-US" sz="2800" dirty="0"/>
              <a:t>투표하기</a:t>
            </a:r>
            <a:r>
              <a:rPr lang="en-US" altLang="ko-KR" sz="2800" dirty="0"/>
              <a:t>] -&gt; [</a:t>
            </a:r>
            <a:r>
              <a:rPr lang="ko-KR" altLang="en-US" sz="2800" dirty="0"/>
              <a:t>기호 </a:t>
            </a:r>
            <a:r>
              <a:rPr lang="en-US" altLang="ko-KR" sz="2800" dirty="0"/>
              <a:t>1</a:t>
            </a:r>
            <a:r>
              <a:rPr lang="ko-KR" altLang="en-US" sz="2800" dirty="0"/>
              <a:t>번 </a:t>
            </a:r>
            <a:r>
              <a:rPr lang="ko-KR" altLang="en-US" sz="2800" dirty="0" err="1"/>
              <a:t>브릿지에</a:t>
            </a:r>
            <a:r>
              <a:rPr lang="ko-KR" altLang="en-US" sz="2800" dirty="0"/>
              <a:t> 투표</a:t>
            </a:r>
            <a:r>
              <a:rPr lang="en-US" altLang="ko-KR" sz="2800" dirty="0"/>
              <a:t>] -&gt; [</a:t>
            </a:r>
            <a:r>
              <a:rPr lang="ko-KR" altLang="en-US" sz="2800" dirty="0"/>
              <a:t>내투표확인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C2322A-078B-48F5-A5D2-3FD6AD5CB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835" y="1825625"/>
            <a:ext cx="2622329" cy="4351338"/>
          </a:xfrm>
        </p:spPr>
      </p:pic>
    </p:spTree>
    <p:extLst>
      <p:ext uri="{BB962C8B-B14F-4D97-AF65-F5344CB8AC3E}">
        <p14:creationId xmlns:p14="http://schemas.microsoft.com/office/powerpoint/2010/main" val="73391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E305A-0905-47D3-B5D5-AF3561E9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#12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기호 </a:t>
            </a:r>
            <a:r>
              <a:rPr lang="en-US" altLang="ko-KR" sz="4400" dirty="0"/>
              <a:t>1</a:t>
            </a:r>
            <a:r>
              <a:rPr lang="ko-KR" altLang="en-US" sz="4400" dirty="0"/>
              <a:t>번 </a:t>
            </a:r>
            <a:r>
              <a:rPr lang="ko-KR" altLang="en-US" sz="4400" dirty="0" err="1"/>
              <a:t>브릿지에</a:t>
            </a:r>
            <a:r>
              <a:rPr lang="ko-KR" altLang="en-US" sz="4400" dirty="0"/>
              <a:t> 투표</a:t>
            </a:r>
            <a:r>
              <a:rPr lang="en-US" altLang="ko-KR" sz="4400" dirty="0"/>
              <a:t>] -&gt; 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DBC478-64AE-4F2E-A11D-B7FCD9053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119" y="2922128"/>
            <a:ext cx="4314825" cy="1285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D3695-A08D-4277-A515-BDA34CED5AB4}"/>
              </a:ext>
            </a:extLst>
          </p:cNvPr>
          <p:cNvSpPr txBox="1"/>
          <p:nvPr/>
        </p:nvSpPr>
        <p:spPr>
          <a:xfrm>
            <a:off x="541981" y="2055302"/>
            <a:ext cx="7249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총학생회 선거 </a:t>
            </a:r>
            <a:r>
              <a:rPr lang="en-US" altLang="ko-KR" dirty="0"/>
              <a:t>1</a:t>
            </a:r>
            <a:r>
              <a:rPr lang="ko-KR" altLang="en-US" dirty="0"/>
              <a:t>개만 생성 후에 투표하고 나서 다시 </a:t>
            </a:r>
            <a:r>
              <a:rPr lang="ko-KR" altLang="en-US" dirty="0" err="1"/>
              <a:t>투표하려고하면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투표할 수 있는 선거가 없기 때문에 아래와 같은 메시지 출력함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059B82-326E-4591-8DFA-B317DD66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57" y="4208003"/>
            <a:ext cx="4743450" cy="234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62D739-9617-4428-8265-A8A88B0F4DCB}"/>
              </a:ext>
            </a:extLst>
          </p:cNvPr>
          <p:cNvSpPr txBox="1"/>
          <p:nvPr/>
        </p:nvSpPr>
        <p:spPr>
          <a:xfrm>
            <a:off x="6546688" y="356167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 아무리 눌러봐도 이미 투표한</a:t>
            </a:r>
            <a:endParaRPr lang="en-US" altLang="ko-KR" dirty="0"/>
          </a:p>
          <a:p>
            <a:r>
              <a:rPr lang="ko-KR" altLang="en-US" dirty="0"/>
              <a:t>선거에 대한 투표용지는 생기지 않음을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41395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AE3E0-C032-4C07-B647-29FCBFE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#13 : </a:t>
            </a:r>
            <a:r>
              <a:rPr lang="ko-KR" altLang="en-US" sz="4400" dirty="0"/>
              <a:t>시나리오</a:t>
            </a:r>
            <a:r>
              <a:rPr lang="en-US" altLang="ko-KR" sz="4400" dirty="0"/>
              <a:t>#12 </a:t>
            </a:r>
            <a:r>
              <a:rPr lang="ko-KR" altLang="en-US" sz="4400" dirty="0"/>
              <a:t>수행 후 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투표율확인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3F0B46-FAEE-4378-AAAF-CBA640DF2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147" y="1825625"/>
            <a:ext cx="2623706" cy="4351338"/>
          </a:xfrm>
        </p:spPr>
      </p:pic>
    </p:spTree>
    <p:extLst>
      <p:ext uri="{BB962C8B-B14F-4D97-AF65-F5344CB8AC3E}">
        <p14:creationId xmlns:p14="http://schemas.microsoft.com/office/powerpoint/2010/main" val="71990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C9F91-980E-468D-B7FA-9E8A6E02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#14 : </a:t>
            </a:r>
            <a:r>
              <a:rPr lang="ko-KR" altLang="en-US" sz="3600" dirty="0"/>
              <a:t>후보자 </a:t>
            </a:r>
            <a:r>
              <a:rPr lang="en-US" altLang="ko-KR" sz="3600" dirty="0"/>
              <a:t>1</a:t>
            </a:r>
            <a:r>
              <a:rPr lang="ko-KR" altLang="en-US" sz="3600" dirty="0"/>
              <a:t>개인 선거가 하나가 생성된 상태로</a:t>
            </a:r>
            <a:r>
              <a:rPr lang="en-US" altLang="ko-KR" sz="3600" dirty="0"/>
              <a:t>, </a:t>
            </a:r>
            <a:r>
              <a:rPr lang="ko-KR" altLang="en-US" sz="3600" dirty="0"/>
              <a:t>학생</a:t>
            </a:r>
            <a:r>
              <a:rPr lang="en-US" altLang="ko-KR" sz="3600" dirty="0"/>
              <a:t>2</a:t>
            </a:r>
            <a:r>
              <a:rPr lang="ko-KR" altLang="en-US" sz="3600" dirty="0"/>
              <a:t>이 </a:t>
            </a:r>
            <a:r>
              <a:rPr lang="en-US" altLang="ko-KR" sz="3600" dirty="0"/>
              <a:t>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 -&gt; [</a:t>
            </a:r>
            <a:r>
              <a:rPr lang="ko-KR" altLang="en-US" sz="3600" dirty="0"/>
              <a:t>기권에 투표</a:t>
            </a:r>
            <a:r>
              <a:rPr lang="en-US" altLang="ko-KR" sz="3600" dirty="0"/>
              <a:t>] -&gt; 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 </a:t>
            </a:r>
            <a:r>
              <a:rPr lang="ko-KR" altLang="en-US" sz="3600" dirty="0"/>
              <a:t>시 관리자가 </a:t>
            </a:r>
            <a:r>
              <a:rPr lang="en-US" altLang="ko-KR" sz="3600" dirty="0"/>
              <a:t>[</a:t>
            </a:r>
            <a:r>
              <a:rPr lang="ko-KR" altLang="en-US" sz="3600" dirty="0"/>
              <a:t>투표율확인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088458-BFD6-4774-9EE7-8C0BF90FC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6627"/>
            <a:ext cx="26209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E207E-8EAC-4CD8-AB7E-547943EE2752}"/>
              </a:ext>
            </a:extLst>
          </p:cNvPr>
          <p:cNvSpPr txBox="1"/>
          <p:nvPr/>
        </p:nvSpPr>
        <p:spPr>
          <a:xfrm>
            <a:off x="3842158" y="1976627"/>
            <a:ext cx="71224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/>
              <a:t>투표율 </a:t>
            </a:r>
            <a:r>
              <a:rPr lang="en-US" altLang="ko-KR" dirty="0"/>
              <a:t>10%</a:t>
            </a:r>
            <a:r>
              <a:rPr lang="ko-KR" altLang="en-US" dirty="0"/>
              <a:t>가 넘었을 시에는 글자를 흰색으로 하게 만들었는데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잘 보이지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Solution :</a:t>
            </a:r>
          </a:p>
          <a:p>
            <a:r>
              <a:rPr lang="ko-KR" altLang="en-US" dirty="0"/>
              <a:t>무조건 검은색으로 출력하도록 바꾸거나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파란색 배경과 회색 배경 모두에서 잘 보이는 글자색으로 변경하기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35482E-5673-4FCA-915A-B08D49BB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140" y="4342128"/>
            <a:ext cx="3781425" cy="44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57F9AC-0A84-4F82-95C1-09B047B50E22}"/>
              </a:ext>
            </a:extLst>
          </p:cNvPr>
          <p:cNvSpPr txBox="1"/>
          <p:nvPr/>
        </p:nvSpPr>
        <p:spPr>
          <a:xfrm>
            <a:off x="3767755" y="4939313"/>
            <a:ext cx="773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재학생 수를 </a:t>
            </a:r>
            <a:r>
              <a:rPr lang="en-US" altLang="ko-KR" dirty="0"/>
              <a:t>10</a:t>
            </a:r>
            <a:r>
              <a:rPr lang="ko-KR" altLang="en-US" dirty="0"/>
              <a:t>명으로 </a:t>
            </a:r>
            <a:r>
              <a:rPr lang="ko-KR" altLang="en-US" dirty="0" err="1"/>
              <a:t>하드코딩하여</a:t>
            </a:r>
            <a:r>
              <a:rPr lang="en-US" altLang="ko-KR" dirty="0"/>
              <a:t>, 10</a:t>
            </a:r>
            <a:r>
              <a:rPr lang="ko-KR" altLang="en-US" dirty="0"/>
              <a:t>명 중 </a:t>
            </a:r>
            <a:r>
              <a:rPr lang="en-US" altLang="ko-KR" dirty="0"/>
              <a:t>2</a:t>
            </a:r>
            <a:r>
              <a:rPr lang="ko-KR" altLang="en-US" dirty="0"/>
              <a:t>명이 투표했으니 </a:t>
            </a:r>
            <a:r>
              <a:rPr lang="en-US" altLang="ko-KR" dirty="0"/>
              <a:t>20%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890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07995-4B55-4E5B-B126-EEC325DA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Testcase #1 </a:t>
            </a:r>
            <a:r>
              <a:rPr lang="ko-KR" altLang="en-US" dirty="0"/>
              <a:t>중단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B81B2-EFA5-41AA-9476-27ED0505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중단 사유</a:t>
            </a:r>
            <a:r>
              <a:rPr lang="en-US" altLang="ko-KR" dirty="0"/>
              <a:t>: wallet</a:t>
            </a:r>
            <a:r>
              <a:rPr lang="ko-KR" altLang="en-US" dirty="0"/>
              <a:t>에 신규 사용자 등록 시 </a:t>
            </a:r>
            <a:r>
              <a:rPr lang="en-US" altLang="ko-KR" dirty="0"/>
              <a:t>base64 </a:t>
            </a:r>
            <a:r>
              <a:rPr lang="ko-KR" altLang="en-US" dirty="0"/>
              <a:t>인코딩으로 인해 특수문자 </a:t>
            </a:r>
            <a:r>
              <a:rPr lang="en-US" altLang="ko-KR" dirty="0"/>
              <a:t>‘/’</a:t>
            </a:r>
            <a:r>
              <a:rPr lang="ko-KR" altLang="en-US" dirty="0"/>
              <a:t>가 들어갈 경우</a:t>
            </a:r>
            <a:r>
              <a:rPr lang="en-US" altLang="ko-KR" dirty="0"/>
              <a:t>, </a:t>
            </a:r>
            <a:r>
              <a:rPr lang="en-US" altLang="ko-KR" dirty="0" err="1"/>
              <a:t>walletid</a:t>
            </a:r>
            <a:r>
              <a:rPr lang="ko-KR" altLang="en-US" dirty="0"/>
              <a:t>가 생성되지 않는 오류 발생함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하여</a:t>
            </a:r>
            <a:r>
              <a:rPr lang="en-US" altLang="ko-KR" dirty="0"/>
              <a:t>, </a:t>
            </a:r>
            <a:r>
              <a:rPr lang="en-US" altLang="ko-KR" dirty="0" err="1"/>
              <a:t>walletid</a:t>
            </a:r>
            <a:r>
              <a:rPr lang="en-US" altLang="ko-KR" dirty="0"/>
              <a:t> </a:t>
            </a:r>
            <a:r>
              <a:rPr lang="ko-KR" altLang="en-US" dirty="0"/>
              <a:t>생성 방법을 </a:t>
            </a:r>
            <a:r>
              <a:rPr lang="en-US" altLang="ko-KR" dirty="0"/>
              <a:t>base64 </a:t>
            </a:r>
            <a:r>
              <a:rPr lang="ko-KR" altLang="en-US" dirty="0"/>
              <a:t>인코딩하지 않고 </a:t>
            </a:r>
            <a:r>
              <a:rPr lang="en-US" altLang="ko-KR" dirty="0"/>
              <a:t>hex </a:t>
            </a:r>
            <a:r>
              <a:rPr lang="ko-KR" altLang="en-US" dirty="0"/>
              <a:t>그대로 사용하는 것으로 변경</a:t>
            </a:r>
            <a:r>
              <a:rPr lang="en-US" altLang="ko-KR" dirty="0"/>
              <a:t> =&gt; </a:t>
            </a:r>
            <a:r>
              <a:rPr lang="ko-KR" altLang="en-US" dirty="0"/>
              <a:t>변경 이후 오류없이 잘됨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Teardown network </a:t>
            </a:r>
            <a:r>
              <a:rPr lang="ko-KR" altLang="en-US" dirty="0"/>
              <a:t>후 다시 </a:t>
            </a:r>
            <a:r>
              <a:rPr lang="en-US" altLang="ko-KR" dirty="0"/>
              <a:t>testcase#1 </a:t>
            </a:r>
            <a:r>
              <a:rPr lang="ko-KR" altLang="en-US" dirty="0"/>
              <a:t>시도함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시나리오</a:t>
            </a:r>
            <a:r>
              <a:rPr lang="en-US" altLang="ko-KR" dirty="0"/>
              <a:t>#1~13</a:t>
            </a:r>
            <a:r>
              <a:rPr lang="ko-KR" altLang="en-US" dirty="0"/>
              <a:t>까지 완료했고</a:t>
            </a:r>
            <a:r>
              <a:rPr lang="en-US" altLang="ko-KR" dirty="0"/>
              <a:t>, 14</a:t>
            </a:r>
            <a:r>
              <a:rPr lang="ko-KR" altLang="en-US" dirty="0"/>
              <a:t>의 경우엔 학생</a:t>
            </a:r>
            <a:r>
              <a:rPr lang="en-US" altLang="ko-KR" dirty="0"/>
              <a:t>3</a:t>
            </a:r>
            <a:r>
              <a:rPr lang="ko-KR" altLang="en-US" dirty="0"/>
              <a:t>이 </a:t>
            </a:r>
            <a:r>
              <a:rPr lang="ko-KR" altLang="en-US" dirty="0" err="1"/>
              <a:t>브릿지에</a:t>
            </a:r>
            <a:r>
              <a:rPr lang="ko-KR" altLang="en-US" dirty="0"/>
              <a:t> 투표함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609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#1-1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624a3321a7777ff88f7a5e1c505d11ed4521dd07  [624a332]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2020-08-18 </a:t>
            </a:r>
            <a:r>
              <a:rPr lang="ko-KR" altLang="en-US" sz="2400" dirty="0"/>
              <a:t>오전 </a:t>
            </a:r>
            <a:r>
              <a:rPr lang="en-US" altLang="ko-KR" sz="2400" dirty="0"/>
              <a:t>5</a:t>
            </a:r>
            <a:r>
              <a:rPr lang="ko-KR" altLang="en-US" sz="2400" dirty="0"/>
              <a:t>시 </a:t>
            </a:r>
            <a:r>
              <a:rPr lang="en-US" altLang="ko-KR" sz="2400" dirty="0"/>
              <a:t>39</a:t>
            </a:r>
            <a:r>
              <a:rPr lang="ko-KR" altLang="en-US" sz="2400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3454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2051-481F-4957-A111-49607F3E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#15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2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기권에 투표</a:t>
            </a:r>
            <a:r>
              <a:rPr lang="en-US" altLang="ko-KR" sz="4400" dirty="0"/>
              <a:t>] -&gt; [</a:t>
            </a:r>
            <a:r>
              <a:rPr lang="ko-KR" altLang="en-US" sz="4400" dirty="0" err="1"/>
              <a:t>뒤로가기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B08ED3-6F38-4876-BDC7-C0BB1A493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056" y="2141537"/>
            <a:ext cx="262085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703C1A-4B6B-4499-A851-E8C2BB5C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94" y="2113800"/>
            <a:ext cx="2620855" cy="440681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D6D4174-891B-40AA-9B0A-0C76A1F84A65}"/>
              </a:ext>
            </a:extLst>
          </p:cNvPr>
          <p:cNvSpPr/>
          <p:nvPr/>
        </p:nvSpPr>
        <p:spPr>
          <a:xfrm>
            <a:off x="3951866" y="3801979"/>
            <a:ext cx="662751" cy="657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4D992-DF24-4688-A2AE-665F9FF81628}"/>
              </a:ext>
            </a:extLst>
          </p:cNvPr>
          <p:cNvSpPr txBox="1"/>
          <p:nvPr/>
        </p:nvSpPr>
        <p:spPr>
          <a:xfrm>
            <a:off x="7225897" y="2967335"/>
            <a:ext cx="4966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at 2020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화요일 오전 </a:t>
            </a:r>
            <a:r>
              <a:rPr lang="en-US" altLang="ko-KR" dirty="0"/>
              <a:t>5:39:37</a:t>
            </a:r>
          </a:p>
          <a:p>
            <a:r>
              <a:rPr lang="ko-KR" altLang="en-US" dirty="0" err="1"/>
              <a:t>뒤로가기</a:t>
            </a:r>
            <a:r>
              <a:rPr lang="ko-KR" altLang="en-US" dirty="0"/>
              <a:t> 안되던 오류 수정 후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뒤로가기</a:t>
            </a:r>
            <a:r>
              <a:rPr lang="ko-KR" altLang="en-US" dirty="0"/>
              <a:t> 잘됨을 확인함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489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87954-C40C-4AAC-910A-D6075CF9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#16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2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기권에 투표</a:t>
            </a:r>
            <a:r>
              <a:rPr lang="en-US" altLang="ko-KR" sz="4400" dirty="0"/>
              <a:t>] -&gt; 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</a:t>
            </a:r>
            <a:r>
              <a:rPr lang="ko-KR" altLang="en-US" sz="4400" dirty="0"/>
              <a:t>후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F8245E-354F-4D66-AEE7-7E3113C77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936" y="2362283"/>
            <a:ext cx="264832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BDE72-F7C0-4CCD-A925-B2C82FE49194}"/>
              </a:ext>
            </a:extLst>
          </p:cNvPr>
          <p:cNvSpPr txBox="1"/>
          <p:nvPr/>
        </p:nvSpPr>
        <p:spPr>
          <a:xfrm>
            <a:off x="3821639" y="1992949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투표 확인 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477F1-34C5-4872-A876-FBAC0E2615A2}"/>
              </a:ext>
            </a:extLst>
          </p:cNvPr>
          <p:cNvSpPr txBox="1"/>
          <p:nvPr/>
        </p:nvSpPr>
        <p:spPr>
          <a:xfrm>
            <a:off x="6471844" y="1992949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투표율 확인 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4764B8-2004-49D6-833F-B24C83E1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763" y="2326422"/>
            <a:ext cx="2648326" cy="43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2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8E78F-22C2-43F9-8D12-9AB35B42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82A5A-4C73-470C-8C24-1326690F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78"/>
            <a:ext cx="10515600" cy="4351338"/>
          </a:xfrm>
        </p:spPr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r>
              <a:rPr lang="en-US" altLang="ko-KR" dirty="0"/>
              <a:t>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D19386-116F-4941-B2A6-6B3B79723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6064"/>
            <a:ext cx="7248525" cy="1933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168468-27E1-4ABF-889F-C6D69F86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9" y="4606925"/>
            <a:ext cx="72104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36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788A1-6978-4EED-8E81-28E9D8A9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#17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4</a:t>
            </a:r>
            <a:r>
              <a:rPr lang="ko-KR" altLang="en-US" dirty="0"/>
              <a:t>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개인정보처리동의 </a:t>
            </a:r>
            <a:r>
              <a:rPr lang="ko-KR" altLang="en-US" dirty="0" err="1"/>
              <a:t>동의안함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3C848C-8A1B-4CB6-91F1-55C672660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69" y="2252662"/>
            <a:ext cx="5962650" cy="2352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D1749-65A4-4AFF-9CCE-8A9707B3D9D5}"/>
              </a:ext>
            </a:extLst>
          </p:cNvPr>
          <p:cNvSpPr txBox="1"/>
          <p:nvPr/>
        </p:nvSpPr>
        <p:spPr>
          <a:xfrm>
            <a:off x="292769" y="1883330"/>
            <a:ext cx="407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4</a:t>
            </a:r>
            <a:r>
              <a:rPr lang="ko-KR" altLang="en-US" dirty="0"/>
              <a:t>의 </a:t>
            </a:r>
            <a:r>
              <a:rPr lang="en-US" altLang="ko-KR" dirty="0" err="1"/>
              <a:t>Vballot</a:t>
            </a:r>
            <a:r>
              <a:rPr lang="en-US" altLang="ko-KR" dirty="0"/>
              <a:t> </a:t>
            </a:r>
            <a:r>
              <a:rPr lang="ko-KR" altLang="en-US" dirty="0"/>
              <a:t>생성됨을 알 수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9234C-F334-4633-A3E1-0544202160E1}"/>
              </a:ext>
            </a:extLst>
          </p:cNvPr>
          <p:cNvSpPr txBox="1"/>
          <p:nvPr/>
        </p:nvSpPr>
        <p:spPr>
          <a:xfrm>
            <a:off x="6255419" y="2465814"/>
            <a:ext cx="5976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en-US" altLang="ko-KR" dirty="0"/>
              <a:t>[</a:t>
            </a:r>
            <a:r>
              <a:rPr lang="ko-KR" altLang="en-US" dirty="0" err="1"/>
              <a:t>동의안함</a:t>
            </a:r>
            <a:r>
              <a:rPr lang="en-US" altLang="ko-KR" dirty="0"/>
              <a:t>] </a:t>
            </a:r>
            <a:r>
              <a:rPr lang="ko-KR" altLang="en-US" dirty="0"/>
              <a:t>버튼 누르고 메인으로 돌아가서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다시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버튼을 누르니 다음과 같은 결과가 나옴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2634BF-2727-4000-81A1-327D07D2A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49" y="3389144"/>
            <a:ext cx="4295775" cy="1276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2C489A-AFA9-4851-9EF6-13E51160E839}"/>
              </a:ext>
            </a:extLst>
          </p:cNvPr>
          <p:cNvSpPr txBox="1"/>
          <p:nvPr/>
        </p:nvSpPr>
        <p:spPr>
          <a:xfrm>
            <a:off x="6306551" y="4828674"/>
            <a:ext cx="532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6:21:20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117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07995-4B55-4E5B-B126-EEC325DA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Testcase #1-1 </a:t>
            </a:r>
            <a:r>
              <a:rPr lang="ko-KR" altLang="en-US" dirty="0"/>
              <a:t>중단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B81B2-EFA5-41AA-9476-27ED0505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중단 사유</a:t>
            </a:r>
            <a:r>
              <a:rPr lang="en-US" altLang="ko-KR" dirty="0"/>
              <a:t>: </a:t>
            </a:r>
            <a:r>
              <a:rPr lang="ko-KR" altLang="en-US" dirty="0"/>
              <a:t>시나리오</a:t>
            </a:r>
            <a:r>
              <a:rPr lang="en-US" altLang="ko-KR" dirty="0"/>
              <a:t>#17</a:t>
            </a:r>
            <a:r>
              <a:rPr lang="ko-KR" altLang="en-US" dirty="0"/>
              <a:t>로 인한 </a:t>
            </a:r>
            <a:r>
              <a:rPr lang="ko-KR" altLang="en-US" dirty="0" err="1"/>
              <a:t>웹앱</a:t>
            </a:r>
            <a:r>
              <a:rPr lang="ko-KR" altLang="en-US" dirty="0"/>
              <a:t> 코드 변경</a:t>
            </a:r>
            <a:endParaRPr lang="en-US" altLang="ko-KR" dirty="0"/>
          </a:p>
          <a:p>
            <a:r>
              <a:rPr lang="en-US" altLang="ko-KR" dirty="0"/>
              <a:t>Testcase #1-2 </a:t>
            </a:r>
            <a:r>
              <a:rPr lang="ko-KR" altLang="en-US" dirty="0"/>
              <a:t>재시작</a:t>
            </a:r>
            <a:r>
              <a:rPr lang="en-US" altLang="ko-KR" dirty="0"/>
              <a:t>(world state </a:t>
            </a:r>
            <a:r>
              <a:rPr lang="ko-KR" altLang="en-US" dirty="0"/>
              <a:t>모두 지우고 시작함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Testcase</a:t>
            </a:r>
            <a:r>
              <a:rPr lang="ko-KR" altLang="en-US" dirty="0"/>
              <a:t> </a:t>
            </a:r>
            <a:r>
              <a:rPr lang="en-US" altLang="ko-KR" dirty="0"/>
              <a:t>#1</a:t>
            </a:r>
            <a:r>
              <a:rPr lang="ko-KR" altLang="en-US" dirty="0"/>
              <a:t>의 시나리오</a:t>
            </a:r>
            <a:r>
              <a:rPr lang="en-US" altLang="ko-KR" dirty="0"/>
              <a:t>#1~17</a:t>
            </a:r>
            <a:r>
              <a:rPr lang="ko-KR" altLang="en-US" dirty="0"/>
              <a:t>까지 수행함</a:t>
            </a:r>
          </a:p>
        </p:txBody>
      </p:sp>
    </p:spTree>
    <p:extLst>
      <p:ext uri="{BB962C8B-B14F-4D97-AF65-F5344CB8AC3E}">
        <p14:creationId xmlns:p14="http://schemas.microsoft.com/office/powerpoint/2010/main" val="2783809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#1-2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1.0.34~1.0.36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9e62e83a211e4f0a79c6ea13614deec7f9ee17fb [9e62e83]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</a:t>
            </a:r>
            <a:r>
              <a:rPr lang="ko-KR" altLang="en-US" sz="2400" dirty="0"/>
              <a:t>년 </a:t>
            </a:r>
            <a:r>
              <a:rPr lang="en-US" altLang="ko-KR" sz="2400" dirty="0"/>
              <a:t>8</a:t>
            </a:r>
            <a:r>
              <a:rPr lang="ko-KR" altLang="en-US" sz="2400" dirty="0"/>
              <a:t>월 </a:t>
            </a:r>
            <a:r>
              <a:rPr lang="en-US" altLang="ko-KR" sz="2400" dirty="0"/>
              <a:t>18</a:t>
            </a:r>
            <a:r>
              <a:rPr lang="ko-KR" altLang="en-US" sz="2400" dirty="0"/>
              <a:t>일 화요일 오전 </a:t>
            </a:r>
            <a:r>
              <a:rPr lang="en-US" altLang="ko-KR" sz="2400" dirty="0"/>
              <a:t>6:21:20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5464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988E5-96C3-4209-AD6C-B989A456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시나리오</a:t>
            </a:r>
            <a:r>
              <a:rPr lang="en-US" altLang="ko-KR" sz="3200" dirty="0"/>
              <a:t>#18 : </a:t>
            </a:r>
            <a:r>
              <a:rPr lang="ko-KR" altLang="en-US" sz="3200" dirty="0"/>
              <a:t>후보자 </a:t>
            </a:r>
            <a:r>
              <a:rPr lang="en-US" altLang="ko-KR" sz="3200" dirty="0"/>
              <a:t>1</a:t>
            </a:r>
            <a:r>
              <a:rPr lang="ko-KR" altLang="en-US" sz="3200" dirty="0"/>
              <a:t>개인 선거가 하나가 생성된 상태로</a:t>
            </a:r>
            <a:r>
              <a:rPr lang="en-US" altLang="ko-KR" sz="3200" dirty="0"/>
              <a:t>, </a:t>
            </a:r>
            <a:r>
              <a:rPr lang="ko-KR" altLang="en-US" sz="3200" dirty="0"/>
              <a:t>학생</a:t>
            </a:r>
            <a:r>
              <a:rPr lang="en-US" altLang="ko-KR" sz="3200" dirty="0"/>
              <a:t>4</a:t>
            </a:r>
            <a:r>
              <a:rPr lang="ko-KR" altLang="en-US" sz="3200" dirty="0"/>
              <a:t>이 </a:t>
            </a:r>
            <a:r>
              <a:rPr lang="en-US" altLang="ko-KR" sz="3200" dirty="0"/>
              <a:t>[</a:t>
            </a:r>
            <a:r>
              <a:rPr lang="ko-KR" altLang="en-US" sz="3200" dirty="0"/>
              <a:t>투표하기</a:t>
            </a:r>
            <a:r>
              <a:rPr lang="en-US" altLang="ko-KR" sz="3200" dirty="0"/>
              <a:t>] -&gt; [</a:t>
            </a:r>
            <a:r>
              <a:rPr lang="ko-KR" altLang="en-US" sz="3200" dirty="0"/>
              <a:t>개인정보처리동의 </a:t>
            </a:r>
            <a:r>
              <a:rPr lang="ko-KR" altLang="en-US" sz="3200" dirty="0" err="1"/>
              <a:t>동의안함</a:t>
            </a:r>
            <a:r>
              <a:rPr lang="en-US" altLang="ko-KR" sz="3200" dirty="0"/>
              <a:t>] -&gt; [</a:t>
            </a:r>
            <a:r>
              <a:rPr lang="ko-KR" altLang="en-US" sz="3200" dirty="0"/>
              <a:t>투표하기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5859B3-CBA2-49FD-B73E-930A3ECD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073" y="2322930"/>
            <a:ext cx="2638043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4052B3-F188-473D-A155-1797AA2A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08" y="3157537"/>
            <a:ext cx="5981700" cy="2371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35575-FC7F-4328-807E-8962CC84066F}"/>
              </a:ext>
            </a:extLst>
          </p:cNvPr>
          <p:cNvSpPr txBox="1"/>
          <p:nvPr/>
        </p:nvSpPr>
        <p:spPr>
          <a:xfrm>
            <a:off x="4308308" y="2138264"/>
            <a:ext cx="6601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Testcase#1-1 </a:t>
            </a:r>
            <a:r>
              <a:rPr lang="ko-KR" altLang="en-US" dirty="0"/>
              <a:t>에서 발견된 문제점은 더 이상 나타나지 않고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투표하러 잘 들어가지고</a:t>
            </a:r>
            <a:r>
              <a:rPr lang="en-US" altLang="ko-KR" dirty="0"/>
              <a:t>, </a:t>
            </a:r>
            <a:r>
              <a:rPr lang="en-US" altLang="ko-KR" dirty="0" err="1"/>
              <a:t>Vballot</a:t>
            </a:r>
            <a:r>
              <a:rPr lang="ko-KR" altLang="en-US" dirty="0"/>
              <a:t>도 잘 처리된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041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#19 : </a:t>
            </a:r>
            <a:r>
              <a:rPr lang="ko-KR" altLang="en-US" sz="3600" dirty="0"/>
              <a:t>관리자가 후보자가 </a:t>
            </a:r>
            <a:r>
              <a:rPr lang="en-US" altLang="ko-KR" sz="3600" dirty="0"/>
              <a:t>2</a:t>
            </a:r>
            <a:r>
              <a:rPr lang="ko-KR" altLang="en-US" sz="3600" dirty="0"/>
              <a:t>개인 </a:t>
            </a:r>
            <a:r>
              <a:rPr lang="en-US" altLang="ko-KR" sz="3600" dirty="0"/>
              <a:t>[</a:t>
            </a:r>
            <a:r>
              <a:rPr lang="ko-KR" altLang="en-US" sz="3600" dirty="0"/>
              <a:t>선거생성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A9481C-2761-464C-A901-81BF8D0FC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11" y="1921877"/>
            <a:ext cx="261367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FC9213-C5B0-4030-B2A1-C460ED1D83E3}"/>
              </a:ext>
            </a:extLst>
          </p:cNvPr>
          <p:cNvSpPr txBox="1"/>
          <p:nvPr/>
        </p:nvSpPr>
        <p:spPr>
          <a:xfrm>
            <a:off x="18863" y="1436951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</a:t>
            </a:r>
            <a:r>
              <a:rPr lang="ko-KR" altLang="en-US" dirty="0"/>
              <a:t> 버튼을 눌러 후보자 추가함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20988E-E4F7-4BC7-A07B-97DF7B654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585" y="1921877"/>
            <a:ext cx="2613674" cy="43320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6D3E9E-4DBB-46DB-B9DC-2AC5B17F8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131" y="1921877"/>
            <a:ext cx="2619383" cy="43320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3A8658-51B1-4E5E-B0F2-59DF91FAF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474" y="1957970"/>
            <a:ext cx="2638158" cy="43320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98F92EF-40EA-44C2-A7E1-C16E61C73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9360" y="1957970"/>
            <a:ext cx="2613674" cy="435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4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7C72E-617C-451A-BA7A-ACB61FD1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#19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7D7212-A370-425F-9B8E-BDD1E97D1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252" y="2508919"/>
            <a:ext cx="5903495" cy="374703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8448B6-F698-4889-B5E2-68E5ABE316D5}"/>
              </a:ext>
            </a:extLst>
          </p:cNvPr>
          <p:cNvSpPr txBox="1"/>
          <p:nvPr/>
        </p:nvSpPr>
        <p:spPr>
          <a:xfrm>
            <a:off x="5023429" y="2139587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선거 정보</a:t>
            </a:r>
            <a:r>
              <a:rPr lang="en-US" altLang="ko-KR" dirty="0"/>
              <a:t>(Election)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41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A8986-F79A-41D0-969F-C4176E38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#19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9C91B54-2347-4A23-8168-724E44DC5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9657" y="1993983"/>
            <a:ext cx="3695700" cy="467482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1125B5-BAE3-4087-A3A1-26173D878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93" y="1993984"/>
            <a:ext cx="3752850" cy="4648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4858A3-EE1A-40C4-AA9B-F5DD24F46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150" y="1993984"/>
            <a:ext cx="3695700" cy="4648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771E8A-EC61-4BAC-AC5B-173BC008E36E}"/>
              </a:ext>
            </a:extLst>
          </p:cNvPr>
          <p:cNvSpPr txBox="1"/>
          <p:nvPr/>
        </p:nvSpPr>
        <p:spPr>
          <a:xfrm>
            <a:off x="1193348" y="165767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후보자 </a:t>
            </a:r>
            <a:r>
              <a:rPr lang="en-US" altLang="ko-KR" dirty="0"/>
              <a:t>: </a:t>
            </a:r>
            <a:r>
              <a:rPr lang="ko-KR" altLang="en-US" dirty="0"/>
              <a:t>기권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81F3D-5787-47F6-B675-772213B0ABDB}"/>
              </a:ext>
            </a:extLst>
          </p:cNvPr>
          <p:cNvSpPr txBox="1"/>
          <p:nvPr/>
        </p:nvSpPr>
        <p:spPr>
          <a:xfrm>
            <a:off x="5319185" y="165767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후보자 </a:t>
            </a:r>
            <a:r>
              <a:rPr lang="en-US" altLang="ko-KR" dirty="0"/>
              <a:t>: </a:t>
            </a:r>
            <a:r>
              <a:rPr lang="ko-KR" altLang="en-US" dirty="0"/>
              <a:t>스케치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B8B30-7D25-4136-A372-AD5FFCB2684A}"/>
              </a:ext>
            </a:extLst>
          </p:cNvPr>
          <p:cNvSpPr txBox="1"/>
          <p:nvPr/>
        </p:nvSpPr>
        <p:spPr>
          <a:xfrm>
            <a:off x="8877410" y="1690688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후보자 </a:t>
            </a:r>
            <a:r>
              <a:rPr lang="en-US" altLang="ko-KR" dirty="0"/>
              <a:t>: </a:t>
            </a:r>
            <a:r>
              <a:rPr lang="ko-KR" altLang="en-US" dirty="0" err="1"/>
              <a:t>브릿지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773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311AF-9A3C-4AF0-A6DD-50C5F363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#19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D92CF7-94F9-4928-B487-B2A651687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300" y="3401219"/>
            <a:ext cx="6629400" cy="1200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DD7D3-6A72-4183-BB63-7436C939662A}"/>
              </a:ext>
            </a:extLst>
          </p:cNvPr>
          <p:cNvSpPr txBox="1"/>
          <p:nvPr/>
        </p:nvSpPr>
        <p:spPr>
          <a:xfrm>
            <a:off x="5088352" y="2614863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파일도 잘 생성됨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98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6346B-C04A-430F-98FE-D8B71EE1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#20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선거관리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581756-EDD8-426E-A7CC-8D3A2F319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5652" y="2011529"/>
            <a:ext cx="262093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126F05-07EA-4C07-BA26-1D2BCB4BD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2011390"/>
            <a:ext cx="2620939" cy="435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25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#21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투표율확인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5CD9BF-3891-4A28-B24D-A5CC1177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737" y="1690688"/>
            <a:ext cx="2758221" cy="46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0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8E78F-22C2-43F9-8D12-9AB35B42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82A5A-4C73-470C-8C24-1326690F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78"/>
            <a:ext cx="10515600" cy="4351338"/>
          </a:xfrm>
        </p:spPr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4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r>
              <a:rPr lang="en-US" altLang="ko-KR" dirty="0"/>
              <a:t>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9DA09B-D881-45DF-89DB-7F94EF19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6398"/>
            <a:ext cx="7410450" cy="1943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14A8C3-E873-476D-8C47-5C1CFE6ED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4540250"/>
            <a:ext cx="73628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8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#22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내투표확인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431F401-8289-487A-95C3-69B08B431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039" y="1825625"/>
            <a:ext cx="2607921" cy="4351338"/>
          </a:xfrm>
        </p:spPr>
      </p:pic>
    </p:spTree>
    <p:extLst>
      <p:ext uri="{BB962C8B-B14F-4D97-AF65-F5344CB8AC3E}">
        <p14:creationId xmlns:p14="http://schemas.microsoft.com/office/powerpoint/2010/main" val="125468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4B244D-B87A-4921-8885-6AEE2E871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7999" y="1864700"/>
            <a:ext cx="259653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41209-DD43-44A6-9E5B-27B74D66463C}"/>
              </a:ext>
            </a:extLst>
          </p:cNvPr>
          <p:cNvSpPr txBox="1"/>
          <p:nvPr/>
        </p:nvSpPr>
        <p:spPr>
          <a:xfrm>
            <a:off x="2389435" y="2904827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투표하기 버튼 누를 시 </a:t>
            </a:r>
            <a:endParaRPr lang="en-US" altLang="ko-KR" dirty="0"/>
          </a:p>
          <a:p>
            <a:r>
              <a:rPr lang="ko-KR" altLang="en-US" dirty="0"/>
              <a:t>나오는 유의사항 페이지</a:t>
            </a:r>
          </a:p>
        </p:txBody>
      </p:sp>
    </p:spTree>
    <p:extLst>
      <p:ext uri="{BB962C8B-B14F-4D97-AF65-F5344CB8AC3E}">
        <p14:creationId xmlns:p14="http://schemas.microsoft.com/office/powerpoint/2010/main" val="2579625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198E4-2794-4DFB-A7D5-64AB760A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6370C2-BD2C-4582-86DF-26079437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7397"/>
            <a:ext cx="6010275" cy="2400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A2DAB9-9874-4CC8-8234-2BFDCA2E5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3324225"/>
            <a:ext cx="6162675" cy="3533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1B2A79-FFEA-4A9B-85DD-E7AE27A8E9A8}"/>
              </a:ext>
            </a:extLst>
          </p:cNvPr>
          <p:cNvSpPr txBox="1"/>
          <p:nvPr/>
        </p:nvSpPr>
        <p:spPr>
          <a:xfrm>
            <a:off x="907308" y="2068065"/>
            <a:ext cx="587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Student </a:t>
            </a:r>
            <a:r>
              <a:rPr lang="ko-KR" altLang="en-US" dirty="0"/>
              <a:t>객체 생성됨</a:t>
            </a:r>
            <a:r>
              <a:rPr lang="en-US" altLang="ko-KR" dirty="0"/>
              <a:t>. Slot1</a:t>
            </a:r>
            <a:r>
              <a:rPr lang="ko-KR" altLang="en-US" dirty="0"/>
              <a:t>에 생성된 </a:t>
            </a:r>
            <a:r>
              <a:rPr lang="en-US" altLang="ko-KR" dirty="0" err="1"/>
              <a:t>Vballot</a:t>
            </a:r>
            <a:r>
              <a:rPr lang="ko-KR" altLang="en-US" dirty="0"/>
              <a:t>이 </a:t>
            </a:r>
            <a:r>
              <a:rPr lang="ko-KR" altLang="en-US" dirty="0" err="1"/>
              <a:t>들어감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5D23A-FC09-4B04-86D1-165370A68F2F}"/>
              </a:ext>
            </a:extLst>
          </p:cNvPr>
          <p:cNvSpPr txBox="1"/>
          <p:nvPr/>
        </p:nvSpPr>
        <p:spPr>
          <a:xfrm>
            <a:off x="8131908" y="2869035"/>
            <a:ext cx="277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Vballot</a:t>
            </a:r>
            <a:r>
              <a:rPr lang="en-US" altLang="ko-KR" dirty="0"/>
              <a:t> </a:t>
            </a:r>
            <a:r>
              <a:rPr lang="ko-KR" altLang="en-US" dirty="0"/>
              <a:t>투표용지 생성됨</a:t>
            </a:r>
          </a:p>
        </p:txBody>
      </p:sp>
    </p:spTree>
    <p:extLst>
      <p:ext uri="{BB962C8B-B14F-4D97-AF65-F5344CB8AC3E}">
        <p14:creationId xmlns:p14="http://schemas.microsoft.com/office/powerpoint/2010/main" val="647394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5D81C-52BA-403F-83CC-8713A2AB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EA60D8-91C9-4AD7-B80C-3F6005754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43" y="1940202"/>
            <a:ext cx="261512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6A211F-DAFB-4DC6-B186-A12760A4B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892" y="1966804"/>
            <a:ext cx="2615125" cy="4324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2585B-5FB8-46DB-A2E2-DE5B03BAFEBD}"/>
              </a:ext>
            </a:extLst>
          </p:cNvPr>
          <p:cNvSpPr txBox="1"/>
          <p:nvPr/>
        </p:nvSpPr>
        <p:spPr>
          <a:xfrm>
            <a:off x="6325299" y="1966804"/>
            <a:ext cx="60003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브릿지가</a:t>
            </a:r>
            <a:r>
              <a:rPr lang="ko-KR" altLang="en-US" dirty="0"/>
              <a:t> 먼저 나올 줄 알았는데</a:t>
            </a:r>
            <a:r>
              <a:rPr lang="en-US" altLang="ko-KR" dirty="0"/>
              <a:t>, </a:t>
            </a:r>
            <a:r>
              <a:rPr lang="ko-KR" altLang="en-US" dirty="0"/>
              <a:t>스케치가 먼저 나왔다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Array.push</a:t>
            </a:r>
            <a:r>
              <a:rPr lang="ko-KR" altLang="en-US" dirty="0"/>
              <a:t>의 특징은 먼저 넣은 애를 뒤로 가게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data;</a:t>
            </a:r>
            <a:r>
              <a:rPr lang="ko-KR" altLang="en-US" dirty="0"/>
              <a:t> 로 해서 넣게 되면 이를 해결할 수 있을 </a:t>
            </a:r>
            <a:endParaRPr lang="en-US" altLang="ko-KR" dirty="0"/>
          </a:p>
          <a:p>
            <a:r>
              <a:rPr lang="ko-KR" altLang="en-US" dirty="0"/>
              <a:t>것을 보이나 나중에 고려해보자</a:t>
            </a:r>
            <a:r>
              <a:rPr lang="en-US" altLang="ko-KR" dirty="0"/>
              <a:t>. (</a:t>
            </a:r>
            <a:r>
              <a:rPr lang="ko-KR" altLang="en-US" dirty="0"/>
              <a:t>별로 중요치 않을 것</a:t>
            </a:r>
            <a:endParaRPr lang="en-US" altLang="ko-KR" dirty="0"/>
          </a:p>
          <a:p>
            <a:r>
              <a:rPr lang="ko-KR" altLang="en-US" dirty="0"/>
              <a:t>같음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기호</a:t>
            </a:r>
            <a:r>
              <a:rPr lang="en-US" altLang="ko-KR" dirty="0"/>
              <a:t>1</a:t>
            </a:r>
            <a:r>
              <a:rPr lang="ko-KR" altLang="en-US" dirty="0"/>
              <a:t>번에서 기호</a:t>
            </a:r>
            <a:r>
              <a:rPr lang="en-US" altLang="ko-KR" dirty="0"/>
              <a:t>2</a:t>
            </a:r>
            <a:r>
              <a:rPr lang="ko-KR" altLang="en-US" dirty="0"/>
              <a:t>번으로 넘어가려면 스마트폰으로는</a:t>
            </a:r>
            <a:endParaRPr lang="en-US" altLang="ko-KR" dirty="0"/>
          </a:p>
          <a:p>
            <a:r>
              <a:rPr lang="ko-KR" altLang="en-US" dirty="0"/>
              <a:t>손으로 밀면 되는데</a:t>
            </a:r>
            <a:r>
              <a:rPr lang="en-US" altLang="ko-KR" dirty="0"/>
              <a:t>, PC</a:t>
            </a:r>
            <a:r>
              <a:rPr lang="ko-KR" altLang="en-US" dirty="0"/>
              <a:t>에서는 흰색으로 </a:t>
            </a:r>
            <a:r>
              <a:rPr lang="ko-KR" altLang="en-US" dirty="0" err="1"/>
              <a:t>보일락말락하는</a:t>
            </a:r>
            <a:endParaRPr lang="en-US" altLang="ko-KR" dirty="0"/>
          </a:p>
          <a:p>
            <a:r>
              <a:rPr lang="ko-KR" altLang="en-US" dirty="0"/>
              <a:t>화살표 버튼을 눌러야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C406F3-B0F9-425B-8DC0-FB8FD8856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503" y="2317860"/>
            <a:ext cx="2105025" cy="29527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B72A181-DAB5-4214-B945-E9D8CE617792}"/>
              </a:ext>
            </a:extLst>
          </p:cNvPr>
          <p:cNvSpPr/>
          <p:nvPr/>
        </p:nvSpPr>
        <p:spPr>
          <a:xfrm>
            <a:off x="5452844" y="4328719"/>
            <a:ext cx="243281" cy="369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5ACD1C5-A3EB-4853-98D2-9332FF48D2FA}"/>
              </a:ext>
            </a:extLst>
          </p:cNvPr>
          <p:cNvSpPr/>
          <p:nvPr/>
        </p:nvSpPr>
        <p:spPr>
          <a:xfrm>
            <a:off x="3600275" y="4330117"/>
            <a:ext cx="243281" cy="369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D55C0F-4700-4D9A-864C-597A8FC817AE}"/>
              </a:ext>
            </a:extLst>
          </p:cNvPr>
          <p:cNvCxnSpPr/>
          <p:nvPr/>
        </p:nvCxnSpPr>
        <p:spPr>
          <a:xfrm>
            <a:off x="5696125" y="4513277"/>
            <a:ext cx="629174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A1F63A-957E-4A7B-9C4B-83D08711E3E6}"/>
              </a:ext>
            </a:extLst>
          </p:cNvPr>
          <p:cNvCxnSpPr>
            <a:stCxn id="13" idx="5"/>
          </p:cNvCxnSpPr>
          <p:nvPr/>
        </p:nvCxnSpPr>
        <p:spPr>
          <a:xfrm>
            <a:off x="3807928" y="4645177"/>
            <a:ext cx="2517371" cy="31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85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41441-1FE9-4951-A2C8-F66D0747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 err="1"/>
              <a:t>브릿지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6234B5-DA1A-440D-9229-F1F1C007F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147" y="2141537"/>
            <a:ext cx="26281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B3858-87F0-435A-B252-D65D76C80860}"/>
              </a:ext>
            </a:extLst>
          </p:cNvPr>
          <p:cNvSpPr txBox="1"/>
          <p:nvPr/>
        </p:nvSpPr>
        <p:spPr>
          <a:xfrm>
            <a:off x="0" y="1731446"/>
            <a:ext cx="512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이전의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r>
              <a:rPr lang="ko-KR" altLang="en-US" dirty="0"/>
              <a:t> 버튼을 누르면 나오는 페이지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A99FBC-E8D9-449B-8C31-0436E83B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330" y="3106270"/>
            <a:ext cx="4295775" cy="14382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1F9244-2BC2-42B8-8253-DC90C2B529D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330429" y="3825408"/>
            <a:ext cx="989901" cy="226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F80422-9D22-419E-A15B-D735EE6B2372}"/>
              </a:ext>
            </a:extLst>
          </p:cNvPr>
          <p:cNvSpPr txBox="1"/>
          <p:nvPr/>
        </p:nvSpPr>
        <p:spPr>
          <a:xfrm>
            <a:off x="4001548" y="2779186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브릿지</a:t>
            </a:r>
            <a:r>
              <a:rPr lang="ko-KR" altLang="en-US" dirty="0"/>
              <a:t> 선택 후 투표하기 버튼 누를 시 나옴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A588B4-DE37-4C81-9253-7B375B8B0F88}"/>
              </a:ext>
            </a:extLst>
          </p:cNvPr>
          <p:cNvSpPr/>
          <p:nvPr/>
        </p:nvSpPr>
        <p:spPr>
          <a:xfrm>
            <a:off x="1258349" y="3825407"/>
            <a:ext cx="1325460" cy="318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8CAC026-404A-4E8A-A5D0-C29ABCBB6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723" y="2461798"/>
            <a:ext cx="2341776" cy="39202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2C07D3-AEB3-4AA8-8F99-45521CA89BCF}"/>
              </a:ext>
            </a:extLst>
          </p:cNvPr>
          <p:cNvSpPr txBox="1"/>
          <p:nvPr/>
        </p:nvSpPr>
        <p:spPr>
          <a:xfrm>
            <a:off x="9477372" y="210077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내투표확인</a:t>
            </a:r>
            <a:r>
              <a:rPr lang="en-US" altLang="ko-KR" dirty="0"/>
              <a:t>] </a:t>
            </a:r>
            <a:r>
              <a:rPr lang="ko-KR" altLang="en-US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850539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5D48C-3E97-4A93-B4D2-821584E2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 err="1"/>
              <a:t>브릿지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100E3C-700E-420E-9629-9DD731DCF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429" y="2141537"/>
            <a:ext cx="261512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367D62-5D9D-4B39-8F80-50F1FCB8384F}"/>
              </a:ext>
            </a:extLst>
          </p:cNvPr>
          <p:cNvSpPr txBox="1"/>
          <p:nvPr/>
        </p:nvSpPr>
        <p:spPr>
          <a:xfrm>
            <a:off x="1207573" y="1772205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선거 투표율확인 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46184B-13CF-4635-9DC3-4E2C47B3F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640" y="2705055"/>
            <a:ext cx="6134100" cy="3629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8DAF33-5C7B-4D19-AACA-A68D9B636E4A}"/>
              </a:ext>
            </a:extLst>
          </p:cNvPr>
          <p:cNvSpPr txBox="1"/>
          <p:nvPr/>
        </p:nvSpPr>
        <p:spPr>
          <a:xfrm>
            <a:off x="4941640" y="2335723"/>
            <a:ext cx="346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학생의 </a:t>
            </a:r>
            <a:r>
              <a:rPr lang="en-US" altLang="ko-KR" dirty="0" err="1"/>
              <a:t>Vballot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 err="1"/>
              <a:t>브릿지</a:t>
            </a:r>
            <a:r>
              <a:rPr lang="ko-KR" altLang="en-US" dirty="0"/>
              <a:t> 추가됨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B3F249-2BAA-43E9-9858-EEFAC726F774}"/>
              </a:ext>
            </a:extLst>
          </p:cNvPr>
          <p:cNvSpPr/>
          <p:nvPr/>
        </p:nvSpPr>
        <p:spPr>
          <a:xfrm>
            <a:off x="5410899" y="5008228"/>
            <a:ext cx="1442907" cy="218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698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145E5-30B0-49E6-8A5F-716EA6F2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#24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2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스케치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E82A47-373C-43AA-8DCE-114F81544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71" y="2432029"/>
            <a:ext cx="5886450" cy="24003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1EFCFC-643F-43E4-A1EB-16DCF955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21" y="2432029"/>
            <a:ext cx="5981700" cy="361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3F73A5-3AAE-41E9-B9FA-1FEE596076E6}"/>
              </a:ext>
            </a:extLst>
          </p:cNvPr>
          <p:cNvSpPr txBox="1"/>
          <p:nvPr/>
        </p:nvSpPr>
        <p:spPr>
          <a:xfrm>
            <a:off x="446834" y="2062697"/>
            <a:ext cx="561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투표하기 버튼 클릭 후 생성된 학생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Student </a:t>
            </a:r>
            <a:r>
              <a:rPr lang="ko-KR" altLang="en-US" dirty="0"/>
              <a:t>객체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79113-A90E-4D1C-A74D-46B349BF6276}"/>
              </a:ext>
            </a:extLst>
          </p:cNvPr>
          <p:cNvSpPr txBox="1"/>
          <p:nvPr/>
        </p:nvSpPr>
        <p:spPr>
          <a:xfrm>
            <a:off x="7013196" y="2062697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2</a:t>
            </a:r>
            <a:r>
              <a:rPr lang="ko-KR" altLang="en-US" dirty="0"/>
              <a:t>가 뽑은 스케치가 투표용지에 작성됨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164784-0BA3-4DAD-9136-094CDC8DB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893" y="5427641"/>
            <a:ext cx="3590925" cy="1247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C2FD15-65A3-45BC-B81E-5C7ECEE11A92}"/>
              </a:ext>
            </a:extLst>
          </p:cNvPr>
          <p:cNvSpPr txBox="1"/>
          <p:nvPr/>
        </p:nvSpPr>
        <p:spPr>
          <a:xfrm>
            <a:off x="2178878" y="501699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2 [</a:t>
            </a:r>
            <a:r>
              <a:rPr lang="ko-KR" altLang="en-US" dirty="0"/>
              <a:t>내투표확인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832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64FEA-6324-4F6F-AA22-81CA3454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#25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3, 4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기권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804155-D538-4E69-94AD-0635C57A7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447" y="2295408"/>
            <a:ext cx="260079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62F5B-32EE-4CC0-99CA-66FEC646BAFA}"/>
              </a:ext>
            </a:extLst>
          </p:cNvPr>
          <p:cNvSpPr txBox="1"/>
          <p:nvPr/>
        </p:nvSpPr>
        <p:spPr>
          <a:xfrm>
            <a:off x="39147" y="1926076"/>
            <a:ext cx="552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 </a:t>
            </a:r>
            <a:r>
              <a:rPr lang="en-US" altLang="ko-KR" dirty="0"/>
              <a:t>3, 4 </a:t>
            </a:r>
            <a:r>
              <a:rPr lang="ko-KR" altLang="en-US" dirty="0"/>
              <a:t>모두 투표완료 후 관리자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 </a:t>
            </a:r>
            <a:r>
              <a:rPr lang="ko-KR" altLang="en-US" dirty="0"/>
              <a:t>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F4184-05CC-4ECB-BE78-55132A6D5D08}"/>
              </a:ext>
            </a:extLst>
          </p:cNvPr>
          <p:cNvSpPr txBox="1"/>
          <p:nvPr/>
        </p:nvSpPr>
        <p:spPr>
          <a:xfrm>
            <a:off x="4446165" y="2810312"/>
            <a:ext cx="539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당연하지만</a:t>
            </a:r>
            <a:r>
              <a:rPr lang="en-US" altLang="ko-KR" dirty="0"/>
              <a:t>, </a:t>
            </a:r>
            <a:r>
              <a:rPr lang="ko-KR" altLang="en-US" dirty="0"/>
              <a:t>투표하는 것에 있어서 문제는 없었음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321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003BB-FC98-43EC-B3E7-A82D0FD2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#26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선거수정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741D49-89CA-4E59-9A5B-C1D460EB8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029" y="2278631"/>
            <a:ext cx="2584953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17F616-76A1-485F-AFD7-69FD5E367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09" y="2278631"/>
            <a:ext cx="2663899" cy="435711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F8A9B3-C405-450C-A80E-3968453ADC11}"/>
              </a:ext>
            </a:extLst>
          </p:cNvPr>
          <p:cNvCxnSpPr/>
          <p:nvPr/>
        </p:nvCxnSpPr>
        <p:spPr>
          <a:xfrm>
            <a:off x="2600587" y="3657600"/>
            <a:ext cx="1132514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7E5C0C2-E7AB-4641-883A-CF629C764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460" y="2278631"/>
            <a:ext cx="2443560" cy="29254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FE149C-D2BE-4C3A-85A4-558E6390D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559" y="2278631"/>
            <a:ext cx="2831848" cy="36141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844D2F-7412-4381-8D46-4092EF651614}"/>
              </a:ext>
            </a:extLst>
          </p:cNvPr>
          <p:cNvSpPr txBox="1"/>
          <p:nvPr/>
        </p:nvSpPr>
        <p:spPr>
          <a:xfrm>
            <a:off x="6165908" y="1182847"/>
            <a:ext cx="5630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/>
              <a:t>선거 수정 시에 기권 후보자가 나오는 문제 해결해야 됨</a:t>
            </a:r>
            <a:r>
              <a:rPr lang="en-US" altLang="ko-KR" dirty="0"/>
              <a:t>. (Fixed at 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7:52:33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8A9848-87C3-4FD2-B145-CF40F86E1211}"/>
              </a:ext>
            </a:extLst>
          </p:cNvPr>
          <p:cNvSpPr/>
          <p:nvPr/>
        </p:nvSpPr>
        <p:spPr>
          <a:xfrm>
            <a:off x="8847020" y="2106177"/>
            <a:ext cx="3107292" cy="3975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5449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5A064-66B1-4250-A230-51FB451F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#26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선거수정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87AD93-4820-4EDF-BB4E-9A265947F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2766" y="2253056"/>
            <a:ext cx="3239231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C95E25-E24C-4E2E-BC31-549693433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1" y="2002168"/>
            <a:ext cx="7077075" cy="1009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7989BC-1253-48A5-BDAF-9A7146DF66B6}"/>
              </a:ext>
            </a:extLst>
          </p:cNvPr>
          <p:cNvSpPr txBox="1"/>
          <p:nvPr/>
        </p:nvSpPr>
        <p:spPr>
          <a:xfrm>
            <a:off x="611838" y="3136063"/>
            <a:ext cx="70551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Problem1 : </a:t>
            </a:r>
          </a:p>
          <a:p>
            <a:r>
              <a:rPr lang="ko-KR" altLang="en-US" dirty="0"/>
              <a:t>선거 수정 시 </a:t>
            </a:r>
            <a:r>
              <a:rPr lang="en-US" altLang="ko-KR" dirty="0"/>
              <a:t>Error </a:t>
            </a:r>
            <a:r>
              <a:rPr lang="ko-KR" altLang="en-US" dirty="0"/>
              <a:t>생겼는데</a:t>
            </a:r>
            <a:r>
              <a:rPr lang="en-US" altLang="ko-KR" dirty="0"/>
              <a:t>, </a:t>
            </a:r>
            <a:r>
              <a:rPr lang="ko-KR" altLang="en-US" dirty="0"/>
              <a:t>사진은 수정되는 문제가 생김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</a:t>
            </a:r>
            <a:r>
              <a:rPr lang="en-US" altLang="ko-KR" dirty="0"/>
              <a:t>Error</a:t>
            </a:r>
            <a:r>
              <a:rPr lang="ko-KR" altLang="en-US" dirty="0"/>
              <a:t>는 체인코드에서 발생시키는 오류임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8:10:05)</a:t>
            </a:r>
          </a:p>
          <a:p>
            <a:endParaRPr lang="en-US" altLang="ko-KR" dirty="0"/>
          </a:p>
          <a:p>
            <a:r>
              <a:rPr lang="en-US" altLang="ko-KR" dirty="0"/>
              <a:t>Problem2 :</a:t>
            </a:r>
          </a:p>
          <a:p>
            <a:r>
              <a:rPr lang="ko-KR" altLang="en-US" dirty="0"/>
              <a:t>선거 수정 시 몇몇 속성은 한 문자밖에 들어가지 않는 문제가 생김</a:t>
            </a:r>
            <a:r>
              <a:rPr lang="en-US" altLang="ko-KR" dirty="0"/>
              <a:t>.</a:t>
            </a:r>
          </a:p>
          <a:p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(Fixed at 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8:17:23)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25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1F805-B286-451E-9735-66B8437C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학생이 로그인할 경우 </a:t>
            </a:r>
            <a:r>
              <a:rPr lang="en-US" altLang="ko-KR" dirty="0"/>
              <a:t>[</a:t>
            </a:r>
            <a:r>
              <a:rPr lang="ko-KR" altLang="en-US" dirty="0"/>
              <a:t>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F86DA0-2D3C-4C24-A4C7-6FAB98313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437" y="1825625"/>
            <a:ext cx="2615125" cy="4351338"/>
          </a:xfrm>
        </p:spPr>
      </p:pic>
    </p:spTree>
    <p:extLst>
      <p:ext uri="{BB962C8B-B14F-4D97-AF65-F5344CB8AC3E}">
        <p14:creationId xmlns:p14="http://schemas.microsoft.com/office/powerpoint/2010/main" val="1380531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918DE-A262-4863-A32D-878AA7ED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#26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선거수정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08C88F-7568-426C-99AC-6CB3066C2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848" y="1983567"/>
            <a:ext cx="3467100" cy="4152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9DFF2-5EDA-45D6-9E46-B5518E7EE00C}"/>
              </a:ext>
            </a:extLst>
          </p:cNvPr>
          <p:cNvSpPr txBox="1"/>
          <p:nvPr/>
        </p:nvSpPr>
        <p:spPr>
          <a:xfrm>
            <a:off x="4420998" y="1983567"/>
            <a:ext cx="70968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Problem1 : </a:t>
            </a:r>
          </a:p>
          <a:p>
            <a:r>
              <a:rPr lang="ko-KR" altLang="en-US" dirty="0"/>
              <a:t>선거 수정 후 선거운동본부명칭 사라진 문제</a:t>
            </a:r>
            <a:endParaRPr lang="en-US" altLang="ko-KR" dirty="0"/>
          </a:p>
          <a:p>
            <a:r>
              <a:rPr lang="en-US" altLang="ko-KR" dirty="0"/>
              <a:t>(Fixed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9:37:29)</a:t>
            </a:r>
          </a:p>
          <a:p>
            <a:endParaRPr lang="en-US" altLang="ko-KR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ko-KR" dirty="0"/>
              <a:t>Problem2 :</a:t>
            </a:r>
          </a:p>
          <a:p>
            <a:r>
              <a:rPr lang="ko-KR" altLang="en-US" dirty="0"/>
              <a:t>선거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r>
              <a:rPr lang="en-US" altLang="ko-KR" dirty="0"/>
              <a:t>(Election name) </a:t>
            </a:r>
            <a:r>
              <a:rPr lang="ko-KR" altLang="en-US" dirty="0"/>
              <a:t>수정 후 사진 </a:t>
            </a:r>
            <a:r>
              <a:rPr lang="en-US" altLang="ko-KR" dirty="0"/>
              <a:t>hash</a:t>
            </a:r>
            <a:r>
              <a:rPr lang="ko-KR" altLang="en-US" dirty="0"/>
              <a:t>값 일치하지 않는 문제</a:t>
            </a:r>
            <a:endParaRPr lang="en-US" altLang="ko-KR" dirty="0"/>
          </a:p>
          <a:p>
            <a:r>
              <a:rPr lang="en-US" altLang="ko-KR" dirty="0"/>
              <a:t>(Fixed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9:37:29)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30342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46319-DAA9-4ECF-98D5-C4505C53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#27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</a:t>
            </a:r>
            <a:r>
              <a:rPr lang="ko-KR" altLang="en-US" dirty="0"/>
              <a:t>삭제</a:t>
            </a:r>
            <a:r>
              <a:rPr lang="en-US" altLang="ko-KR" sz="4400" dirty="0"/>
              <a:t>] (</a:t>
            </a:r>
            <a:r>
              <a:rPr lang="ko-KR" altLang="en-US" sz="4400" dirty="0"/>
              <a:t>등록된 선거</a:t>
            </a:r>
            <a:r>
              <a:rPr lang="en-US" altLang="ko-KR" sz="4400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89D57D-3D3F-4284-BCC2-E9F0EF322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61" y="2141537"/>
            <a:ext cx="262817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3F9260-6D5E-42EF-9166-E45C7E450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796" y="2141537"/>
            <a:ext cx="2683935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9CA255-5B0D-4E4F-934A-EFB1B58FB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788" y="2141537"/>
            <a:ext cx="2653956" cy="4351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C351CF-DB29-4CEC-A6EA-165933210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801" y="2141535"/>
            <a:ext cx="262233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599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CBDF-8FCC-4AB3-80F0-159714EB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#27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</a:t>
            </a:r>
            <a:r>
              <a:rPr lang="ko-KR" altLang="en-US" dirty="0"/>
              <a:t>삭제</a:t>
            </a:r>
            <a:r>
              <a:rPr lang="en-US" altLang="ko-KR" sz="4400" dirty="0"/>
              <a:t>] (</a:t>
            </a:r>
            <a:r>
              <a:rPr lang="ko-KR" altLang="en-US" sz="4400" dirty="0"/>
              <a:t>등록된 선거</a:t>
            </a:r>
            <a:r>
              <a:rPr lang="en-US" altLang="ko-KR" sz="4400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BCE7AA-BCB2-4E9C-A48C-F59F54D6C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037" y="2786856"/>
            <a:ext cx="2447925" cy="2428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4021EF-3F31-4D42-BF06-51AE3438C5AC}"/>
              </a:ext>
            </a:extLst>
          </p:cNvPr>
          <p:cNvSpPr txBox="1"/>
          <p:nvPr/>
        </p:nvSpPr>
        <p:spPr>
          <a:xfrm>
            <a:off x="4985540" y="2325245"/>
            <a:ext cx="23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World state</a:t>
            </a:r>
            <a:r>
              <a:rPr lang="ko-KR" altLang="en-US" dirty="0"/>
              <a:t>도 텅 빔</a:t>
            </a:r>
          </a:p>
        </p:txBody>
      </p:sp>
    </p:spTree>
    <p:extLst>
      <p:ext uri="{BB962C8B-B14F-4D97-AF65-F5344CB8AC3E}">
        <p14:creationId xmlns:p14="http://schemas.microsoft.com/office/powerpoint/2010/main" val="33839017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2FCD4-6EB5-4AF5-941F-70A6D048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#28 : </a:t>
            </a:r>
            <a:r>
              <a:rPr lang="ko-KR" altLang="en-US" dirty="0"/>
              <a:t>총학생회와 </a:t>
            </a:r>
            <a:r>
              <a:rPr lang="ko-KR" altLang="en-US" dirty="0" err="1"/>
              <a:t>단과대</a:t>
            </a:r>
            <a:r>
              <a:rPr lang="en-US" altLang="ko-KR" dirty="0"/>
              <a:t>(</a:t>
            </a:r>
            <a:r>
              <a:rPr lang="ko-KR" altLang="en-US" dirty="0" err="1"/>
              <a:t>융공대</a:t>
            </a:r>
            <a:r>
              <a:rPr lang="en-US" altLang="ko-KR" dirty="0"/>
              <a:t>, </a:t>
            </a:r>
            <a:r>
              <a:rPr lang="ko-KR" altLang="en-US" dirty="0" err="1"/>
              <a:t>인사대</a:t>
            </a:r>
            <a:r>
              <a:rPr lang="en-US" altLang="ko-KR" dirty="0"/>
              <a:t>) </a:t>
            </a:r>
            <a:r>
              <a:rPr lang="ko-KR" altLang="en-US" dirty="0"/>
              <a:t>선거 </a:t>
            </a:r>
            <a:r>
              <a:rPr lang="en-US" altLang="ko-KR" dirty="0"/>
              <a:t>3</a:t>
            </a:r>
            <a:r>
              <a:rPr lang="ko-KR" altLang="en-US" dirty="0"/>
              <a:t>개 연속으로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7647F6-E45F-4718-AAC5-E52245DF6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49" y="2295409"/>
            <a:ext cx="260936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5CB972-D733-4226-867D-93EB00B4361C}"/>
              </a:ext>
            </a:extLst>
          </p:cNvPr>
          <p:cNvSpPr txBox="1"/>
          <p:nvPr/>
        </p:nvSpPr>
        <p:spPr>
          <a:xfrm>
            <a:off x="363448" y="1926077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선거 관리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230490-1ABA-4BC7-8298-A807904A5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99" y="2340575"/>
            <a:ext cx="2609369" cy="43061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55E87C-6432-4F69-BB1A-4378850DAF46}"/>
              </a:ext>
            </a:extLst>
          </p:cNvPr>
          <p:cNvSpPr txBox="1"/>
          <p:nvPr/>
        </p:nvSpPr>
        <p:spPr>
          <a:xfrm>
            <a:off x="3163398" y="1926077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투표율 확인 화면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0456080-81FC-4A3C-9010-8FEED2810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847" y="2416175"/>
            <a:ext cx="4495800" cy="4076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C7CED8-163B-478C-A003-002C08F0E449}"/>
              </a:ext>
            </a:extLst>
          </p:cNvPr>
          <p:cNvSpPr txBox="1"/>
          <p:nvPr/>
        </p:nvSpPr>
        <p:spPr>
          <a:xfrm>
            <a:off x="10532365" y="2986481"/>
            <a:ext cx="13163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총학생회</a:t>
            </a:r>
            <a:endParaRPr lang="en-US" altLang="ko-KR" dirty="0"/>
          </a:p>
          <a:p>
            <a:r>
              <a:rPr lang="ko-KR" altLang="en-US" dirty="0"/>
              <a:t>후보자 </a:t>
            </a:r>
            <a:r>
              <a:rPr lang="en-US" altLang="ko-KR" dirty="0"/>
              <a:t>2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개 </a:t>
            </a:r>
            <a:r>
              <a:rPr lang="en-US" altLang="ko-KR" dirty="0"/>
              <a:t>Data)</a:t>
            </a:r>
          </a:p>
          <a:p>
            <a:endParaRPr lang="en-US" altLang="ko-KR" dirty="0"/>
          </a:p>
          <a:p>
            <a:r>
              <a:rPr lang="ko-KR" altLang="en-US" dirty="0" err="1"/>
              <a:t>융공대</a:t>
            </a:r>
            <a:endParaRPr lang="en-US" altLang="ko-KR" dirty="0"/>
          </a:p>
          <a:p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en-US" altLang="ko-KR" dirty="0"/>
              <a:t>(3</a:t>
            </a:r>
            <a:r>
              <a:rPr lang="ko-KR" altLang="en-US" dirty="0"/>
              <a:t>개 </a:t>
            </a:r>
            <a:r>
              <a:rPr lang="en-US" altLang="ko-KR" dirty="0"/>
              <a:t>Data)</a:t>
            </a:r>
          </a:p>
          <a:p>
            <a:endParaRPr lang="en-US" altLang="ko-KR" dirty="0"/>
          </a:p>
          <a:p>
            <a:r>
              <a:rPr lang="ko-KR" altLang="en-US" dirty="0" err="1"/>
              <a:t>인사대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en-US" altLang="ko-KR" dirty="0"/>
              <a:t>(3</a:t>
            </a:r>
            <a:r>
              <a:rPr lang="ko-KR" altLang="en-US" dirty="0"/>
              <a:t>개 </a:t>
            </a:r>
            <a:r>
              <a:rPr lang="en-US" altLang="ko-KR" dirty="0"/>
              <a:t>Data)</a:t>
            </a:r>
          </a:p>
        </p:txBody>
      </p:sp>
    </p:spTree>
    <p:extLst>
      <p:ext uri="{BB962C8B-B14F-4D97-AF65-F5344CB8AC3E}">
        <p14:creationId xmlns:p14="http://schemas.microsoft.com/office/powerpoint/2010/main" val="23347503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139FD-40D3-450A-8F27-05B3BA0F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#29 : </a:t>
            </a:r>
            <a:r>
              <a:rPr lang="ko-KR" altLang="en-US" sz="3600" dirty="0"/>
              <a:t>총학생회와 </a:t>
            </a:r>
            <a:r>
              <a:rPr lang="ko-KR" altLang="en-US" sz="3600" dirty="0" err="1"/>
              <a:t>단과대</a:t>
            </a:r>
            <a:r>
              <a:rPr lang="en-US" altLang="ko-KR" sz="3600" dirty="0"/>
              <a:t>(</a:t>
            </a:r>
            <a:r>
              <a:rPr lang="ko-KR" altLang="en-US" sz="3600" dirty="0" err="1"/>
              <a:t>융공대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인사대</a:t>
            </a:r>
            <a:r>
              <a:rPr lang="en-US" altLang="ko-KR" sz="3600" dirty="0"/>
              <a:t>) </a:t>
            </a:r>
            <a:r>
              <a:rPr lang="ko-KR" altLang="en-US" sz="3600" dirty="0"/>
              <a:t>선거 존재 시</a:t>
            </a:r>
            <a:r>
              <a:rPr lang="en-US" altLang="ko-KR" sz="3600" dirty="0"/>
              <a:t>, </a:t>
            </a:r>
            <a:r>
              <a:rPr lang="ko-KR" altLang="en-US" sz="3600" dirty="0"/>
              <a:t>학생</a:t>
            </a:r>
            <a:r>
              <a:rPr lang="en-US" altLang="ko-KR" sz="3600" dirty="0"/>
              <a:t>2(</a:t>
            </a:r>
            <a:r>
              <a:rPr lang="ko-KR" altLang="en-US" sz="3600" dirty="0" err="1"/>
              <a:t>융공대</a:t>
            </a:r>
            <a:r>
              <a:rPr lang="en-US" altLang="ko-KR" sz="3600" dirty="0"/>
              <a:t>)</a:t>
            </a:r>
            <a:r>
              <a:rPr lang="ko-KR" altLang="en-US" sz="3600" dirty="0"/>
              <a:t>가 </a:t>
            </a:r>
            <a:r>
              <a:rPr lang="en-US" altLang="ko-KR" sz="3600" dirty="0"/>
              <a:t>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34CE00-DA40-4466-ACC9-8679BC8A8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06662"/>
            <a:ext cx="501921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0DEB7-B240-40DA-BB0B-2F2701909DC0}"/>
              </a:ext>
            </a:extLst>
          </p:cNvPr>
          <p:cNvSpPr txBox="1"/>
          <p:nvPr/>
        </p:nvSpPr>
        <p:spPr>
          <a:xfrm>
            <a:off x="-67113" y="1498511"/>
            <a:ext cx="5708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/>
              <a:t>학생</a:t>
            </a:r>
            <a:r>
              <a:rPr lang="en-US" altLang="ko-KR" dirty="0"/>
              <a:t>2</a:t>
            </a:r>
            <a:r>
              <a:rPr lang="ko-KR" altLang="en-US" dirty="0"/>
              <a:t>가 총학생회 선거 끝나고 이어서 </a:t>
            </a:r>
            <a:r>
              <a:rPr lang="ko-KR" altLang="en-US" dirty="0" err="1"/>
              <a:t>단과대</a:t>
            </a:r>
            <a:r>
              <a:rPr lang="en-US" altLang="ko-KR" dirty="0"/>
              <a:t>(</a:t>
            </a:r>
            <a:r>
              <a:rPr lang="ko-KR" altLang="en-US" dirty="0" err="1"/>
              <a:t>융공대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선거 진행 시 </a:t>
            </a:r>
            <a:r>
              <a:rPr lang="en-US" altLang="ko-KR" dirty="0"/>
              <a:t>Error</a:t>
            </a:r>
            <a:r>
              <a:rPr lang="ko-KR" altLang="en-US" dirty="0"/>
              <a:t>가 발생됨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C62A33-CE31-4FAE-8C11-F9A746DE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036" y="3197517"/>
            <a:ext cx="5934075" cy="3600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92755A-9EF6-4159-8919-8AD8F57B44D3}"/>
              </a:ext>
            </a:extLst>
          </p:cNvPr>
          <p:cNvSpPr txBox="1"/>
          <p:nvPr/>
        </p:nvSpPr>
        <p:spPr>
          <a:xfrm>
            <a:off x="5917036" y="2299735"/>
            <a:ext cx="5496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19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수요일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1:39:02)</a:t>
            </a:r>
          </a:p>
          <a:p>
            <a:r>
              <a:rPr lang="ko-KR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아래는 투표 성공한 </a:t>
            </a:r>
            <a:r>
              <a:rPr lang="en-US" altLang="ko-KR" dirty="0">
                <a:solidFill>
                  <a:srgbClr val="333333"/>
                </a:solidFill>
                <a:latin typeface="Verdana" panose="020B0604030504040204" pitchFamily="34" charset="0"/>
              </a:rPr>
              <a:t>world state</a:t>
            </a:r>
            <a:r>
              <a:rPr lang="ko-KR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832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D88F1-8EC9-4F27-9D56-18979D48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#30 : </a:t>
            </a:r>
            <a:r>
              <a:rPr lang="ko-KR" altLang="en-US" sz="3600" dirty="0"/>
              <a:t>총학생회와 </a:t>
            </a:r>
            <a:r>
              <a:rPr lang="ko-KR" altLang="en-US" sz="3600" dirty="0" err="1"/>
              <a:t>단과대</a:t>
            </a:r>
            <a:r>
              <a:rPr lang="en-US" altLang="ko-KR" sz="3600" dirty="0"/>
              <a:t>(</a:t>
            </a:r>
            <a:r>
              <a:rPr lang="ko-KR" altLang="en-US" sz="3600" dirty="0" err="1"/>
              <a:t>융공대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인사대</a:t>
            </a:r>
            <a:r>
              <a:rPr lang="en-US" altLang="ko-KR" sz="3600" dirty="0"/>
              <a:t>) </a:t>
            </a:r>
            <a:r>
              <a:rPr lang="ko-KR" altLang="en-US" sz="3600" dirty="0"/>
              <a:t>선거 존재 시</a:t>
            </a:r>
            <a:r>
              <a:rPr lang="en-US" altLang="ko-KR" sz="3600" dirty="0"/>
              <a:t>, </a:t>
            </a:r>
            <a:r>
              <a:rPr lang="ko-KR" altLang="en-US" sz="3600" dirty="0"/>
              <a:t>학생</a:t>
            </a:r>
            <a:r>
              <a:rPr lang="en-US" altLang="ko-KR" sz="3600" dirty="0"/>
              <a:t>2(</a:t>
            </a:r>
            <a:r>
              <a:rPr lang="ko-KR" altLang="en-US" sz="3600" dirty="0" err="1"/>
              <a:t>융공대</a:t>
            </a:r>
            <a:r>
              <a:rPr lang="en-US" altLang="ko-KR" sz="3600" dirty="0"/>
              <a:t>)</a:t>
            </a:r>
            <a:r>
              <a:rPr lang="ko-KR" altLang="en-US" sz="3600" dirty="0"/>
              <a:t>가 </a:t>
            </a:r>
            <a:r>
              <a:rPr lang="en-US" altLang="ko-KR" sz="3600" dirty="0"/>
              <a:t>[</a:t>
            </a:r>
            <a:r>
              <a:rPr lang="ko-KR" altLang="en-US" sz="3600" dirty="0"/>
              <a:t>내투표확인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8B88A-8497-4D32-8447-7644BC165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voterContract</a:t>
            </a:r>
            <a:r>
              <a:rPr lang="ko-KR" altLang="en-US" dirty="0"/>
              <a:t> </a:t>
            </a:r>
            <a:r>
              <a:rPr lang="en-US" altLang="ko-KR" dirty="0"/>
              <a:t>1.0.35 </a:t>
            </a:r>
            <a:r>
              <a:rPr lang="ko-KR" altLang="en-US" dirty="0"/>
              <a:t>버전에서는 </a:t>
            </a:r>
            <a:r>
              <a:rPr lang="en-US" altLang="ko-KR" dirty="0" err="1"/>
              <a:t>checkMyVBallot</a:t>
            </a:r>
            <a:r>
              <a:rPr lang="en-US" altLang="ko-KR" dirty="0"/>
              <a:t> </a:t>
            </a:r>
            <a:r>
              <a:rPr lang="ko-KR" altLang="en-US" dirty="0"/>
              <a:t>체인코드가 단 하나의 선거에 대한 투표 확인 기능만 구현되어 있었음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1.0.36 </a:t>
            </a:r>
            <a:r>
              <a:rPr lang="ko-KR" altLang="en-US" dirty="0"/>
              <a:t>버전에서는 내투표확인 동작 잘됨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3D8D0F-94B4-46A8-A2C8-35C72D4A4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776" y="3314517"/>
            <a:ext cx="2139018" cy="3543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1A6A4-7C20-401B-A946-0A4884D306BF}"/>
              </a:ext>
            </a:extLst>
          </p:cNvPr>
          <p:cNvSpPr txBox="1"/>
          <p:nvPr/>
        </p:nvSpPr>
        <p:spPr>
          <a:xfrm>
            <a:off x="6313329" y="4169328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 사진을 보면 알다시피 </a:t>
            </a:r>
            <a:r>
              <a:rPr lang="ko-KR" altLang="en-US" dirty="0" err="1"/>
              <a:t>선거별</a:t>
            </a:r>
            <a:r>
              <a:rPr lang="ko-KR" altLang="en-US" dirty="0"/>
              <a:t> 내투표조회가</a:t>
            </a:r>
            <a:endParaRPr lang="en-US" altLang="ko-KR" dirty="0"/>
          </a:p>
          <a:p>
            <a:r>
              <a:rPr lang="ko-KR" altLang="en-US" dirty="0"/>
              <a:t>잘됨을 확인할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5891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9B708-3FEA-4E47-9AB1-E80E901E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시나리오</a:t>
            </a:r>
            <a:r>
              <a:rPr lang="en-US" altLang="ko-KR" sz="3200" dirty="0"/>
              <a:t>#30 : </a:t>
            </a:r>
            <a:r>
              <a:rPr lang="ko-KR" altLang="en-US" sz="3200" dirty="0"/>
              <a:t>총학생회와 </a:t>
            </a:r>
            <a:r>
              <a:rPr lang="ko-KR" altLang="en-US" sz="3200" dirty="0" err="1"/>
              <a:t>단과대</a:t>
            </a:r>
            <a:r>
              <a:rPr lang="en-US" altLang="ko-KR" sz="3200" dirty="0"/>
              <a:t>(</a:t>
            </a:r>
            <a:r>
              <a:rPr lang="ko-KR" altLang="en-US" sz="3200" dirty="0" err="1"/>
              <a:t>융공대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인사대</a:t>
            </a:r>
            <a:r>
              <a:rPr lang="en-US" altLang="ko-KR" sz="3200" dirty="0"/>
              <a:t>) </a:t>
            </a:r>
            <a:r>
              <a:rPr lang="ko-KR" altLang="en-US" sz="3200" dirty="0"/>
              <a:t>선거 존재 시</a:t>
            </a:r>
            <a:r>
              <a:rPr lang="en-US" altLang="ko-KR" sz="3200" dirty="0"/>
              <a:t>, </a:t>
            </a:r>
            <a:r>
              <a:rPr lang="ko-KR" altLang="en-US" sz="3200" dirty="0"/>
              <a:t>학생</a:t>
            </a:r>
            <a:r>
              <a:rPr lang="en-US" altLang="ko-KR" sz="3200" dirty="0"/>
              <a:t>2(</a:t>
            </a:r>
            <a:r>
              <a:rPr lang="ko-KR" altLang="en-US" sz="3200" dirty="0" err="1"/>
              <a:t>융공대</a:t>
            </a:r>
            <a:r>
              <a:rPr lang="en-US" altLang="ko-KR" sz="3200" dirty="0"/>
              <a:t>)</a:t>
            </a:r>
            <a:r>
              <a:rPr lang="ko-KR" altLang="en-US" sz="3200" dirty="0"/>
              <a:t>가 </a:t>
            </a:r>
            <a:r>
              <a:rPr lang="en-US" altLang="ko-KR" sz="3200" dirty="0"/>
              <a:t>[</a:t>
            </a:r>
            <a:r>
              <a:rPr lang="ko-KR" altLang="en-US" sz="3200" dirty="0"/>
              <a:t>내투표확인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F8514C-1303-4FAF-81B6-999B5704A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0354"/>
            <a:ext cx="5306887" cy="211253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5A38A6-4B65-4D33-B232-04260577C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4" y="3592257"/>
            <a:ext cx="5306887" cy="32651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9DF674-EAC0-4CA3-83F2-E399FE669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91" y="3592887"/>
            <a:ext cx="5411709" cy="3264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F2241A-E98E-40FA-AD97-20668AA9689A}"/>
              </a:ext>
            </a:extLst>
          </p:cNvPr>
          <p:cNvSpPr txBox="1"/>
          <p:nvPr/>
        </p:nvSpPr>
        <p:spPr>
          <a:xfrm>
            <a:off x="5503179" y="1902494"/>
            <a:ext cx="5984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Slot1</a:t>
            </a:r>
            <a:r>
              <a:rPr lang="ko-KR" altLang="en-US" dirty="0"/>
              <a:t>은 총학생회 선거</a:t>
            </a:r>
            <a:endParaRPr lang="en-US" altLang="ko-KR" dirty="0"/>
          </a:p>
          <a:p>
            <a:r>
              <a:rPr lang="en-US" altLang="ko-KR" dirty="0"/>
              <a:t>Slot2</a:t>
            </a:r>
            <a:r>
              <a:rPr lang="ko-KR" altLang="en-US" dirty="0"/>
              <a:t>는 </a:t>
            </a:r>
            <a:r>
              <a:rPr lang="ko-KR" altLang="en-US" dirty="0" err="1"/>
              <a:t>융공대</a:t>
            </a:r>
            <a:r>
              <a:rPr lang="ko-KR" altLang="en-US" dirty="0"/>
              <a:t> 선거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투표용지를 보면 어떤 선거에서 어떤 후보를 투표했는지</a:t>
            </a:r>
            <a:endParaRPr lang="en-US" altLang="ko-KR" dirty="0"/>
          </a:p>
          <a:p>
            <a:r>
              <a:rPr lang="ko-KR" altLang="en-US" dirty="0"/>
              <a:t>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838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#31 : </a:t>
            </a:r>
            <a:r>
              <a:rPr lang="ko-KR" altLang="en-US" dirty="0"/>
              <a:t>재학중인 학생이 모든 선거의 결과를 확인한다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DD261B-DB84-4BEE-A6E6-1D5081A7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829" y="2693082"/>
            <a:ext cx="2333959" cy="3900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E3B7CE-2CE0-4AD7-89BA-0CE898C2B5CD}"/>
              </a:ext>
            </a:extLst>
          </p:cNvPr>
          <p:cNvSpPr txBox="1"/>
          <p:nvPr/>
        </p:nvSpPr>
        <p:spPr>
          <a:xfrm>
            <a:off x="4244829" y="232375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선거가 생성 안됐을 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0AF2B5-1A83-4347-9BE4-99AFD24A9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061" y="2783804"/>
            <a:ext cx="2333959" cy="38813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E6EA75-1D53-47A6-AF43-F48DD1B78D7B}"/>
              </a:ext>
            </a:extLst>
          </p:cNvPr>
          <p:cNvSpPr txBox="1"/>
          <p:nvPr/>
        </p:nvSpPr>
        <p:spPr>
          <a:xfrm>
            <a:off x="6673910" y="2260584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투표율이 </a:t>
            </a:r>
            <a:r>
              <a:rPr lang="en-US" altLang="ko-KR" sz="1400" dirty="0"/>
              <a:t>40%</a:t>
            </a:r>
            <a:r>
              <a:rPr lang="ko-KR" altLang="en-US" sz="1400" dirty="0"/>
              <a:t>넘지 않았을 때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투표종료일에 도달했을 때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4E90F0-84C8-4DFE-91ED-437534043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142" y="2794496"/>
            <a:ext cx="2333959" cy="38706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1D6B5F-4441-488D-9FC9-D49BEF9245D5}"/>
              </a:ext>
            </a:extLst>
          </p:cNvPr>
          <p:cNvSpPr txBox="1"/>
          <p:nvPr/>
        </p:nvSpPr>
        <p:spPr>
          <a:xfrm>
            <a:off x="9326142" y="2337528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브릿지</a:t>
            </a:r>
            <a:r>
              <a:rPr lang="ko-KR" altLang="en-US" dirty="0"/>
              <a:t> </a:t>
            </a:r>
            <a:r>
              <a:rPr lang="en-US" altLang="ko-KR" dirty="0"/>
              <a:t>6, </a:t>
            </a:r>
            <a:r>
              <a:rPr lang="ko-KR" altLang="en-US" dirty="0"/>
              <a:t>기권 </a:t>
            </a:r>
            <a:r>
              <a:rPr lang="en-US" altLang="ko-KR" dirty="0"/>
              <a:t>2</a:t>
            </a:r>
            <a:r>
              <a:rPr lang="ko-KR" altLang="en-US" dirty="0"/>
              <a:t>일 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6A5D98-814D-41E3-9CCF-5A20156D7F95}"/>
              </a:ext>
            </a:extLst>
          </p:cNvPr>
          <p:cNvSpPr txBox="1"/>
          <p:nvPr/>
        </p:nvSpPr>
        <p:spPr>
          <a:xfrm>
            <a:off x="142959" y="2046751"/>
            <a:ext cx="37835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사전조건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선거를 총학생회 선거 </a:t>
            </a:r>
            <a:r>
              <a:rPr lang="en-US" altLang="ko-KR" dirty="0"/>
              <a:t>1</a:t>
            </a:r>
            <a:r>
              <a:rPr lang="ko-KR" altLang="en-US" dirty="0"/>
              <a:t>개를 생성하고서</a:t>
            </a:r>
            <a:r>
              <a:rPr lang="en-US" altLang="ko-KR" dirty="0"/>
              <a:t>, </a:t>
            </a:r>
            <a:r>
              <a:rPr lang="ko-KR" altLang="en-US" dirty="0"/>
              <a:t>학생 </a:t>
            </a:r>
            <a:r>
              <a:rPr lang="en-US" altLang="ko-KR" dirty="0"/>
              <a:t>6</a:t>
            </a:r>
            <a:r>
              <a:rPr lang="ko-KR" altLang="en-US" dirty="0"/>
              <a:t>명이 각각 투표했을 때 다음과 같은 결과가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임시로 선거 결과가 보이게 하기 위해서 선거종료날짜 및 선거시작날짜를 조정하였음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1811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D3F24-61E2-4B9B-BF8D-092DAFCD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#32 : </a:t>
            </a:r>
            <a:r>
              <a:rPr lang="ko-KR" altLang="en-US" dirty="0"/>
              <a:t>재학중이 아닌 학생</a:t>
            </a:r>
            <a:r>
              <a:rPr lang="en-US" altLang="ko-KR" dirty="0"/>
              <a:t>(</a:t>
            </a:r>
            <a:r>
              <a:rPr lang="ko-KR" altLang="en-US" dirty="0"/>
              <a:t>휴학</a:t>
            </a:r>
            <a:r>
              <a:rPr lang="en-US" altLang="ko-KR" dirty="0"/>
              <a:t>)</a:t>
            </a:r>
            <a:r>
              <a:rPr lang="ko-KR" altLang="en-US" dirty="0"/>
              <a:t>이 모든 선거의 결과를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E87C06-0F7C-462B-89B1-0E9E87EBB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2679" y="2046751"/>
            <a:ext cx="262530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615366-C1F1-428F-924A-DA0DAAC90E2C}"/>
              </a:ext>
            </a:extLst>
          </p:cNvPr>
          <p:cNvSpPr txBox="1"/>
          <p:nvPr/>
        </p:nvSpPr>
        <p:spPr>
          <a:xfrm>
            <a:off x="7726261" y="2248249"/>
            <a:ext cx="2797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휴학 중인 학생이 선거</a:t>
            </a:r>
            <a:endParaRPr lang="en-US" altLang="ko-KR" dirty="0"/>
          </a:p>
          <a:p>
            <a:r>
              <a:rPr lang="ko-KR" altLang="en-US" dirty="0"/>
              <a:t>결과 확인 시 잘 나온다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물론 투표하기는 안된다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AFE13-517C-4294-A8C7-DC3B0CF6B594}"/>
              </a:ext>
            </a:extLst>
          </p:cNvPr>
          <p:cNvSpPr txBox="1"/>
          <p:nvPr/>
        </p:nvSpPr>
        <p:spPr>
          <a:xfrm>
            <a:off x="142959" y="2046751"/>
            <a:ext cx="37835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사전조건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선거를 총학생회 선거 </a:t>
            </a:r>
            <a:r>
              <a:rPr lang="en-US" altLang="ko-KR" dirty="0"/>
              <a:t>1</a:t>
            </a:r>
            <a:r>
              <a:rPr lang="ko-KR" altLang="en-US" dirty="0"/>
              <a:t>개를 생성하고서</a:t>
            </a:r>
            <a:r>
              <a:rPr lang="en-US" altLang="ko-KR" dirty="0"/>
              <a:t>, </a:t>
            </a:r>
            <a:r>
              <a:rPr lang="ko-KR" altLang="en-US" dirty="0"/>
              <a:t>학생 </a:t>
            </a:r>
            <a:r>
              <a:rPr lang="en-US" altLang="ko-KR" dirty="0"/>
              <a:t>6</a:t>
            </a:r>
            <a:r>
              <a:rPr lang="ko-KR" altLang="en-US" dirty="0"/>
              <a:t>명이 각각 투표했을 때 다음과 같은 결과가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임시로 선거 결과가 보이게 하기 위해서 선거종료날짜 및 선거시작날짜를 조정하였음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3227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E134B-6B70-4C74-B101-F996ADEBB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미시행</a:t>
            </a:r>
            <a:r>
              <a:rPr lang="ko-KR" altLang="en-US" dirty="0"/>
              <a:t> 시나리오 목록</a:t>
            </a:r>
          </a:p>
        </p:txBody>
      </p:sp>
    </p:spTree>
    <p:extLst>
      <p:ext uri="{BB962C8B-B14F-4D97-AF65-F5344CB8AC3E}">
        <p14:creationId xmlns:p14="http://schemas.microsoft.com/office/powerpoint/2010/main" val="212581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EB933-0291-401E-8AB9-E51C96C2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#2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학생이 로그인할 경우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F0455E-F26A-43C7-A8FE-5F4B4A34A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705" y="2838491"/>
            <a:ext cx="6778590" cy="1990182"/>
          </a:xfrm>
        </p:spPr>
      </p:pic>
    </p:spTree>
    <p:extLst>
      <p:ext uri="{BB962C8B-B14F-4D97-AF65-F5344CB8AC3E}">
        <p14:creationId xmlns:p14="http://schemas.microsoft.com/office/powerpoint/2010/main" val="3326361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07F92-7D9D-40AD-BD42-987064AD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미시행</a:t>
            </a:r>
            <a:r>
              <a:rPr lang="ko-KR" altLang="en-US" dirty="0"/>
              <a:t> 시나리오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E2CC5-4E5B-4624-A6DF-7FBBE383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선거 결과 확인에 대한 시나리오는 준비하지 않음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>
                <a:solidFill>
                  <a:srgbClr val="FF0000"/>
                </a:solidFill>
              </a:rPr>
              <a:t>혜령 팀원 담당임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선거 투표용지를 받은 학생이 있을 때 관리자가 선거를 강제종료</a:t>
            </a:r>
            <a:endParaRPr lang="en-US" altLang="ko-KR" dirty="0"/>
          </a:p>
          <a:p>
            <a:r>
              <a:rPr lang="ko-KR" altLang="en-US" dirty="0"/>
              <a:t>선거에 학생이 투표한 후에 관리자가 선거를 강제종료</a:t>
            </a:r>
            <a:endParaRPr lang="en-US" altLang="ko-KR" dirty="0"/>
          </a:p>
          <a:p>
            <a:r>
              <a:rPr lang="ko-KR" altLang="en-US" dirty="0"/>
              <a:t>각 단과대별 선거 진행</a:t>
            </a:r>
            <a:endParaRPr lang="en-US" altLang="ko-KR" dirty="0"/>
          </a:p>
          <a:p>
            <a:r>
              <a:rPr lang="ko-KR" altLang="en-US" dirty="0"/>
              <a:t>총학생회와 </a:t>
            </a:r>
            <a:r>
              <a:rPr lang="ko-KR" altLang="en-US" dirty="0" err="1"/>
              <a:t>단과대</a:t>
            </a:r>
            <a:r>
              <a:rPr lang="ko-KR" altLang="en-US" dirty="0"/>
              <a:t> 선거 동시 진행</a:t>
            </a:r>
            <a:r>
              <a:rPr lang="en-US" altLang="ko-KR" dirty="0"/>
              <a:t>(</a:t>
            </a:r>
            <a:r>
              <a:rPr lang="ko-KR" altLang="en-US" dirty="0" err="1"/>
              <a:t>단과대</a:t>
            </a:r>
            <a:r>
              <a:rPr lang="ko-KR" altLang="en-US" dirty="0"/>
              <a:t> 여러 개 만들어서 진행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보궐 선거 관련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등등</a:t>
            </a:r>
            <a:endParaRPr lang="en-US" altLang="ko-KR" dirty="0"/>
          </a:p>
          <a:p>
            <a:r>
              <a:rPr lang="ko-KR" altLang="en-US" b="1" u="sng" dirty="0"/>
              <a:t>시나리오 아이디어 구함요</a:t>
            </a:r>
            <a:r>
              <a:rPr lang="en-US" altLang="ko-KR" b="1" u="sng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5734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E134B-6B70-4C74-B101-F996ADEBB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시나리오 진행 중 느낀 점</a:t>
            </a:r>
          </a:p>
        </p:txBody>
      </p:sp>
    </p:spTree>
    <p:extLst>
      <p:ext uri="{BB962C8B-B14F-4D97-AF65-F5344CB8AC3E}">
        <p14:creationId xmlns:p14="http://schemas.microsoft.com/office/powerpoint/2010/main" val="4532615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44FD-6116-42EE-B325-BC2631A9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진행 중 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1B7AF-A4C3-42A7-A72A-72130294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 투표율확인 기능이 속도가 너무 느리다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버튼을 여러 번 누르게 되면 관련 요청을 여러 번 하게 되는데</a:t>
            </a:r>
            <a:r>
              <a:rPr lang="en-US" altLang="ko-KR" dirty="0"/>
              <a:t>, </a:t>
            </a:r>
            <a:r>
              <a:rPr lang="ko-KR" altLang="en-US" dirty="0"/>
              <a:t>이에 대한 방비책이 필요할 것으로 보임</a:t>
            </a:r>
            <a:r>
              <a:rPr lang="en-US" altLang="ko-KR" dirty="0"/>
              <a:t>. </a:t>
            </a:r>
            <a:r>
              <a:rPr lang="ko-KR" altLang="en-US" dirty="0"/>
              <a:t>예를 들어 버튼을 한번 누르면 버튼을 비활성화 시키거나 버튼을 사리지게 하거나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11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DD22E-A1A0-46D0-AFF6-DCC7C3A7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#3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067382-3DA4-45D7-A566-E68DD8C7B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305" y="1825625"/>
            <a:ext cx="2619390" cy="4351338"/>
          </a:xfrm>
        </p:spPr>
      </p:pic>
    </p:spTree>
    <p:extLst>
      <p:ext uri="{BB962C8B-B14F-4D97-AF65-F5344CB8AC3E}">
        <p14:creationId xmlns:p14="http://schemas.microsoft.com/office/powerpoint/2010/main" val="308307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CA418-3B5E-45D6-9FD5-A3C251CC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#4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95BA6C-2109-48B9-96CD-5237A7454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884" y="1673230"/>
            <a:ext cx="2718867" cy="454396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C304D7-BADF-4276-BF00-200516EC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842" y="1690688"/>
            <a:ext cx="2718867" cy="45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5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8D7B3-BF1B-47A1-A5BF-1EF02773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A9F410-5453-406E-BD85-6C0891F31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444" y="2141537"/>
            <a:ext cx="2606458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6F14B7-2D95-4D97-B7C5-1DC2A688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60" y="2139152"/>
            <a:ext cx="2606459" cy="43440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F04B49-74CD-47D9-AAF3-C18526CD9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910" y="2143952"/>
            <a:ext cx="2606459" cy="43344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7C1263-92E4-46AB-BF9A-3D7DC27B8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927" y="2139152"/>
            <a:ext cx="2606458" cy="4353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55A167-0B6B-472E-A86A-52A489DE5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524" y="2139152"/>
            <a:ext cx="2648515" cy="43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0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2173</Words>
  <Application>Microsoft Office PowerPoint</Application>
  <PresentationFormat>와이드스크린</PresentationFormat>
  <Paragraphs>276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7" baseType="lpstr">
      <vt:lpstr>맑은 고딕</vt:lpstr>
      <vt:lpstr>Arial</vt:lpstr>
      <vt:lpstr>Symbol</vt:lpstr>
      <vt:lpstr>Verdana</vt:lpstr>
      <vt:lpstr>Office 테마</vt:lpstr>
      <vt:lpstr>Testcase #1</vt:lpstr>
      <vt:lpstr>사용자 정보</vt:lpstr>
      <vt:lpstr>사용자 정보</vt:lpstr>
      <vt:lpstr>사용자 정보</vt:lpstr>
      <vt:lpstr>시나리오#1 : 선거가 하나도 생성되지 않은 상태로, 학생이 로그인할 경우 [투표확인]</vt:lpstr>
      <vt:lpstr>시나리오#2 : 선거가 하나도 생성되지 않은 상태로, 학생이 로그인할 경우 [투표하기]</vt:lpstr>
      <vt:lpstr>시나리오#3 : 선거가 하나도 생성되지 않은 상태로, 관리자가 로그인할 경우 [투표율확인]</vt:lpstr>
      <vt:lpstr>시나리오#4 : 선거가 하나도 생성되지 않은 상태로, 관리자가 로그인할 경우 [선거관리]</vt:lpstr>
      <vt:lpstr>시나리오#5 : 선거가 하나도 생성되지 않은 상태로, 관리자가 로그인할 경우 [선거등록] [후보자 1개 등록]</vt:lpstr>
      <vt:lpstr>시나리오#5 : 선거가 하나도 생성되지 않은 상태로, 관리자가 로그인할 경우 [선거등록] [후보자 1개 등록]</vt:lpstr>
      <vt:lpstr>시나리오#5 : 선거가 하나도 생성되지 않은 상태로, 관리자가 로그인할 경우 [선거등록] [후보자 1개 등록]</vt:lpstr>
      <vt:lpstr>시나리오#6 : 후보자 1개인 선거가 하나가 생성된 상태로, 관리자가 [투표율확인]</vt:lpstr>
      <vt:lpstr>시나리오#7 : 후보자 1개인 선거가 하나가 생성된 상태로, 관리자가 [선거관리]</vt:lpstr>
      <vt:lpstr>시나리오#8 : 후보자 1개인 선거가 하나가 생성된 상태로, 관리자가  [선거관리] – [진행중인 선거] – [강제종료]</vt:lpstr>
      <vt:lpstr>시나리오#9 : 후보자 1개인 선거가 하나가 생성된 상태로, 학생이 [내투표확인]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시나리오#11 : 후보자 1개인 선거가 하나가 생성된 상태로, 학생이  [투표하기] -&gt; [기호 1번 브릿지에 투표]</vt:lpstr>
      <vt:lpstr>시나리오#11 : 후보자 1개인 선거가 하나가 생성된 상태로, 학생이  [투표하기] -&gt; [기호 1번 브릿지에 투표]</vt:lpstr>
      <vt:lpstr>시나리오#12 : 후보자 1개인 선거가 하나가 생성된 상태로, 학생이 [투표하기] -&gt; [기호 1번 브릿지에 투표] -&gt; [내투표확인]</vt:lpstr>
      <vt:lpstr>시나리오#12 : 후보자 1개인 선거가 하나가 생성된 상태로, 학생이 [투표하기] -&gt; [기호 1번 브릿지에 투표] -&gt; [투표하기]</vt:lpstr>
      <vt:lpstr>시나리오#13 : 시나리오#12 수행 후 관리자가 [투표율확인]</vt:lpstr>
      <vt:lpstr>시나리오#14 : 후보자 1개인 선거가 하나가 생성된 상태로, 학생2이 [투표하기] -&gt; [기권에 투표] -&gt; [투표하기] 시 관리자가 [투표율확인]</vt:lpstr>
      <vt:lpstr>Testcase #1 중단</vt:lpstr>
      <vt:lpstr>Testcase #1-1</vt:lpstr>
      <vt:lpstr>시나리오#15 : 후보자 1개인 선거가 하나가 생성된 상태로, 학생2이 [투표하기] -&gt; [기권에 투표] -&gt; [뒤로가기]</vt:lpstr>
      <vt:lpstr>시나리오#16 : 후보자 1개인 선거가 하나가 생성된 상태로, 학생2이 [투표하기] -&gt; [기권에 투표] -&gt; [투표하기] 후</vt:lpstr>
      <vt:lpstr>시나리오#17 : 후보자 1개인 선거가 하나가 생성된 상태로, 학생4이  [투표하기] -&gt; [개인정보처리동의 동의안함]</vt:lpstr>
      <vt:lpstr>Testcase #1-1 중단</vt:lpstr>
      <vt:lpstr>Testcase #1-2</vt:lpstr>
      <vt:lpstr>시나리오#18 : 후보자 1개인 선거가 하나가 생성된 상태로, 학생4이 [투표하기] -&gt; [개인정보처리동의 동의안함] -&gt; [투표하기]</vt:lpstr>
      <vt:lpstr>시나리오#19 : 관리자가 후보자가 2개인 [선거생성]</vt:lpstr>
      <vt:lpstr>시나리오#19 : 관리자가 후보자가 2개인 [선거생성]</vt:lpstr>
      <vt:lpstr>시나리오#19 : 관리자가 후보자가 2개인 [선거생성]</vt:lpstr>
      <vt:lpstr>시나리오#19 : 관리자가 후보자가 2개인 [선거생성]</vt:lpstr>
      <vt:lpstr>시나리오#20 : 관리자가 후보자가 2개인 [선거관리]</vt:lpstr>
      <vt:lpstr>시나리오#21 : 관리자가 후보자가 2개인 [투표율확인]</vt:lpstr>
      <vt:lpstr>시나리오#22 : 후보자가 2개인 선거 존재 시, 학생이 [내투표확인]</vt:lpstr>
      <vt:lpstr>시나리오#23 : 후보자가 2개인 선거 존재 시, 학생이 [투표하기]</vt:lpstr>
      <vt:lpstr>시나리오#23 : 후보자가 2개인 선거 존재 시, 학생이 [투표하기]</vt:lpstr>
      <vt:lpstr>시나리오#23 : 후보자가 2개인 선거 존재 시, 학생이 [투표하기]</vt:lpstr>
      <vt:lpstr>시나리오#23 : 후보자가 2개인 선거 존재 시, 학생이 [투표하기] -&gt; [브릿지 선택]</vt:lpstr>
      <vt:lpstr>시나리오#23 : 후보자가 2개인 선거 존재 시, 학생이 [투표하기] -&gt; [브릿지 선택]</vt:lpstr>
      <vt:lpstr>시나리오#24 : 후보자가 2개인 선거 존재 시, 학생2이 [투표하기] -&gt; [스케치 선택]</vt:lpstr>
      <vt:lpstr>시나리오#25 : 후보자가 2개인 선거 존재 시, 학생3, 4이 [투표하기] -&gt; [기권 선택]</vt:lpstr>
      <vt:lpstr>시나리오#26 : 관리자가 [선거생성] -&gt; [선거수정]</vt:lpstr>
      <vt:lpstr>시나리오#26 : 관리자가 [선거생성] -&gt; [선거수정]</vt:lpstr>
      <vt:lpstr>시나리오#26 : 관리자가 [선거생성] -&gt; [선거수정]</vt:lpstr>
      <vt:lpstr>시나리오#27 : 관리자가 [선거생성] -&gt; [선거삭제] (등록된 선거)</vt:lpstr>
      <vt:lpstr>시나리오#27 : 관리자가 [선거생성] -&gt; [선거삭제] (등록된 선거)</vt:lpstr>
      <vt:lpstr>시나리오#28 : 총학생회와 단과대(융공대, 인사대) 선거 3개 연속으로 생성</vt:lpstr>
      <vt:lpstr>시나리오#29 : 총학생회와 단과대(융공대, 인사대) 선거 존재 시, 학생2(융공대)가 [투표하기]</vt:lpstr>
      <vt:lpstr>시나리오#30 : 총학생회와 단과대(융공대, 인사대) 선거 존재 시, 학생2(융공대)가 [내투표확인]</vt:lpstr>
      <vt:lpstr>시나리오#30 : 총학생회와 단과대(융공대, 인사대) 선거 존재 시, 학생2(융공대)가 [내투표확인]</vt:lpstr>
      <vt:lpstr>시나리오#31 : 재학중인 학생이 모든 선거의 결과를 확인한다</vt:lpstr>
      <vt:lpstr>시나리오#32 : 재학중이 아닌 학생(휴학)이 모든 선거의 결과를 확인한다.</vt:lpstr>
      <vt:lpstr>미시행 시나리오 목록</vt:lpstr>
      <vt:lpstr>미시행 시나리오 목록</vt:lpstr>
      <vt:lpstr>시나리오 진행 중 느낀 점</vt:lpstr>
      <vt:lpstr>시나리오 진행 중 느낀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Testcase #1</dc:title>
  <dc:creator>김 동규</dc:creator>
  <cp:lastModifiedBy>김 동규</cp:lastModifiedBy>
  <cp:revision>81</cp:revision>
  <dcterms:created xsi:type="dcterms:W3CDTF">2020-08-17T17:38:57Z</dcterms:created>
  <dcterms:modified xsi:type="dcterms:W3CDTF">2020-08-19T12:07:31Z</dcterms:modified>
</cp:coreProperties>
</file>