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  <p:sldId id="265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>
        <p:scale>
          <a:sx n="90" d="100"/>
          <a:sy n="90" d="100"/>
        </p:scale>
        <p:origin x="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574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3A32F-87F8-45D3-A76B-F4B556BFB128}" type="datetimeFigureOut">
              <a:rPr lang="en-GB" smtClean="0"/>
              <a:t>27/11/2016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37464-7842-4F88-B453-9FD5E694AE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6325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3A32F-87F8-45D3-A76B-F4B556BFB128}" type="datetimeFigureOut">
              <a:rPr lang="en-GB" smtClean="0"/>
              <a:t>27/11/2016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37464-7842-4F88-B453-9FD5E694AE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2432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3A32F-87F8-45D3-A76B-F4B556BFB128}" type="datetimeFigureOut">
              <a:rPr lang="en-GB" smtClean="0"/>
              <a:t>27/11/2016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37464-7842-4F88-B453-9FD5E694AE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225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0800" r="1574" b="5200"/>
          <a:stretch/>
        </p:blipFill>
        <p:spPr>
          <a:xfrm>
            <a:off x="-1" y="0"/>
            <a:ext cx="12192001" cy="1645920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 userDrawn="1"/>
        </p:nvSpPr>
        <p:spPr bwMode="ltGray">
          <a:xfrm>
            <a:off x="-1" y="5651"/>
            <a:ext cx="12192000" cy="1645920"/>
          </a:xfrm>
          <a:prstGeom prst="rect">
            <a:avLst/>
          </a:prstGeom>
          <a:solidFill>
            <a:srgbClr val="548235">
              <a:alpha val="87059"/>
            </a:srgbClr>
          </a:solidFill>
        </p:spPr>
        <p:txBody>
          <a:bodyPr vert="horz" lIns="146304" tIns="91440" rIns="146304" bIns="91440" rtlCol="0" anchor="t" anchorCtr="0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94" kern="1200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br>
              <a:rPr lang="en-GB"/>
            </a:br>
            <a:br>
              <a:rPr lang="en-GB"/>
            </a:b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95087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75467"/>
            <a:ext cx="10515600" cy="35014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3A32F-87F8-45D3-A76B-F4B556BFB128}" type="datetimeFigureOut">
              <a:rPr lang="en-GB" smtClean="0"/>
              <a:t>27/11/2016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37464-7842-4F88-B453-9FD5E694AE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6788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3A32F-87F8-45D3-A76B-F4B556BFB128}" type="datetimeFigureOut">
              <a:rPr lang="en-GB" smtClean="0"/>
              <a:t>27/11/2016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37464-7842-4F88-B453-9FD5E694AE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165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3A32F-87F8-45D3-A76B-F4B556BFB128}" type="datetimeFigureOut">
              <a:rPr lang="en-GB" smtClean="0"/>
              <a:t>27/11/2016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37464-7842-4F88-B453-9FD5E694AE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803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3A32F-87F8-45D3-A76B-F4B556BFB128}" type="datetimeFigureOut">
              <a:rPr lang="en-GB" smtClean="0"/>
              <a:t>27/11/2016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37464-7842-4F88-B453-9FD5E694AE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1389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3A32F-87F8-45D3-A76B-F4B556BFB128}" type="datetimeFigureOut">
              <a:rPr lang="en-GB" smtClean="0"/>
              <a:t>27/11/2016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37464-7842-4F88-B453-9FD5E694AE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598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3A32F-87F8-45D3-A76B-F4B556BFB128}" type="datetimeFigureOut">
              <a:rPr lang="en-GB" smtClean="0"/>
              <a:t>27/11/2016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37464-7842-4F88-B453-9FD5E694AE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5433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3A32F-87F8-45D3-A76B-F4B556BFB128}" type="datetimeFigureOut">
              <a:rPr lang="en-GB" smtClean="0"/>
              <a:t>27/11/2016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37464-7842-4F88-B453-9FD5E694AE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9718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3A32F-87F8-45D3-A76B-F4B556BFB128}" type="datetimeFigureOut">
              <a:rPr lang="en-GB" smtClean="0"/>
              <a:t>27/11/2016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37464-7842-4F88-B453-9FD5E694AE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288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3A32F-87F8-45D3-A76B-F4B556BFB128}" type="datetimeFigureOut">
              <a:rPr lang="en-GB" smtClean="0"/>
              <a:t>27/11/2016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37464-7842-4F88-B453-9FD5E694AE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044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ltGray">
          <a:xfrm>
            <a:off x="0" y="2565990"/>
            <a:ext cx="12192000" cy="1687033"/>
          </a:xfrm>
          <a:prstGeom prst="rect">
            <a:avLst/>
          </a:prstGeom>
          <a:solidFill>
            <a:srgbClr val="548235">
              <a:alpha val="87059"/>
            </a:srgbClr>
          </a:solidFill>
        </p:spPr>
        <p:txBody>
          <a:bodyPr vert="horz" lIns="146304" tIns="91440" rIns="146304" bIns="91440" rtlCol="0" anchor="t" anchorCtr="0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94" kern="1200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br>
              <a:rPr lang="en-GB"/>
            </a:br>
            <a:br>
              <a:rPr lang="en-GB"/>
            </a:b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bg1"/>
                </a:solidFill>
              </a:rPr>
              <a:t>Boolean Logic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>
                <a:solidFill>
                  <a:schemeClr val="bg1"/>
                </a:solidFill>
              </a:rPr>
              <a:t>Creating logic gates with Minecraft</a:t>
            </a:r>
          </a:p>
        </p:txBody>
      </p:sp>
    </p:spTree>
    <p:extLst>
      <p:ext uri="{BB962C8B-B14F-4D97-AF65-F5344CB8AC3E}">
        <p14:creationId xmlns:p14="http://schemas.microsoft.com/office/powerpoint/2010/main" val="1924975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Complete the ‘Logic Gates Worksheet’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Use the build area to create your own logic circuits. Replace the </a:t>
            </a:r>
            <a:r>
              <a:rPr lang="en-GB" dirty="0" err="1"/>
              <a:t>redstone</a:t>
            </a:r>
            <a:r>
              <a:rPr lang="en-GB" dirty="0"/>
              <a:t> lamp with other </a:t>
            </a:r>
            <a:r>
              <a:rPr lang="en-GB" dirty="0" err="1"/>
              <a:t>redstone</a:t>
            </a:r>
            <a:r>
              <a:rPr lang="en-GB" dirty="0"/>
              <a:t> powered objects such as doors, pistons or even TNT! 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</a:t>
            </a:r>
          </a:p>
        </p:txBody>
      </p:sp>
    </p:spTree>
    <p:extLst>
      <p:ext uri="{BB962C8B-B14F-4D97-AF65-F5344CB8AC3E}">
        <p14:creationId xmlns:p14="http://schemas.microsoft.com/office/powerpoint/2010/main" val="224223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Know the three basic logic gate operators </a:t>
            </a:r>
          </a:p>
          <a:p>
            <a:endParaRPr lang="en-GB" dirty="0"/>
          </a:p>
          <a:p>
            <a:r>
              <a:rPr lang="en-GB" dirty="0"/>
              <a:t>Work out the output of given inputs using a truth table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4744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6769" y="1940900"/>
            <a:ext cx="1148316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700" dirty="0"/>
              <a:t>All the instructions and data inside a computer are stored using binary. </a:t>
            </a:r>
          </a:p>
          <a:p>
            <a:endParaRPr lang="en-GB" sz="2700" dirty="0"/>
          </a:p>
          <a:p>
            <a:r>
              <a:rPr lang="en-GB" sz="2700" dirty="0"/>
              <a:t>Computer memory uses many small transistors and capacitors to store data. </a:t>
            </a:r>
            <a:br>
              <a:rPr lang="en-GB" sz="2700" dirty="0"/>
            </a:br>
            <a:r>
              <a:rPr lang="en-GB" sz="2700" dirty="0"/>
              <a:t>A transistor is a tiny switch that is activated by the electronic signals it receives. The digits </a:t>
            </a:r>
            <a:r>
              <a:rPr lang="en-GB" sz="2700" b="1" dirty="0"/>
              <a:t>1</a:t>
            </a:r>
            <a:r>
              <a:rPr lang="en-GB" sz="2700" dirty="0"/>
              <a:t> and </a:t>
            </a:r>
            <a:r>
              <a:rPr lang="en-GB" sz="2700" b="1" dirty="0"/>
              <a:t>0</a:t>
            </a:r>
            <a:r>
              <a:rPr lang="en-GB" sz="2700" dirty="0"/>
              <a:t> used in binary reflect the </a:t>
            </a:r>
            <a:r>
              <a:rPr lang="en-GB" sz="2700" b="1" dirty="0"/>
              <a:t>on</a:t>
            </a:r>
            <a:r>
              <a:rPr lang="en-GB" sz="2700" dirty="0"/>
              <a:t> and </a:t>
            </a:r>
            <a:r>
              <a:rPr lang="en-GB" sz="2700" b="1" dirty="0"/>
              <a:t>off</a:t>
            </a:r>
            <a:r>
              <a:rPr lang="en-GB" sz="2700" dirty="0"/>
              <a:t> states of a transistor.</a:t>
            </a:r>
          </a:p>
          <a:p>
            <a:endParaRPr lang="en-GB" sz="2700" dirty="0"/>
          </a:p>
          <a:p>
            <a:r>
              <a:rPr lang="en-GB" sz="2700" dirty="0"/>
              <a:t>These transistors can be wired together to make a circuit which performs simple, logical calculations. These simple circuits are called logic gates. </a:t>
            </a:r>
          </a:p>
          <a:p>
            <a:endParaRPr lang="en-GB" sz="2700" dirty="0"/>
          </a:p>
          <a:p>
            <a:r>
              <a:rPr lang="en-GB" sz="2700" dirty="0"/>
              <a:t>There are three fundamental logic gates that you need to know about. </a:t>
            </a:r>
            <a:endParaRPr lang="en-GB" sz="2700" dirty="0"/>
          </a:p>
        </p:txBody>
      </p:sp>
    </p:spTree>
    <p:extLst>
      <p:ext uri="{BB962C8B-B14F-4D97-AF65-F5344CB8AC3E}">
        <p14:creationId xmlns:p14="http://schemas.microsoft.com/office/powerpoint/2010/main" val="1980493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056" y="1645285"/>
            <a:ext cx="10515600" cy="1325563"/>
          </a:xfrm>
        </p:spPr>
        <p:txBody>
          <a:bodyPr/>
          <a:lstStyle/>
          <a:p>
            <a:r>
              <a:rPr lang="en-GB" dirty="0"/>
              <a:t>Logic Gates (3 main types)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802979" y="3627688"/>
            <a:ext cx="3346317" cy="1318696"/>
            <a:chOff x="843788" y="4321836"/>
            <a:chExt cx="3346317" cy="1318696"/>
          </a:xfrm>
        </p:grpSpPr>
        <p:sp>
          <p:nvSpPr>
            <p:cNvPr id="8" name="TextBox 7"/>
            <p:cNvSpPr txBox="1"/>
            <p:nvPr/>
          </p:nvSpPr>
          <p:spPr>
            <a:xfrm>
              <a:off x="850876" y="439479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43788" y="5142613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849947" y="4773281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Q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4286" y="4321836"/>
              <a:ext cx="2832409" cy="1318696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4550959" y="3593645"/>
            <a:ext cx="3092907" cy="1352739"/>
            <a:chOff x="4515565" y="4287793"/>
            <a:chExt cx="3092907" cy="1352739"/>
          </a:xfrm>
        </p:grpSpPr>
        <p:sp>
          <p:nvSpPr>
            <p:cNvPr id="11" name="TextBox 10"/>
            <p:cNvSpPr txBox="1"/>
            <p:nvPr/>
          </p:nvSpPr>
          <p:spPr>
            <a:xfrm>
              <a:off x="4522653" y="4409591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15565" y="5086534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268314" y="4772942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Q</a:t>
              </a: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76" r="7449"/>
            <a:stretch/>
          </p:blipFill>
          <p:spPr>
            <a:xfrm>
              <a:off x="4833281" y="4287793"/>
              <a:ext cx="2495108" cy="1352739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8101511" y="3587090"/>
            <a:ext cx="3164192" cy="1352739"/>
            <a:chOff x="8066117" y="4281238"/>
            <a:chExt cx="3164192" cy="1352739"/>
          </a:xfrm>
        </p:grpSpPr>
        <p:sp>
          <p:nvSpPr>
            <p:cNvPr id="14" name="TextBox 13"/>
            <p:cNvSpPr txBox="1"/>
            <p:nvPr/>
          </p:nvSpPr>
          <p:spPr>
            <a:xfrm>
              <a:off x="8066117" y="4764122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890151" y="4764122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Q</a:t>
              </a: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5829" y="4281238"/>
              <a:ext cx="2382326" cy="1352739"/>
            </a:xfrm>
            <a:prstGeom prst="rect">
              <a:avLst/>
            </a:prstGeom>
          </p:spPr>
        </p:pic>
      </p:grpSp>
      <p:sp>
        <p:nvSpPr>
          <p:cNvPr id="23" name="TextBox 22"/>
          <p:cNvSpPr txBox="1"/>
          <p:nvPr/>
        </p:nvSpPr>
        <p:spPr>
          <a:xfrm>
            <a:off x="2104418" y="5251625"/>
            <a:ext cx="750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6">
                    <a:lumMod val="75000"/>
                  </a:schemeClr>
                </a:solidFill>
              </a:rPr>
              <a:t>AND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838749" y="5251624"/>
            <a:ext cx="554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6">
                    <a:lumMod val="75000"/>
                  </a:schemeClr>
                </a:solidFill>
              </a:rPr>
              <a:t>OR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307671" y="5251624"/>
            <a:ext cx="729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6">
                    <a:lumMod val="75000"/>
                  </a:schemeClr>
                </a:solidFill>
              </a:rPr>
              <a:t>NOT</a:t>
            </a:r>
          </a:p>
        </p:txBody>
      </p:sp>
    </p:spTree>
    <p:extLst>
      <p:ext uri="{BB962C8B-B14F-4D97-AF65-F5344CB8AC3E}">
        <p14:creationId xmlns:p14="http://schemas.microsoft.com/office/powerpoint/2010/main" val="2411462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33133"/>
            <a:ext cx="10515600" cy="6456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/>
              <a:t>A NOT gate has just one input. The output of the circuit will be the opposite of the input. If 0 is input, then the output is 1. If 1 is input, then 0 is output.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957550"/>
              </p:ext>
            </p:extLst>
          </p:nvPr>
        </p:nvGraphicFramePr>
        <p:xfrm>
          <a:off x="838200" y="4121703"/>
          <a:ext cx="6143626" cy="1108710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3071813">
                  <a:extLst>
                    <a:ext uri="{9D8B030D-6E8A-4147-A177-3AD203B41FA5}">
                      <a16:colId xmlns:a16="http://schemas.microsoft.com/office/drawing/2014/main" val="4123730227"/>
                    </a:ext>
                  </a:extLst>
                </a:gridCol>
                <a:gridCol w="3071813">
                  <a:extLst>
                    <a:ext uri="{9D8B030D-6E8A-4147-A177-3AD203B41FA5}">
                      <a16:colId xmlns:a16="http://schemas.microsoft.com/office/drawing/2014/main" val="3231739675"/>
                    </a:ext>
                  </a:extLst>
                </a:gridCol>
              </a:tblGrid>
              <a:tr h="369570">
                <a:tc>
                  <a:txBody>
                    <a:bodyPr/>
                    <a:lstStyle/>
                    <a:p>
                      <a:pPr fontAlgn="ctr"/>
                      <a:r>
                        <a:rPr lang="en-GB" dirty="0">
                          <a:solidFill>
                            <a:schemeClr val="bg1"/>
                          </a:solidFill>
                          <a:effectLst/>
                        </a:rPr>
                        <a:t>A</a:t>
                      </a:r>
                      <a:endParaRPr lang="en-GB" b="1" dirty="0">
                        <a:solidFill>
                          <a:schemeClr val="bg1"/>
                        </a:solidFill>
                        <a:effectLst/>
                        <a:latin typeface="inherit"/>
                      </a:endParaRPr>
                    </a:p>
                  </a:txBody>
                  <a:tcPr marL="47625" marR="47625" marT="47625" marB="47625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dirty="0">
                          <a:solidFill>
                            <a:schemeClr val="bg1"/>
                          </a:solidFill>
                          <a:effectLst/>
                        </a:rPr>
                        <a:t>Q</a:t>
                      </a:r>
                      <a:endParaRPr lang="en-GB" b="1" dirty="0">
                        <a:solidFill>
                          <a:schemeClr val="bg1"/>
                        </a:solidFill>
                        <a:effectLst/>
                        <a:latin typeface="inherit"/>
                      </a:endParaRPr>
                    </a:p>
                  </a:txBody>
                  <a:tcPr marL="47625" marR="47625" marT="47625" marB="47625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67735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 fontAlgn="base"/>
                      <a:r>
                        <a:rPr lang="en-GB">
                          <a:effectLst/>
                        </a:rPr>
                        <a:t>1</a:t>
                      </a:r>
                      <a:endParaRPr lang="en-GB">
                        <a:effectLst/>
                        <a:latin typeface="inherit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dirty="0">
                          <a:effectLst/>
                        </a:rPr>
                        <a:t>0</a:t>
                      </a:r>
                      <a:endParaRPr lang="en-GB" dirty="0">
                        <a:effectLst/>
                        <a:latin typeface="inherit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548736381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 fontAlgn="base"/>
                      <a:r>
                        <a:rPr lang="en-GB" dirty="0">
                          <a:effectLst/>
                        </a:rPr>
                        <a:t>0</a:t>
                      </a:r>
                      <a:endParaRPr lang="en-GB" dirty="0">
                        <a:effectLst/>
                        <a:latin typeface="inherit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dirty="0">
                          <a:effectLst/>
                        </a:rPr>
                        <a:t>1</a:t>
                      </a:r>
                      <a:endParaRPr lang="en-GB" dirty="0">
                        <a:effectLst/>
                        <a:latin typeface="inherit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885181036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3413714"/>
            <a:ext cx="72190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If A is the input and Q is the output, the truth table would look like this: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Gate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8057213" y="3999688"/>
            <a:ext cx="3164192" cy="1352739"/>
            <a:chOff x="8066117" y="4281238"/>
            <a:chExt cx="3164192" cy="1352739"/>
          </a:xfrm>
        </p:grpSpPr>
        <p:sp>
          <p:nvSpPr>
            <p:cNvPr id="10" name="TextBox 9"/>
            <p:cNvSpPr txBox="1"/>
            <p:nvPr/>
          </p:nvSpPr>
          <p:spPr>
            <a:xfrm>
              <a:off x="8066117" y="4764122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890151" y="4764122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Q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5829" y="4281238"/>
              <a:ext cx="2382326" cy="13527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7874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86514"/>
            <a:ext cx="10515600" cy="5633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/>
              <a:t>An AND gate has two inputs. AND tells us that both inputs have to be 1 in order for the output to be 1.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480120"/>
              </p:ext>
            </p:extLst>
          </p:nvPr>
        </p:nvGraphicFramePr>
        <p:xfrm>
          <a:off x="838200" y="4016374"/>
          <a:ext cx="6143625" cy="1847850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2047875">
                  <a:extLst>
                    <a:ext uri="{9D8B030D-6E8A-4147-A177-3AD203B41FA5}">
                      <a16:colId xmlns:a16="http://schemas.microsoft.com/office/drawing/2014/main" val="381343990"/>
                    </a:ext>
                  </a:extLst>
                </a:gridCol>
                <a:gridCol w="2047875">
                  <a:extLst>
                    <a:ext uri="{9D8B030D-6E8A-4147-A177-3AD203B41FA5}">
                      <a16:colId xmlns:a16="http://schemas.microsoft.com/office/drawing/2014/main" val="556759880"/>
                    </a:ext>
                  </a:extLst>
                </a:gridCol>
                <a:gridCol w="2047875">
                  <a:extLst>
                    <a:ext uri="{9D8B030D-6E8A-4147-A177-3AD203B41FA5}">
                      <a16:colId xmlns:a16="http://schemas.microsoft.com/office/drawing/2014/main" val="800804467"/>
                    </a:ext>
                  </a:extLst>
                </a:gridCol>
              </a:tblGrid>
              <a:tr h="369570">
                <a:tc>
                  <a:txBody>
                    <a:bodyPr/>
                    <a:lstStyle/>
                    <a:p>
                      <a:pPr fontAlgn="ctr"/>
                      <a:r>
                        <a:rPr lang="en-GB" dirty="0">
                          <a:solidFill>
                            <a:schemeClr val="bg1"/>
                          </a:solidFill>
                          <a:effectLst/>
                        </a:rPr>
                        <a:t>A</a:t>
                      </a:r>
                      <a:endParaRPr lang="en-GB" b="1" dirty="0">
                        <a:solidFill>
                          <a:schemeClr val="bg1"/>
                        </a:solidFill>
                        <a:effectLst/>
                        <a:latin typeface="inherit"/>
                      </a:endParaRPr>
                    </a:p>
                  </a:txBody>
                  <a:tcPr marL="47625" marR="47625" marT="47625" marB="47625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>
                          <a:solidFill>
                            <a:schemeClr val="bg1"/>
                          </a:solidFill>
                          <a:effectLst/>
                        </a:rPr>
                        <a:t>B</a:t>
                      </a:r>
                      <a:endParaRPr lang="en-GB" b="1">
                        <a:solidFill>
                          <a:schemeClr val="bg1"/>
                        </a:solidFill>
                        <a:effectLst/>
                        <a:latin typeface="inherit"/>
                      </a:endParaRPr>
                    </a:p>
                  </a:txBody>
                  <a:tcPr marL="47625" marR="47625" marT="47625" marB="47625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dirty="0">
                          <a:solidFill>
                            <a:schemeClr val="bg1"/>
                          </a:solidFill>
                          <a:effectLst/>
                        </a:rPr>
                        <a:t>Q</a:t>
                      </a:r>
                      <a:endParaRPr lang="en-GB" b="1" dirty="0">
                        <a:solidFill>
                          <a:schemeClr val="bg1"/>
                        </a:solidFill>
                        <a:effectLst/>
                        <a:latin typeface="inherit"/>
                      </a:endParaRPr>
                    </a:p>
                  </a:txBody>
                  <a:tcPr marL="47625" marR="47625" marT="47625" marB="47625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943936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 fontAlgn="base"/>
                      <a:r>
                        <a:rPr lang="en-GB">
                          <a:effectLst/>
                        </a:rPr>
                        <a:t>0</a:t>
                      </a:r>
                      <a:endParaRPr lang="en-GB">
                        <a:effectLst/>
                        <a:latin typeface="inherit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dirty="0">
                          <a:effectLst/>
                        </a:rPr>
                        <a:t>0</a:t>
                      </a:r>
                      <a:endParaRPr lang="en-GB" dirty="0">
                        <a:effectLst/>
                        <a:latin typeface="inherit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>
                          <a:effectLst/>
                        </a:rPr>
                        <a:t>0</a:t>
                      </a:r>
                      <a:endParaRPr lang="en-GB">
                        <a:effectLst/>
                        <a:latin typeface="inherit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376626414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 fontAlgn="base"/>
                      <a:r>
                        <a:rPr lang="en-GB">
                          <a:effectLst/>
                        </a:rPr>
                        <a:t>0</a:t>
                      </a:r>
                      <a:endParaRPr lang="en-GB">
                        <a:effectLst/>
                        <a:latin typeface="inherit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>
                          <a:effectLst/>
                        </a:rPr>
                        <a:t>1</a:t>
                      </a:r>
                      <a:endParaRPr lang="en-GB">
                        <a:effectLst/>
                        <a:latin typeface="inherit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>
                          <a:effectLst/>
                        </a:rPr>
                        <a:t>0</a:t>
                      </a:r>
                      <a:endParaRPr lang="en-GB">
                        <a:effectLst/>
                        <a:latin typeface="inherit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754961525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 fontAlgn="base"/>
                      <a:r>
                        <a:rPr lang="en-GB">
                          <a:effectLst/>
                        </a:rPr>
                        <a:t>1</a:t>
                      </a:r>
                      <a:endParaRPr lang="en-GB">
                        <a:effectLst/>
                        <a:latin typeface="inherit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>
                          <a:effectLst/>
                        </a:rPr>
                        <a:t>0</a:t>
                      </a:r>
                      <a:endParaRPr lang="en-GB">
                        <a:effectLst/>
                        <a:latin typeface="inherit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>
                          <a:effectLst/>
                        </a:rPr>
                        <a:t>0</a:t>
                      </a:r>
                      <a:endParaRPr lang="en-GB">
                        <a:effectLst/>
                        <a:latin typeface="inherit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501149340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 fontAlgn="base"/>
                      <a:r>
                        <a:rPr lang="en-GB">
                          <a:effectLst/>
                        </a:rPr>
                        <a:t>1</a:t>
                      </a:r>
                      <a:endParaRPr lang="en-GB">
                        <a:effectLst/>
                        <a:latin typeface="inherit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>
                          <a:effectLst/>
                        </a:rPr>
                        <a:t>1</a:t>
                      </a:r>
                      <a:endParaRPr lang="en-GB">
                        <a:effectLst/>
                        <a:latin typeface="inherit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dirty="0">
                          <a:effectLst/>
                        </a:rPr>
                        <a:t>1</a:t>
                      </a:r>
                      <a:endParaRPr lang="en-GB" dirty="0">
                        <a:effectLst/>
                        <a:latin typeface="inherit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4105942094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199" y="3121436"/>
            <a:ext cx="61436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If A and B are the inputs and Q is the output, t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he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truth table would look like this: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Gate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777717" y="4011607"/>
            <a:ext cx="3346317" cy="1318696"/>
            <a:chOff x="843788" y="4321836"/>
            <a:chExt cx="3346317" cy="1318696"/>
          </a:xfrm>
        </p:grpSpPr>
        <p:sp>
          <p:nvSpPr>
            <p:cNvPr id="10" name="TextBox 9"/>
            <p:cNvSpPr txBox="1"/>
            <p:nvPr/>
          </p:nvSpPr>
          <p:spPr>
            <a:xfrm>
              <a:off x="850876" y="439479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43788" y="5142613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49947" y="4773281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Q</a:t>
              </a: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4286" y="4321836"/>
              <a:ext cx="2832409" cy="13186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9244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189" y="2615670"/>
            <a:ext cx="10515600" cy="4088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/>
              <a:t>The OR gate has two inputs. One or both inputs must be 1 to output a 1, otherwise it outputs 0.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945237"/>
              </p:ext>
            </p:extLst>
          </p:nvPr>
        </p:nvGraphicFramePr>
        <p:xfrm>
          <a:off x="807720" y="3695294"/>
          <a:ext cx="5740026" cy="1847850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913342">
                  <a:extLst>
                    <a:ext uri="{9D8B030D-6E8A-4147-A177-3AD203B41FA5}">
                      <a16:colId xmlns:a16="http://schemas.microsoft.com/office/drawing/2014/main" val="605390271"/>
                    </a:ext>
                  </a:extLst>
                </a:gridCol>
                <a:gridCol w="1913342">
                  <a:extLst>
                    <a:ext uri="{9D8B030D-6E8A-4147-A177-3AD203B41FA5}">
                      <a16:colId xmlns:a16="http://schemas.microsoft.com/office/drawing/2014/main" val="881252939"/>
                    </a:ext>
                  </a:extLst>
                </a:gridCol>
                <a:gridCol w="1913342">
                  <a:extLst>
                    <a:ext uri="{9D8B030D-6E8A-4147-A177-3AD203B41FA5}">
                      <a16:colId xmlns:a16="http://schemas.microsoft.com/office/drawing/2014/main" val="942961380"/>
                    </a:ext>
                  </a:extLst>
                </a:gridCol>
              </a:tblGrid>
              <a:tr h="369570">
                <a:tc>
                  <a:txBody>
                    <a:bodyPr/>
                    <a:lstStyle/>
                    <a:p>
                      <a:pPr fontAlgn="ctr"/>
                      <a:r>
                        <a:rPr lang="en-GB">
                          <a:solidFill>
                            <a:schemeClr val="bg1"/>
                          </a:solidFill>
                          <a:effectLst/>
                        </a:rPr>
                        <a:t>A</a:t>
                      </a:r>
                      <a:endParaRPr lang="en-GB" b="1">
                        <a:solidFill>
                          <a:schemeClr val="bg1"/>
                        </a:solidFill>
                        <a:effectLst/>
                        <a:latin typeface="inherit"/>
                      </a:endParaRPr>
                    </a:p>
                  </a:txBody>
                  <a:tcPr marL="47625" marR="47625" marT="47625" marB="47625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>
                          <a:solidFill>
                            <a:schemeClr val="bg1"/>
                          </a:solidFill>
                          <a:effectLst/>
                        </a:rPr>
                        <a:t>B</a:t>
                      </a:r>
                      <a:endParaRPr lang="en-GB" b="1">
                        <a:solidFill>
                          <a:schemeClr val="bg1"/>
                        </a:solidFill>
                        <a:effectLst/>
                        <a:latin typeface="inherit"/>
                      </a:endParaRPr>
                    </a:p>
                  </a:txBody>
                  <a:tcPr marL="47625" marR="47625" marT="47625" marB="47625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dirty="0">
                          <a:solidFill>
                            <a:schemeClr val="bg1"/>
                          </a:solidFill>
                          <a:effectLst/>
                        </a:rPr>
                        <a:t>Q</a:t>
                      </a:r>
                      <a:endParaRPr lang="en-GB" b="1" dirty="0">
                        <a:solidFill>
                          <a:schemeClr val="bg1"/>
                        </a:solidFill>
                        <a:effectLst/>
                        <a:latin typeface="inherit"/>
                      </a:endParaRPr>
                    </a:p>
                  </a:txBody>
                  <a:tcPr marL="47625" marR="47625" marT="47625" marB="47625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1392354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 fontAlgn="base"/>
                      <a:r>
                        <a:rPr lang="en-GB">
                          <a:effectLst/>
                        </a:rPr>
                        <a:t>0</a:t>
                      </a:r>
                      <a:endParaRPr lang="en-GB">
                        <a:effectLst/>
                        <a:latin typeface="inherit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>
                          <a:effectLst/>
                        </a:rPr>
                        <a:t>0</a:t>
                      </a:r>
                      <a:endParaRPr lang="en-GB">
                        <a:effectLst/>
                        <a:latin typeface="inherit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>
                          <a:effectLst/>
                        </a:rPr>
                        <a:t>0</a:t>
                      </a:r>
                      <a:endParaRPr lang="en-GB">
                        <a:effectLst/>
                        <a:latin typeface="inherit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3923153500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 fontAlgn="base"/>
                      <a:r>
                        <a:rPr lang="en-GB">
                          <a:effectLst/>
                        </a:rPr>
                        <a:t>0</a:t>
                      </a:r>
                      <a:endParaRPr lang="en-GB">
                        <a:effectLst/>
                        <a:latin typeface="inherit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>
                          <a:effectLst/>
                        </a:rPr>
                        <a:t>1</a:t>
                      </a:r>
                      <a:endParaRPr lang="en-GB">
                        <a:effectLst/>
                        <a:latin typeface="inherit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dirty="0">
                          <a:effectLst/>
                        </a:rPr>
                        <a:t>1</a:t>
                      </a:r>
                      <a:endParaRPr lang="en-GB" dirty="0">
                        <a:effectLst/>
                        <a:latin typeface="inherit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3564718982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 fontAlgn="base"/>
                      <a:r>
                        <a:rPr lang="en-GB">
                          <a:effectLst/>
                        </a:rPr>
                        <a:t>1</a:t>
                      </a:r>
                      <a:endParaRPr lang="en-GB">
                        <a:effectLst/>
                        <a:latin typeface="inherit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>
                          <a:effectLst/>
                        </a:rPr>
                        <a:t>0</a:t>
                      </a:r>
                      <a:endParaRPr lang="en-GB">
                        <a:effectLst/>
                        <a:latin typeface="inherit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dirty="0">
                          <a:effectLst/>
                        </a:rPr>
                        <a:t>1</a:t>
                      </a:r>
                      <a:endParaRPr lang="en-GB" dirty="0">
                        <a:effectLst/>
                        <a:latin typeface="inherit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566440308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 fontAlgn="base"/>
                      <a:r>
                        <a:rPr lang="en-GB">
                          <a:effectLst/>
                        </a:rPr>
                        <a:t>1</a:t>
                      </a:r>
                      <a:endParaRPr lang="en-GB">
                        <a:effectLst/>
                        <a:latin typeface="inherit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>
                          <a:effectLst/>
                        </a:rPr>
                        <a:t>1</a:t>
                      </a:r>
                      <a:endParaRPr lang="en-GB">
                        <a:effectLst/>
                        <a:latin typeface="inherit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dirty="0">
                          <a:effectLst/>
                        </a:rPr>
                        <a:t>1</a:t>
                      </a:r>
                      <a:endParaRPr lang="en-GB" dirty="0">
                        <a:effectLst/>
                        <a:latin typeface="inherit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2742528228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38188" y="2957601"/>
            <a:ext cx="593196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If A and B are the inputs and Q is the output, 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he truth table would look like this: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Gate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628861" y="3886145"/>
            <a:ext cx="3092907" cy="1352739"/>
            <a:chOff x="4515565" y="4287793"/>
            <a:chExt cx="3092907" cy="1352739"/>
          </a:xfrm>
        </p:grpSpPr>
        <p:sp>
          <p:nvSpPr>
            <p:cNvPr id="10" name="TextBox 9"/>
            <p:cNvSpPr txBox="1"/>
            <p:nvPr/>
          </p:nvSpPr>
          <p:spPr>
            <a:xfrm>
              <a:off x="4522653" y="4409591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15565" y="5086534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268314" y="4772942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Q</a:t>
              </a: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76" r="7449"/>
            <a:stretch/>
          </p:blipFill>
          <p:spPr>
            <a:xfrm>
              <a:off x="4833281" y="4287793"/>
              <a:ext cx="2495108" cy="13527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67465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90"/>
          <a:stretch/>
        </p:blipFill>
        <p:spPr>
          <a:xfrm>
            <a:off x="5502865" y="4075504"/>
            <a:ext cx="3468727" cy="2154920"/>
          </a:xfrm>
          <a:prstGeom prst="rect">
            <a:avLst/>
          </a:prstGeom>
        </p:spPr>
      </p:pic>
      <p:sp>
        <p:nvSpPr>
          <p:cNvPr id="16" name="Title 6"/>
          <p:cNvSpPr txBox="1">
            <a:spLocks/>
          </p:cNvSpPr>
          <p:nvPr/>
        </p:nvSpPr>
        <p:spPr>
          <a:xfrm>
            <a:off x="838200" y="14950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Minecraft Logic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838200" y="2675467"/>
            <a:ext cx="10786730" cy="103884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Because </a:t>
            </a:r>
            <a:r>
              <a:rPr lang="en-GB" dirty="0" err="1"/>
              <a:t>redstone</a:t>
            </a:r>
            <a:r>
              <a:rPr lang="en-GB" dirty="0"/>
              <a:t> has 2 states (on or off), we can use it to create logic gates in Minecraft </a:t>
            </a:r>
            <a:r>
              <a:rPr lang="en-GB" sz="2400" dirty="0"/>
              <a:t>(See example below)</a:t>
            </a:r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18" name="Group 17"/>
          <p:cNvGrpSpPr/>
          <p:nvPr/>
        </p:nvGrpSpPr>
        <p:grpSpPr>
          <a:xfrm>
            <a:off x="1022498" y="4472351"/>
            <a:ext cx="3346317" cy="1318696"/>
            <a:chOff x="843788" y="4321836"/>
            <a:chExt cx="3346317" cy="1318696"/>
          </a:xfrm>
        </p:grpSpPr>
        <p:sp>
          <p:nvSpPr>
            <p:cNvPr id="19" name="TextBox 18"/>
            <p:cNvSpPr txBox="1"/>
            <p:nvPr/>
          </p:nvSpPr>
          <p:spPr>
            <a:xfrm>
              <a:off x="850876" y="439479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43788" y="5142613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849947" y="4773281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Q</a:t>
              </a:r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4286" y="4321836"/>
              <a:ext cx="2832409" cy="1318696"/>
            </a:xfrm>
            <a:prstGeom prst="rect">
              <a:avLst/>
            </a:prstGeom>
          </p:spPr>
        </p:pic>
      </p:grpSp>
      <p:sp>
        <p:nvSpPr>
          <p:cNvPr id="23" name="Rectangle 1"/>
          <p:cNvSpPr>
            <a:spLocks noChangeArrowheads="1"/>
          </p:cNvSpPr>
          <p:nvPr/>
        </p:nvSpPr>
        <p:spPr bwMode="auto">
          <a:xfrm>
            <a:off x="2083823" y="3949719"/>
            <a:ext cx="123075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AND Gate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4" name="Rectangle 1"/>
          <p:cNvSpPr>
            <a:spLocks noChangeArrowheads="1"/>
          </p:cNvSpPr>
          <p:nvPr/>
        </p:nvSpPr>
        <p:spPr bwMode="auto">
          <a:xfrm>
            <a:off x="5502865" y="3652963"/>
            <a:ext cx="34687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AND Gate 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using </a:t>
            </a:r>
            <a:r>
              <a:rPr lang="en-US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redstone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5" name="Rectangle 1"/>
          <p:cNvSpPr>
            <a:spLocks noChangeArrowheads="1"/>
          </p:cNvSpPr>
          <p:nvPr/>
        </p:nvSpPr>
        <p:spPr bwMode="auto">
          <a:xfrm>
            <a:off x="5072942" y="4330214"/>
            <a:ext cx="42992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6" name="Rectangle 1"/>
          <p:cNvSpPr>
            <a:spLocks noChangeArrowheads="1"/>
          </p:cNvSpPr>
          <p:nvPr/>
        </p:nvSpPr>
        <p:spPr bwMode="auto">
          <a:xfrm>
            <a:off x="5072942" y="5711150"/>
            <a:ext cx="42992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B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7" name="Rectangle 1"/>
          <p:cNvSpPr>
            <a:spLocks noChangeArrowheads="1"/>
          </p:cNvSpPr>
          <p:nvPr/>
        </p:nvSpPr>
        <p:spPr bwMode="auto">
          <a:xfrm>
            <a:off x="8971592" y="4973370"/>
            <a:ext cx="42992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Q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666952" y="5190882"/>
            <a:ext cx="19579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 light up the </a:t>
            </a:r>
            <a:r>
              <a:rPr lang="en-GB" dirty="0" err="1"/>
              <a:t>redstone</a:t>
            </a:r>
            <a:r>
              <a:rPr lang="en-GB" dirty="0"/>
              <a:t> lamp, both levers must be switched to ON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94726" y="6221934"/>
            <a:ext cx="682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Lever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371229" y="4063561"/>
            <a:ext cx="1023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Redstone Lamp</a:t>
            </a:r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5264817" y="5966542"/>
            <a:ext cx="385801" cy="3346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9054162" y="4612173"/>
            <a:ext cx="347353" cy="2897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797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 txBox="1">
            <a:spLocks/>
          </p:cNvSpPr>
          <p:nvPr/>
        </p:nvSpPr>
        <p:spPr>
          <a:xfrm>
            <a:off x="871059" y="1905334"/>
            <a:ext cx="10057245" cy="4592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indent="0" algn="ctr" defTabSz="914400" rtl="0" eaLnBrk="1" latinLnBrk="0" hangingPunct="1">
              <a:lnSpc>
                <a:spcPct val="140000"/>
              </a:lnSpc>
              <a:buNone/>
              <a:defRPr sz="1600" b="0" i="1" kern="1200" baseline="0">
                <a:solidFill>
                  <a:schemeClr val="bg1">
                    <a:lumMod val="50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br>
              <a:rPr lang="en-US"/>
            </a:b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362368" y="1734875"/>
            <a:ext cx="9373365" cy="4794246"/>
            <a:chOff x="229099" y="501095"/>
            <a:chExt cx="11750478" cy="601008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099" y="4085653"/>
              <a:ext cx="3485231" cy="120851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4347" y="3579252"/>
              <a:ext cx="3485230" cy="292397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8440" y="3579252"/>
              <a:ext cx="3489756" cy="2923972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63391" y="501095"/>
              <a:ext cx="2616186" cy="2919446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099" y="5294168"/>
              <a:ext cx="4368510" cy="1217007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8440" y="501095"/>
              <a:ext cx="4348406" cy="2916999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62368" y="2362956"/>
            <a:ext cx="3237543" cy="11601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62368" y="3304813"/>
            <a:ext cx="3353824" cy="1161986"/>
          </a:xfrm>
          <a:prstGeom prst="rect">
            <a:avLst/>
          </a:prstGeom>
        </p:spPr>
      </p:pic>
      <p:sp>
        <p:nvSpPr>
          <p:cNvPr id="14" name="Title 6"/>
          <p:cNvSpPr>
            <a:spLocks noGrp="1"/>
          </p:cNvSpPr>
          <p:nvPr>
            <p:ph type="title"/>
          </p:nvPr>
        </p:nvSpPr>
        <p:spPr>
          <a:xfrm>
            <a:off x="595423" y="1734874"/>
            <a:ext cx="4182140" cy="500601"/>
          </a:xfrm>
        </p:spPr>
        <p:txBody>
          <a:bodyPr>
            <a:noAutofit/>
          </a:bodyPr>
          <a:lstStyle/>
          <a:p>
            <a:r>
              <a:rPr lang="en-GB" sz="3600" dirty="0"/>
              <a:t>Minecraft Logic Gates</a:t>
            </a:r>
          </a:p>
        </p:txBody>
      </p:sp>
      <p:sp>
        <p:nvSpPr>
          <p:cNvPr id="2" name="Rectangle 1"/>
          <p:cNvSpPr/>
          <p:nvPr/>
        </p:nvSpPr>
        <p:spPr>
          <a:xfrm>
            <a:off x="1240465" y="2235475"/>
            <a:ext cx="3537098" cy="223132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678581" y="4167649"/>
            <a:ext cx="518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Key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8050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5051</TotalTime>
  <Words>370</Words>
  <Application>Microsoft Office PowerPoint</Application>
  <PresentationFormat>Widescreen</PresentationFormat>
  <Paragraphs>98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inherit</vt:lpstr>
      <vt:lpstr>Source Sans Pro Light</vt:lpstr>
      <vt:lpstr>Office Theme</vt:lpstr>
      <vt:lpstr>Boolean Logic</vt:lpstr>
      <vt:lpstr>Learning Objectives</vt:lpstr>
      <vt:lpstr>PowerPoint Presentation</vt:lpstr>
      <vt:lpstr>Logic Gates (3 main types)</vt:lpstr>
      <vt:lpstr>NOT Gate</vt:lpstr>
      <vt:lpstr>AND Gate</vt:lpstr>
      <vt:lpstr>OR Gate</vt:lpstr>
      <vt:lpstr>PowerPoint Presentation</vt:lpstr>
      <vt:lpstr>Minecraft Logic Gates</vt:lpstr>
      <vt:lpstr>Challenge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Boolean Logic</dc:title>
  <dc:creator>Simon Johnson</dc:creator>
  <cp:lastModifiedBy>Simon Johnson</cp:lastModifiedBy>
  <cp:revision>41</cp:revision>
  <dcterms:created xsi:type="dcterms:W3CDTF">2016-11-25T05:42:40Z</dcterms:created>
  <dcterms:modified xsi:type="dcterms:W3CDTF">2016-11-30T17:02:19Z</dcterms:modified>
</cp:coreProperties>
</file>