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110" d="100"/>
          <a:sy n="110" d="100"/>
        </p:scale>
        <p:origin x="-164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tableStyles" Target="tableStyles.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1" name=""/>
        <p:cNvGrpSpPr/>
        <p:nvPr/>
      </p:nvGrpSpPr>
      <p:grpSpPr>
        <a:xfrm>
          <a:off x="0" y="0"/>
          <a:ext cx="0" cy="0"/>
          <a:chOff x="0" y="0"/>
          <a:chExt cx="0" cy="0"/>
        </a:xfrm>
      </p:grpSpPr>
      <p:sp>
        <p:nvSpPr>
          <p:cNvPr id="104871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2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2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p>
            <a:r>
              <a:rPr lang="en-US"/>
              <a:t>Click to edit Master title style</a:t>
            </a:r>
          </a:p>
        </p:txBody>
      </p:sp>
      <p:sp>
        <p:nvSpPr>
          <p:cNvPr id="1048582"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3" name="Date Placeholder 3"/>
          <p:cNvSpPr>
            <a:spLocks noGrp="1"/>
          </p:cNvSpPr>
          <p:nvPr>
            <p:ph type="dt" sz="half" idx="10"/>
          </p:nvPr>
        </p:nvSpPr>
        <p:spPr/>
        <p:txBody>
          <a:bodyPr/>
          <a:p>
            <a:fld id="{1D8BD707-D9CF-40AE-B4C6-C98DA3205C09}" type="datetimeFigureOut">
              <a:rPr lang="en-US" smtClean="0"/>
              <a:t>1/6/2025</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14" name=""/>
        <p:cNvGrpSpPr/>
        <p:nvPr/>
      </p:nvGrpSpPr>
      <p:grpSpPr>
        <a:xfrm>
          <a:off x="0" y="0"/>
          <a:ext cx="0" cy="0"/>
          <a:chOff x="0" y="0"/>
          <a:chExt cx="0" cy="0"/>
        </a:xfrm>
      </p:grpSpPr>
      <p:sp>
        <p:nvSpPr>
          <p:cNvPr id="1048683" name="Title 1"/>
          <p:cNvSpPr>
            <a:spLocks noGrp="1"/>
          </p:cNvSpPr>
          <p:nvPr>
            <p:ph type="title"/>
          </p:nvPr>
        </p:nvSpPr>
        <p:spPr/>
        <p:txBody>
          <a:bodyPr/>
          <a:p>
            <a:r>
              <a:rPr lang="en-US"/>
              <a:t>Click to edit Master title style</a:t>
            </a:r>
          </a:p>
        </p:txBody>
      </p:sp>
      <p:sp>
        <p:nvSpPr>
          <p:cNvPr id="1048684"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5" name="Date Placeholder 3"/>
          <p:cNvSpPr>
            <a:spLocks noGrp="1"/>
          </p:cNvSpPr>
          <p:nvPr>
            <p:ph type="dt" sz="half" idx="10"/>
          </p:nvPr>
        </p:nvSpPr>
        <p:spPr/>
        <p:txBody>
          <a:bodyPr/>
          <a:p>
            <a:fld id="{1D8BD707-D9CF-40AE-B4C6-C98DA3205C09}" type="datetimeFigureOut">
              <a:rPr lang="en-US" smtClean="0"/>
              <a:t>1/6/2025</a:t>
            </a:fld>
            <a:endParaRPr lang="en-US"/>
          </a:p>
        </p:txBody>
      </p:sp>
      <p:sp>
        <p:nvSpPr>
          <p:cNvPr id="1048686" name="Footer Placeholder 4"/>
          <p:cNvSpPr>
            <a:spLocks noGrp="1"/>
          </p:cNvSpPr>
          <p:nvPr>
            <p:ph type="ftr" sz="quarter" idx="11"/>
          </p:nvPr>
        </p:nvSpPr>
        <p:spPr/>
        <p:txBody>
          <a:bodyPr/>
          <a:p>
            <a:endParaRPr lang="en-US"/>
          </a:p>
        </p:txBody>
      </p:sp>
      <p:sp>
        <p:nvSpPr>
          <p:cNvPr id="1048687"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12" name=""/>
        <p:cNvGrpSpPr/>
        <p:nvPr/>
      </p:nvGrpSpPr>
      <p:grpSpPr>
        <a:xfrm>
          <a:off x="0" y="0"/>
          <a:ext cx="0" cy="0"/>
          <a:chOff x="0" y="0"/>
          <a:chExt cx="0" cy="0"/>
        </a:xfrm>
      </p:grpSpPr>
      <p:sp>
        <p:nvSpPr>
          <p:cNvPr id="1048672" name="Vertical Title 1"/>
          <p:cNvSpPr>
            <a:spLocks noGrp="1"/>
          </p:cNvSpPr>
          <p:nvPr>
            <p:ph type="title" orient="vert"/>
          </p:nvPr>
        </p:nvSpPr>
        <p:spPr>
          <a:xfrm>
            <a:off x="6629400" y="274638"/>
            <a:ext cx="2057400" cy="5851525"/>
          </a:xfrm>
        </p:spPr>
        <p:txBody>
          <a:bodyPr vert="eaVert"/>
          <a:p>
            <a:r>
              <a:rPr lang="en-US"/>
              <a:t>Click to edit Master title style</a:t>
            </a:r>
          </a:p>
        </p:txBody>
      </p:sp>
      <p:sp>
        <p:nvSpPr>
          <p:cNvPr id="1048673" name="Vertical Text Placeholder 2"/>
          <p:cNvSpPr>
            <a:spLocks noGrp="1"/>
          </p:cNvSpPr>
          <p:nvPr>
            <p:ph type="body" orient="vert" idx="1"/>
          </p:nvPr>
        </p:nvSpPr>
        <p:spPr>
          <a:xfrm>
            <a:off x="457200" y="274638"/>
            <a:ext cx="6019800" cy="58515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4" name="Date Placeholder 3"/>
          <p:cNvSpPr>
            <a:spLocks noGrp="1"/>
          </p:cNvSpPr>
          <p:nvPr>
            <p:ph type="dt" sz="half" idx="10"/>
          </p:nvPr>
        </p:nvSpPr>
        <p:spPr/>
        <p:txBody>
          <a:bodyPr/>
          <a:p>
            <a:fld id="{1D8BD707-D9CF-40AE-B4C6-C98DA3205C09}" type="datetimeFigureOut">
              <a:rPr lang="en-US" smtClean="0"/>
              <a:t>1/6/2025</a:t>
            </a:fld>
            <a:endParaRPr lang="en-US"/>
          </a:p>
        </p:txBody>
      </p:sp>
      <p:sp>
        <p:nvSpPr>
          <p:cNvPr id="1048675" name="Footer Placeholder 4"/>
          <p:cNvSpPr>
            <a:spLocks noGrp="1"/>
          </p:cNvSpPr>
          <p:nvPr>
            <p:ph type="ftr" sz="quarter" idx="11"/>
          </p:nvPr>
        </p:nvSpPr>
        <p:spPr/>
        <p:txBody>
          <a:bodyPr/>
          <a:p>
            <a:endParaRPr lang="en-US"/>
          </a:p>
        </p:txBody>
      </p:sp>
      <p:sp>
        <p:nvSpPr>
          <p:cNvPr id="1048676"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3"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0" name="Date Placeholder 3"/>
          <p:cNvSpPr>
            <a:spLocks noGrp="1"/>
          </p:cNvSpPr>
          <p:nvPr>
            <p:ph type="dt" sz="half" idx="10"/>
          </p:nvPr>
        </p:nvSpPr>
        <p:spPr/>
        <p:txBody>
          <a:bodyPr/>
          <a:p>
            <a:fld id="{1D8BD707-D9CF-40AE-B4C6-C98DA3205C09}" type="datetimeFigureOut">
              <a:rPr lang="en-US" smtClean="0"/>
              <a:t>1/6/2025</a:t>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15" name=""/>
        <p:cNvGrpSpPr/>
        <p:nvPr/>
      </p:nvGrpSpPr>
      <p:grpSpPr>
        <a:xfrm>
          <a:off x="0" y="0"/>
          <a:ext cx="0" cy="0"/>
          <a:chOff x="0" y="0"/>
          <a:chExt cx="0" cy="0"/>
        </a:xfrm>
      </p:grpSpPr>
      <p:sp>
        <p:nvSpPr>
          <p:cNvPr id="1048688" name="Title 1"/>
          <p:cNvSpPr>
            <a:spLocks noGrp="1"/>
          </p:cNvSpPr>
          <p:nvPr>
            <p:ph type="title"/>
          </p:nvPr>
        </p:nvSpPr>
        <p:spPr>
          <a:xfrm>
            <a:off x="722313" y="4406900"/>
            <a:ext cx="7772400" cy="1362075"/>
          </a:xfrm>
        </p:spPr>
        <p:txBody>
          <a:bodyPr anchor="t"/>
          <a:lstStyle>
            <a:lvl1pPr algn="l">
              <a:defRPr b="1" cap="all" sz="4000"/>
            </a:lvl1pPr>
          </a:lstStyle>
          <a:p>
            <a:r>
              <a:rPr lang="en-US"/>
              <a:t>Click to edit Master title style</a:t>
            </a:r>
          </a:p>
        </p:txBody>
      </p:sp>
      <p:sp>
        <p:nvSpPr>
          <p:cNvPr id="1048689"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0" name="Date Placeholder 3"/>
          <p:cNvSpPr>
            <a:spLocks noGrp="1"/>
          </p:cNvSpPr>
          <p:nvPr>
            <p:ph type="dt" sz="half" idx="10"/>
          </p:nvPr>
        </p:nvSpPr>
        <p:spPr/>
        <p:txBody>
          <a:bodyPr/>
          <a:p>
            <a:fld id="{1D8BD707-D9CF-40AE-B4C6-C98DA3205C09}" type="datetimeFigureOut">
              <a:rPr lang="en-US" smtClean="0"/>
              <a:t>1/6/2025</a:t>
            </a:fld>
            <a:endParaRPr lang="en-US"/>
          </a:p>
        </p:txBody>
      </p:sp>
      <p:sp>
        <p:nvSpPr>
          <p:cNvPr id="1048691" name="Footer Placeholder 4"/>
          <p:cNvSpPr>
            <a:spLocks noGrp="1"/>
          </p:cNvSpPr>
          <p:nvPr>
            <p:ph type="ftr" sz="quarter" idx="11"/>
          </p:nvPr>
        </p:nvSpPr>
        <p:spPr/>
        <p:txBody>
          <a:bodyPr/>
          <a:p>
            <a:endParaRPr lang="en-US"/>
          </a:p>
        </p:txBody>
      </p:sp>
      <p:sp>
        <p:nvSpPr>
          <p:cNvPr id="104869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16" name=""/>
        <p:cNvGrpSpPr/>
        <p:nvPr/>
      </p:nvGrpSpPr>
      <p:grpSpPr>
        <a:xfrm>
          <a:off x="0" y="0"/>
          <a:ext cx="0" cy="0"/>
          <a:chOff x="0" y="0"/>
          <a:chExt cx="0" cy="0"/>
        </a:xfrm>
      </p:grpSpPr>
      <p:sp>
        <p:nvSpPr>
          <p:cNvPr id="1048693" name="Title 1"/>
          <p:cNvSpPr>
            <a:spLocks noGrp="1"/>
          </p:cNvSpPr>
          <p:nvPr>
            <p:ph type="title"/>
          </p:nvPr>
        </p:nvSpPr>
        <p:spPr/>
        <p:txBody>
          <a:bodyPr/>
          <a:p>
            <a:r>
              <a:rPr lang="en-US"/>
              <a:t>Click to edit Master title style</a:t>
            </a:r>
          </a:p>
        </p:txBody>
      </p:sp>
      <p:sp>
        <p:nvSpPr>
          <p:cNvPr id="1048694"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5"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6" name="Date Placeholder 4"/>
          <p:cNvSpPr>
            <a:spLocks noGrp="1"/>
          </p:cNvSpPr>
          <p:nvPr>
            <p:ph type="dt" sz="half" idx="10"/>
          </p:nvPr>
        </p:nvSpPr>
        <p:spPr/>
        <p:txBody>
          <a:bodyPr/>
          <a:p>
            <a:fld id="{1D8BD707-D9CF-40AE-B4C6-C98DA3205C09}" type="datetimeFigureOut">
              <a:rPr lang="en-US" smtClean="0"/>
              <a:t>1/6/2025</a:t>
            </a:fld>
            <a:endParaRPr lang="en-US"/>
          </a:p>
        </p:txBody>
      </p:sp>
      <p:sp>
        <p:nvSpPr>
          <p:cNvPr id="1048697" name="Footer Placeholder 5"/>
          <p:cNvSpPr>
            <a:spLocks noGrp="1"/>
          </p:cNvSpPr>
          <p:nvPr>
            <p:ph type="ftr" sz="quarter" idx="11"/>
          </p:nvPr>
        </p:nvSpPr>
        <p:spPr/>
        <p:txBody>
          <a:bodyPr/>
          <a:p>
            <a:endParaRPr lang="en-US"/>
          </a:p>
        </p:txBody>
      </p:sp>
      <p:sp>
        <p:nvSpPr>
          <p:cNvPr id="104869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17" name=""/>
        <p:cNvGrpSpPr/>
        <p:nvPr/>
      </p:nvGrpSpPr>
      <p:grpSpPr>
        <a:xfrm>
          <a:off x="0" y="0"/>
          <a:ext cx="0" cy="0"/>
          <a:chOff x="0" y="0"/>
          <a:chExt cx="0" cy="0"/>
        </a:xfrm>
      </p:grpSpPr>
      <p:sp>
        <p:nvSpPr>
          <p:cNvPr id="1048699" name="Title 1"/>
          <p:cNvSpPr>
            <a:spLocks noGrp="1"/>
          </p:cNvSpPr>
          <p:nvPr>
            <p:ph type="title"/>
          </p:nvPr>
        </p:nvSpPr>
        <p:spPr/>
        <p:txBody>
          <a:bodyPr/>
          <a:p>
            <a:r>
              <a:rPr lang="en-US"/>
              <a:t>Click to edit Master title style</a:t>
            </a:r>
          </a:p>
        </p:txBody>
      </p:sp>
      <p:sp>
        <p:nvSpPr>
          <p:cNvPr id="1048700"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1"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2"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3"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4" name="Date Placeholder 6"/>
          <p:cNvSpPr>
            <a:spLocks noGrp="1"/>
          </p:cNvSpPr>
          <p:nvPr>
            <p:ph type="dt" sz="half" idx="10"/>
          </p:nvPr>
        </p:nvSpPr>
        <p:spPr/>
        <p:txBody>
          <a:bodyPr/>
          <a:p>
            <a:fld id="{1D8BD707-D9CF-40AE-B4C6-C98DA3205C09}" type="datetimeFigureOut">
              <a:rPr lang="en-US" smtClean="0"/>
              <a:t>1/6/2025</a:t>
            </a:fld>
            <a:endParaRPr lang="en-US"/>
          </a:p>
        </p:txBody>
      </p:sp>
      <p:sp>
        <p:nvSpPr>
          <p:cNvPr id="1048705" name="Footer Placeholder 7"/>
          <p:cNvSpPr>
            <a:spLocks noGrp="1"/>
          </p:cNvSpPr>
          <p:nvPr>
            <p:ph type="ftr" sz="quarter" idx="11"/>
          </p:nvPr>
        </p:nvSpPr>
        <p:spPr/>
        <p:txBody>
          <a:bodyPr/>
          <a:p>
            <a:endParaRPr lang="en-US"/>
          </a:p>
        </p:txBody>
      </p:sp>
      <p:sp>
        <p:nvSpPr>
          <p:cNvPr id="1048706"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11" name=""/>
        <p:cNvGrpSpPr/>
        <p:nvPr/>
      </p:nvGrpSpPr>
      <p:grpSpPr>
        <a:xfrm>
          <a:off x="0" y="0"/>
          <a:ext cx="0" cy="0"/>
          <a:chOff x="0" y="0"/>
          <a:chExt cx="0" cy="0"/>
        </a:xfrm>
      </p:grpSpPr>
      <p:sp>
        <p:nvSpPr>
          <p:cNvPr id="1048668" name="Title 1"/>
          <p:cNvSpPr>
            <a:spLocks noGrp="1"/>
          </p:cNvSpPr>
          <p:nvPr>
            <p:ph type="title"/>
          </p:nvPr>
        </p:nvSpPr>
        <p:spPr/>
        <p:txBody>
          <a:bodyPr/>
          <a:p>
            <a:r>
              <a:rPr lang="en-US"/>
              <a:t>Click to edit Master title style</a:t>
            </a:r>
          </a:p>
        </p:txBody>
      </p:sp>
      <p:sp>
        <p:nvSpPr>
          <p:cNvPr id="1048669" name="Date Placeholder 2"/>
          <p:cNvSpPr>
            <a:spLocks noGrp="1"/>
          </p:cNvSpPr>
          <p:nvPr>
            <p:ph type="dt" sz="half" idx="10"/>
          </p:nvPr>
        </p:nvSpPr>
        <p:spPr/>
        <p:txBody>
          <a:bodyPr/>
          <a:p>
            <a:fld id="{1D8BD707-D9CF-40AE-B4C6-C98DA3205C09}" type="datetimeFigureOut">
              <a:rPr lang="en-US" smtClean="0"/>
              <a:t>1/6/2025</a:t>
            </a:fld>
            <a:endParaRPr lang="en-US"/>
          </a:p>
        </p:txBody>
      </p:sp>
      <p:sp>
        <p:nvSpPr>
          <p:cNvPr id="1048670" name="Footer Placeholder 3"/>
          <p:cNvSpPr>
            <a:spLocks noGrp="1"/>
          </p:cNvSpPr>
          <p:nvPr>
            <p:ph type="ftr" sz="quarter" idx="11"/>
          </p:nvPr>
        </p:nvSpPr>
        <p:spPr/>
        <p:txBody>
          <a:bodyPr/>
          <a:p>
            <a:endParaRPr lang="en-US"/>
          </a:p>
        </p:txBody>
      </p:sp>
      <p:sp>
        <p:nvSpPr>
          <p:cNvPr id="1048671"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18" name=""/>
        <p:cNvGrpSpPr/>
        <p:nvPr/>
      </p:nvGrpSpPr>
      <p:grpSpPr>
        <a:xfrm>
          <a:off x="0" y="0"/>
          <a:ext cx="0" cy="0"/>
          <a:chOff x="0" y="0"/>
          <a:chExt cx="0" cy="0"/>
        </a:xfrm>
      </p:grpSpPr>
      <p:sp>
        <p:nvSpPr>
          <p:cNvPr id="1048707" name="Date Placeholder 1"/>
          <p:cNvSpPr>
            <a:spLocks noGrp="1"/>
          </p:cNvSpPr>
          <p:nvPr>
            <p:ph type="dt" sz="half" idx="10"/>
          </p:nvPr>
        </p:nvSpPr>
        <p:spPr/>
        <p:txBody>
          <a:bodyPr/>
          <a:p>
            <a:fld id="{1D8BD707-D9CF-40AE-B4C6-C98DA3205C09}" type="datetimeFigureOut">
              <a:rPr lang="en-US" smtClean="0"/>
              <a:t>1/6/2025</a:t>
            </a:fld>
            <a:endParaRPr lang="en-US"/>
          </a:p>
        </p:txBody>
      </p:sp>
      <p:sp>
        <p:nvSpPr>
          <p:cNvPr id="1048708" name="Footer Placeholder 2"/>
          <p:cNvSpPr>
            <a:spLocks noGrp="1"/>
          </p:cNvSpPr>
          <p:nvPr>
            <p:ph type="ftr" sz="quarter" idx="11"/>
          </p:nvPr>
        </p:nvSpPr>
        <p:spPr/>
        <p:txBody>
          <a:bodyPr/>
          <a:p>
            <a:endParaRPr lang="en-US"/>
          </a:p>
        </p:txBody>
      </p:sp>
      <p:sp>
        <p:nvSpPr>
          <p:cNvPr id="1048709"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19" name=""/>
        <p:cNvGrpSpPr/>
        <p:nvPr/>
      </p:nvGrpSpPr>
      <p:grpSpPr>
        <a:xfrm>
          <a:off x="0" y="0"/>
          <a:ext cx="0" cy="0"/>
          <a:chOff x="0" y="0"/>
          <a:chExt cx="0" cy="0"/>
        </a:xfrm>
      </p:grpSpPr>
      <p:sp>
        <p:nvSpPr>
          <p:cNvPr id="1048710" name="Title 1"/>
          <p:cNvSpPr>
            <a:spLocks noGrp="1"/>
          </p:cNvSpPr>
          <p:nvPr>
            <p:ph type="title"/>
          </p:nvPr>
        </p:nvSpPr>
        <p:spPr>
          <a:xfrm>
            <a:off x="457200" y="273050"/>
            <a:ext cx="3008313" cy="1162050"/>
          </a:xfrm>
        </p:spPr>
        <p:txBody>
          <a:bodyPr anchor="b"/>
          <a:lstStyle>
            <a:lvl1pPr algn="l">
              <a:defRPr b="1" sz="2000"/>
            </a:lvl1pPr>
          </a:lstStyle>
          <a:p>
            <a:r>
              <a:rPr lang="en-US"/>
              <a:t>Click to edit Master title style</a:t>
            </a:r>
          </a:p>
        </p:txBody>
      </p:sp>
      <p:sp>
        <p:nvSpPr>
          <p:cNvPr id="1048711"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2"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3" name="Date Placeholder 4"/>
          <p:cNvSpPr>
            <a:spLocks noGrp="1"/>
          </p:cNvSpPr>
          <p:nvPr>
            <p:ph type="dt" sz="half" idx="10"/>
          </p:nvPr>
        </p:nvSpPr>
        <p:spPr/>
        <p:txBody>
          <a:bodyPr/>
          <a:p>
            <a:fld id="{1D8BD707-D9CF-40AE-B4C6-C98DA3205C09}" type="datetimeFigureOut">
              <a:rPr lang="en-US" smtClean="0"/>
              <a:t>1/6/2025</a:t>
            </a:fld>
            <a:endParaRPr lang="en-US"/>
          </a:p>
        </p:txBody>
      </p:sp>
      <p:sp>
        <p:nvSpPr>
          <p:cNvPr id="1048714" name="Footer Placeholder 5"/>
          <p:cNvSpPr>
            <a:spLocks noGrp="1"/>
          </p:cNvSpPr>
          <p:nvPr>
            <p:ph type="ftr" sz="quarter" idx="11"/>
          </p:nvPr>
        </p:nvSpPr>
        <p:spPr/>
        <p:txBody>
          <a:bodyPr/>
          <a:p>
            <a:endParaRPr lang="en-US"/>
          </a:p>
        </p:txBody>
      </p:sp>
      <p:sp>
        <p:nvSpPr>
          <p:cNvPr id="1048715"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13" name=""/>
        <p:cNvGrpSpPr/>
        <p:nvPr/>
      </p:nvGrpSpPr>
      <p:grpSpPr>
        <a:xfrm>
          <a:off x="0" y="0"/>
          <a:ext cx="0" cy="0"/>
          <a:chOff x="0" y="0"/>
          <a:chExt cx="0" cy="0"/>
        </a:xfrm>
      </p:grpSpPr>
      <p:sp>
        <p:nvSpPr>
          <p:cNvPr id="1048677" name="Title 1"/>
          <p:cNvSpPr>
            <a:spLocks noGrp="1"/>
          </p:cNvSpPr>
          <p:nvPr>
            <p:ph type="title"/>
          </p:nvPr>
        </p:nvSpPr>
        <p:spPr>
          <a:xfrm>
            <a:off x="1792288" y="4800600"/>
            <a:ext cx="5486400" cy="566738"/>
          </a:xfrm>
        </p:spPr>
        <p:txBody>
          <a:bodyPr anchor="b"/>
          <a:lstStyle>
            <a:lvl1pPr algn="l">
              <a:defRPr b="1" sz="2000"/>
            </a:lvl1pPr>
          </a:lstStyle>
          <a:p>
            <a:r>
              <a:rPr lang="en-US"/>
              <a:t>Click to edit Master title style</a:t>
            </a:r>
          </a:p>
        </p:txBody>
      </p:sp>
      <p:sp>
        <p:nvSpPr>
          <p:cNvPr id="1048678"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79"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0" name="Date Placeholder 4"/>
          <p:cNvSpPr>
            <a:spLocks noGrp="1"/>
          </p:cNvSpPr>
          <p:nvPr>
            <p:ph type="dt" sz="half" idx="10"/>
          </p:nvPr>
        </p:nvSpPr>
        <p:spPr/>
        <p:txBody>
          <a:bodyPr/>
          <a:p>
            <a:fld id="{1D8BD707-D9CF-40AE-B4C6-C98DA3205C09}" type="datetimeFigureOut">
              <a:rPr lang="en-US" smtClean="0"/>
              <a:t>1/6/2025</a:t>
            </a:fld>
            <a:endParaRPr lang="en-US"/>
          </a:p>
        </p:txBody>
      </p:sp>
      <p:sp>
        <p:nvSpPr>
          <p:cNvPr id="1048681" name="Footer Placeholder 5"/>
          <p:cNvSpPr>
            <a:spLocks noGrp="1"/>
          </p:cNvSpPr>
          <p:nvPr>
            <p:ph type="ftr" sz="quarter" idx="11"/>
          </p:nvPr>
        </p:nvSpPr>
        <p:spPr/>
        <p:txBody>
          <a:bodyPr/>
          <a:p>
            <a:endParaRPr lang="en-US"/>
          </a:p>
        </p:txBody>
      </p:sp>
      <p:sp>
        <p:nvSpPr>
          <p:cNvPr id="1048682"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1/6/2025</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hyperlink" Target="https://www.analyticsvidhya.com/blog/2021/08/explore-the-magic-methods-in-python/" TargetMode="Externa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hyperlink" Target="https://www.analyticsvidhya.com/blog/2021/08/explore-the-magic-methods-in-python/" TargetMode="External"/><Relationship Id="rId2" Type="http://schemas.openxmlformats.org/officeDocument/2006/relationships/hyperlink" Target="https://github.com/topics/python-functions" TargetMode="External"/><Relationship Id="rId3"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hyperlink" Target="https://www.geeksforgeeks.org/classmethod-in-python/" TargetMode="External"/><Relationship Id="rId2" Type="http://schemas.openxmlformats.org/officeDocument/2006/relationships/hyperlink" Target="https://www.geeksforgeeks.org/python-programming-language/" TargetMode="External"/><Relationship Id="rId3"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a:xfrm>
            <a:off x="609600" y="381001"/>
            <a:ext cx="7772400" cy="609600"/>
          </a:xfrm>
        </p:spPr>
        <p:txBody>
          <a:bodyPr>
            <a:normAutofit fontScale="90000"/>
          </a:bodyPr>
          <a:p>
            <a:r>
              <a:rPr dirty="0" lang="en-US"/>
              <a:t>OOPs Introduction</a:t>
            </a:r>
            <a:endParaRPr dirty="0" lang="en-IN"/>
          </a:p>
        </p:txBody>
      </p:sp>
      <p:sp>
        <p:nvSpPr>
          <p:cNvPr id="1048587" name="Subtitle 2"/>
          <p:cNvSpPr>
            <a:spLocks noGrp="1"/>
          </p:cNvSpPr>
          <p:nvPr>
            <p:ph type="subTitle" idx="1"/>
          </p:nvPr>
        </p:nvSpPr>
        <p:spPr>
          <a:xfrm>
            <a:off x="609600" y="1371600"/>
            <a:ext cx="7848600" cy="4267200"/>
          </a:xfrm>
        </p:spPr>
        <p:txBody>
          <a:bodyPr>
            <a:noAutofit/>
          </a:bodyPr>
          <a:p>
            <a:pPr algn="l"/>
            <a:r>
              <a:rPr b="1" dirty="0" sz="1600" lang="en-US">
                <a:latin typeface="+mj-lt"/>
                <a:cs typeface="Times New Roman" panose="02020603050405020304" pitchFamily="18" charset="0"/>
              </a:rPr>
              <a:t>1.4 Object Oriented Programming Object Oriented Programming is the most recent concept among programming model. The motivating factor in the invention of object oriented approach is to remove some of the flows encountered in the procedural approach. OOPS treats data as a critical element in the program development and does not allow it to flow freely around the system. It binds data more closely to the functions that operate on it, and protects it from accidental modification from outside functions. Some of the striking features of Object Oriented Programming are:</a:t>
            </a:r>
          </a:p>
          <a:p>
            <a:pPr algn="l"/>
            <a:r>
              <a:rPr b="1" dirty="0" sz="1600" lang="en-US">
                <a:latin typeface="+mj-lt"/>
                <a:cs typeface="Times New Roman" panose="02020603050405020304" pitchFamily="18" charset="0"/>
              </a:rPr>
              <a:t> • Importance on data rather than procedure. </a:t>
            </a:r>
          </a:p>
          <a:p>
            <a:pPr algn="l"/>
            <a:r>
              <a:rPr b="1" dirty="0" sz="1600" lang="en-US">
                <a:latin typeface="+mj-lt"/>
                <a:cs typeface="Times New Roman" panose="02020603050405020304" pitchFamily="18" charset="0"/>
              </a:rPr>
              <a:t>• Programs are divided into what are known as objects. Data structures are designed as such that they characterize the objects. Introduction to OOPs </a:t>
            </a:r>
          </a:p>
          <a:p>
            <a:pPr algn="l"/>
            <a:r>
              <a:rPr b="1" dirty="0" sz="1600" lang="en-US">
                <a:latin typeface="+mj-lt"/>
                <a:cs typeface="Times New Roman" panose="02020603050405020304" pitchFamily="18" charset="0"/>
              </a:rPr>
              <a:t>• Functions that operate on the data of an object are tied together in the data structure. </a:t>
            </a:r>
          </a:p>
          <a:p>
            <a:pPr algn="l"/>
            <a:r>
              <a:rPr b="1" dirty="0" sz="1600" lang="en-US">
                <a:latin typeface="+mj-lt"/>
                <a:cs typeface="Times New Roman" panose="02020603050405020304" pitchFamily="18" charset="0"/>
              </a:rPr>
              <a:t>• Data is hidden and cannot be accessed by external functions. </a:t>
            </a:r>
          </a:p>
          <a:p>
            <a:pPr algn="l"/>
            <a:r>
              <a:rPr b="1" dirty="0" sz="1600" lang="en-US">
                <a:latin typeface="+mj-lt"/>
                <a:cs typeface="Times New Roman" panose="02020603050405020304" pitchFamily="18" charset="0"/>
              </a:rPr>
              <a:t>• Objects may communicate with each other through functions.</a:t>
            </a:r>
          </a:p>
          <a:p>
            <a:pPr algn="l"/>
            <a:r>
              <a:rPr b="1" dirty="0" sz="1600" lang="en-US">
                <a:latin typeface="+mj-lt"/>
                <a:cs typeface="Times New Roman" panose="02020603050405020304" pitchFamily="18" charset="0"/>
              </a:rPr>
              <a:t> • New data and functions can be easily added whenever necessary. </a:t>
            </a:r>
          </a:p>
          <a:p>
            <a:pPr algn="l"/>
            <a:r>
              <a:rPr b="1" dirty="0" sz="1600" lang="en-US">
                <a:latin typeface="+mj-lt"/>
                <a:cs typeface="Times New Roman" panose="02020603050405020304" pitchFamily="18" charset="0"/>
              </a:rPr>
              <a:t>• Follow bottom-up approach in program design.</a:t>
            </a:r>
            <a:endParaRPr b="1" dirty="0" sz="1600" lang="en-IN">
              <a:latin typeface="+mj-lt"/>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08" name="Title 1"/>
          <p:cNvSpPr>
            <a:spLocks noGrp="1"/>
          </p:cNvSpPr>
          <p:nvPr>
            <p:ph type="title"/>
          </p:nvPr>
        </p:nvSpPr>
        <p:spPr/>
        <p:txBody>
          <a:bodyPr/>
          <a:p>
            <a:r>
              <a:rPr dirty="0" lang="en-IN"/>
              <a:t>Example</a:t>
            </a:r>
          </a:p>
        </p:txBody>
      </p:sp>
      <p:sp>
        <p:nvSpPr>
          <p:cNvPr id="1048609" name="Content Placeholder 2"/>
          <p:cNvSpPr>
            <a:spLocks noGrp="1"/>
          </p:cNvSpPr>
          <p:nvPr>
            <p:ph idx="1"/>
          </p:nvPr>
        </p:nvSpPr>
        <p:spPr>
          <a:xfrm>
            <a:off x="457200" y="1143000"/>
            <a:ext cx="8229600" cy="4983163"/>
          </a:xfrm>
        </p:spPr>
        <p:txBody>
          <a:bodyPr>
            <a:normAutofit fontScale="84375" lnSpcReduction="20000"/>
          </a:bodyPr>
          <a:p>
            <a:pPr indent="0" marL="0">
              <a:buNone/>
            </a:pPr>
            <a:r>
              <a:rPr dirty="0" lang="en-US"/>
              <a:t>class GFG:</a:t>
            </a:r>
          </a:p>
          <a:p>
            <a:pPr indent="0" marL="0">
              <a:buNone/>
            </a:pPr>
            <a:r>
              <a:rPr dirty="0" lang="en-US"/>
              <a:t>    def __</a:t>
            </a:r>
            <a:r>
              <a:rPr dirty="0" lang="en-US" err="1"/>
              <a:t>init</a:t>
            </a:r>
            <a:r>
              <a:rPr dirty="0" lang="en-US"/>
              <a:t>__(self, name, company):</a:t>
            </a:r>
          </a:p>
          <a:p>
            <a:pPr indent="0" marL="0">
              <a:buNone/>
            </a:pPr>
            <a:r>
              <a:rPr dirty="0" lang="en-US"/>
              <a:t>        self.name = name</a:t>
            </a:r>
          </a:p>
          <a:p>
            <a:pPr indent="0" marL="0">
              <a:buNone/>
            </a:pPr>
            <a:r>
              <a:rPr dirty="0" lang="en-US"/>
              <a:t>        </a:t>
            </a:r>
            <a:r>
              <a:rPr dirty="0" lang="en-US" err="1"/>
              <a:t>self.company</a:t>
            </a:r>
            <a:r>
              <a:rPr dirty="0" lang="en-US"/>
              <a:t> = company</a:t>
            </a:r>
          </a:p>
          <a:p>
            <a:pPr indent="0" marL="0">
              <a:buNone/>
            </a:pPr>
            <a:endParaRPr dirty="0" lang="en-US"/>
          </a:p>
          <a:p>
            <a:pPr indent="0" marL="0">
              <a:buNone/>
            </a:pPr>
            <a:r>
              <a:rPr dirty="0" lang="en-US"/>
              <a:t>    def show(self):</a:t>
            </a:r>
          </a:p>
          <a:p>
            <a:pPr indent="0" marL="0">
              <a:buNone/>
            </a:pPr>
            <a:r>
              <a:rPr dirty="0" lang="en-US"/>
              <a:t>        print("Hello my name is " + self.name+" and I" +</a:t>
            </a:r>
          </a:p>
          <a:p>
            <a:pPr indent="0" marL="0">
              <a:buNone/>
            </a:pPr>
            <a:r>
              <a:rPr dirty="0" lang="en-US"/>
              <a:t>              " work in "+</a:t>
            </a:r>
            <a:r>
              <a:rPr dirty="0" lang="en-US" err="1"/>
              <a:t>self.company</a:t>
            </a:r>
            <a:r>
              <a:rPr dirty="0" lang="en-US"/>
              <a:t>+".")</a:t>
            </a:r>
          </a:p>
          <a:p>
            <a:pPr indent="0" marL="0">
              <a:buNone/>
            </a:pPr>
            <a:endParaRPr dirty="0" lang="en-US"/>
          </a:p>
          <a:p>
            <a:pPr indent="0" marL="0">
              <a:buNone/>
            </a:pPr>
            <a:endParaRPr dirty="0" lang="en-US"/>
          </a:p>
          <a:p>
            <a:pPr indent="0" marL="0">
              <a:buNone/>
            </a:pPr>
            <a:r>
              <a:rPr dirty="0" lang="en-US"/>
              <a:t>obj = GFG("John", "</a:t>
            </a:r>
            <a:r>
              <a:rPr dirty="0" lang="en-US" err="1"/>
              <a:t>GeeksForGeeks</a:t>
            </a:r>
            <a:r>
              <a:rPr dirty="0" lang="en-US"/>
              <a:t>")</a:t>
            </a:r>
          </a:p>
          <a:p>
            <a:pPr indent="0" marL="0">
              <a:buNone/>
            </a:pPr>
            <a:r>
              <a:rPr dirty="0" lang="en-US" err="1"/>
              <a:t>obj.show</a:t>
            </a:r>
            <a:r>
              <a:rPr dirty="0" lang="en-US"/>
              <a:t>()</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10" name="Content Placeholder 2"/>
          <p:cNvSpPr>
            <a:spLocks noGrp="1"/>
          </p:cNvSpPr>
          <p:nvPr>
            <p:ph idx="1"/>
          </p:nvPr>
        </p:nvSpPr>
        <p:spPr>
          <a:xfrm>
            <a:off x="457200" y="304800"/>
            <a:ext cx="8229600" cy="5821363"/>
          </a:xfrm>
        </p:spPr>
        <p:txBody>
          <a:bodyPr>
            <a:normAutofit fontScale="56250" lnSpcReduction="20000"/>
          </a:bodyPr>
          <a:p>
            <a:pPr indent="0" marL="0">
              <a:buNone/>
            </a:pPr>
            <a:r>
              <a:rPr dirty="0" lang="en-US"/>
              <a:t># create a class</a:t>
            </a:r>
          </a:p>
          <a:p>
            <a:pPr indent="0" marL="0">
              <a:buNone/>
            </a:pPr>
            <a:r>
              <a:rPr dirty="0" lang="en-US"/>
              <a:t>class Room:</a:t>
            </a:r>
          </a:p>
          <a:p>
            <a:pPr indent="0" marL="0">
              <a:buNone/>
            </a:pPr>
            <a:r>
              <a:rPr dirty="0" lang="en-US"/>
              <a:t>    length = 0.0</a:t>
            </a:r>
          </a:p>
          <a:p>
            <a:pPr indent="0" marL="0">
              <a:buNone/>
            </a:pPr>
            <a:r>
              <a:rPr dirty="0" lang="en-US"/>
              <a:t>    breadth = 0.0</a:t>
            </a:r>
          </a:p>
          <a:p>
            <a:pPr indent="0" marL="0">
              <a:buNone/>
            </a:pPr>
            <a:r>
              <a:rPr dirty="0" lang="en-US"/>
              <a:t>    </a:t>
            </a:r>
          </a:p>
          <a:p>
            <a:pPr indent="0" marL="0">
              <a:buNone/>
            </a:pPr>
            <a:r>
              <a:rPr dirty="0" lang="en-US"/>
              <a:t>    # method to calculate area</a:t>
            </a:r>
          </a:p>
          <a:p>
            <a:pPr indent="0" marL="0">
              <a:buNone/>
            </a:pPr>
            <a:r>
              <a:rPr dirty="0" lang="en-US"/>
              <a:t>    def </a:t>
            </a:r>
            <a:r>
              <a:rPr dirty="0" lang="en-US" err="1"/>
              <a:t>calculate_area</a:t>
            </a:r>
            <a:r>
              <a:rPr dirty="0" lang="en-US"/>
              <a:t>(self):</a:t>
            </a:r>
          </a:p>
          <a:p>
            <a:pPr indent="0" marL="0">
              <a:buNone/>
            </a:pPr>
            <a:r>
              <a:rPr dirty="0" lang="en-US"/>
              <a:t>        print("Area of Room =", </a:t>
            </a:r>
            <a:r>
              <a:rPr dirty="0" lang="en-US" err="1"/>
              <a:t>self.length</a:t>
            </a:r>
            <a:r>
              <a:rPr dirty="0" lang="en-US"/>
              <a:t> * </a:t>
            </a:r>
            <a:r>
              <a:rPr dirty="0" lang="en-US" err="1"/>
              <a:t>self.breadth</a:t>
            </a:r>
            <a:r>
              <a:rPr dirty="0" lang="en-US"/>
              <a:t>)</a:t>
            </a:r>
          </a:p>
          <a:p>
            <a:pPr indent="0" marL="0">
              <a:buNone/>
            </a:pPr>
            <a:endParaRPr dirty="0" lang="en-US"/>
          </a:p>
          <a:p>
            <a:pPr indent="0" marL="0">
              <a:buNone/>
            </a:pPr>
            <a:r>
              <a:rPr dirty="0" lang="en-US"/>
              <a:t># create object of Room class</a:t>
            </a:r>
          </a:p>
          <a:p>
            <a:pPr indent="0" marL="0">
              <a:buNone/>
            </a:pPr>
            <a:r>
              <a:rPr dirty="0" lang="en-US" err="1"/>
              <a:t>study_room</a:t>
            </a:r>
            <a:r>
              <a:rPr dirty="0" lang="en-US"/>
              <a:t> = Room()</a:t>
            </a:r>
          </a:p>
          <a:p>
            <a:pPr indent="0" marL="0">
              <a:buNone/>
            </a:pPr>
            <a:endParaRPr dirty="0" lang="en-US"/>
          </a:p>
          <a:p>
            <a:pPr indent="0" marL="0">
              <a:buNone/>
            </a:pPr>
            <a:r>
              <a:rPr dirty="0" lang="en-US"/>
              <a:t># assign values to all the properties </a:t>
            </a:r>
          </a:p>
          <a:p>
            <a:pPr indent="0" marL="0">
              <a:buNone/>
            </a:pPr>
            <a:r>
              <a:rPr dirty="0" lang="en-US" err="1"/>
              <a:t>study_room.length</a:t>
            </a:r>
            <a:r>
              <a:rPr dirty="0" lang="en-US"/>
              <a:t> = 42.5</a:t>
            </a:r>
          </a:p>
          <a:p>
            <a:pPr indent="0" marL="0">
              <a:buNone/>
            </a:pPr>
            <a:r>
              <a:rPr dirty="0" lang="en-US" err="1"/>
              <a:t>study_room.breadth</a:t>
            </a:r>
            <a:r>
              <a:rPr dirty="0" lang="en-US"/>
              <a:t> = 30.8</a:t>
            </a:r>
          </a:p>
          <a:p>
            <a:pPr indent="0" marL="0">
              <a:buNone/>
            </a:pPr>
            <a:endParaRPr dirty="0" lang="en-US"/>
          </a:p>
          <a:p>
            <a:pPr indent="0" marL="0">
              <a:buNone/>
            </a:pPr>
            <a:r>
              <a:rPr dirty="0" lang="en-US"/>
              <a:t># access method inside class</a:t>
            </a:r>
          </a:p>
          <a:p>
            <a:pPr indent="0" marL="0">
              <a:buNone/>
            </a:pPr>
            <a:r>
              <a:rPr dirty="0" lang="en-US" err="1"/>
              <a:t>study_room.calculate_area</a:t>
            </a:r>
            <a:r>
              <a:rPr dirty="0" lang="en-US"/>
              <a:t>()</a:t>
            </a:r>
          </a:p>
          <a:p>
            <a:pPr indent="0" marL="0">
              <a:buNone/>
            </a:pPr>
            <a:endParaRPr dirty="0" lang="en-US"/>
          </a:p>
          <a:p>
            <a:pPr indent="0" marL="0">
              <a:buNone/>
            </a:pPr>
            <a:r>
              <a:rPr b="1" dirty="0" lang="en-US" u="sng"/>
              <a:t>Output</a:t>
            </a:r>
          </a:p>
          <a:p>
            <a:pPr indent="0" marL="0">
              <a:buNone/>
            </a:pPr>
            <a:r>
              <a:rPr dirty="0" lang="en-US"/>
              <a:t>Area of Room = 1309.0</a:t>
            </a:r>
          </a:p>
          <a:p>
            <a:endParaRPr dirty="0" lang="en-US"/>
          </a:p>
          <a:p>
            <a:endParaRPr dirty="0" lang="en-US"/>
          </a:p>
          <a:p>
            <a:endParaRPr dirty="0" lang="en-US"/>
          </a:p>
          <a:p>
            <a:endParaRPr dirty="0" lang="en-US"/>
          </a:p>
          <a:p>
            <a:endParaRPr dirty="0" lang="en-US"/>
          </a:p>
          <a:p>
            <a:endParaRPr dirty="0" lang="en-US"/>
          </a:p>
          <a:p>
            <a:endParaRPr dirty="0" lang="en-US"/>
          </a:p>
          <a:p>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11" name="Content Placeholder 2"/>
          <p:cNvSpPr>
            <a:spLocks noGrp="1"/>
          </p:cNvSpPr>
          <p:nvPr>
            <p:ph idx="1"/>
          </p:nvPr>
        </p:nvSpPr>
        <p:spPr>
          <a:xfrm>
            <a:off x="457200" y="152400"/>
            <a:ext cx="8229600" cy="5973763"/>
          </a:xfrm>
        </p:spPr>
        <p:txBody>
          <a:bodyPr>
            <a:normAutofit fontScale="90625" lnSpcReduction="20000"/>
          </a:bodyPr>
          <a:p>
            <a:pPr indent="0" marL="0">
              <a:buNone/>
            </a:pPr>
            <a:r>
              <a:rPr dirty="0" lang="en-US"/>
              <a:t># define a class</a:t>
            </a:r>
          </a:p>
          <a:p>
            <a:pPr indent="0" marL="0">
              <a:buNone/>
            </a:pPr>
            <a:r>
              <a:rPr dirty="0" lang="en-US"/>
              <a:t>class Bike:</a:t>
            </a:r>
          </a:p>
          <a:p>
            <a:pPr indent="0" marL="0">
              <a:buNone/>
            </a:pPr>
            <a:r>
              <a:rPr dirty="0" lang="en-US"/>
              <a:t>    name = ""</a:t>
            </a:r>
          </a:p>
          <a:p>
            <a:pPr indent="0" marL="0">
              <a:buNone/>
            </a:pPr>
            <a:r>
              <a:rPr dirty="0" lang="en-US"/>
              <a:t>    gear = 0</a:t>
            </a:r>
          </a:p>
          <a:p>
            <a:pPr indent="0" marL="0">
              <a:buNone/>
            </a:pPr>
            <a:endParaRPr dirty="0" lang="en-US"/>
          </a:p>
          <a:p>
            <a:pPr indent="0" marL="0">
              <a:buNone/>
            </a:pPr>
            <a:r>
              <a:rPr dirty="0" lang="en-US"/>
              <a:t># create object of class</a:t>
            </a:r>
          </a:p>
          <a:p>
            <a:pPr indent="0" marL="0">
              <a:buNone/>
            </a:pPr>
            <a:r>
              <a:rPr dirty="0" lang="en-US"/>
              <a:t>bike1 = Bike()</a:t>
            </a:r>
          </a:p>
          <a:p>
            <a:pPr indent="0" marL="0">
              <a:buNone/>
            </a:pPr>
            <a:endParaRPr dirty="0" lang="en-US"/>
          </a:p>
          <a:p>
            <a:pPr indent="0" marL="0">
              <a:buNone/>
            </a:pPr>
            <a:r>
              <a:rPr dirty="0" lang="en-US"/>
              <a:t># access attributes and assign new values</a:t>
            </a:r>
          </a:p>
          <a:p>
            <a:pPr indent="0" marL="0">
              <a:buNone/>
            </a:pPr>
            <a:r>
              <a:rPr dirty="0" lang="en-US"/>
              <a:t>bike1.gear = 11</a:t>
            </a:r>
          </a:p>
          <a:p>
            <a:pPr indent="0" marL="0">
              <a:buNone/>
            </a:pPr>
            <a:r>
              <a:rPr dirty="0" lang="en-US"/>
              <a:t>bike1.name = "Mountain Bike"</a:t>
            </a:r>
          </a:p>
          <a:p>
            <a:pPr indent="0" marL="0">
              <a:buNone/>
            </a:pPr>
            <a:endParaRPr dirty="0" lang="en-US"/>
          </a:p>
          <a:p>
            <a:pPr indent="0" marL="0">
              <a:buNone/>
            </a:pPr>
            <a:r>
              <a:rPr dirty="0" lang="en-US"/>
              <a:t>print(</a:t>
            </a:r>
            <a:r>
              <a:rPr dirty="0" lang="en-US" err="1"/>
              <a:t>f"Name</a:t>
            </a:r>
            <a:r>
              <a:rPr dirty="0" lang="en-US"/>
              <a:t>: {bike1.name}, Gears: {bike1.gear} ")</a:t>
            </a:r>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12" name="Title 1"/>
          <p:cNvSpPr>
            <a:spLocks noGrp="1"/>
          </p:cNvSpPr>
          <p:nvPr>
            <p:ph type="title"/>
          </p:nvPr>
        </p:nvSpPr>
        <p:spPr>
          <a:xfrm>
            <a:off x="457200" y="381000"/>
            <a:ext cx="8229600" cy="350837"/>
          </a:xfrm>
        </p:spPr>
        <p:txBody>
          <a:bodyPr>
            <a:normAutofit fontScale="90000"/>
          </a:bodyPr>
          <a:p>
            <a:r>
              <a:rPr dirty="0" lang="en-IN"/>
              <a:t>Constructors in Python</a:t>
            </a:r>
            <a:br>
              <a:rPr dirty="0" lang="en-IN"/>
            </a:br>
            <a:endParaRPr dirty="0" lang="en-IN"/>
          </a:p>
        </p:txBody>
      </p:sp>
      <p:sp>
        <p:nvSpPr>
          <p:cNvPr id="1048613" name="Content Placeholder 2"/>
          <p:cNvSpPr>
            <a:spLocks noGrp="1"/>
          </p:cNvSpPr>
          <p:nvPr>
            <p:ph idx="1"/>
          </p:nvPr>
        </p:nvSpPr>
        <p:spPr>
          <a:xfrm>
            <a:off x="457200" y="609600"/>
            <a:ext cx="8229600" cy="5867400"/>
          </a:xfrm>
        </p:spPr>
        <p:txBody>
          <a:bodyPr>
            <a:normAutofit fontScale="87500" lnSpcReduction="10000"/>
          </a:bodyPr>
          <a:p>
            <a:pPr algn="l" fontAlgn="base" rtl="0">
              <a:spcAft>
                <a:spcPts val="750"/>
              </a:spcAft>
            </a:pPr>
            <a:r>
              <a:rPr b="0" dirty="0" i="0" lang="en-US">
                <a:solidFill>
                  <a:srgbClr val="273239"/>
                </a:solidFill>
                <a:effectLst/>
                <a:latin typeface="Nunito" pitchFamily="2" charset="0"/>
              </a:rPr>
              <a:t>In Python, a constructor is a special method that is called automatically when an object is created from a class. Its main role is to initialize the object by setting up its attributes or state.</a:t>
            </a:r>
          </a:p>
          <a:p>
            <a:pPr algn="l" fontAlgn="base"/>
            <a:r>
              <a:rPr b="1" dirty="0" i="0" lang="en-US">
                <a:solidFill>
                  <a:srgbClr val="273239"/>
                </a:solidFill>
                <a:effectLst/>
                <a:latin typeface="Nunito" pitchFamily="2" charset="0"/>
              </a:rPr>
              <a:t>__</a:t>
            </a:r>
            <a:r>
              <a:rPr b="1" dirty="0" i="0" lang="en-US" err="1">
                <a:solidFill>
                  <a:srgbClr val="273239"/>
                </a:solidFill>
                <a:effectLst/>
                <a:latin typeface="Nunito" pitchFamily="2" charset="0"/>
              </a:rPr>
              <a:t>init</a:t>
            </a:r>
            <a:r>
              <a:rPr b="1" dirty="0" i="0" lang="en-US">
                <a:solidFill>
                  <a:srgbClr val="273239"/>
                </a:solidFill>
                <a:effectLst/>
                <a:latin typeface="Nunito" pitchFamily="2" charset="0"/>
              </a:rPr>
              <a:t>__ Method</a:t>
            </a:r>
          </a:p>
          <a:p>
            <a:pPr algn="l" fontAlgn="base" rtl="0">
              <a:spcAft>
                <a:spcPts val="750"/>
              </a:spcAft>
            </a:pPr>
            <a:r>
              <a:rPr b="0" dirty="0" i="0" lang="en-US">
                <a:solidFill>
                  <a:srgbClr val="273239"/>
                </a:solidFill>
                <a:effectLst/>
                <a:latin typeface="Nunito" pitchFamily="2" charset="0"/>
              </a:rPr>
              <a:t>This method initializes the newly created instance and is commonly used as a constructor in Python. It is responsible for initializing attributes of the instance.</a:t>
            </a:r>
          </a:p>
          <a:p>
            <a:r>
              <a:rPr dirty="0" lang="en-US"/>
              <a:t/>
            </a:r>
            <a:br>
              <a:rPr dirty="0" lang="en-US"/>
            </a:br>
            <a:r>
              <a:rPr dirty="0" lang="en-US"/>
              <a:t>class </a:t>
            </a:r>
            <a:r>
              <a:rPr dirty="0" lang="en-US" err="1"/>
              <a:t>ClassName</a:t>
            </a:r>
            <a:r>
              <a:rPr dirty="0" lang="en-US"/>
              <a:t>:</a:t>
            </a:r>
          </a:p>
          <a:p>
            <a:r>
              <a:rPr dirty="0" lang="en-US"/>
              <a:t>    def __</a:t>
            </a:r>
            <a:r>
              <a:rPr dirty="0" lang="en-US" err="1"/>
              <a:t>init</a:t>
            </a:r>
            <a:r>
              <a:rPr dirty="0" lang="en-US"/>
              <a:t>__(self, parameters):</a:t>
            </a:r>
          </a:p>
          <a:p>
            <a:r>
              <a:rPr dirty="0" lang="en-US"/>
              <a:t>        </a:t>
            </a:r>
            <a:r>
              <a:rPr dirty="0" lang="en-US" err="1"/>
              <a:t>self.attribute</a:t>
            </a:r>
            <a:r>
              <a:rPr dirty="0" lang="en-US"/>
              <a:t> = value</a:t>
            </a:r>
          </a:p>
          <a:p>
            <a:endParaRPr b="0" dirty="0" i="0" lang="en-US">
              <a:solidFill>
                <a:srgbClr val="273239"/>
              </a:solidFill>
              <a:effectLst/>
              <a:latin typeface="Nunito" pitchFamily="2" charset="0"/>
            </a:endParaRPr>
          </a:p>
          <a:p>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14" name="Title 1"/>
          <p:cNvSpPr>
            <a:spLocks noGrp="1"/>
          </p:cNvSpPr>
          <p:nvPr>
            <p:ph type="title"/>
          </p:nvPr>
        </p:nvSpPr>
        <p:spPr/>
        <p:txBody>
          <a:bodyPr>
            <a:normAutofit fontScale="90000"/>
          </a:bodyPr>
          <a:p>
            <a:r>
              <a:rPr b="1" dirty="0" i="0" lang="en-US">
                <a:solidFill>
                  <a:srgbClr val="273239"/>
                </a:solidFill>
                <a:effectLst/>
                <a:latin typeface="Nunito" pitchFamily="2" charset="0"/>
              </a:rPr>
              <a:t>Types of Constructors</a:t>
            </a:r>
            <a:br>
              <a:rPr b="1" dirty="0" i="0" lang="en-US">
                <a:solidFill>
                  <a:srgbClr val="273239"/>
                </a:solidFill>
                <a:effectLst/>
                <a:latin typeface="Nunito" pitchFamily="2" charset="0"/>
              </a:rPr>
            </a:br>
            <a:endParaRPr dirty="0" lang="en-IN"/>
          </a:p>
        </p:txBody>
      </p:sp>
      <p:sp>
        <p:nvSpPr>
          <p:cNvPr id="1048615" name="Content Placeholder 2"/>
          <p:cNvSpPr>
            <a:spLocks noGrp="1"/>
          </p:cNvSpPr>
          <p:nvPr>
            <p:ph idx="1"/>
          </p:nvPr>
        </p:nvSpPr>
        <p:spPr/>
        <p:txBody>
          <a:bodyPr/>
          <a:p>
            <a:pPr algn="l" fontAlgn="base" indent="0" marL="0">
              <a:spcAft>
                <a:spcPts val="750"/>
              </a:spcAft>
              <a:buNone/>
            </a:pPr>
            <a:r>
              <a:rPr b="0" dirty="0" i="0" lang="en-US">
                <a:solidFill>
                  <a:srgbClr val="273239"/>
                </a:solidFill>
                <a:effectLst/>
                <a:latin typeface="Nunito" pitchFamily="2" charset="0"/>
              </a:rPr>
              <a:t>Constructors can be of two types.</a:t>
            </a:r>
          </a:p>
          <a:p>
            <a:pPr algn="l" fontAlgn="base" indent="0" marL="0">
              <a:spcBef>
                <a:spcPts val="1800"/>
              </a:spcBef>
              <a:spcAft>
                <a:spcPts val="1800"/>
              </a:spcAft>
              <a:buNone/>
            </a:pPr>
            <a:r>
              <a:rPr b="1" dirty="0" i="0" lang="en-US">
                <a:solidFill>
                  <a:srgbClr val="273239"/>
                </a:solidFill>
                <a:effectLst/>
                <a:latin typeface="Nunito" pitchFamily="2" charset="0"/>
              </a:rPr>
              <a:t>1. Default Constructor</a:t>
            </a:r>
          </a:p>
          <a:p>
            <a:pPr algn="l" fontAlgn="base" indent="0" marL="0" rtl="0">
              <a:spcAft>
                <a:spcPts val="750"/>
              </a:spcAft>
              <a:buNone/>
            </a:pPr>
            <a:r>
              <a:rPr b="0" dirty="0" i="0" lang="en-US">
                <a:solidFill>
                  <a:srgbClr val="273239"/>
                </a:solidFill>
                <a:effectLst/>
                <a:latin typeface="Nunito" pitchFamily="2" charset="0"/>
              </a:rPr>
              <a:t>A </a:t>
            </a:r>
            <a:r>
              <a:rPr b="1" dirty="0" i="0" lang="en-US">
                <a:solidFill>
                  <a:srgbClr val="273239"/>
                </a:solidFill>
                <a:effectLst/>
                <a:latin typeface="Nunito" pitchFamily="2" charset="0"/>
              </a:rPr>
              <a:t>default constructor</a:t>
            </a:r>
            <a:r>
              <a:rPr b="0" dirty="0" i="0" lang="en-US">
                <a:solidFill>
                  <a:srgbClr val="273239"/>
                </a:solidFill>
                <a:effectLst/>
                <a:latin typeface="Nunito" pitchFamily="2" charset="0"/>
              </a:rPr>
              <a:t> does not take any parameters other than </a:t>
            </a:r>
            <a:r>
              <a:rPr b="1" dirty="0" i="0" lang="en-US">
                <a:solidFill>
                  <a:srgbClr val="273239"/>
                </a:solidFill>
                <a:effectLst/>
                <a:latin typeface="Nunito" pitchFamily="2" charset="0"/>
              </a:rPr>
              <a:t>self</a:t>
            </a:r>
            <a:r>
              <a:rPr b="0" dirty="0" i="0" lang="en-US">
                <a:solidFill>
                  <a:srgbClr val="273239"/>
                </a:solidFill>
                <a:effectLst/>
                <a:latin typeface="Nunito" pitchFamily="2" charset="0"/>
              </a:rPr>
              <a:t>. It initializes the object with default attribute values.</a:t>
            </a:r>
          </a:p>
          <a:p>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16" name="Content Placeholder 2"/>
          <p:cNvSpPr>
            <a:spLocks noGrp="1"/>
          </p:cNvSpPr>
          <p:nvPr>
            <p:ph idx="1"/>
          </p:nvPr>
        </p:nvSpPr>
        <p:spPr>
          <a:xfrm>
            <a:off x="457200" y="381000"/>
            <a:ext cx="8229600" cy="5745163"/>
          </a:xfrm>
        </p:spPr>
        <p:txBody>
          <a:bodyPr>
            <a:normAutofit fontScale="56250" lnSpcReduction="20000"/>
          </a:bodyPr>
          <a:p>
            <a:pPr indent="0" marL="0">
              <a:buNone/>
            </a:pPr>
            <a:r>
              <a:rPr dirty="0" lang="en-IN"/>
              <a:t>Example</a:t>
            </a:r>
          </a:p>
          <a:p>
            <a:pPr indent="0" marL="0">
              <a:buNone/>
            </a:pPr>
            <a:endParaRPr dirty="0" lang="en-IN"/>
          </a:p>
          <a:p>
            <a:pPr indent="0" marL="0">
              <a:buNone/>
            </a:pPr>
            <a:r>
              <a:rPr dirty="0" lang="en-IN"/>
              <a:t>class Car:</a:t>
            </a:r>
          </a:p>
          <a:p>
            <a:pPr indent="0" marL="0">
              <a:buNone/>
            </a:pPr>
            <a:r>
              <a:rPr dirty="0" lang="en-IN"/>
              <a:t>    def __</a:t>
            </a:r>
            <a:r>
              <a:rPr dirty="0" lang="en-IN" err="1"/>
              <a:t>init</a:t>
            </a:r>
            <a:r>
              <a:rPr dirty="0" lang="en-IN"/>
              <a:t>__(self):</a:t>
            </a:r>
          </a:p>
          <a:p>
            <a:pPr indent="0" marL="0">
              <a:buNone/>
            </a:pPr>
            <a:endParaRPr dirty="0" lang="en-IN"/>
          </a:p>
          <a:p>
            <a:pPr indent="0" marL="0">
              <a:buNone/>
            </a:pPr>
            <a:r>
              <a:rPr dirty="0" lang="en-IN"/>
              <a:t>        #Initialize the Car with default attributes</a:t>
            </a:r>
          </a:p>
          <a:p>
            <a:pPr indent="0" marL="0">
              <a:buNone/>
            </a:pPr>
            <a:r>
              <a:rPr dirty="0" lang="en-IN"/>
              <a:t>        </a:t>
            </a:r>
            <a:r>
              <a:rPr dirty="0" lang="en-IN" err="1"/>
              <a:t>self.make</a:t>
            </a:r>
            <a:r>
              <a:rPr dirty="0" lang="en-IN"/>
              <a:t> = "Toyota"</a:t>
            </a:r>
          </a:p>
          <a:p>
            <a:pPr indent="0" marL="0">
              <a:buNone/>
            </a:pPr>
            <a:r>
              <a:rPr dirty="0" lang="en-IN"/>
              <a:t>        </a:t>
            </a:r>
            <a:r>
              <a:rPr dirty="0" lang="en-IN" err="1"/>
              <a:t>self.model</a:t>
            </a:r>
            <a:r>
              <a:rPr dirty="0" lang="en-IN"/>
              <a:t> = "Corolla"</a:t>
            </a:r>
          </a:p>
          <a:p>
            <a:pPr indent="0" marL="0">
              <a:buNone/>
            </a:pPr>
            <a:r>
              <a:rPr dirty="0" lang="en-IN"/>
              <a:t>        </a:t>
            </a:r>
            <a:r>
              <a:rPr dirty="0" lang="en-IN" err="1"/>
              <a:t>self.year</a:t>
            </a:r>
            <a:r>
              <a:rPr dirty="0" lang="en-IN"/>
              <a:t> = 2020</a:t>
            </a:r>
          </a:p>
          <a:p>
            <a:pPr indent="0" marL="0">
              <a:buNone/>
            </a:pPr>
            <a:endParaRPr dirty="0" lang="en-IN"/>
          </a:p>
          <a:p>
            <a:pPr indent="0" marL="0">
              <a:buNone/>
            </a:pPr>
            <a:r>
              <a:rPr dirty="0" lang="en-IN"/>
              <a:t># Creating an instance using the default constructor</a:t>
            </a:r>
          </a:p>
          <a:p>
            <a:pPr indent="0" marL="0">
              <a:buNone/>
            </a:pPr>
            <a:r>
              <a:rPr dirty="0" lang="en-IN"/>
              <a:t>car = Car()</a:t>
            </a:r>
          </a:p>
          <a:p>
            <a:pPr indent="0" marL="0">
              <a:buNone/>
            </a:pPr>
            <a:r>
              <a:rPr dirty="0" lang="en-IN"/>
              <a:t>print(</a:t>
            </a:r>
            <a:r>
              <a:rPr dirty="0" lang="en-IN" err="1"/>
              <a:t>car.make</a:t>
            </a:r>
            <a:r>
              <a:rPr dirty="0" lang="en-IN"/>
              <a:t>)</a:t>
            </a:r>
          </a:p>
          <a:p>
            <a:pPr indent="0" marL="0">
              <a:buNone/>
            </a:pPr>
            <a:r>
              <a:rPr dirty="0" lang="en-IN"/>
              <a:t>print(</a:t>
            </a:r>
            <a:r>
              <a:rPr dirty="0" lang="en-IN" err="1"/>
              <a:t>car.model</a:t>
            </a:r>
            <a:r>
              <a:rPr dirty="0" lang="en-IN"/>
              <a:t>)</a:t>
            </a:r>
          </a:p>
          <a:p>
            <a:pPr indent="0" marL="0">
              <a:buNone/>
            </a:pPr>
            <a:r>
              <a:rPr dirty="0" lang="en-IN"/>
              <a:t>print(</a:t>
            </a:r>
            <a:r>
              <a:rPr dirty="0" lang="en-IN" err="1"/>
              <a:t>car.year</a:t>
            </a:r>
            <a:r>
              <a:rPr dirty="0" lang="en-IN"/>
              <a:t>)</a:t>
            </a:r>
          </a:p>
          <a:p>
            <a:pPr indent="0" marL="0">
              <a:buNone/>
            </a:pPr>
            <a:endParaRPr dirty="0" lang="en-IN"/>
          </a:p>
          <a:p>
            <a:pPr indent="0" marL="0">
              <a:buNone/>
            </a:pPr>
            <a:r>
              <a:rPr dirty="0" lang="en-IN"/>
              <a:t>Output</a:t>
            </a:r>
          </a:p>
          <a:p>
            <a:pPr indent="0" marL="0">
              <a:buNone/>
            </a:pPr>
            <a:r>
              <a:rPr dirty="0" lang="en-IN"/>
              <a:t>Toyota</a:t>
            </a:r>
          </a:p>
          <a:p>
            <a:pPr indent="0" marL="0">
              <a:buNone/>
            </a:pPr>
            <a:r>
              <a:rPr dirty="0" lang="en-IN"/>
              <a:t>Corolla</a:t>
            </a:r>
          </a:p>
          <a:p>
            <a:pPr indent="0" marL="0">
              <a:buNone/>
            </a:pPr>
            <a:r>
              <a:rPr dirty="0" lang="en-IN"/>
              <a:t>2020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17" name="Content Placeholder 2"/>
          <p:cNvSpPr>
            <a:spLocks noGrp="1"/>
          </p:cNvSpPr>
          <p:nvPr>
            <p:ph idx="1"/>
          </p:nvPr>
        </p:nvSpPr>
        <p:spPr>
          <a:xfrm>
            <a:off x="457200" y="76200"/>
            <a:ext cx="8229600" cy="6781800"/>
          </a:xfrm>
        </p:spPr>
        <p:txBody>
          <a:bodyPr>
            <a:noAutofit/>
          </a:bodyPr>
          <a:p>
            <a:pPr algn="l" fontAlgn="base" indent="0" marL="0">
              <a:spcBef>
                <a:spcPts val="1800"/>
              </a:spcBef>
              <a:spcAft>
                <a:spcPts val="1800"/>
              </a:spcAft>
              <a:buNone/>
            </a:pPr>
            <a:r>
              <a:rPr b="1" dirty="0" sz="1400" i="0" lang="en-US">
                <a:solidFill>
                  <a:srgbClr val="273239"/>
                </a:solidFill>
                <a:effectLst/>
                <a:latin typeface="Nunito" pitchFamily="2" charset="0"/>
              </a:rPr>
              <a:t>2. Parameterized Constructor</a:t>
            </a:r>
          </a:p>
          <a:p>
            <a:pPr algn="l" fontAlgn="base" indent="0" marL="0" rtl="0">
              <a:spcAft>
                <a:spcPts val="750"/>
              </a:spcAft>
              <a:buNone/>
            </a:pPr>
            <a:r>
              <a:rPr b="0" dirty="0" sz="1400" i="0" lang="en-US">
                <a:solidFill>
                  <a:srgbClr val="273239"/>
                </a:solidFill>
                <a:effectLst/>
                <a:latin typeface="Nunito" pitchFamily="2" charset="0"/>
              </a:rPr>
              <a:t>A</a:t>
            </a:r>
            <a:r>
              <a:rPr b="1" dirty="0" sz="1400" i="0" lang="en-US">
                <a:solidFill>
                  <a:srgbClr val="273239"/>
                </a:solidFill>
                <a:effectLst/>
                <a:latin typeface="Nunito" pitchFamily="2" charset="0"/>
              </a:rPr>
              <a:t> parameterized constructor</a:t>
            </a:r>
            <a:r>
              <a:rPr b="0" dirty="0" sz="1400" i="0" lang="en-US">
                <a:solidFill>
                  <a:srgbClr val="273239"/>
                </a:solidFill>
                <a:effectLst/>
                <a:latin typeface="Nunito" pitchFamily="2" charset="0"/>
              </a:rPr>
              <a:t> accepts arguments to initialize the object’s attributes with specific values.</a:t>
            </a:r>
          </a:p>
          <a:p>
            <a:pPr algn="l" fontAlgn="base" indent="0" marL="0" rtl="0">
              <a:spcAft>
                <a:spcPts val="750"/>
              </a:spcAft>
              <a:buNone/>
            </a:pPr>
            <a:r>
              <a:rPr b="0" dirty="0" sz="1400" i="0" lang="en-US">
                <a:solidFill>
                  <a:srgbClr val="273239"/>
                </a:solidFill>
                <a:effectLst/>
                <a:latin typeface="Nunito" pitchFamily="2" charset="0"/>
              </a:rPr>
              <a:t>class Car:</a:t>
            </a:r>
          </a:p>
          <a:p>
            <a:pPr algn="l" fontAlgn="base" indent="0" marL="0" rtl="0">
              <a:spcAft>
                <a:spcPts val="750"/>
              </a:spcAft>
              <a:buNone/>
            </a:pPr>
            <a:r>
              <a:rPr b="0" dirty="0" sz="1400" i="0" lang="en-US">
                <a:solidFill>
                  <a:srgbClr val="273239"/>
                </a:solidFill>
                <a:effectLst/>
                <a:latin typeface="Nunito" pitchFamily="2" charset="0"/>
              </a:rPr>
              <a:t>    def __</a:t>
            </a:r>
            <a:r>
              <a:rPr b="0" dirty="0" sz="1400" i="0" lang="en-US" err="1">
                <a:solidFill>
                  <a:srgbClr val="273239"/>
                </a:solidFill>
                <a:effectLst/>
                <a:latin typeface="Nunito" pitchFamily="2" charset="0"/>
              </a:rPr>
              <a:t>init</a:t>
            </a:r>
            <a:r>
              <a:rPr b="0" dirty="0" sz="1400" i="0" lang="en-US">
                <a:solidFill>
                  <a:srgbClr val="273239"/>
                </a:solidFill>
                <a:effectLst/>
                <a:latin typeface="Nunito" pitchFamily="2" charset="0"/>
              </a:rPr>
              <a:t>__(self, make, model, year):</a:t>
            </a:r>
          </a:p>
          <a:p>
            <a:pPr algn="l" fontAlgn="base" indent="0" marL="0" rtl="0">
              <a:spcAft>
                <a:spcPts val="750"/>
              </a:spcAft>
              <a:buNone/>
            </a:pPr>
            <a:r>
              <a:rPr b="0" dirty="0" sz="1400" i="0" lang="en-US">
                <a:solidFill>
                  <a:srgbClr val="273239"/>
                </a:solidFill>
                <a:effectLst/>
                <a:latin typeface="Nunito" pitchFamily="2" charset="0"/>
              </a:rPr>
              <a:t>      </a:t>
            </a:r>
          </a:p>
          <a:p>
            <a:pPr algn="l" fontAlgn="base" indent="0" marL="0" rtl="0">
              <a:spcAft>
                <a:spcPts val="750"/>
              </a:spcAft>
              <a:buNone/>
            </a:pPr>
            <a:r>
              <a:rPr b="0" dirty="0" sz="1400" i="0" lang="en-US">
                <a:solidFill>
                  <a:srgbClr val="273239"/>
                </a:solidFill>
                <a:effectLst/>
                <a:latin typeface="Nunito" pitchFamily="2" charset="0"/>
              </a:rPr>
              <a:t>        #Initialize the Car with specific attributes.</a:t>
            </a:r>
          </a:p>
          <a:p>
            <a:pPr algn="l" fontAlgn="base" indent="0" marL="0" rtl="0">
              <a:spcAft>
                <a:spcPts val="750"/>
              </a:spcAft>
              <a:buNone/>
            </a:pPr>
            <a:r>
              <a:rPr b="0" dirty="0" sz="1400" i="0" lang="en-US">
                <a:solidFill>
                  <a:srgbClr val="273239"/>
                </a:solidFill>
                <a:effectLst/>
                <a:latin typeface="Nunito" pitchFamily="2" charset="0"/>
              </a:rPr>
              <a:t>        </a:t>
            </a:r>
            <a:r>
              <a:rPr b="0" dirty="0" sz="1400" i="0" lang="en-US" err="1">
                <a:solidFill>
                  <a:srgbClr val="273239"/>
                </a:solidFill>
                <a:effectLst/>
                <a:latin typeface="Nunito" pitchFamily="2" charset="0"/>
              </a:rPr>
              <a:t>self.make</a:t>
            </a:r>
            <a:r>
              <a:rPr b="0" dirty="0" sz="1400" i="0" lang="en-US">
                <a:solidFill>
                  <a:srgbClr val="273239"/>
                </a:solidFill>
                <a:effectLst/>
                <a:latin typeface="Nunito" pitchFamily="2" charset="0"/>
              </a:rPr>
              <a:t> = make</a:t>
            </a:r>
          </a:p>
          <a:p>
            <a:pPr algn="l" fontAlgn="base" indent="0" marL="0" rtl="0">
              <a:spcAft>
                <a:spcPts val="750"/>
              </a:spcAft>
              <a:buNone/>
            </a:pPr>
            <a:r>
              <a:rPr b="0" dirty="0" sz="1400" i="0" lang="en-US">
                <a:solidFill>
                  <a:srgbClr val="273239"/>
                </a:solidFill>
                <a:effectLst/>
                <a:latin typeface="Nunito" pitchFamily="2" charset="0"/>
              </a:rPr>
              <a:t>        </a:t>
            </a:r>
            <a:r>
              <a:rPr b="0" dirty="0" sz="1400" i="0" lang="en-US" err="1">
                <a:solidFill>
                  <a:srgbClr val="273239"/>
                </a:solidFill>
                <a:effectLst/>
                <a:latin typeface="Nunito" pitchFamily="2" charset="0"/>
              </a:rPr>
              <a:t>self.model</a:t>
            </a:r>
            <a:r>
              <a:rPr b="0" dirty="0" sz="1400" i="0" lang="en-US">
                <a:solidFill>
                  <a:srgbClr val="273239"/>
                </a:solidFill>
                <a:effectLst/>
                <a:latin typeface="Nunito" pitchFamily="2" charset="0"/>
              </a:rPr>
              <a:t> = model</a:t>
            </a:r>
          </a:p>
          <a:p>
            <a:pPr algn="l" fontAlgn="base" indent="0" marL="0" rtl="0">
              <a:spcAft>
                <a:spcPts val="750"/>
              </a:spcAft>
              <a:buNone/>
            </a:pPr>
            <a:r>
              <a:rPr b="0" dirty="0" sz="1400" i="0" lang="en-US">
                <a:solidFill>
                  <a:srgbClr val="273239"/>
                </a:solidFill>
                <a:effectLst/>
                <a:latin typeface="Nunito" pitchFamily="2" charset="0"/>
              </a:rPr>
              <a:t>        </a:t>
            </a:r>
            <a:r>
              <a:rPr b="0" dirty="0" sz="1400" i="0" lang="en-US" err="1">
                <a:solidFill>
                  <a:srgbClr val="273239"/>
                </a:solidFill>
                <a:effectLst/>
                <a:latin typeface="Nunito" pitchFamily="2" charset="0"/>
              </a:rPr>
              <a:t>self.year</a:t>
            </a:r>
            <a:r>
              <a:rPr b="0" dirty="0" sz="1400" i="0" lang="en-US">
                <a:solidFill>
                  <a:srgbClr val="273239"/>
                </a:solidFill>
                <a:effectLst/>
                <a:latin typeface="Nunito" pitchFamily="2" charset="0"/>
              </a:rPr>
              <a:t> = year</a:t>
            </a:r>
          </a:p>
          <a:p>
            <a:pPr algn="l" fontAlgn="base" indent="0" marL="0" rtl="0">
              <a:spcAft>
                <a:spcPts val="750"/>
              </a:spcAft>
              <a:buNone/>
            </a:pPr>
            <a:endParaRPr b="0" dirty="0" sz="1400" i="0" lang="en-US">
              <a:solidFill>
                <a:srgbClr val="273239"/>
              </a:solidFill>
              <a:effectLst/>
              <a:latin typeface="Nunito" pitchFamily="2" charset="0"/>
            </a:endParaRPr>
          </a:p>
          <a:p>
            <a:pPr algn="l" fontAlgn="base" indent="0" marL="0" rtl="0">
              <a:spcAft>
                <a:spcPts val="750"/>
              </a:spcAft>
              <a:buNone/>
            </a:pPr>
            <a:r>
              <a:rPr b="0" dirty="0" sz="1400" i="0" lang="en-US">
                <a:solidFill>
                  <a:srgbClr val="273239"/>
                </a:solidFill>
                <a:effectLst/>
                <a:latin typeface="Nunito" pitchFamily="2" charset="0"/>
              </a:rPr>
              <a:t># Creating an instance using the parameterized constructor</a:t>
            </a:r>
          </a:p>
          <a:p>
            <a:pPr algn="l" fontAlgn="base" indent="0" marL="0" rtl="0">
              <a:spcAft>
                <a:spcPts val="750"/>
              </a:spcAft>
              <a:buNone/>
            </a:pPr>
            <a:r>
              <a:rPr b="0" dirty="0" sz="1400" i="0" lang="en-US">
                <a:solidFill>
                  <a:srgbClr val="273239"/>
                </a:solidFill>
                <a:effectLst/>
                <a:latin typeface="Nunito" pitchFamily="2" charset="0"/>
              </a:rPr>
              <a:t>car = Car("Honda", "Civic", 2022)</a:t>
            </a:r>
          </a:p>
          <a:p>
            <a:pPr algn="l" fontAlgn="base" indent="0" marL="0" rtl="0">
              <a:spcAft>
                <a:spcPts val="750"/>
              </a:spcAft>
              <a:buNone/>
            </a:pPr>
            <a:r>
              <a:rPr b="0" dirty="0" sz="1400" i="0" lang="en-US">
                <a:solidFill>
                  <a:srgbClr val="273239"/>
                </a:solidFill>
                <a:effectLst/>
                <a:latin typeface="Nunito" pitchFamily="2" charset="0"/>
              </a:rPr>
              <a:t>print(</a:t>
            </a:r>
            <a:r>
              <a:rPr b="0" dirty="0" sz="1400" i="0" lang="en-US" err="1">
                <a:solidFill>
                  <a:srgbClr val="273239"/>
                </a:solidFill>
                <a:effectLst/>
                <a:latin typeface="Nunito" pitchFamily="2" charset="0"/>
              </a:rPr>
              <a:t>car.make</a:t>
            </a:r>
            <a:r>
              <a:rPr b="0" dirty="0" sz="1400" i="0" lang="en-US">
                <a:solidFill>
                  <a:srgbClr val="273239"/>
                </a:solidFill>
                <a:effectLst/>
                <a:latin typeface="Nunito" pitchFamily="2" charset="0"/>
              </a:rPr>
              <a:t>)</a:t>
            </a:r>
          </a:p>
          <a:p>
            <a:pPr algn="l" fontAlgn="base" indent="0" marL="0" rtl="0">
              <a:spcAft>
                <a:spcPts val="750"/>
              </a:spcAft>
              <a:buNone/>
            </a:pPr>
            <a:r>
              <a:rPr b="0" dirty="0" sz="1400" i="0" lang="en-US">
                <a:solidFill>
                  <a:srgbClr val="273239"/>
                </a:solidFill>
                <a:effectLst/>
                <a:latin typeface="Nunito" pitchFamily="2" charset="0"/>
              </a:rPr>
              <a:t>print(</a:t>
            </a:r>
            <a:r>
              <a:rPr b="0" dirty="0" sz="1400" i="0" lang="en-US" err="1">
                <a:solidFill>
                  <a:srgbClr val="273239"/>
                </a:solidFill>
                <a:effectLst/>
                <a:latin typeface="Nunito" pitchFamily="2" charset="0"/>
              </a:rPr>
              <a:t>car.model</a:t>
            </a:r>
            <a:r>
              <a:rPr b="0" dirty="0" sz="1400" i="0" lang="en-US">
                <a:solidFill>
                  <a:srgbClr val="273239"/>
                </a:solidFill>
                <a:effectLst/>
                <a:latin typeface="Nunito" pitchFamily="2" charset="0"/>
              </a:rPr>
              <a:t>)</a:t>
            </a:r>
          </a:p>
          <a:p>
            <a:pPr algn="l" fontAlgn="base" indent="0" marL="0" rtl="0">
              <a:spcAft>
                <a:spcPts val="750"/>
              </a:spcAft>
              <a:buNone/>
            </a:pPr>
            <a:r>
              <a:rPr b="0" dirty="0" sz="1400" i="0" lang="en-US">
                <a:solidFill>
                  <a:srgbClr val="273239"/>
                </a:solidFill>
                <a:effectLst/>
                <a:latin typeface="Nunito" pitchFamily="2" charset="0"/>
              </a:rPr>
              <a:t>print(</a:t>
            </a:r>
            <a:r>
              <a:rPr b="0" dirty="0" sz="1400" i="0" lang="en-US" err="1">
                <a:solidFill>
                  <a:srgbClr val="273239"/>
                </a:solidFill>
                <a:effectLst/>
                <a:latin typeface="Nunito" pitchFamily="2" charset="0"/>
              </a:rPr>
              <a:t>car.year</a:t>
            </a:r>
            <a:r>
              <a:rPr b="0" dirty="0" sz="1400" i="0" lang="en-US">
                <a:solidFill>
                  <a:srgbClr val="273239"/>
                </a:solidFill>
                <a:effectLst/>
                <a:latin typeface="Nunito" pitchFamily="2" charset="0"/>
              </a:rPr>
              <a:t>)</a:t>
            </a:r>
          </a:p>
          <a:p>
            <a:pPr indent="0" marL="0">
              <a:buNone/>
            </a:pPr>
            <a:r>
              <a:rPr b="1" dirty="0" sz="1400" lang="en-IN" u="sng"/>
              <a:t>Output</a:t>
            </a:r>
          </a:p>
          <a:p>
            <a:pPr indent="0" marL="0">
              <a:buNone/>
            </a:pPr>
            <a:r>
              <a:rPr dirty="0" sz="1400" lang="en-IN"/>
              <a:t>Honda</a:t>
            </a:r>
          </a:p>
          <a:p>
            <a:pPr indent="0" marL="0">
              <a:buNone/>
            </a:pPr>
            <a:r>
              <a:rPr dirty="0" sz="1400" lang="en-IN"/>
              <a:t>Civic</a:t>
            </a:r>
          </a:p>
          <a:p>
            <a:pPr indent="0" marL="0">
              <a:buNone/>
            </a:pPr>
            <a:r>
              <a:rPr dirty="0" sz="1400" lang="en-IN"/>
              <a:t>2020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18" name="Title 1"/>
          <p:cNvSpPr>
            <a:spLocks noGrp="1"/>
          </p:cNvSpPr>
          <p:nvPr>
            <p:ph type="title"/>
          </p:nvPr>
        </p:nvSpPr>
        <p:spPr>
          <a:xfrm>
            <a:off x="457200" y="274638"/>
            <a:ext cx="8229600" cy="563562"/>
          </a:xfrm>
        </p:spPr>
        <p:txBody>
          <a:bodyPr>
            <a:normAutofit fontScale="90000"/>
          </a:bodyPr>
          <a:p>
            <a:r>
              <a:rPr dirty="0" lang="en-IN"/>
              <a:t>Other Example</a:t>
            </a:r>
          </a:p>
        </p:txBody>
      </p:sp>
      <p:sp>
        <p:nvSpPr>
          <p:cNvPr id="1048619" name="Content Placeholder 2"/>
          <p:cNvSpPr>
            <a:spLocks noGrp="1"/>
          </p:cNvSpPr>
          <p:nvPr>
            <p:ph idx="1"/>
          </p:nvPr>
        </p:nvSpPr>
        <p:spPr>
          <a:xfrm>
            <a:off x="457200" y="1143000"/>
            <a:ext cx="8229600" cy="5440362"/>
          </a:xfrm>
        </p:spPr>
        <p:txBody>
          <a:bodyPr>
            <a:normAutofit fontScale="46875" lnSpcReduction="20000"/>
          </a:bodyPr>
          <a:p>
            <a:pPr indent="0" marL="0">
              <a:buNone/>
            </a:pPr>
            <a:r>
              <a:rPr b="0" dirty="0" i="0" lang="en-IN">
                <a:solidFill>
                  <a:srgbClr val="2B2A29"/>
                </a:solidFill>
                <a:effectLst/>
                <a:latin typeface="Montserrat" panose="00000500000000000000" pitchFamily="2" charset="0"/>
              </a:rPr>
              <a:t>class Employee:  </a:t>
            </a:r>
          </a:p>
          <a:p>
            <a:pPr indent="0" marL="0">
              <a:buNone/>
            </a:pPr>
            <a:r>
              <a:rPr b="0" dirty="0" i="0" lang="en-IN">
                <a:solidFill>
                  <a:srgbClr val="2B2A29"/>
                </a:solidFill>
                <a:effectLst/>
                <a:latin typeface="Montserrat" panose="00000500000000000000" pitchFamily="2" charset="0"/>
              </a:rPr>
              <a:t>    </a:t>
            </a:r>
            <a:r>
              <a:rPr b="1" dirty="0" i="0" lang="en-IN">
                <a:solidFill>
                  <a:srgbClr val="006699"/>
                </a:solidFill>
                <a:effectLst/>
                <a:latin typeface="Montserrat" panose="00000500000000000000" pitchFamily="2" charset="0"/>
              </a:rPr>
              <a:t>def</a:t>
            </a:r>
            <a:r>
              <a:rPr b="0" dirty="0" i="0" lang="en-IN">
                <a:solidFill>
                  <a:srgbClr val="2B2A29"/>
                </a:solidFill>
                <a:effectLst/>
                <a:latin typeface="Montserrat" panose="00000500000000000000" pitchFamily="2" charset="0"/>
              </a:rPr>
              <a:t> __</a:t>
            </a:r>
            <a:r>
              <a:rPr b="0" dirty="0" i="0" lang="en-IN" err="1">
                <a:solidFill>
                  <a:srgbClr val="2B2A29"/>
                </a:solidFill>
                <a:effectLst/>
                <a:latin typeface="Montserrat" panose="00000500000000000000" pitchFamily="2" charset="0"/>
              </a:rPr>
              <a:t>init</a:t>
            </a:r>
            <a:r>
              <a:rPr b="0" dirty="0" i="0" lang="en-IN">
                <a:solidFill>
                  <a:srgbClr val="2B2A29"/>
                </a:solidFill>
                <a:effectLst/>
                <a:latin typeface="Montserrat" panose="00000500000000000000" pitchFamily="2" charset="0"/>
              </a:rPr>
              <a:t>__(self, name, id):  </a:t>
            </a:r>
          </a:p>
          <a:p>
            <a:pPr indent="0" marL="0">
              <a:buNone/>
            </a:pPr>
            <a:r>
              <a:rPr b="0" dirty="0" i="0" lang="en-IN">
                <a:solidFill>
                  <a:srgbClr val="2B2A29"/>
                </a:solidFill>
                <a:effectLst/>
                <a:latin typeface="Montserrat" panose="00000500000000000000" pitchFamily="2" charset="0"/>
              </a:rPr>
              <a:t>        self.id = id  </a:t>
            </a:r>
          </a:p>
          <a:p>
            <a:pPr indent="0" marL="0">
              <a:buNone/>
            </a:pPr>
            <a:r>
              <a:rPr b="0" dirty="0" i="0" lang="en-IN">
                <a:solidFill>
                  <a:srgbClr val="2B2A29"/>
                </a:solidFill>
                <a:effectLst/>
                <a:latin typeface="Montserrat" panose="00000500000000000000" pitchFamily="2" charset="0"/>
              </a:rPr>
              <a:t>        self.name = name  </a:t>
            </a:r>
          </a:p>
          <a:p>
            <a:pPr indent="0" marL="0">
              <a:buNone/>
            </a:pPr>
            <a:r>
              <a:rPr b="0" dirty="0" i="0" lang="en-IN">
                <a:solidFill>
                  <a:srgbClr val="2B2A29"/>
                </a:solidFill>
                <a:effectLst/>
                <a:latin typeface="Montserrat" panose="00000500000000000000" pitchFamily="2" charset="0"/>
              </a:rPr>
              <a:t>  </a:t>
            </a:r>
          </a:p>
          <a:p>
            <a:pPr indent="0" marL="0">
              <a:buNone/>
            </a:pPr>
            <a:r>
              <a:rPr b="0" dirty="0" i="0" lang="en-IN">
                <a:solidFill>
                  <a:srgbClr val="2B2A29"/>
                </a:solidFill>
                <a:effectLst/>
                <a:latin typeface="Montserrat" panose="00000500000000000000" pitchFamily="2" charset="0"/>
              </a:rPr>
              <a:t>    </a:t>
            </a:r>
            <a:r>
              <a:rPr b="1" dirty="0" i="0" lang="en-IN">
                <a:solidFill>
                  <a:srgbClr val="006699"/>
                </a:solidFill>
                <a:effectLst/>
                <a:latin typeface="Montserrat" panose="00000500000000000000" pitchFamily="2" charset="0"/>
              </a:rPr>
              <a:t>def</a:t>
            </a:r>
            <a:r>
              <a:rPr b="0" dirty="0" i="0" lang="en-IN">
                <a:solidFill>
                  <a:srgbClr val="2B2A29"/>
                </a:solidFill>
                <a:effectLst/>
                <a:latin typeface="Montserrat" panose="00000500000000000000" pitchFamily="2" charset="0"/>
              </a:rPr>
              <a:t> display(self):  </a:t>
            </a:r>
          </a:p>
          <a:p>
            <a:pPr indent="0" marL="0">
              <a:buNone/>
            </a:pPr>
            <a:r>
              <a:rPr b="0" dirty="0" i="0" lang="en-IN">
                <a:solidFill>
                  <a:srgbClr val="2B2A29"/>
                </a:solidFill>
                <a:effectLst/>
                <a:latin typeface="Montserrat" panose="00000500000000000000" pitchFamily="2" charset="0"/>
              </a:rPr>
              <a:t>        </a:t>
            </a:r>
            <a:r>
              <a:rPr b="1" dirty="0" i="0" lang="en-IN">
                <a:solidFill>
                  <a:srgbClr val="006699"/>
                </a:solidFill>
                <a:effectLst/>
                <a:latin typeface="Montserrat" panose="00000500000000000000" pitchFamily="2" charset="0"/>
              </a:rPr>
              <a:t>print</a:t>
            </a:r>
            <a:r>
              <a:rPr b="0" dirty="0" i="0" lang="en-IN">
                <a:solidFill>
                  <a:srgbClr val="2B2A29"/>
                </a:solidFill>
                <a:effectLst/>
                <a:latin typeface="Montserrat" panose="00000500000000000000" pitchFamily="2" charset="0"/>
              </a:rPr>
              <a:t>("ID: %d \</a:t>
            </a:r>
            <a:r>
              <a:rPr b="0" dirty="0" i="0" lang="en-IN" err="1">
                <a:solidFill>
                  <a:srgbClr val="2B2A29"/>
                </a:solidFill>
                <a:effectLst/>
                <a:latin typeface="Montserrat" panose="00000500000000000000" pitchFamily="2" charset="0"/>
              </a:rPr>
              <a:t>nName</a:t>
            </a:r>
            <a:r>
              <a:rPr b="0" dirty="0" i="0" lang="en-IN">
                <a:solidFill>
                  <a:srgbClr val="2B2A29"/>
                </a:solidFill>
                <a:effectLst/>
                <a:latin typeface="Montserrat" panose="00000500000000000000" pitchFamily="2" charset="0"/>
              </a:rPr>
              <a:t>: %s" % (self.id, self.name))  </a:t>
            </a:r>
          </a:p>
          <a:p>
            <a:pPr indent="0" marL="0">
              <a:buNone/>
            </a:pPr>
            <a:r>
              <a:rPr b="0" dirty="0" i="0" lang="en-IN">
                <a:solidFill>
                  <a:srgbClr val="2B2A29"/>
                </a:solidFill>
                <a:effectLst/>
                <a:latin typeface="Montserrat" panose="00000500000000000000" pitchFamily="2" charset="0"/>
              </a:rPr>
              <a:t>  </a:t>
            </a:r>
          </a:p>
          <a:p>
            <a:pPr indent="0" marL="0">
              <a:buNone/>
            </a:pPr>
            <a:r>
              <a:rPr b="0" dirty="0" i="0" lang="en-IN">
                <a:solidFill>
                  <a:srgbClr val="2B2A29"/>
                </a:solidFill>
                <a:effectLst/>
                <a:latin typeface="Montserrat" panose="00000500000000000000" pitchFamily="2" charset="0"/>
              </a:rPr>
              <a:t>  </a:t>
            </a:r>
          </a:p>
          <a:p>
            <a:pPr indent="0" marL="0">
              <a:buNone/>
            </a:pPr>
            <a:r>
              <a:rPr b="0" dirty="0" i="0" lang="en-IN">
                <a:solidFill>
                  <a:srgbClr val="2B2A29"/>
                </a:solidFill>
                <a:effectLst/>
                <a:latin typeface="Montserrat" panose="00000500000000000000" pitchFamily="2" charset="0"/>
              </a:rPr>
              <a:t>emp1 = Employee("John", 101)  </a:t>
            </a:r>
          </a:p>
          <a:p>
            <a:pPr indent="0" marL="0">
              <a:buNone/>
            </a:pPr>
            <a:r>
              <a:rPr b="0" dirty="0" i="0" lang="en-IN">
                <a:solidFill>
                  <a:srgbClr val="2B2A29"/>
                </a:solidFill>
                <a:effectLst/>
                <a:latin typeface="Montserrat" panose="00000500000000000000" pitchFamily="2" charset="0"/>
              </a:rPr>
              <a:t>emp2 = Employee("David", 102)  </a:t>
            </a:r>
          </a:p>
          <a:p>
            <a:pPr indent="0" marL="0">
              <a:buNone/>
            </a:pPr>
            <a:r>
              <a:rPr b="0" dirty="0" i="0" lang="en-IN">
                <a:solidFill>
                  <a:srgbClr val="2B2A29"/>
                </a:solidFill>
                <a:effectLst/>
                <a:latin typeface="Montserrat" panose="00000500000000000000" pitchFamily="2" charset="0"/>
              </a:rPr>
              <a:t>  </a:t>
            </a:r>
          </a:p>
          <a:p>
            <a:pPr indent="0" marL="0">
              <a:buNone/>
            </a:pPr>
            <a:r>
              <a:rPr b="0" dirty="0" i="0" lang="en-IN">
                <a:solidFill>
                  <a:srgbClr val="2B2A29"/>
                </a:solidFill>
                <a:effectLst/>
                <a:latin typeface="Montserrat" panose="00000500000000000000" pitchFamily="2" charset="0"/>
              </a:rPr>
              <a:t># accessing display() method to print employee 1 information  </a:t>
            </a:r>
          </a:p>
          <a:p>
            <a:pPr indent="0" marL="0">
              <a:buNone/>
            </a:pPr>
            <a:r>
              <a:rPr b="0" dirty="0" i="0" lang="en-IN">
                <a:solidFill>
                  <a:srgbClr val="2B2A29"/>
                </a:solidFill>
                <a:effectLst/>
                <a:latin typeface="Montserrat" panose="00000500000000000000" pitchFamily="2" charset="0"/>
              </a:rPr>
              <a:t>  </a:t>
            </a:r>
          </a:p>
          <a:p>
            <a:pPr indent="0" marL="0">
              <a:buNone/>
            </a:pPr>
            <a:r>
              <a:rPr b="0" dirty="0" i="0" lang="en-IN">
                <a:solidFill>
                  <a:srgbClr val="2B2A29"/>
                </a:solidFill>
                <a:effectLst/>
                <a:latin typeface="Montserrat" panose="00000500000000000000" pitchFamily="2" charset="0"/>
              </a:rPr>
              <a:t>emp1.display()  </a:t>
            </a:r>
          </a:p>
          <a:p>
            <a:pPr indent="0" marL="0">
              <a:buNone/>
            </a:pPr>
            <a:r>
              <a:rPr b="0" dirty="0" i="0" lang="en-IN">
                <a:solidFill>
                  <a:srgbClr val="2B2A29"/>
                </a:solidFill>
                <a:effectLst/>
                <a:latin typeface="Montserrat" panose="00000500000000000000" pitchFamily="2" charset="0"/>
              </a:rPr>
              <a:t>  </a:t>
            </a:r>
          </a:p>
          <a:p>
            <a:pPr indent="0" marL="0">
              <a:buNone/>
            </a:pPr>
            <a:r>
              <a:rPr b="0" dirty="0" i="0" lang="en-IN">
                <a:solidFill>
                  <a:srgbClr val="2B2A29"/>
                </a:solidFill>
                <a:effectLst/>
                <a:latin typeface="Montserrat" panose="00000500000000000000" pitchFamily="2" charset="0"/>
              </a:rPr>
              <a:t># accessing display() method to print employee 2 information  </a:t>
            </a:r>
          </a:p>
          <a:p>
            <a:pPr indent="0" marL="0">
              <a:buNone/>
            </a:pPr>
            <a:r>
              <a:rPr b="0" dirty="0" i="0" lang="en-IN">
                <a:solidFill>
                  <a:srgbClr val="2B2A29"/>
                </a:solidFill>
                <a:effectLst/>
                <a:latin typeface="Montserrat" panose="00000500000000000000" pitchFamily="2" charset="0"/>
              </a:rPr>
              <a:t>emp2.display()  </a:t>
            </a:r>
          </a:p>
          <a:p>
            <a:pPr indent="0" marL="0">
              <a:buNone/>
            </a:pPr>
            <a:r>
              <a:rPr b="1" dirty="0" lang="en-US" u="sng"/>
              <a:t>Output</a:t>
            </a:r>
          </a:p>
          <a:p>
            <a:pPr indent="0" marL="0">
              <a:buNone/>
            </a:pPr>
            <a:r>
              <a:rPr dirty="0" lang="en-US"/>
              <a:t>ID: 101</a:t>
            </a:r>
          </a:p>
          <a:p>
            <a:pPr indent="0" marL="0">
              <a:buNone/>
            </a:pPr>
            <a:r>
              <a:rPr dirty="0" lang="en-US"/>
              <a:t>Name: John</a:t>
            </a:r>
          </a:p>
          <a:p>
            <a:pPr indent="0" marL="0">
              <a:buNone/>
            </a:pPr>
            <a:r>
              <a:rPr dirty="0" lang="en-US"/>
              <a:t>ID: 102</a:t>
            </a:r>
          </a:p>
          <a:p>
            <a:pPr indent="0" marL="0">
              <a:buNone/>
            </a:pPr>
            <a:r>
              <a:rPr dirty="0" lang="en-US"/>
              <a:t>Name: David</a:t>
            </a:r>
            <a:endParaRPr dirty="0" lang="en-IN"/>
          </a:p>
          <a:p>
            <a:endParaRPr dirty="0"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20" name="Title 1"/>
          <p:cNvSpPr>
            <a:spLocks noGrp="1"/>
          </p:cNvSpPr>
          <p:nvPr>
            <p:ph type="title"/>
          </p:nvPr>
        </p:nvSpPr>
        <p:spPr/>
        <p:txBody>
          <a:bodyPr>
            <a:normAutofit fontScale="90000"/>
          </a:bodyPr>
          <a:p>
            <a:r>
              <a:rPr b="1" dirty="0" i="0" lang="en-IN">
                <a:solidFill>
                  <a:srgbClr val="273239"/>
                </a:solidFill>
                <a:effectLst/>
                <a:latin typeface="Source Sans 3"/>
              </a:rPr>
              <a:t>Destructors in Python</a:t>
            </a:r>
            <a:br>
              <a:rPr b="1" dirty="0" i="0" lang="en-IN">
                <a:solidFill>
                  <a:srgbClr val="273239"/>
                </a:solidFill>
                <a:effectLst/>
                <a:latin typeface="Source Sans 3"/>
              </a:rPr>
            </a:br>
            <a:endParaRPr dirty="0" lang="en-IN"/>
          </a:p>
        </p:txBody>
      </p:sp>
      <p:sp>
        <p:nvSpPr>
          <p:cNvPr id="1048621" name="Content Placeholder 4"/>
          <p:cNvSpPr>
            <a:spLocks noGrp="1"/>
          </p:cNvSpPr>
          <p:nvPr>
            <p:ph idx="1"/>
          </p:nvPr>
        </p:nvSpPr>
        <p:spPr>
          <a:xfrm>
            <a:off x="457200" y="990600"/>
            <a:ext cx="8229600" cy="5135563"/>
          </a:xfrm>
        </p:spPr>
        <p:txBody>
          <a:bodyPr>
            <a:normAutofit fontScale="78125" lnSpcReduction="20000"/>
          </a:bodyPr>
          <a:p>
            <a:pPr indent="0" marL="0">
              <a:buNone/>
            </a:pPr>
            <a:r>
              <a:rPr dirty="0" lang="en-US"/>
              <a:t>Destructors are called when an object gets destroyed. In Python, destructors are not needed as much as in C++ because Python has a garbage collector that handles memory management automatically. </a:t>
            </a:r>
          </a:p>
          <a:p>
            <a:pPr indent="0" marL="0">
              <a:buNone/>
            </a:pPr>
            <a:r>
              <a:rPr dirty="0" lang="en-US"/>
              <a:t>The __del__() method is a known as a destructor method in Python. It is called when all references to the object have been deleted </a:t>
            </a:r>
            <a:r>
              <a:rPr dirty="0" lang="en-US" err="1"/>
              <a:t>i.e</a:t>
            </a:r>
            <a:r>
              <a:rPr dirty="0" lang="en-US"/>
              <a:t> when an object is garbage collected. </a:t>
            </a:r>
          </a:p>
          <a:p>
            <a:pPr indent="0" marL="0">
              <a:buNone/>
            </a:pPr>
            <a:r>
              <a:rPr dirty="0" lang="en-US"/>
              <a:t>Syntax of destructor declaration : </a:t>
            </a:r>
          </a:p>
          <a:p>
            <a:pPr indent="0" marL="0">
              <a:buNone/>
            </a:pPr>
            <a:r>
              <a:rPr dirty="0" lang="en-US"/>
              <a:t> </a:t>
            </a:r>
          </a:p>
          <a:p>
            <a:pPr indent="0" marL="0">
              <a:buNone/>
            </a:pPr>
            <a:endParaRPr dirty="0" lang="en-US"/>
          </a:p>
          <a:p>
            <a:pPr indent="0" marL="0">
              <a:buNone/>
            </a:pPr>
            <a:r>
              <a:rPr dirty="0" lang="en-US"/>
              <a:t>def __del__(self):</a:t>
            </a:r>
          </a:p>
          <a:p>
            <a:pPr indent="0" marL="0">
              <a:buNone/>
            </a:pPr>
            <a:r>
              <a:rPr dirty="0" lang="en-US"/>
              <a:t>  # body of destructor</a:t>
            </a:r>
          </a:p>
          <a:p>
            <a:pPr indent="0" marL="0">
              <a:buNone/>
            </a:pPr>
            <a:r>
              <a:rPr b="1" dirty="0" i="0" lang="en-US">
                <a:solidFill>
                  <a:srgbClr val="273239"/>
                </a:solidFill>
                <a:effectLst/>
                <a:latin typeface="Nunito" pitchFamily="2" charset="0"/>
              </a:rPr>
              <a:t>Note :</a:t>
            </a:r>
            <a:r>
              <a:rPr b="0" dirty="0" i="0" lang="en-US">
                <a:solidFill>
                  <a:srgbClr val="273239"/>
                </a:solidFill>
                <a:effectLst/>
                <a:latin typeface="Nunito" pitchFamily="2" charset="0"/>
              </a:rPr>
              <a:t> A reference to objects is also deleted when the object goes out of reference or when the program ends. </a:t>
            </a:r>
            <a:endParaRPr dirty="0"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22" name="Content Placeholder 2"/>
          <p:cNvSpPr>
            <a:spLocks noGrp="1"/>
          </p:cNvSpPr>
          <p:nvPr>
            <p:ph idx="1"/>
          </p:nvPr>
        </p:nvSpPr>
        <p:spPr>
          <a:xfrm>
            <a:off x="457200" y="457200"/>
            <a:ext cx="8229600" cy="5668963"/>
          </a:xfrm>
        </p:spPr>
        <p:txBody>
          <a:bodyPr>
            <a:normAutofit fontScale="59375" lnSpcReduction="20000"/>
          </a:bodyPr>
          <a:p>
            <a:pPr indent="0" marL="0">
              <a:buNone/>
            </a:pPr>
            <a:r>
              <a:rPr dirty="0" lang="en-IN"/>
              <a:t>class Employee:</a:t>
            </a:r>
          </a:p>
          <a:p>
            <a:pPr indent="0" marL="0">
              <a:buNone/>
            </a:pPr>
            <a:endParaRPr dirty="0" lang="en-IN"/>
          </a:p>
          <a:p>
            <a:pPr indent="0" marL="0">
              <a:buNone/>
            </a:pPr>
            <a:r>
              <a:rPr dirty="0" lang="en-IN"/>
              <a:t>    # Initializing</a:t>
            </a:r>
          </a:p>
          <a:p>
            <a:pPr indent="0" marL="0">
              <a:buNone/>
            </a:pPr>
            <a:r>
              <a:rPr dirty="0" lang="en-IN"/>
              <a:t>    def __</a:t>
            </a:r>
            <a:r>
              <a:rPr dirty="0" lang="en-IN" err="1"/>
              <a:t>init</a:t>
            </a:r>
            <a:r>
              <a:rPr dirty="0" lang="en-IN"/>
              <a:t>__(self):</a:t>
            </a:r>
          </a:p>
          <a:p>
            <a:pPr indent="0" marL="0">
              <a:buNone/>
            </a:pPr>
            <a:r>
              <a:rPr dirty="0" lang="en-IN"/>
              <a:t>        print('Employee created.')</a:t>
            </a:r>
          </a:p>
          <a:p>
            <a:pPr indent="0" marL="0">
              <a:buNone/>
            </a:pPr>
            <a:endParaRPr dirty="0" lang="en-IN"/>
          </a:p>
          <a:p>
            <a:pPr indent="0" marL="0">
              <a:buNone/>
            </a:pPr>
            <a:r>
              <a:rPr dirty="0" lang="en-IN"/>
              <a:t>    # Deleting (Calling destructor)</a:t>
            </a:r>
          </a:p>
          <a:p>
            <a:pPr indent="0" marL="0">
              <a:buNone/>
            </a:pPr>
            <a:r>
              <a:rPr dirty="0" lang="en-IN"/>
              <a:t>    def __del__(self):</a:t>
            </a:r>
          </a:p>
          <a:p>
            <a:pPr indent="0" marL="0">
              <a:buNone/>
            </a:pPr>
            <a:r>
              <a:rPr dirty="0" lang="en-IN"/>
              <a:t>        print('Destructor called, Employee deleted.')</a:t>
            </a:r>
          </a:p>
          <a:p>
            <a:pPr indent="0" marL="0">
              <a:buNone/>
            </a:pPr>
            <a:endParaRPr dirty="0" lang="en-IN"/>
          </a:p>
          <a:p>
            <a:pPr indent="0" marL="0">
              <a:buNone/>
            </a:pPr>
            <a:r>
              <a:rPr dirty="0" lang="en-IN" err="1"/>
              <a:t>obj</a:t>
            </a:r>
            <a:r>
              <a:rPr dirty="0" lang="en-IN"/>
              <a:t> = Employee()</a:t>
            </a:r>
          </a:p>
          <a:p>
            <a:pPr indent="0" marL="0">
              <a:buNone/>
            </a:pPr>
            <a:r>
              <a:rPr dirty="0" lang="en-IN"/>
              <a:t>del </a:t>
            </a:r>
            <a:r>
              <a:rPr dirty="0" lang="en-IN" err="1"/>
              <a:t>obj</a:t>
            </a:r>
            <a:endParaRPr dirty="0" lang="en-IN"/>
          </a:p>
          <a:p>
            <a:pPr indent="0" marL="0">
              <a:buNone/>
            </a:pPr>
            <a:endParaRPr dirty="0" lang="en-IN"/>
          </a:p>
          <a:p>
            <a:pPr indent="0" marL="0">
              <a:buNone/>
            </a:pPr>
            <a:r>
              <a:rPr dirty="0" lang="en-US"/>
              <a:t>Employee created.</a:t>
            </a:r>
          </a:p>
          <a:p>
            <a:pPr indent="0" marL="0">
              <a:buNone/>
            </a:pPr>
            <a:r>
              <a:rPr dirty="0" lang="en-US"/>
              <a:t>Destructor called, Employee deleted.</a:t>
            </a:r>
            <a:endParaRPr dirty="0" lang="en-IN"/>
          </a:p>
          <a:p>
            <a:endParaRPr dirty="0" lang="en-IN"/>
          </a:p>
          <a:p>
            <a:pPr indent="0" marL="0">
              <a:buNone/>
            </a:pPr>
            <a:r>
              <a:rPr b="1" dirty="0" i="0" lang="en-US">
                <a:solidFill>
                  <a:srgbClr val="273239"/>
                </a:solidFill>
                <a:effectLst/>
                <a:latin typeface="Nunito" pitchFamily="2" charset="0"/>
              </a:rPr>
              <a:t>Note :</a:t>
            </a:r>
            <a:r>
              <a:rPr b="0" dirty="0" i="0" lang="en-US">
                <a:solidFill>
                  <a:srgbClr val="273239"/>
                </a:solidFill>
                <a:effectLst/>
                <a:latin typeface="Nunito" pitchFamily="2" charset="0"/>
              </a:rPr>
              <a:t> The destructor was called</a:t>
            </a:r>
            <a:r>
              <a:rPr b="1" dirty="0" i="0" lang="en-US">
                <a:solidFill>
                  <a:srgbClr val="273239"/>
                </a:solidFill>
                <a:effectLst/>
                <a:latin typeface="Nunito" pitchFamily="2" charset="0"/>
              </a:rPr>
              <a:t> after the program ended</a:t>
            </a:r>
            <a:r>
              <a:rPr b="0" dirty="0" i="0" lang="en-US">
                <a:solidFill>
                  <a:srgbClr val="273239"/>
                </a:solidFill>
                <a:effectLst/>
                <a:latin typeface="Nunito" pitchFamily="2" charset="0"/>
              </a:rPr>
              <a:t> or when all the references to object are deleted </a:t>
            </a:r>
            <a:r>
              <a:rPr b="0" dirty="0" i="0" lang="en-US" err="1">
                <a:solidFill>
                  <a:srgbClr val="273239"/>
                </a:solidFill>
                <a:effectLst/>
                <a:latin typeface="Nunito" pitchFamily="2" charset="0"/>
              </a:rPr>
              <a:t>i.e</a:t>
            </a:r>
            <a:r>
              <a:rPr b="0" dirty="0" i="0" lang="en-US">
                <a:solidFill>
                  <a:srgbClr val="273239"/>
                </a:solidFill>
                <a:effectLst/>
                <a:latin typeface="Nunito" pitchFamily="2" charset="0"/>
              </a:rPr>
              <a:t> when the reference count becomes zero, not when object went out of scope.</a:t>
            </a:r>
            <a:endParaRPr dirty="0" lang="en-IN"/>
          </a:p>
          <a:p>
            <a:endParaRPr dirty="0" lang="en-IN"/>
          </a:p>
          <a:p>
            <a:endParaRPr dirty="0" lang="en-IN"/>
          </a:p>
          <a:p>
            <a:endParaRPr dirty="0" lang="en-IN"/>
          </a:p>
          <a:p>
            <a:endParaRPr dirty="0" lang="en-IN"/>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593" name="Title 1"/>
          <p:cNvSpPr>
            <a:spLocks noGrp="1"/>
          </p:cNvSpPr>
          <p:nvPr>
            <p:ph type="title"/>
          </p:nvPr>
        </p:nvSpPr>
        <p:spPr/>
        <p:txBody>
          <a:bodyPr>
            <a:normAutofit fontScale="90000"/>
          </a:bodyPr>
          <a:p>
            <a:r>
              <a:rPr dirty="0" lang="en-US"/>
              <a:t>Comparison of Procedural and Object Oriented Approach</a:t>
            </a:r>
            <a:endParaRPr dirty="0" lang="en-IN"/>
          </a:p>
        </p:txBody>
      </p:sp>
      <p:sp>
        <p:nvSpPr>
          <p:cNvPr id="1048594" name="Content Placeholder 2"/>
          <p:cNvSpPr>
            <a:spLocks noGrp="1"/>
          </p:cNvSpPr>
          <p:nvPr>
            <p:ph idx="1"/>
          </p:nvPr>
        </p:nvSpPr>
        <p:spPr/>
        <p:txBody>
          <a:bodyPr/>
          <a:p>
            <a:r>
              <a:rPr dirty="0" lang="en-US"/>
              <a:t>There are two different approaches to write a program, i.e., Procedure Oriented Programming and Object Oriented Programming. Basic aim of these methods is nothing but to make programming efficient. We can write the program using any of the way but there are notable differences between both approaches.</a:t>
            </a:r>
            <a:endParaRPr dirty="0"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23" name="Title 1"/>
          <p:cNvSpPr>
            <a:spLocks noGrp="1"/>
          </p:cNvSpPr>
          <p:nvPr>
            <p:ph type="title"/>
          </p:nvPr>
        </p:nvSpPr>
        <p:spPr/>
        <p:txBody>
          <a:bodyPr/>
          <a:p>
            <a:r>
              <a:rPr dirty="0" lang="en-IN"/>
              <a:t>Self Variable in Python</a:t>
            </a:r>
          </a:p>
        </p:txBody>
      </p:sp>
      <p:sp>
        <p:nvSpPr>
          <p:cNvPr id="1048624" name="Content Placeholder 2"/>
          <p:cNvSpPr>
            <a:spLocks noGrp="1"/>
          </p:cNvSpPr>
          <p:nvPr>
            <p:ph idx="1"/>
          </p:nvPr>
        </p:nvSpPr>
        <p:spPr/>
        <p:txBody>
          <a:bodyPr>
            <a:normAutofit fontScale="93750" lnSpcReduction="10000"/>
          </a:bodyPr>
          <a:p>
            <a:r>
              <a:rPr dirty="0" lang="en-US"/>
              <a:t>the term “self” refers to the instance of the class that is currently being used. It is customary to use “self” as the first parameter in instance methods of a class. Whenever you call a method of an object created from a class, the object is automatically passed as the first argument using the “self” parameter. This enables you to modify the object’s properties and execute tasks unique to that particular instance.</a:t>
            </a:r>
            <a:endParaRPr dirty="0"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25" name="Title 1"/>
          <p:cNvSpPr>
            <a:spLocks noGrp="1"/>
          </p:cNvSpPr>
          <p:nvPr>
            <p:ph type="title"/>
          </p:nvPr>
        </p:nvSpPr>
        <p:spPr/>
        <p:txBody>
          <a:bodyPr/>
          <a:p>
            <a:r>
              <a:rPr dirty="0" lang="en-IN"/>
              <a:t>Example</a:t>
            </a:r>
          </a:p>
        </p:txBody>
      </p:sp>
      <p:sp>
        <p:nvSpPr>
          <p:cNvPr id="1048626" name="Content Placeholder 2"/>
          <p:cNvSpPr>
            <a:spLocks noGrp="1"/>
          </p:cNvSpPr>
          <p:nvPr>
            <p:ph idx="1"/>
          </p:nvPr>
        </p:nvSpPr>
        <p:spPr/>
        <p:txBody>
          <a:bodyPr>
            <a:normAutofit fontScale="78125" lnSpcReduction="20000"/>
          </a:bodyPr>
          <a:p>
            <a:r>
              <a:rPr dirty="0" lang="en-IN"/>
              <a:t>class </a:t>
            </a:r>
            <a:r>
              <a:rPr dirty="0" lang="en-IN" err="1"/>
              <a:t>Mynumber</a:t>
            </a:r>
            <a:r>
              <a:rPr dirty="0" lang="en-IN"/>
              <a:t>:</a:t>
            </a:r>
          </a:p>
          <a:p>
            <a:r>
              <a:rPr dirty="0" lang="en-IN"/>
              <a:t>    def __</a:t>
            </a:r>
            <a:r>
              <a:rPr dirty="0" lang="en-IN" err="1"/>
              <a:t>init</a:t>
            </a:r>
            <a:r>
              <a:rPr dirty="0" lang="en-IN"/>
              <a:t>__(self, value):</a:t>
            </a:r>
          </a:p>
          <a:p>
            <a:r>
              <a:rPr dirty="0" lang="en-IN"/>
              <a:t>        </a:t>
            </a:r>
            <a:r>
              <a:rPr dirty="0" lang="en-IN" err="1"/>
              <a:t>self.value</a:t>
            </a:r>
            <a:r>
              <a:rPr dirty="0" lang="en-IN"/>
              <a:t> = value</a:t>
            </a:r>
          </a:p>
          <a:p>
            <a:r>
              <a:rPr dirty="0" lang="en-IN"/>
              <a:t>    </a:t>
            </a:r>
          </a:p>
          <a:p>
            <a:r>
              <a:rPr dirty="0" lang="en-IN"/>
              <a:t>    def </a:t>
            </a:r>
            <a:r>
              <a:rPr dirty="0" lang="en-IN" err="1"/>
              <a:t>print_value</a:t>
            </a:r>
            <a:r>
              <a:rPr dirty="0" lang="en-IN"/>
              <a:t>(self):</a:t>
            </a:r>
          </a:p>
          <a:p>
            <a:r>
              <a:rPr dirty="0" lang="en-IN"/>
              <a:t>        print(</a:t>
            </a:r>
            <a:r>
              <a:rPr dirty="0" lang="en-IN" err="1"/>
              <a:t>self.value</a:t>
            </a:r>
            <a:r>
              <a:rPr dirty="0" lang="en-IN"/>
              <a:t>)</a:t>
            </a:r>
          </a:p>
          <a:p>
            <a:endParaRPr dirty="0" lang="en-IN"/>
          </a:p>
          <a:p>
            <a:r>
              <a:rPr dirty="0" lang="en-IN"/>
              <a:t>obj1 = </a:t>
            </a:r>
            <a:r>
              <a:rPr dirty="0" lang="en-IN" err="1"/>
              <a:t>Mynumber</a:t>
            </a:r>
            <a:r>
              <a:rPr dirty="0" lang="en-IN"/>
              <a:t>(17)</a:t>
            </a:r>
          </a:p>
          <a:p>
            <a:r>
              <a:rPr dirty="0" lang="en-IN"/>
              <a:t>obj1.print_value()</a:t>
            </a:r>
          </a:p>
          <a:p>
            <a:endParaRPr dirty="0" lang="en-IN"/>
          </a:p>
          <a:p>
            <a:r>
              <a:rPr dirty="0" lang="en-IN"/>
              <a:t>Output </a:t>
            </a:r>
          </a:p>
          <a:p>
            <a:r>
              <a:rPr dirty="0" lang="en-IN"/>
              <a:t>17</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27" name="Content Placeholder 4"/>
          <p:cNvSpPr>
            <a:spLocks noGrp="1"/>
          </p:cNvSpPr>
          <p:nvPr>
            <p:ph idx="1"/>
          </p:nvPr>
        </p:nvSpPr>
        <p:spPr>
          <a:xfrm>
            <a:off x="457200" y="457200"/>
            <a:ext cx="8229600" cy="6248400"/>
          </a:xfrm>
        </p:spPr>
        <p:txBody>
          <a:bodyPr>
            <a:normAutofit fontScale="65625" lnSpcReduction="20000"/>
          </a:bodyPr>
          <a:p>
            <a:pPr indent="0" marL="0">
              <a:buNone/>
            </a:pPr>
            <a:endParaRPr dirty="0" lang="en-IN"/>
          </a:p>
          <a:p>
            <a:pPr indent="0" marL="0">
              <a:buNone/>
            </a:pPr>
            <a:r>
              <a:rPr dirty="0" lang="en-US"/>
              <a:t>The role of self in Python methods is to refer to the instance calling the method. It is how the method accesses the instance’s attributes and other methods. Without self, the method would not know which instance’s attributes to use.</a:t>
            </a:r>
          </a:p>
          <a:p>
            <a:pPr indent="0" marL="0">
              <a:buNone/>
            </a:pPr>
            <a:endParaRPr dirty="0" lang="en-US"/>
          </a:p>
          <a:p>
            <a:pPr indent="0" marL="0">
              <a:buNone/>
            </a:pPr>
            <a:r>
              <a:rPr dirty="0" lang="en-US"/>
              <a:t>Example:</a:t>
            </a:r>
          </a:p>
          <a:p>
            <a:pPr indent="0" marL="0">
              <a:buNone/>
            </a:pPr>
            <a:r>
              <a:rPr dirty="0" lang="en-US"/>
              <a:t>class Circle:</a:t>
            </a:r>
          </a:p>
          <a:p>
            <a:pPr indent="0" marL="0">
              <a:buNone/>
            </a:pPr>
            <a:r>
              <a:rPr dirty="0" lang="en-US"/>
              <a:t>    def __</a:t>
            </a:r>
            <a:r>
              <a:rPr dirty="0" lang="en-US" err="1"/>
              <a:t>init</a:t>
            </a:r>
            <a:r>
              <a:rPr dirty="0" lang="en-US"/>
              <a:t>__(self, radius):</a:t>
            </a:r>
          </a:p>
          <a:p>
            <a:pPr indent="0" marL="0">
              <a:buNone/>
            </a:pPr>
            <a:r>
              <a:rPr dirty="0" lang="en-US"/>
              <a:t>        </a:t>
            </a:r>
            <a:r>
              <a:rPr dirty="0" lang="en-US" err="1"/>
              <a:t>self.radius</a:t>
            </a:r>
            <a:r>
              <a:rPr dirty="0" lang="en-US"/>
              <a:t> = radius</a:t>
            </a:r>
          </a:p>
          <a:p>
            <a:pPr indent="0" marL="0">
              <a:buNone/>
            </a:pPr>
            <a:endParaRPr dirty="0" lang="en-US"/>
          </a:p>
          <a:p>
            <a:pPr indent="0" marL="0">
              <a:buNone/>
            </a:pPr>
            <a:r>
              <a:rPr dirty="0" lang="en-US"/>
              <a:t>    def area(self):</a:t>
            </a:r>
          </a:p>
          <a:p>
            <a:pPr indent="0" marL="0">
              <a:buNone/>
            </a:pPr>
            <a:r>
              <a:rPr dirty="0" lang="en-US"/>
              <a:t>        return 3.14 * </a:t>
            </a:r>
            <a:r>
              <a:rPr dirty="0" lang="en-US" err="1"/>
              <a:t>self.radius</a:t>
            </a:r>
            <a:r>
              <a:rPr dirty="0" lang="en-US"/>
              <a:t> ** 2</a:t>
            </a:r>
          </a:p>
          <a:p>
            <a:pPr indent="0" marL="0">
              <a:buNone/>
            </a:pPr>
            <a:endParaRPr dirty="0" lang="en-US"/>
          </a:p>
          <a:p>
            <a:pPr indent="0" marL="0">
              <a:buNone/>
            </a:pPr>
            <a:r>
              <a:rPr dirty="0" lang="en-US"/>
              <a:t># Creating an instance of the Circle class</a:t>
            </a:r>
          </a:p>
          <a:p>
            <a:pPr indent="0" marL="0">
              <a:buNone/>
            </a:pPr>
            <a:r>
              <a:rPr dirty="0" lang="en-US"/>
              <a:t>circle = Circle(5)</a:t>
            </a:r>
          </a:p>
          <a:p>
            <a:pPr indent="0" marL="0">
              <a:buNone/>
            </a:pPr>
            <a:r>
              <a:rPr dirty="0" lang="en-US"/>
              <a:t>print(</a:t>
            </a:r>
            <a:r>
              <a:rPr dirty="0" lang="en-US" err="1"/>
              <a:t>circle.area</a:t>
            </a:r>
            <a:r>
              <a:rPr dirty="0" lang="en-US"/>
              <a:t>())  # Output: 78.5</a:t>
            </a:r>
          </a:p>
          <a:p>
            <a:pPr indent="0" marL="0">
              <a:buNone/>
            </a:pPr>
            <a:endParaRPr dirty="0" lang="en-US"/>
          </a:p>
          <a:p>
            <a:pPr indent="0" marL="0">
              <a:buNone/>
            </a:pPr>
            <a:r>
              <a:rPr dirty="0" lang="en-IN"/>
              <a:t>Is self in Python a Keyword?</a:t>
            </a:r>
          </a:p>
          <a:p>
            <a:pPr indent="0" marL="0">
              <a:buNone/>
            </a:pPr>
            <a:r>
              <a:rPr dirty="0" lang="en-IN"/>
              <a:t>No, ‘ self ‘ is not a keyword in Python. Self is just a parameter name used in instance methods to refer to the instance itself.</a:t>
            </a:r>
          </a:p>
          <a:p>
            <a:endParaRPr dirty="0"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28" name="Title 1"/>
          <p:cNvSpPr>
            <a:spLocks noGrp="1"/>
          </p:cNvSpPr>
          <p:nvPr>
            <p:ph type="title"/>
          </p:nvPr>
        </p:nvSpPr>
        <p:spPr>
          <a:xfrm>
            <a:off x="457200" y="152400"/>
            <a:ext cx="8229600" cy="487362"/>
          </a:xfrm>
        </p:spPr>
        <p:txBody>
          <a:bodyPr>
            <a:noAutofit/>
          </a:bodyPr>
          <a:p>
            <a:r>
              <a:rPr b="1" dirty="0" sz="2000" lang="en-US" smtClean="0"/>
              <a:t>Type Of Variable</a:t>
            </a:r>
            <a:endParaRPr b="1" dirty="0" sz="2000" lang="en-IN"/>
          </a:p>
        </p:txBody>
      </p:sp>
      <p:sp>
        <p:nvSpPr>
          <p:cNvPr id="1048629" name="Content Placeholder 2"/>
          <p:cNvSpPr>
            <a:spLocks noGrp="1"/>
          </p:cNvSpPr>
          <p:nvPr>
            <p:ph idx="1"/>
          </p:nvPr>
        </p:nvSpPr>
        <p:spPr>
          <a:xfrm>
            <a:off x="457200" y="609600"/>
            <a:ext cx="8229600" cy="5516563"/>
          </a:xfrm>
        </p:spPr>
        <p:txBody>
          <a:bodyPr>
            <a:normAutofit/>
          </a:bodyPr>
          <a:p>
            <a:pPr algn="ctr" indent="0" marL="0">
              <a:buNone/>
            </a:pPr>
            <a:r>
              <a:rPr b="1" dirty="0" sz="1900" lang="en-US" smtClean="0"/>
              <a:t>TWO TYPES OF VARIABLES:</a:t>
            </a:r>
          </a:p>
          <a:p>
            <a:pPr algn="ctr" indent="0" marL="0">
              <a:buNone/>
            </a:pPr>
            <a:r>
              <a:rPr b="1" dirty="0" sz="1900" lang="en-US" smtClean="0"/>
              <a:t>Global </a:t>
            </a:r>
            <a:r>
              <a:rPr b="1" dirty="0" sz="1900" lang="en-US"/>
              <a:t>and </a:t>
            </a:r>
            <a:r>
              <a:rPr b="1" dirty="0" sz="1900" lang="en-US" smtClean="0"/>
              <a:t>Local</a:t>
            </a:r>
            <a:endParaRPr b="1" dirty="0" sz="1900" lang="en-US"/>
          </a:p>
          <a:p>
            <a:pPr algn="ctr" indent="0" marL="0">
              <a:buNone/>
            </a:pPr>
            <a:r>
              <a:rPr b="1" dirty="0" sz="1800" lang="en-US"/>
              <a:t>Local variables</a:t>
            </a:r>
            <a:r>
              <a:rPr dirty="0" sz="1800" lang="en-US"/>
              <a:t> in Python are the ones that are defined and declared inside a function. We can not call this variable outside the function.</a:t>
            </a:r>
            <a:endParaRPr dirty="0" sz="1900" lang="en-US"/>
          </a:p>
          <a:p>
            <a:pPr indent="0" marL="0">
              <a:buNone/>
            </a:pPr>
            <a:r>
              <a:rPr dirty="0" lang="en-US" smtClean="0"/>
              <a:t># </a:t>
            </a:r>
            <a:r>
              <a:rPr dirty="0" lang="en-US"/>
              <a:t>This function uses local variable s</a:t>
            </a:r>
          </a:p>
          <a:p>
            <a:pPr indent="0" marL="0">
              <a:buNone/>
            </a:pPr>
            <a:r>
              <a:rPr dirty="0" lang="en-US" err="1"/>
              <a:t>def</a:t>
            </a:r>
            <a:r>
              <a:rPr dirty="0" lang="en-US"/>
              <a:t> f():</a:t>
            </a:r>
          </a:p>
          <a:p>
            <a:pPr indent="0" marL="0">
              <a:buNone/>
            </a:pPr>
            <a:r>
              <a:rPr dirty="0" lang="en-US"/>
              <a:t>    s = "Welcome </a:t>
            </a:r>
            <a:r>
              <a:rPr dirty="0" lang="en-US" smtClean="0"/>
              <a:t>Ismail </a:t>
            </a:r>
            <a:r>
              <a:rPr dirty="0" lang="en-US" err="1" smtClean="0"/>
              <a:t>yusuf</a:t>
            </a:r>
            <a:r>
              <a:rPr dirty="0" lang="en-US" smtClean="0"/>
              <a:t> college"</a:t>
            </a:r>
            <a:endParaRPr dirty="0" lang="en-US"/>
          </a:p>
          <a:p>
            <a:pPr indent="0" marL="0">
              <a:buNone/>
            </a:pPr>
            <a:r>
              <a:rPr dirty="0" lang="en-US"/>
              <a:t>    print(s)</a:t>
            </a:r>
          </a:p>
          <a:p>
            <a:pPr indent="0" marL="0">
              <a:buNone/>
            </a:pPr>
            <a:r>
              <a:rPr dirty="0" lang="en-US" smtClean="0"/>
              <a:t>f()</a:t>
            </a:r>
          </a:p>
          <a:p>
            <a:pPr indent="0" marL="0">
              <a:buNone/>
            </a:pPr>
            <a:r>
              <a:rPr b="1" dirty="0" lang="en-US" u="sng" smtClean="0"/>
              <a:t>Output:</a:t>
            </a:r>
          </a:p>
          <a:p>
            <a:pPr indent="0" marL="0">
              <a:buNone/>
            </a:pPr>
            <a:r>
              <a:rPr dirty="0" lang="en-US"/>
              <a:t>Welcome Ismail </a:t>
            </a:r>
            <a:r>
              <a:rPr dirty="0" lang="en-US" err="1"/>
              <a:t>yusuf</a:t>
            </a:r>
            <a:r>
              <a:rPr dirty="0" lang="en-US"/>
              <a:t> college</a:t>
            </a:r>
            <a:endParaRPr b="1" dirty="0" lang="en-US" u="sng" smtClean="0"/>
          </a:p>
          <a:p>
            <a:endParaRPr dirty="0"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30" name="Content Placeholder 2"/>
          <p:cNvSpPr>
            <a:spLocks noGrp="1"/>
          </p:cNvSpPr>
          <p:nvPr>
            <p:ph idx="1"/>
          </p:nvPr>
        </p:nvSpPr>
        <p:spPr>
          <a:xfrm>
            <a:off x="457200" y="457200"/>
            <a:ext cx="8229600" cy="5668963"/>
          </a:xfrm>
        </p:spPr>
        <p:txBody>
          <a:bodyPr>
            <a:normAutofit fontScale="93750" lnSpcReduction="20000"/>
          </a:bodyPr>
          <a:p>
            <a:pPr fontAlgn="base"/>
            <a:r>
              <a:rPr b="1" dirty="0" i="1" lang="en-US"/>
              <a:t>Global Variables:</a:t>
            </a:r>
            <a:r>
              <a:rPr dirty="0" i="1" lang="en-US"/>
              <a:t> Global variables are variables that are declared outside of any function. They can be accessed and modified by any function within the same module.</a:t>
            </a:r>
          </a:p>
          <a:p>
            <a:pPr indent="0" marL="0">
              <a:buNone/>
            </a:pPr>
            <a:r>
              <a:rPr dirty="0" lang="en-US" smtClean="0"/>
              <a:t>e.g.</a:t>
            </a:r>
            <a:endParaRPr dirty="0" lang="en-US"/>
          </a:p>
          <a:p>
            <a:pPr indent="0" marL="0">
              <a:buNone/>
            </a:pPr>
            <a:r>
              <a:rPr dirty="0" lang="en-US" err="1"/>
              <a:t>def</a:t>
            </a:r>
            <a:r>
              <a:rPr dirty="0" lang="en-US"/>
              <a:t> f():</a:t>
            </a:r>
          </a:p>
          <a:p>
            <a:pPr indent="0" marL="0">
              <a:buNone/>
            </a:pPr>
            <a:r>
              <a:rPr dirty="0" lang="en-US"/>
              <a:t>    print(s</a:t>
            </a:r>
            <a:r>
              <a:rPr dirty="0" lang="en-US" smtClean="0"/>
              <a:t>)</a:t>
            </a:r>
            <a:endParaRPr dirty="0" lang="en-US"/>
          </a:p>
          <a:p>
            <a:pPr indent="0" marL="0">
              <a:buNone/>
            </a:pPr>
            <a:r>
              <a:rPr dirty="0" lang="en-US"/>
              <a:t># Global scope</a:t>
            </a:r>
          </a:p>
          <a:p>
            <a:pPr indent="0" marL="0">
              <a:buNone/>
            </a:pPr>
            <a:r>
              <a:rPr dirty="0" lang="en-US"/>
              <a:t>s = "I love Python"</a:t>
            </a:r>
          </a:p>
          <a:p>
            <a:pPr indent="0" marL="0">
              <a:buNone/>
            </a:pPr>
            <a:r>
              <a:rPr dirty="0" lang="en-US"/>
              <a:t>f</a:t>
            </a:r>
            <a:r>
              <a:rPr dirty="0" lang="en-US" smtClean="0"/>
              <a:t>()</a:t>
            </a:r>
          </a:p>
          <a:p>
            <a:pPr indent="0" marL="0">
              <a:buNone/>
            </a:pPr>
            <a:r>
              <a:rPr b="1" dirty="0" lang="en-US" u="sng" smtClean="0"/>
              <a:t>Output:</a:t>
            </a:r>
          </a:p>
          <a:p>
            <a:pPr indent="0" marL="0">
              <a:buNone/>
            </a:pPr>
            <a:r>
              <a:rPr dirty="0" lang="en-US"/>
              <a:t>I love Python</a:t>
            </a:r>
            <a:endParaRPr b="1" dirty="0" lang="en-US" u="sng" smtClean="0"/>
          </a:p>
          <a:p>
            <a:pPr indent="0" marL="0">
              <a:buNone/>
            </a:pPr>
            <a:endParaRPr b="1" dirty="0" lang="en-US" u="sng"/>
          </a:p>
          <a:p>
            <a:pPr indent="0" marL="0">
              <a:buNone/>
            </a:pPr>
            <a:endParaRPr dirty="0" lang="en-US"/>
          </a:p>
          <a:p>
            <a:endParaRPr dirty="0"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31" name="Content Placeholder 2"/>
          <p:cNvSpPr>
            <a:spLocks noGrp="1"/>
          </p:cNvSpPr>
          <p:nvPr>
            <p:ph idx="1"/>
          </p:nvPr>
        </p:nvSpPr>
        <p:spPr>
          <a:xfrm>
            <a:off x="457200" y="381000"/>
            <a:ext cx="8229600" cy="5745163"/>
          </a:xfrm>
        </p:spPr>
        <p:txBody>
          <a:bodyPr>
            <a:noAutofit/>
          </a:bodyPr>
          <a:p>
            <a:pPr fontAlgn="base" indent="0" marL="0">
              <a:buNone/>
            </a:pPr>
            <a:r>
              <a:rPr b="1" dirty="0" sz="1200" lang="en-US"/>
              <a:t>Rules of global keyword</a:t>
            </a:r>
          </a:p>
          <a:p>
            <a:pPr fontAlgn="base" indent="0" marL="0">
              <a:buNone/>
            </a:pPr>
            <a:r>
              <a:rPr dirty="0" sz="1200" lang="en-US"/>
              <a:t>If a variable is assigned a value anywhere within the function’s body, it’s assumed to be local unless explicitly declared as global.</a:t>
            </a:r>
          </a:p>
          <a:p>
            <a:pPr fontAlgn="base" indent="0" marL="0">
              <a:buNone/>
            </a:pPr>
            <a:r>
              <a:rPr dirty="0" sz="1200" lang="en-US"/>
              <a:t>Variables that are only referenced inside a function are implicitly global.</a:t>
            </a:r>
          </a:p>
          <a:p>
            <a:pPr fontAlgn="base" indent="0" marL="0">
              <a:buNone/>
            </a:pPr>
            <a:r>
              <a:rPr dirty="0" sz="1200" lang="en-US"/>
              <a:t>We use a global in Python to use a global variable inside a function.</a:t>
            </a:r>
          </a:p>
          <a:p>
            <a:pPr fontAlgn="base" indent="0" marL="0">
              <a:buNone/>
            </a:pPr>
            <a:r>
              <a:rPr dirty="0" sz="1200" lang="en-US"/>
              <a:t>There is no need to use a global keyword in Python outside a function</a:t>
            </a:r>
            <a:r>
              <a:rPr dirty="0" sz="1200" lang="en-US" smtClean="0"/>
              <a:t>.</a:t>
            </a:r>
          </a:p>
          <a:p>
            <a:pPr fontAlgn="base" indent="0" marL="0">
              <a:buNone/>
            </a:pPr>
            <a:endParaRPr dirty="0" sz="1200" lang="en-US"/>
          </a:p>
          <a:p>
            <a:pPr fontAlgn="base" indent="0" marL="0">
              <a:buNone/>
            </a:pPr>
            <a:r>
              <a:rPr b="1" dirty="0" sz="1200" lang="en-US"/>
              <a:t>Example:</a:t>
            </a:r>
            <a:endParaRPr dirty="0" sz="1200" lang="en-US"/>
          </a:p>
          <a:p>
            <a:pPr fontAlgn="base" indent="0" marL="0">
              <a:buNone/>
            </a:pPr>
            <a:endParaRPr dirty="0" sz="1200" lang="en-US"/>
          </a:p>
          <a:p>
            <a:pPr fontAlgn="base" indent="0" marL="0">
              <a:buNone/>
            </a:pPr>
            <a:r>
              <a:rPr dirty="0" sz="1200" lang="en-US"/>
              <a:t>x = 15</a:t>
            </a:r>
          </a:p>
          <a:p>
            <a:pPr fontAlgn="base" indent="0" marL="0">
              <a:buNone/>
            </a:pPr>
            <a:endParaRPr dirty="0" sz="1200" lang="en-US"/>
          </a:p>
          <a:p>
            <a:pPr fontAlgn="base" indent="0" marL="0">
              <a:buNone/>
            </a:pPr>
            <a:r>
              <a:rPr dirty="0" sz="1200" lang="en-US" err="1"/>
              <a:t>def</a:t>
            </a:r>
            <a:r>
              <a:rPr dirty="0" sz="1200" lang="en-US"/>
              <a:t> change():</a:t>
            </a:r>
          </a:p>
          <a:p>
            <a:pPr fontAlgn="base" indent="0" marL="0">
              <a:buNone/>
            </a:pPr>
            <a:endParaRPr dirty="0" sz="1200" lang="en-US"/>
          </a:p>
          <a:p>
            <a:pPr fontAlgn="base" indent="0" marL="0">
              <a:buNone/>
            </a:pPr>
            <a:r>
              <a:rPr dirty="0" sz="1200" lang="en-US"/>
              <a:t>    # using a global keyword</a:t>
            </a:r>
          </a:p>
          <a:p>
            <a:pPr fontAlgn="base" indent="0" marL="0">
              <a:buNone/>
            </a:pPr>
            <a:r>
              <a:rPr dirty="0" sz="1200" lang="en-US"/>
              <a:t>    global x</a:t>
            </a:r>
          </a:p>
          <a:p>
            <a:pPr fontAlgn="base" indent="0" marL="0">
              <a:buNone/>
            </a:pPr>
            <a:endParaRPr dirty="0" sz="1200" lang="en-US"/>
          </a:p>
          <a:p>
            <a:pPr fontAlgn="base" indent="0" marL="0">
              <a:buNone/>
            </a:pPr>
            <a:r>
              <a:rPr dirty="0" sz="1200" lang="en-US"/>
              <a:t>    # increment value of a by 5</a:t>
            </a:r>
          </a:p>
          <a:p>
            <a:pPr fontAlgn="base" indent="0" marL="0">
              <a:buNone/>
            </a:pPr>
            <a:r>
              <a:rPr dirty="0" sz="1200" lang="en-US"/>
              <a:t>    x = x + 5</a:t>
            </a:r>
          </a:p>
          <a:p>
            <a:pPr fontAlgn="base" indent="0" marL="0">
              <a:buNone/>
            </a:pPr>
            <a:r>
              <a:rPr dirty="0" sz="1200" lang="en-US"/>
              <a:t>    print("Value of x inside a function :", x)</a:t>
            </a:r>
          </a:p>
          <a:p>
            <a:pPr fontAlgn="base" indent="0" marL="0">
              <a:buNone/>
            </a:pPr>
            <a:endParaRPr dirty="0" sz="1200" lang="en-US"/>
          </a:p>
          <a:p>
            <a:pPr fontAlgn="base" indent="0" marL="0">
              <a:buNone/>
            </a:pPr>
            <a:endParaRPr dirty="0" sz="1200" lang="en-US"/>
          </a:p>
          <a:p>
            <a:pPr fontAlgn="base" indent="0" marL="0">
              <a:buNone/>
            </a:pPr>
            <a:r>
              <a:rPr dirty="0" sz="1200" lang="en-US"/>
              <a:t>change()</a:t>
            </a:r>
          </a:p>
          <a:p>
            <a:pPr fontAlgn="base" indent="0" marL="0">
              <a:buNone/>
            </a:pPr>
            <a:r>
              <a:rPr dirty="0" sz="1200" lang="en-US"/>
              <a:t>print("Value of x outside a function :", x)</a:t>
            </a:r>
          </a:p>
          <a:p>
            <a:pPr fontAlgn="base" indent="0" marL="0">
              <a:buNone/>
            </a:pPr>
            <a:r>
              <a:rPr b="1" dirty="0" sz="1200" lang="en-US" smtClean="0"/>
              <a:t>Output</a:t>
            </a:r>
            <a:r>
              <a:rPr b="1" dirty="0" sz="1200" lang="en-US"/>
              <a:t>:</a:t>
            </a:r>
            <a:endParaRPr dirty="0" sz="1200" lang="en-US"/>
          </a:p>
          <a:p>
            <a:pPr indent="0" marL="0">
              <a:buNone/>
            </a:pPr>
            <a:r>
              <a:rPr dirty="0" sz="1200" lang="en-US"/>
              <a:t>Value of x inside a function : 20</a:t>
            </a:r>
            <a:br>
              <a:rPr dirty="0" sz="1200" lang="en-US"/>
            </a:br>
            <a:r>
              <a:rPr dirty="0" sz="1200" lang="en-US"/>
              <a:t>Value of x outside a function : 20</a:t>
            </a:r>
            <a:endParaRPr dirty="0" sz="1200"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32" name="Title 1"/>
          <p:cNvSpPr>
            <a:spLocks noGrp="1"/>
          </p:cNvSpPr>
          <p:nvPr>
            <p:ph type="title"/>
          </p:nvPr>
        </p:nvSpPr>
        <p:spPr>
          <a:xfrm>
            <a:off x="457200" y="274638"/>
            <a:ext cx="8229600" cy="487362"/>
          </a:xfrm>
        </p:spPr>
        <p:txBody>
          <a:bodyPr>
            <a:normAutofit/>
          </a:bodyPr>
          <a:p>
            <a:r>
              <a:rPr b="1" dirty="0" sz="2800" lang="en-US" u="sng" smtClean="0"/>
              <a:t>Methods in Python</a:t>
            </a:r>
            <a:endParaRPr b="1" dirty="0" sz="2800" lang="en-IN" u="sng"/>
          </a:p>
        </p:txBody>
      </p:sp>
      <p:sp>
        <p:nvSpPr>
          <p:cNvPr id="1048633" name="Content Placeholder 2"/>
          <p:cNvSpPr>
            <a:spLocks noGrp="1"/>
          </p:cNvSpPr>
          <p:nvPr>
            <p:ph idx="1"/>
          </p:nvPr>
        </p:nvSpPr>
        <p:spPr>
          <a:xfrm>
            <a:off x="457200" y="762000"/>
            <a:ext cx="8229600" cy="5364163"/>
          </a:xfrm>
        </p:spPr>
        <p:txBody>
          <a:bodyPr>
            <a:normAutofit fontScale="81250" lnSpcReduction="20000"/>
          </a:bodyPr>
          <a:p>
            <a:r>
              <a:rPr dirty="0" lang="en-US"/>
              <a:t> </a:t>
            </a:r>
            <a:r>
              <a:rPr b="1" dirty="0" lang="en-US" u="sng">
                <a:hlinkClick r:id="rId1"/>
              </a:rPr>
              <a:t>methods</a:t>
            </a:r>
            <a:r>
              <a:rPr dirty="0" lang="en-US"/>
              <a:t> are functions that are associated with an object and can manipulate its data or perform actions on it. They are called using dot notation, with the object name followed by a period and the method name. Methods are an important part of object-oriented programming in Python.</a:t>
            </a:r>
          </a:p>
          <a:p>
            <a:r>
              <a:rPr dirty="0" lang="en-US"/>
              <a:t>Python offers various types of these methods. These are crucial to becoming an efficient programmer and consequently are useful for a data science professional.</a:t>
            </a:r>
          </a:p>
          <a:p>
            <a:pPr indent="0" marL="0">
              <a:buNone/>
            </a:pPr>
            <a:r>
              <a:rPr dirty="0" lang="en-US"/>
              <a:t>Types of Methods in Python</a:t>
            </a:r>
          </a:p>
          <a:p>
            <a:r>
              <a:rPr dirty="0" lang="en-US"/>
              <a:t>There are basically three types of methods in Python:</a:t>
            </a:r>
          </a:p>
          <a:p>
            <a:r>
              <a:rPr dirty="0" lang="en-US"/>
              <a:t>Instance Method</a:t>
            </a:r>
          </a:p>
          <a:p>
            <a:r>
              <a:rPr dirty="0" lang="en-US"/>
              <a:t>Class Method</a:t>
            </a:r>
          </a:p>
          <a:p>
            <a:r>
              <a:rPr dirty="0" lang="en-US"/>
              <a:t>Static Method</a:t>
            </a:r>
          </a:p>
          <a:p>
            <a:endParaRPr dirty="0"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34" name="Content Placeholder 2"/>
          <p:cNvSpPr>
            <a:spLocks noGrp="1"/>
          </p:cNvSpPr>
          <p:nvPr>
            <p:ph idx="1"/>
          </p:nvPr>
        </p:nvSpPr>
        <p:spPr>
          <a:xfrm>
            <a:off x="457200" y="304800"/>
            <a:ext cx="8229600" cy="6324600"/>
          </a:xfrm>
        </p:spPr>
        <p:txBody>
          <a:bodyPr>
            <a:noAutofit/>
          </a:bodyPr>
          <a:p>
            <a:pPr indent="0" marL="0">
              <a:buNone/>
            </a:pPr>
            <a:r>
              <a:rPr dirty="0" sz="1100" lang="en-US"/>
              <a:t>1. Instance Methods</a:t>
            </a:r>
          </a:p>
          <a:p>
            <a:pPr indent="0" marL="0">
              <a:buNone/>
            </a:pPr>
            <a:r>
              <a:rPr dirty="0" sz="1100" lang="en-US"/>
              <a:t>The purpose of instance methods is to set or </a:t>
            </a:r>
            <a:r>
              <a:rPr b="1" dirty="0" sz="1100" lang="en-US" u="sng">
                <a:hlinkClick r:id="rId1"/>
              </a:rPr>
              <a:t>get details</a:t>
            </a:r>
            <a:r>
              <a:rPr dirty="0" sz="1100" lang="en-US"/>
              <a:t> about instances (objects), and that is why they’re known as instance methods. They are the most common type of methods used in a Python class.</a:t>
            </a:r>
          </a:p>
          <a:p>
            <a:pPr indent="0" marL="0">
              <a:buNone/>
            </a:pPr>
            <a:r>
              <a:rPr dirty="0" sz="1100" lang="en-US"/>
              <a:t>They have one default parameter- </a:t>
            </a:r>
            <a:r>
              <a:rPr b="1" dirty="0" sz="1100" lang="en-US"/>
              <a:t>self,</a:t>
            </a:r>
            <a:r>
              <a:rPr dirty="0" sz="1100" lang="en-US"/>
              <a:t> which points to an instance of the class. </a:t>
            </a:r>
            <a:r>
              <a:rPr dirty="0" sz="1100" i="1" lang="en-US"/>
              <a:t>Although you don’t have to pass that every time.</a:t>
            </a:r>
            <a:r>
              <a:rPr dirty="0" sz="1100" lang="en-US"/>
              <a:t> You can change the name of this parameter but it is better to stick to the convention </a:t>
            </a:r>
            <a:r>
              <a:rPr dirty="0" sz="1100" lang="en-US" err="1"/>
              <a:t>i.e</a:t>
            </a:r>
            <a:r>
              <a:rPr dirty="0" sz="1100" lang="en-US"/>
              <a:t> </a:t>
            </a:r>
            <a:r>
              <a:rPr b="1" dirty="0" sz="1100" lang="en-US"/>
              <a:t>self.</a:t>
            </a:r>
            <a:endParaRPr dirty="0" sz="1100" lang="en-US"/>
          </a:p>
          <a:p>
            <a:pPr indent="0" marL="0">
              <a:buNone/>
            </a:pPr>
            <a:r>
              <a:rPr dirty="0" sz="1100" lang="en-US"/>
              <a:t>Any method you create inside a class is an instance method unless you specially specify Python otherwise.</a:t>
            </a:r>
          </a:p>
          <a:p>
            <a:pPr indent="0" marL="0">
              <a:buNone/>
            </a:pPr>
            <a:r>
              <a:rPr dirty="0" sz="1100" lang="en-US"/>
              <a:t>Creating an Instance Method</a:t>
            </a:r>
          </a:p>
          <a:p>
            <a:pPr indent="0" marL="0">
              <a:buNone/>
            </a:pPr>
            <a:r>
              <a:rPr dirty="0" sz="1100" lang="en-US"/>
              <a:t>Let’s see how to create an instance method</a:t>
            </a:r>
            <a:r>
              <a:rPr dirty="0" sz="1100" lang="en-US" smtClean="0"/>
              <a:t>:</a:t>
            </a:r>
          </a:p>
          <a:p>
            <a:pPr indent="0" marL="0">
              <a:buNone/>
            </a:pPr>
            <a:r>
              <a:rPr dirty="0" sz="1100" lang="en-US"/>
              <a:t>class </a:t>
            </a:r>
            <a:r>
              <a:rPr dirty="0" sz="1100" lang="en-US" err="1"/>
              <a:t>My_class</a:t>
            </a:r>
            <a:r>
              <a:rPr dirty="0" sz="1100" lang="en-US"/>
              <a:t>: </a:t>
            </a:r>
            <a:endParaRPr dirty="0" sz="1100" lang="en-US" smtClean="0"/>
          </a:p>
          <a:p>
            <a:pPr indent="0" marL="0">
              <a:buNone/>
            </a:pPr>
            <a:r>
              <a:rPr dirty="0" sz="1100" lang="en-US"/>
              <a:t>	</a:t>
            </a:r>
            <a:r>
              <a:rPr dirty="0" sz="1100" lang="en-US" err="1" smtClean="0"/>
              <a:t>def</a:t>
            </a:r>
            <a:r>
              <a:rPr dirty="0" sz="1100" lang="en-US" smtClean="0"/>
              <a:t> </a:t>
            </a:r>
            <a:r>
              <a:rPr dirty="0" sz="1100" lang="en-US" err="1"/>
              <a:t>instance_method</a:t>
            </a:r>
            <a:r>
              <a:rPr dirty="0" sz="1100" lang="en-US"/>
              <a:t>(self): </a:t>
            </a:r>
            <a:endParaRPr dirty="0" sz="1100" lang="en-US" smtClean="0"/>
          </a:p>
          <a:p>
            <a:pPr indent="0" marL="0">
              <a:buNone/>
            </a:pPr>
            <a:r>
              <a:rPr dirty="0" sz="1100" lang="en-US"/>
              <a:t>	</a:t>
            </a:r>
            <a:r>
              <a:rPr dirty="0" sz="1100" lang="en-US" smtClean="0"/>
              <a:t>	return </a:t>
            </a:r>
            <a:r>
              <a:rPr dirty="0" sz="1100" lang="en-US"/>
              <a:t>"This is an instance method</a:t>
            </a:r>
            <a:r>
              <a:rPr dirty="0" sz="1100" lang="en-US" smtClean="0"/>
              <a:t>.“</a:t>
            </a:r>
          </a:p>
          <a:p>
            <a:pPr indent="0" marL="0">
              <a:buNone/>
            </a:pPr>
            <a:r>
              <a:rPr dirty="0" sz="1100" lang="en-US"/>
              <a:t>In order to call an instance method, you’ve to create an object/instance of the class. With the help of this object, you can access any </a:t>
            </a:r>
            <a:r>
              <a:rPr b="1" dirty="0" sz="1100" lang="en-US" u="sng">
                <a:hlinkClick r:id="rId2"/>
              </a:rPr>
              <a:t>method</a:t>
            </a:r>
            <a:r>
              <a:rPr dirty="0" sz="1100" lang="en-US"/>
              <a:t> of the class</a:t>
            </a:r>
            <a:r>
              <a:rPr dirty="0" sz="1100" lang="en-US" smtClean="0"/>
              <a:t>.</a:t>
            </a:r>
          </a:p>
          <a:p>
            <a:pPr indent="0" marL="0">
              <a:buNone/>
            </a:pPr>
            <a:r>
              <a:rPr dirty="0" sz="1100" lang="en-IN" err="1" smtClean="0"/>
              <a:t>obj</a:t>
            </a:r>
            <a:r>
              <a:rPr dirty="0" sz="1100" lang="en-IN" smtClean="0"/>
              <a:t> </a:t>
            </a:r>
            <a:r>
              <a:rPr dirty="0" sz="1100" lang="en-IN"/>
              <a:t>= </a:t>
            </a:r>
            <a:r>
              <a:rPr dirty="0" sz="1100" lang="en-IN" err="1"/>
              <a:t>My_class</a:t>
            </a:r>
            <a:r>
              <a:rPr dirty="0" sz="1100" lang="en-IN"/>
              <a:t>() </a:t>
            </a:r>
            <a:endParaRPr dirty="0" sz="1100" lang="en-IN" smtClean="0"/>
          </a:p>
          <a:p>
            <a:pPr indent="0" marL="0">
              <a:buNone/>
            </a:pPr>
            <a:r>
              <a:rPr dirty="0" sz="1100" lang="en-IN" err="1" smtClean="0"/>
              <a:t>obj.instance_method</a:t>
            </a:r>
            <a:r>
              <a:rPr dirty="0" sz="1100" lang="en-IN" smtClean="0"/>
              <a:t>()</a:t>
            </a:r>
          </a:p>
          <a:p>
            <a:pPr indent="0" marL="0">
              <a:buNone/>
            </a:pPr>
            <a:r>
              <a:rPr dirty="0" sz="1100" lang="en-US" smtClean="0"/>
              <a:t>Output:</a:t>
            </a:r>
          </a:p>
          <a:p>
            <a:pPr indent="0" marL="0">
              <a:buNone/>
            </a:pPr>
            <a:r>
              <a:rPr dirty="0" sz="1100" lang="en-US"/>
              <a:t>This is an instance </a:t>
            </a:r>
            <a:r>
              <a:rPr dirty="0" sz="1100" lang="en-US" smtClean="0"/>
              <a:t>method</a:t>
            </a:r>
          </a:p>
          <a:p>
            <a:pPr indent="0" marL="0">
              <a:buNone/>
            </a:pPr>
            <a:r>
              <a:rPr dirty="0" sz="1100" lang="en-US" smtClean="0"/>
              <a:t>When </a:t>
            </a:r>
            <a:r>
              <a:rPr dirty="0" sz="1100" lang="en-US"/>
              <a:t>the instance method is called, Python replaces the self argument with the instance object, obj. That is why we should add one default parameter while defining the instance methods. Notice that when </a:t>
            </a:r>
            <a:r>
              <a:rPr b="1" dirty="0" sz="1100" lang="en-US" err="1"/>
              <a:t>instance_method</a:t>
            </a:r>
            <a:r>
              <a:rPr b="1" dirty="0" sz="1100" lang="en-US"/>
              <a:t>()</a:t>
            </a:r>
            <a:r>
              <a:rPr dirty="0" sz="1100" lang="en-US"/>
              <a:t> is called, you don’t have to pass self.  Python does this for you.</a:t>
            </a:r>
            <a:endParaRPr dirty="0" sz="1100" lang="en-US" smtClean="0"/>
          </a:p>
          <a:p>
            <a:pPr indent="0" marL="0">
              <a:buNone/>
            </a:pPr>
            <a:endParaRPr dirty="0" sz="1100" lang="en-US"/>
          </a:p>
          <a:p>
            <a:pPr indent="0" marL="0">
              <a:buNone/>
            </a:pPr>
            <a:r>
              <a:rPr dirty="0" sz="1100" lang="en-US"/>
              <a:t>Along with the default parameter self, you can add other parameters of your choice as well</a:t>
            </a:r>
            <a:r>
              <a:rPr dirty="0" sz="1100" lang="en-US" smtClean="0"/>
              <a:t>:</a:t>
            </a:r>
          </a:p>
          <a:p>
            <a:pPr indent="0" marL="0">
              <a:buNone/>
            </a:pPr>
            <a:r>
              <a:rPr dirty="0" sz="1100" lang="en-US"/>
              <a:t>class </a:t>
            </a:r>
            <a:r>
              <a:rPr dirty="0" sz="1100" lang="en-US" err="1"/>
              <a:t>My_class</a:t>
            </a:r>
            <a:r>
              <a:rPr dirty="0" sz="1100" lang="en-US"/>
              <a:t>: </a:t>
            </a:r>
            <a:endParaRPr dirty="0" sz="1100" lang="en-US" smtClean="0"/>
          </a:p>
          <a:p>
            <a:pPr indent="0" marL="0">
              <a:buNone/>
            </a:pPr>
            <a:r>
              <a:rPr dirty="0" sz="1100" lang="en-US" smtClean="0"/>
              <a:t>	</a:t>
            </a:r>
            <a:r>
              <a:rPr dirty="0" sz="1100" lang="en-US" err="1" smtClean="0"/>
              <a:t>def</a:t>
            </a:r>
            <a:r>
              <a:rPr dirty="0" sz="1100" lang="en-US" smtClean="0"/>
              <a:t> </a:t>
            </a:r>
            <a:r>
              <a:rPr dirty="0" sz="1100" lang="en-US" err="1"/>
              <a:t>instance_method</a:t>
            </a:r>
            <a:r>
              <a:rPr dirty="0" sz="1100" lang="en-US"/>
              <a:t>(self, a</a:t>
            </a:r>
            <a:r>
              <a:rPr dirty="0" sz="1100" lang="en-US" smtClean="0"/>
              <a:t>):</a:t>
            </a:r>
          </a:p>
          <a:p>
            <a:pPr indent="0" marL="0">
              <a:buNone/>
            </a:pPr>
            <a:r>
              <a:rPr dirty="0" sz="1100" lang="en-US"/>
              <a:t>	</a:t>
            </a:r>
            <a:r>
              <a:rPr dirty="0" sz="1100" lang="en-US" smtClean="0"/>
              <a:t>	 </a:t>
            </a:r>
            <a:r>
              <a:rPr dirty="0" sz="1100" lang="en-US"/>
              <a:t>return </a:t>
            </a:r>
            <a:r>
              <a:rPr dirty="0" sz="1100" lang="en-US" err="1"/>
              <a:t>f"This</a:t>
            </a:r>
            <a:r>
              <a:rPr dirty="0" sz="1100" lang="en-US"/>
              <a:t> is an instance method with a parameter a = {a</a:t>
            </a:r>
            <a:r>
              <a:rPr dirty="0" sz="1100" lang="en-US" smtClean="0"/>
              <a:t>}.“</a:t>
            </a:r>
          </a:p>
          <a:p>
            <a:pPr indent="0" marL="0">
              <a:buNone/>
            </a:pPr>
            <a:r>
              <a:rPr dirty="0" sz="1100" lang="en-US"/>
              <a:t>We have an additional parameter “a” here. Now let’s create the object of the class and call this instance method</a:t>
            </a:r>
            <a:r>
              <a:rPr dirty="0" sz="1100" lang="en-US" smtClean="0"/>
              <a:t>:</a:t>
            </a:r>
          </a:p>
          <a:p>
            <a:pPr indent="0" marL="0">
              <a:buNone/>
            </a:pPr>
            <a:endParaRPr dirty="0" sz="1100" lang="en-US"/>
          </a:p>
          <a:p>
            <a:pPr indent="0" marL="0">
              <a:buNone/>
            </a:pPr>
            <a:r>
              <a:rPr dirty="0" sz="1100" lang="en-IN" err="1"/>
              <a:t>obj</a:t>
            </a:r>
            <a:r>
              <a:rPr dirty="0" sz="1100" lang="en-IN"/>
              <a:t> = </a:t>
            </a:r>
            <a:r>
              <a:rPr dirty="0" sz="1100" lang="en-IN" err="1"/>
              <a:t>My_class</a:t>
            </a:r>
            <a:r>
              <a:rPr dirty="0" sz="1100" lang="en-IN"/>
              <a:t>() </a:t>
            </a:r>
            <a:endParaRPr dirty="0" sz="1100" lang="en-IN" smtClean="0"/>
          </a:p>
          <a:p>
            <a:pPr indent="0" marL="0">
              <a:buNone/>
            </a:pPr>
            <a:r>
              <a:rPr dirty="0" sz="1100" lang="en-IN" err="1" smtClean="0"/>
              <a:t>obj.instance_method</a:t>
            </a:r>
            <a:r>
              <a:rPr dirty="0" sz="1100" lang="en-IN" smtClean="0"/>
              <a:t>(10)</a:t>
            </a:r>
          </a:p>
          <a:p>
            <a:pPr indent="0" marL="0">
              <a:buNone/>
            </a:pPr>
            <a:r>
              <a:rPr dirty="0" sz="1100" lang="en-US" smtClean="0"/>
              <a:t>Output:</a:t>
            </a:r>
          </a:p>
          <a:p>
            <a:pPr indent="0" marL="0">
              <a:buNone/>
            </a:pPr>
            <a:r>
              <a:rPr dirty="0" sz="1100" lang="en-US" smtClean="0"/>
              <a:t>This </a:t>
            </a:r>
            <a:r>
              <a:rPr dirty="0" sz="1100" lang="en-US"/>
              <a:t>is an instance method with a parameter a </a:t>
            </a:r>
            <a:r>
              <a:rPr dirty="0" sz="1100" lang="en-US" smtClean="0"/>
              <a:t>=10</a:t>
            </a:r>
            <a:endParaRPr dirty="0" sz="1100"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35" name="Content Placeholder 2"/>
          <p:cNvSpPr>
            <a:spLocks noGrp="1"/>
          </p:cNvSpPr>
          <p:nvPr>
            <p:ph idx="1"/>
          </p:nvPr>
        </p:nvSpPr>
        <p:spPr>
          <a:xfrm>
            <a:off x="457200" y="381000"/>
            <a:ext cx="8229600" cy="5745163"/>
          </a:xfrm>
        </p:spPr>
        <p:txBody>
          <a:bodyPr>
            <a:normAutofit fontScale="64286" lnSpcReduction="20000"/>
          </a:bodyPr>
          <a:p>
            <a:pPr indent="0" marL="0">
              <a:buNone/>
            </a:pPr>
            <a:r>
              <a:rPr dirty="0" lang="en-US"/>
              <a:t>2. Class Methods</a:t>
            </a:r>
          </a:p>
          <a:p>
            <a:r>
              <a:rPr dirty="0" lang="en-US"/>
              <a:t>The purpose of the class methods is to set or get the details (status) of the class. That is why they are known as class methods. They can’t access or modify specific instance data. They are bound to the class instead of their objects. Two important things about class methods:</a:t>
            </a:r>
          </a:p>
          <a:p>
            <a:r>
              <a:rPr dirty="0" lang="en-US"/>
              <a:t>In order to define a class method, you have to specify that it is a class method with the help of the @</a:t>
            </a:r>
            <a:r>
              <a:rPr dirty="0" lang="en-US" err="1"/>
              <a:t>classmethod</a:t>
            </a:r>
            <a:r>
              <a:rPr dirty="0" lang="en-US"/>
              <a:t> decorator</a:t>
            </a:r>
          </a:p>
          <a:p>
            <a:r>
              <a:rPr dirty="0" lang="en-US"/>
              <a:t>Class methods also take one default parameter- </a:t>
            </a:r>
            <a:r>
              <a:rPr b="1" dirty="0" lang="en-US" err="1"/>
              <a:t>cls</a:t>
            </a:r>
            <a:r>
              <a:rPr b="1" dirty="0" lang="en-US"/>
              <a:t>, </a:t>
            </a:r>
            <a:r>
              <a:rPr dirty="0" lang="en-US"/>
              <a:t>which points to the class. Again, this not mandatory to name the default parameter “</a:t>
            </a:r>
            <a:r>
              <a:rPr dirty="0" lang="en-US" err="1"/>
              <a:t>cls</a:t>
            </a:r>
            <a:r>
              <a:rPr dirty="0" lang="en-US"/>
              <a:t>”. But it is always better to go with the conventions</a:t>
            </a:r>
          </a:p>
          <a:p>
            <a:r>
              <a:rPr dirty="0" lang="en-US"/>
              <a:t>Now let’s look at how to create class methods</a:t>
            </a:r>
            <a:r>
              <a:rPr dirty="0" lang="en-US" smtClean="0"/>
              <a:t>:</a:t>
            </a:r>
          </a:p>
          <a:p>
            <a:pPr indent="0" marL="0">
              <a:buNone/>
            </a:pPr>
            <a:r>
              <a:rPr dirty="0" lang="en-US" smtClean="0"/>
              <a:t> class </a:t>
            </a:r>
            <a:r>
              <a:rPr dirty="0" lang="en-US" err="1"/>
              <a:t>My_class</a:t>
            </a:r>
            <a:r>
              <a:rPr dirty="0" lang="en-US"/>
              <a:t>: </a:t>
            </a:r>
            <a:endParaRPr dirty="0" lang="en-US" smtClean="0"/>
          </a:p>
          <a:p>
            <a:pPr indent="0" lvl="1" marL="457200">
              <a:buNone/>
            </a:pPr>
            <a:r>
              <a:rPr dirty="0" lang="en-US" smtClean="0"/>
              <a:t>   @</a:t>
            </a:r>
            <a:r>
              <a:rPr dirty="0" lang="en-US" err="1"/>
              <a:t>classmethod</a:t>
            </a:r>
            <a:r>
              <a:rPr dirty="0" lang="en-US"/>
              <a:t> </a:t>
            </a:r>
            <a:endParaRPr dirty="0" lang="en-US" smtClean="0"/>
          </a:p>
          <a:p>
            <a:pPr indent="0" lvl="1" marL="457200">
              <a:buNone/>
            </a:pPr>
            <a:r>
              <a:rPr dirty="0" lang="en-US" smtClean="0"/>
              <a:t>   </a:t>
            </a:r>
            <a:r>
              <a:rPr dirty="0" lang="en-US" err="1" smtClean="0"/>
              <a:t>def</a:t>
            </a:r>
            <a:r>
              <a:rPr dirty="0" lang="en-US" smtClean="0"/>
              <a:t> </a:t>
            </a:r>
            <a:r>
              <a:rPr dirty="0" lang="en-US" err="1"/>
              <a:t>class_method</a:t>
            </a:r>
            <a:r>
              <a:rPr dirty="0" lang="en-US"/>
              <a:t>(</a:t>
            </a:r>
            <a:r>
              <a:rPr dirty="0" lang="en-US" err="1"/>
              <a:t>cls</a:t>
            </a:r>
            <a:r>
              <a:rPr dirty="0" lang="en-US" smtClean="0"/>
              <a:t>):</a:t>
            </a:r>
          </a:p>
          <a:p>
            <a:pPr indent="0" lvl="1" marL="457200">
              <a:buNone/>
            </a:pPr>
            <a:r>
              <a:rPr dirty="0" lang="en-US"/>
              <a:t> </a:t>
            </a:r>
            <a:r>
              <a:rPr dirty="0" lang="en-US" smtClean="0"/>
              <a:t>        </a:t>
            </a:r>
            <a:r>
              <a:rPr dirty="0" lang="en-US"/>
              <a:t>return "This is a class method</a:t>
            </a:r>
            <a:r>
              <a:rPr dirty="0" lang="en-US" smtClean="0"/>
              <a:t>.“</a:t>
            </a:r>
          </a:p>
          <a:p>
            <a:pPr indent="0" lvl="1" marL="457200">
              <a:buNone/>
            </a:pPr>
            <a:endParaRPr dirty="0" lang="en-US"/>
          </a:p>
          <a:p>
            <a:pPr indent="0" lvl="1" marL="457200">
              <a:buNone/>
            </a:pPr>
            <a:r>
              <a:rPr dirty="0" lang="en-US" smtClean="0"/>
              <a:t>Output:</a:t>
            </a:r>
          </a:p>
          <a:p>
            <a:pPr indent="0" lvl="1" marL="457200">
              <a:buNone/>
            </a:pPr>
            <a:r>
              <a:rPr dirty="0" lang="en-US"/>
              <a:t>This is a class method</a:t>
            </a:r>
            <a:r>
              <a:rPr dirty="0" lang="en-US" smtClean="0"/>
              <a:t>.</a:t>
            </a:r>
          </a:p>
          <a:p>
            <a:pPr indent="0" lvl="1" marL="457200">
              <a:buNone/>
            </a:pPr>
            <a:endParaRPr dirty="0" lang="en-US"/>
          </a:p>
          <a:p>
            <a:pPr indent="0" lvl="1" marL="457200">
              <a:buNone/>
            </a:pPr>
            <a:endParaRPr dirty="0" lang="en-US"/>
          </a:p>
          <a:p>
            <a:endParaRPr dirty="0"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36" name="Content Placeholder 2"/>
          <p:cNvSpPr>
            <a:spLocks noGrp="1"/>
          </p:cNvSpPr>
          <p:nvPr>
            <p:ph idx="1"/>
          </p:nvPr>
        </p:nvSpPr>
        <p:spPr>
          <a:xfrm>
            <a:off x="457200" y="228600"/>
            <a:ext cx="8229600" cy="5638799"/>
          </a:xfrm>
        </p:spPr>
        <p:txBody>
          <a:bodyPr>
            <a:normAutofit/>
          </a:bodyPr>
          <a:p>
            <a:r>
              <a:rPr dirty="0" sz="1200" lang="en-US"/>
              <a:t>This works too! </a:t>
            </a:r>
            <a:endParaRPr dirty="0" sz="1200" lang="en-US" smtClean="0"/>
          </a:p>
          <a:p>
            <a:r>
              <a:rPr dirty="0" sz="1200" lang="en-US" smtClean="0"/>
              <a:t>We </a:t>
            </a:r>
            <a:r>
              <a:rPr dirty="0" sz="1200" lang="en-US"/>
              <a:t>can access the class methods with the help of a class instance/object. But we can access the class methods directly without creating an instance or object of the class. Let’s see how</a:t>
            </a:r>
            <a:r>
              <a:rPr dirty="0" sz="1200" lang="en-US" smtClean="0"/>
              <a:t>:</a:t>
            </a:r>
          </a:p>
          <a:p>
            <a:pPr indent="0" marL="0">
              <a:buNone/>
            </a:pPr>
            <a:r>
              <a:rPr dirty="0" sz="1200" lang="en-US" smtClean="0"/>
              <a:t>As </a:t>
            </a:r>
            <a:r>
              <a:rPr dirty="0" sz="1200" lang="en-US"/>
              <a:t>I said </a:t>
            </a:r>
            <a:r>
              <a:rPr dirty="0" sz="1200" lang="en-US" smtClean="0"/>
              <a:t>earlier</a:t>
            </a:r>
            <a:r>
              <a:rPr dirty="0" sz="1200" lang="en-US"/>
              <a:t>, with the help of the instance of the class, you can access any method. So we’ll create the instance of this </a:t>
            </a:r>
            <a:r>
              <a:rPr dirty="0" sz="1200" lang="en-US" err="1"/>
              <a:t>My_class</a:t>
            </a:r>
            <a:r>
              <a:rPr dirty="0" sz="1200" lang="en-US"/>
              <a:t> as well and try calling this </a:t>
            </a:r>
            <a:r>
              <a:rPr dirty="0" sz="1200" lang="en-US" err="1"/>
              <a:t>class_method</a:t>
            </a:r>
            <a:r>
              <a:rPr dirty="0" sz="1200" lang="en-US" smtClean="0"/>
              <a:t>():</a:t>
            </a:r>
          </a:p>
          <a:p>
            <a:pPr indent="0" marL="0">
              <a:buNone/>
            </a:pPr>
            <a:r>
              <a:rPr dirty="0" sz="1200" lang="en-IN" err="1"/>
              <a:t>obj</a:t>
            </a:r>
            <a:r>
              <a:rPr dirty="0" sz="1200" lang="en-IN"/>
              <a:t> = </a:t>
            </a:r>
            <a:r>
              <a:rPr dirty="0" sz="1200" lang="en-IN" err="1"/>
              <a:t>My_class</a:t>
            </a:r>
            <a:r>
              <a:rPr dirty="0" sz="1200" lang="en-IN" smtClean="0"/>
              <a:t>()</a:t>
            </a:r>
          </a:p>
          <a:p>
            <a:pPr indent="0" marL="0">
              <a:buNone/>
            </a:pPr>
            <a:r>
              <a:rPr dirty="0" sz="1200" lang="en-IN" err="1" smtClean="0"/>
              <a:t>obj.class_method</a:t>
            </a:r>
            <a:r>
              <a:rPr dirty="0" sz="1200" lang="en-IN" smtClean="0"/>
              <a:t>()</a:t>
            </a:r>
          </a:p>
          <a:p>
            <a:pPr indent="0" marL="0">
              <a:buNone/>
            </a:pPr>
            <a:r>
              <a:rPr dirty="0" sz="1200" lang="en-IN" err="1"/>
              <a:t>My_class.class_method</a:t>
            </a:r>
            <a:r>
              <a:rPr dirty="0" sz="1200" lang="en-IN" smtClean="0"/>
              <a:t>()</a:t>
            </a:r>
          </a:p>
          <a:p>
            <a:pPr indent="0" marL="0">
              <a:buNone/>
            </a:pPr>
            <a:r>
              <a:rPr b="1" dirty="0" sz="1200" lang="en-US" u="sng" smtClean="0"/>
              <a:t>Output:</a:t>
            </a:r>
            <a:endParaRPr b="1" dirty="0" sz="1200" lang="en-IN" u="sng" smtClean="0"/>
          </a:p>
          <a:p>
            <a:pPr indent="0" marL="0">
              <a:buNone/>
            </a:pPr>
            <a:r>
              <a:rPr dirty="0" sz="1200" lang="en-US" smtClean="0"/>
              <a:t>This </a:t>
            </a:r>
            <a:r>
              <a:rPr dirty="0" sz="1200" lang="en-US"/>
              <a:t>is a class </a:t>
            </a:r>
            <a:r>
              <a:rPr dirty="0" sz="1200" lang="en-US" smtClean="0"/>
              <a:t>method</a:t>
            </a:r>
          </a:p>
          <a:p>
            <a:pPr indent="0" marL="0">
              <a:buNone/>
            </a:pPr>
            <a:r>
              <a:rPr dirty="0" sz="1200" lang="en-US"/>
              <a:t>Without creating an instance of the class, you can call the class method with – </a:t>
            </a:r>
            <a:r>
              <a:rPr b="1" dirty="0" sz="1200" lang="en-US" err="1"/>
              <a:t>Class_name.Method_name</a:t>
            </a:r>
            <a:r>
              <a:rPr b="1" dirty="0" sz="1200" lang="en-US" smtClean="0"/>
              <a:t>().</a:t>
            </a:r>
          </a:p>
          <a:p>
            <a:r>
              <a:rPr dirty="0" sz="1200" lang="en-US"/>
              <a:t>But this is not possible with instance methods where we have to create an instance of the class in order to call instance methods. Let’s see what happens when we try to call the instance method directly</a:t>
            </a:r>
            <a:r>
              <a:rPr dirty="0" sz="1200" lang="en-US" smtClean="0"/>
              <a:t>:</a:t>
            </a:r>
          </a:p>
          <a:p>
            <a:endParaRPr dirty="0" sz="1200" lang="en-US"/>
          </a:p>
          <a:p>
            <a:r>
              <a:rPr dirty="0" sz="1200" lang="en-US" err="1"/>
              <a:t>My_class.instance_method</a:t>
            </a:r>
            <a:r>
              <a:rPr dirty="0" sz="1200" lang="en-US" smtClean="0"/>
              <a:t>()</a:t>
            </a:r>
          </a:p>
          <a:p>
            <a:pPr indent="0" marL="0">
              <a:buNone/>
            </a:pPr>
            <a:endParaRPr dirty="0" sz="1700" lang="en-US" smtClean="0"/>
          </a:p>
          <a:p>
            <a:pPr indent="0" marL="0">
              <a:buNone/>
            </a:pPr>
            <a:r>
              <a:rPr dirty="0" sz="1700" lang="en-US" smtClean="0"/>
              <a:t>We </a:t>
            </a:r>
            <a:r>
              <a:rPr dirty="0" sz="1700" lang="en-US"/>
              <a:t>got an error stating missing one positional argument – “self”.  And it is obvious because instance methods accept an instance of the class as the default parameter. And you are not providing any instance as an argument. Though this can be bypassing the object name as the argument</a:t>
            </a:r>
            <a:r>
              <a:rPr dirty="0" sz="1700" lang="en-US" smtClean="0"/>
              <a:t>:</a:t>
            </a:r>
          </a:p>
          <a:p>
            <a:pPr indent="0" marL="0">
              <a:buNone/>
            </a:pPr>
            <a:r>
              <a:rPr dirty="0" sz="1800" lang="en-IN" err="1"/>
              <a:t>My_class.instance_method</a:t>
            </a:r>
            <a:r>
              <a:rPr dirty="0" sz="1800" lang="en-IN"/>
              <a:t>(</a:t>
            </a:r>
            <a:r>
              <a:rPr dirty="0" sz="1800" lang="en-IN" err="1"/>
              <a:t>obj</a:t>
            </a:r>
            <a:r>
              <a:rPr dirty="0" sz="1800" lang="en-IN" smtClean="0"/>
              <a:t>)</a:t>
            </a:r>
          </a:p>
          <a:p>
            <a:pPr indent="0" marL="0">
              <a:buNone/>
            </a:pPr>
            <a:r>
              <a:rPr b="1" dirty="0" sz="1800" lang="en-US" u="sng" smtClean="0"/>
              <a:t>Output</a:t>
            </a:r>
            <a:endParaRPr b="1" dirty="0" sz="1800" lang="en-IN" u="sng" smtClean="0"/>
          </a:p>
          <a:p>
            <a:pPr indent="0" marL="0">
              <a:buNone/>
            </a:pPr>
            <a:r>
              <a:rPr dirty="0" sz="1800" lang="en-US"/>
              <a:t>This is a class method</a:t>
            </a:r>
          </a:p>
          <a:p>
            <a:pPr indent="0" marL="0">
              <a:buNone/>
            </a:pPr>
            <a:endParaRPr dirty="0" sz="1700" lang="en-IN"/>
          </a:p>
        </p:txBody>
      </p:sp>
      <p:pic>
        <p:nvPicPr>
          <p:cNvPr id="2097154" name="Picture 2"/>
          <p:cNvPicPr>
            <a:picLocks noChangeAspect="1" noChangeArrowheads="1"/>
          </p:cNvPicPr>
          <p:nvPr/>
        </p:nvPicPr>
        <p:blipFill>
          <a:blip xmlns:r="http://schemas.openxmlformats.org/officeDocument/2006/relationships" r:embed="rId1"/>
          <a:srcRect/>
          <a:stretch>
            <a:fillRect/>
          </a:stretch>
        </p:blipFill>
        <p:spPr bwMode="auto">
          <a:xfrm>
            <a:off x="933091" y="3124200"/>
            <a:ext cx="5715000" cy="489498"/>
          </a:xfrm>
          <a:prstGeom prst="rect"/>
          <a:noFill/>
          <a:ln>
            <a:noFill/>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595" name="Title 1"/>
          <p:cNvSpPr>
            <a:spLocks noGrp="1"/>
          </p:cNvSpPr>
          <p:nvPr>
            <p:ph type="title"/>
          </p:nvPr>
        </p:nvSpPr>
        <p:spPr/>
        <p:txBody>
          <a:bodyPr>
            <a:normAutofit fontScale="90000"/>
          </a:bodyPr>
          <a:p>
            <a:r>
              <a:rPr dirty="0" lang="en-IN"/>
              <a:t>Comparison</a:t>
            </a:r>
            <a:r>
              <a:rPr dirty="0" lang="en-US"/>
              <a:t>of OOPs and Procedural Oriented Programming</a:t>
            </a:r>
            <a:endParaRPr dirty="0" lang="en-IN"/>
          </a:p>
        </p:txBody>
      </p:sp>
      <p:pic>
        <p:nvPicPr>
          <p:cNvPr id="2097152"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2674015" y="1600200"/>
            <a:ext cx="3795969" cy="4525963"/>
          </a:xfrm>
          <a:prstGeom prst="rect"/>
          <a:noFill/>
          <a:ln>
            <a:noFill/>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37" name="Content Placeholder 2"/>
          <p:cNvSpPr>
            <a:spLocks noGrp="1"/>
          </p:cNvSpPr>
          <p:nvPr>
            <p:ph idx="1"/>
          </p:nvPr>
        </p:nvSpPr>
        <p:spPr>
          <a:xfrm>
            <a:off x="457200" y="304800"/>
            <a:ext cx="8229600" cy="5821363"/>
          </a:xfrm>
        </p:spPr>
        <p:txBody>
          <a:bodyPr>
            <a:normAutofit fontScale="40000" lnSpcReduction="20000"/>
          </a:bodyPr>
          <a:p>
            <a:pPr indent="0" marL="0">
              <a:buNone/>
            </a:pPr>
            <a:r>
              <a:rPr dirty="0" sz="2500" lang="en-US"/>
              <a:t>3. Static Methods</a:t>
            </a:r>
          </a:p>
          <a:p>
            <a:r>
              <a:rPr dirty="0" sz="2500" lang="en-US"/>
              <a:t>Static methods cannot access the class data. In other words, they do not need to access the class data. They are self-sufficient and can work on their own.  Since they are not attached to any class attribute, they cannot get or set the instance state or class state.</a:t>
            </a:r>
          </a:p>
          <a:p>
            <a:r>
              <a:rPr dirty="0" sz="2500" lang="en-US"/>
              <a:t>In order to define a static method, we can use the @</a:t>
            </a:r>
            <a:r>
              <a:rPr dirty="0" sz="2500" lang="en-US" err="1"/>
              <a:t>staticmethod</a:t>
            </a:r>
            <a:r>
              <a:rPr dirty="0" sz="2500" lang="en-US"/>
              <a:t> decorator (in a similar way we used @</a:t>
            </a:r>
            <a:r>
              <a:rPr dirty="0" sz="2500" lang="en-US" err="1"/>
              <a:t>classmethod</a:t>
            </a:r>
            <a:r>
              <a:rPr dirty="0" sz="2500" lang="en-US"/>
              <a:t> decorator). Unlike instance methods and class methods, we do not need to pass any special or default parameters. Let’s look at the implementation:</a:t>
            </a:r>
          </a:p>
          <a:p>
            <a:pPr indent="0" marL="0">
              <a:buNone/>
            </a:pPr>
            <a:r>
              <a:rPr dirty="0" lang="en-US"/>
              <a:t> </a:t>
            </a:r>
            <a:r>
              <a:rPr dirty="0" lang="en-US" smtClean="0"/>
              <a:t>         class </a:t>
            </a:r>
            <a:r>
              <a:rPr dirty="0" lang="en-US" err="1"/>
              <a:t>My_class</a:t>
            </a:r>
            <a:r>
              <a:rPr dirty="0" lang="en-US"/>
              <a:t>: </a:t>
            </a:r>
            <a:endParaRPr dirty="0" lang="en-US" smtClean="0"/>
          </a:p>
          <a:p>
            <a:pPr indent="0" marL="0">
              <a:buNone/>
            </a:pPr>
            <a:r>
              <a:rPr dirty="0" lang="en-US"/>
              <a:t>	</a:t>
            </a:r>
            <a:r>
              <a:rPr dirty="0" lang="en-US" smtClean="0"/>
              <a:t>@</a:t>
            </a:r>
            <a:r>
              <a:rPr dirty="0" lang="en-US" err="1"/>
              <a:t>staticmethod</a:t>
            </a:r>
            <a:r>
              <a:rPr dirty="0" lang="en-US"/>
              <a:t> </a:t>
            </a:r>
            <a:endParaRPr dirty="0" lang="en-US" smtClean="0"/>
          </a:p>
          <a:p>
            <a:pPr indent="0" marL="0">
              <a:buNone/>
            </a:pPr>
            <a:r>
              <a:rPr dirty="0" lang="en-US"/>
              <a:t>	</a:t>
            </a:r>
            <a:r>
              <a:rPr dirty="0" lang="en-US" err="1" smtClean="0"/>
              <a:t>def</a:t>
            </a:r>
            <a:r>
              <a:rPr dirty="0" lang="en-US" smtClean="0"/>
              <a:t> </a:t>
            </a:r>
            <a:r>
              <a:rPr dirty="0" lang="en-US" err="1"/>
              <a:t>static_method</a:t>
            </a:r>
            <a:r>
              <a:rPr dirty="0" lang="en-US"/>
              <a:t>(): </a:t>
            </a:r>
            <a:endParaRPr dirty="0" lang="en-US" smtClean="0"/>
          </a:p>
          <a:p>
            <a:pPr indent="0" marL="0">
              <a:buNone/>
            </a:pPr>
            <a:r>
              <a:rPr dirty="0" lang="en-US"/>
              <a:t>	</a:t>
            </a:r>
            <a:r>
              <a:rPr dirty="0" lang="en-US" smtClean="0"/>
              <a:t>	return </a:t>
            </a:r>
            <a:r>
              <a:rPr dirty="0" lang="en-US"/>
              <a:t>"This is a static method</a:t>
            </a:r>
            <a:r>
              <a:rPr dirty="0" lang="en-US" smtClean="0"/>
              <a:t>.”</a:t>
            </a:r>
          </a:p>
          <a:p>
            <a:pPr indent="0" marL="0">
              <a:buNone/>
            </a:pPr>
            <a:r>
              <a:rPr dirty="0" lang="en-US"/>
              <a:t>Notice that we do not have any default parameter in this case. Now how do we call static methods? Again, we can call them using object/instance of the class as</a:t>
            </a:r>
            <a:r>
              <a:rPr dirty="0" lang="en-US" smtClean="0"/>
              <a:t>:</a:t>
            </a:r>
          </a:p>
          <a:p>
            <a:pPr indent="0" marL="0">
              <a:buNone/>
            </a:pPr>
            <a:r>
              <a:rPr dirty="0" lang="en-IN" err="1"/>
              <a:t>obj</a:t>
            </a:r>
            <a:r>
              <a:rPr dirty="0" lang="en-IN"/>
              <a:t> = </a:t>
            </a:r>
            <a:r>
              <a:rPr dirty="0" lang="en-IN" err="1"/>
              <a:t>My_class</a:t>
            </a:r>
            <a:r>
              <a:rPr dirty="0" lang="en-IN"/>
              <a:t>() </a:t>
            </a:r>
            <a:endParaRPr dirty="0" lang="en-IN" smtClean="0"/>
          </a:p>
          <a:p>
            <a:pPr indent="0" marL="0">
              <a:buNone/>
            </a:pPr>
            <a:r>
              <a:rPr dirty="0" lang="en-IN" err="1" smtClean="0"/>
              <a:t>obj.static_method</a:t>
            </a:r>
            <a:r>
              <a:rPr dirty="0" lang="en-IN" smtClean="0"/>
              <a:t>()</a:t>
            </a:r>
          </a:p>
          <a:p>
            <a:pPr indent="0" marL="0">
              <a:buNone/>
            </a:pPr>
            <a:r>
              <a:rPr b="1" dirty="0" lang="en-US" u="sng" smtClean="0"/>
              <a:t>Output:</a:t>
            </a:r>
          </a:p>
          <a:p>
            <a:pPr indent="0" marL="0">
              <a:buNone/>
            </a:pPr>
            <a:r>
              <a:rPr dirty="0" lang="en-US"/>
              <a:t>This is a static </a:t>
            </a:r>
            <a:r>
              <a:rPr dirty="0" lang="en-US" smtClean="0"/>
              <a:t>method</a:t>
            </a:r>
          </a:p>
          <a:p>
            <a:pPr indent="0" marL="0">
              <a:buNone/>
            </a:pPr>
            <a:r>
              <a:rPr dirty="0" lang="en-US"/>
              <a:t>And we can call static methods directly, without creating an object/instance of the class</a:t>
            </a:r>
            <a:r>
              <a:rPr dirty="0" lang="en-US" smtClean="0"/>
              <a:t>:</a:t>
            </a:r>
          </a:p>
          <a:p>
            <a:pPr indent="0" marL="0">
              <a:buNone/>
            </a:pPr>
            <a:r>
              <a:rPr dirty="0" lang="en-IN" err="1"/>
              <a:t>My_class.static_method</a:t>
            </a:r>
            <a:r>
              <a:rPr dirty="0" lang="en-IN" smtClean="0"/>
              <a:t>()</a:t>
            </a:r>
          </a:p>
          <a:p>
            <a:pPr indent="0" marL="0">
              <a:buNone/>
            </a:pPr>
            <a:r>
              <a:rPr b="1" dirty="0" lang="en-US" u="sng"/>
              <a:t>Output:</a:t>
            </a:r>
          </a:p>
          <a:p>
            <a:pPr indent="0" marL="0">
              <a:buNone/>
            </a:pPr>
            <a:r>
              <a:rPr dirty="0" lang="en-US"/>
              <a:t>This is a static </a:t>
            </a:r>
            <a:r>
              <a:rPr dirty="0" lang="en-US" smtClean="0"/>
              <a:t>method</a:t>
            </a:r>
          </a:p>
          <a:p>
            <a:pPr indent="0" marL="0">
              <a:buNone/>
            </a:pPr>
            <a:endParaRPr dirty="0" lang="en-US"/>
          </a:p>
          <a:p>
            <a:pPr indent="0" marL="0">
              <a:buNone/>
            </a:pPr>
            <a:r>
              <a:rPr dirty="0" lang="en-US"/>
              <a:t>You can notice the output is the same using both ways of calling static methods.</a:t>
            </a:r>
          </a:p>
          <a:p>
            <a:r>
              <a:rPr dirty="0" lang="en-US"/>
              <a:t>Here’s a summary of the explanation we’ve seen:</a:t>
            </a:r>
          </a:p>
          <a:p>
            <a:r>
              <a:rPr dirty="0" lang="en-US"/>
              <a:t>An instance method knows its instance (and from that, it’s class)</a:t>
            </a:r>
          </a:p>
          <a:p>
            <a:r>
              <a:rPr dirty="0" lang="en-US"/>
              <a:t>A class method knows its class</a:t>
            </a:r>
          </a:p>
          <a:p>
            <a:r>
              <a:rPr dirty="0" lang="en-US"/>
              <a:t>A static method doesn’t know its class or instance</a:t>
            </a:r>
          </a:p>
          <a:p>
            <a:pPr indent="0" marL="0">
              <a:buNone/>
            </a:pPr>
            <a:endParaRPr dirty="0" lang="en-US" u="sng"/>
          </a:p>
          <a:p>
            <a:pPr indent="0" marL="0">
              <a:buNone/>
            </a:pPr>
            <a:endParaRPr dirty="0"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38" name="Title 1"/>
          <p:cNvSpPr>
            <a:spLocks noGrp="1"/>
          </p:cNvSpPr>
          <p:nvPr>
            <p:ph type="title"/>
          </p:nvPr>
        </p:nvSpPr>
        <p:spPr>
          <a:xfrm>
            <a:off x="457200" y="228600"/>
            <a:ext cx="8229600" cy="487362"/>
          </a:xfrm>
        </p:spPr>
        <p:txBody>
          <a:bodyPr>
            <a:normAutofit fontScale="90000"/>
          </a:bodyPr>
          <a:p>
            <a:r>
              <a:rPr b="1" dirty="0" sz="2000" lang="en-US" smtClean="0"/>
              <a:t/>
            </a:r>
            <a:br>
              <a:rPr b="1" dirty="0" sz="2000" lang="en-US" smtClean="0"/>
            </a:br>
            <a:r>
              <a:rPr b="1" dirty="0" sz="2000" lang="en-US"/>
              <a:t/>
            </a:r>
            <a:br>
              <a:rPr b="1" dirty="0" sz="2000" lang="en-US"/>
            </a:br>
            <a:r>
              <a:rPr b="1" dirty="0" sz="2000" lang="en-US" smtClean="0"/>
              <a:t>What </a:t>
            </a:r>
            <a:r>
              <a:rPr b="1" dirty="0" sz="2000" lang="en-US"/>
              <a:t>is Calling a Class Method From Another Class?</a:t>
            </a:r>
            <a:r>
              <a:rPr b="1" dirty="0" lang="en-US"/>
              <a:t/>
            </a:r>
            <a:br>
              <a:rPr b="1" dirty="0" lang="en-US"/>
            </a:br>
            <a:endParaRPr dirty="0" lang="en-IN"/>
          </a:p>
        </p:txBody>
      </p:sp>
      <p:sp>
        <p:nvSpPr>
          <p:cNvPr id="1048639" name="Content Placeholder 2"/>
          <p:cNvSpPr>
            <a:spLocks noGrp="1"/>
          </p:cNvSpPr>
          <p:nvPr>
            <p:ph idx="1"/>
          </p:nvPr>
        </p:nvSpPr>
        <p:spPr>
          <a:xfrm>
            <a:off x="457200" y="685800"/>
            <a:ext cx="8229600" cy="6172200"/>
          </a:xfrm>
        </p:spPr>
        <p:txBody>
          <a:bodyPr>
            <a:noAutofit/>
          </a:bodyPr>
          <a:p>
            <a:pPr fontAlgn="base" indent="0" marL="0">
              <a:buNone/>
            </a:pPr>
            <a:r>
              <a:rPr dirty="0" sz="1400" lang="en-US" smtClean="0"/>
              <a:t>Calling </a:t>
            </a:r>
            <a:r>
              <a:rPr dirty="0" sz="1400" lang="en-US"/>
              <a:t>a</a:t>
            </a:r>
            <a:r>
              <a:rPr dirty="0" sz="1400" lang="en-US" u="sng">
                <a:hlinkClick r:id="rId1"/>
              </a:rPr>
              <a:t> class method</a:t>
            </a:r>
            <a:r>
              <a:rPr dirty="0" sz="1400" lang="en-US"/>
              <a:t> from another class refers to the process of invoking a method defined in one class from within a different class. This capability enhances code organization and promotes the reuse of existing functionality. </a:t>
            </a:r>
            <a:r>
              <a:rPr dirty="0" sz="1400" lang="en-US" u="sng">
                <a:hlinkClick r:id="rId2"/>
              </a:rPr>
              <a:t>Python</a:t>
            </a:r>
            <a:r>
              <a:rPr dirty="0" sz="1400" lang="en-US"/>
              <a:t> provides a straightforward syntax for achieving this, allowing developers to create modular and maintainable code.</a:t>
            </a:r>
          </a:p>
          <a:p>
            <a:pPr fontAlgn="base" indent="0" marL="0">
              <a:buNone/>
            </a:pPr>
            <a:r>
              <a:rPr b="1" dirty="0" sz="1400" lang="en-US"/>
              <a:t>Call A Class Method From Another Class In Python</a:t>
            </a:r>
          </a:p>
          <a:p>
            <a:pPr fontAlgn="base" indent="0" marL="0">
              <a:buNone/>
            </a:pPr>
            <a:r>
              <a:rPr dirty="0" sz="1400" lang="en-US"/>
              <a:t>Below, are the example of Call A Class Method From Another Class In Python</a:t>
            </a:r>
          </a:p>
          <a:p>
            <a:pPr fontAlgn="base" indent="0" marL="0">
              <a:buNone/>
            </a:pPr>
            <a:r>
              <a:rPr b="1" dirty="0" sz="1400" lang="en-US"/>
              <a:t>Example 1: Simple Class Method Call</a:t>
            </a:r>
          </a:p>
          <a:p>
            <a:pPr fontAlgn="base" indent="0" marL="0">
              <a:buNone/>
            </a:pPr>
            <a:r>
              <a:rPr dirty="0" sz="1400" lang="en-US"/>
              <a:t>Let's consider a scenario where we have two classes, </a:t>
            </a:r>
            <a:r>
              <a:rPr dirty="0" sz="1400" lang="en-US" err="1"/>
              <a:t>ClassA</a:t>
            </a:r>
            <a:r>
              <a:rPr dirty="0" sz="1400" lang="en-US"/>
              <a:t> and </a:t>
            </a:r>
            <a:r>
              <a:rPr dirty="0" sz="1400" lang="en-US" err="1"/>
              <a:t>ClassB</a:t>
            </a:r>
            <a:r>
              <a:rPr dirty="0" sz="1400" lang="en-US"/>
              <a:t>. We want to call a method of </a:t>
            </a:r>
            <a:r>
              <a:rPr dirty="0" sz="1400" lang="en-US" err="1"/>
              <a:t>ClassA</a:t>
            </a:r>
            <a:r>
              <a:rPr dirty="0" sz="1400" lang="en-US"/>
              <a:t> from within </a:t>
            </a:r>
            <a:r>
              <a:rPr dirty="0" sz="1400" lang="en-US" err="1"/>
              <a:t>ClassB</a:t>
            </a:r>
            <a:r>
              <a:rPr dirty="0" sz="1400" lang="en-US"/>
              <a:t>. Here's how you can achieve this: In this example, </a:t>
            </a:r>
            <a:r>
              <a:rPr dirty="0" sz="1400" lang="en-US" err="1"/>
              <a:t>ClassB</a:t>
            </a:r>
            <a:r>
              <a:rPr dirty="0" sz="1400" lang="en-US"/>
              <a:t> has a method called </a:t>
            </a:r>
            <a:r>
              <a:rPr b="1" dirty="0" sz="1400" lang="en-US" err="1"/>
              <a:t>call_method_from_class_a</a:t>
            </a:r>
            <a:r>
              <a:rPr dirty="0" sz="1400" lang="en-US"/>
              <a:t>, and within this method, we call the </a:t>
            </a:r>
            <a:r>
              <a:rPr b="1" dirty="0" sz="1400" lang="en-US" err="1"/>
              <a:t>method_in_class_a</a:t>
            </a:r>
            <a:r>
              <a:rPr dirty="0" sz="1400" lang="en-US"/>
              <a:t> of </a:t>
            </a:r>
            <a:r>
              <a:rPr dirty="0" sz="1400" lang="en-US" err="1"/>
              <a:t>ClassA</a:t>
            </a:r>
            <a:r>
              <a:rPr dirty="0" sz="1400" lang="en-US"/>
              <a:t> using </a:t>
            </a:r>
            <a:r>
              <a:rPr b="1" dirty="0" sz="1400" lang="en-US" err="1"/>
              <a:t>ClassA</a:t>
            </a:r>
            <a:r>
              <a:rPr dirty="0" sz="1400" lang="en-US" err="1"/>
              <a:t>.</a:t>
            </a:r>
            <a:r>
              <a:rPr b="1" dirty="0" sz="1400" lang="en-US" err="1"/>
              <a:t>method_in_class_a</a:t>
            </a:r>
            <a:r>
              <a:rPr b="1" dirty="0" sz="1400" lang="en-US"/>
              <a:t>()</a:t>
            </a:r>
            <a:r>
              <a:rPr dirty="0" sz="1400" lang="en-US"/>
              <a:t>.</a:t>
            </a:r>
          </a:p>
          <a:p>
            <a:pPr indent="0" marL="0">
              <a:buNone/>
            </a:pPr>
            <a:r>
              <a:rPr b="1" dirty="0" sz="1400" lang="en-US"/>
              <a:t>class</a:t>
            </a:r>
            <a:r>
              <a:rPr dirty="0" sz="1400" lang="en-US"/>
              <a:t> </a:t>
            </a:r>
            <a:r>
              <a:rPr b="1" dirty="0" sz="1400" lang="en-US" err="1"/>
              <a:t>ClassA</a:t>
            </a:r>
            <a:r>
              <a:rPr dirty="0" sz="1400" lang="en-US"/>
              <a:t>: </a:t>
            </a:r>
            <a:endParaRPr dirty="0" sz="1400" lang="en-US" smtClean="0"/>
          </a:p>
          <a:p>
            <a:pPr indent="0" marL="0">
              <a:buNone/>
            </a:pPr>
            <a:r>
              <a:rPr dirty="0" sz="1400" lang="en-US" smtClean="0"/>
              <a:t>	@</a:t>
            </a:r>
            <a:r>
              <a:rPr dirty="0" sz="1400" lang="en-US" err="1"/>
              <a:t>staticmethod</a:t>
            </a:r>
            <a:r>
              <a:rPr dirty="0" sz="1400" lang="en-US"/>
              <a:t> </a:t>
            </a:r>
            <a:endParaRPr dirty="0" sz="1400" lang="en-US" smtClean="0"/>
          </a:p>
          <a:p>
            <a:pPr indent="0" marL="0">
              <a:buNone/>
            </a:pPr>
            <a:r>
              <a:rPr b="1" dirty="0" sz="1400" lang="en-US" smtClean="0"/>
              <a:t>	</a:t>
            </a:r>
            <a:r>
              <a:rPr b="1" dirty="0" sz="1400" lang="en-US" err="1" smtClean="0"/>
              <a:t>def</a:t>
            </a:r>
            <a:r>
              <a:rPr dirty="0" sz="1400" lang="en-US" smtClean="0"/>
              <a:t> </a:t>
            </a:r>
            <a:r>
              <a:rPr dirty="0" sz="1400" lang="en-US" err="1"/>
              <a:t>method_in_class_a</a:t>
            </a:r>
            <a:r>
              <a:rPr dirty="0" sz="1400" lang="en-US"/>
              <a:t>(): </a:t>
            </a:r>
            <a:endParaRPr dirty="0" sz="1400" lang="en-US" smtClean="0"/>
          </a:p>
          <a:p>
            <a:pPr indent="0" marL="0">
              <a:buNone/>
            </a:pPr>
            <a:r>
              <a:rPr dirty="0" sz="1400" lang="en-US" smtClean="0"/>
              <a:t>		print</a:t>
            </a:r>
            <a:r>
              <a:rPr dirty="0" sz="1400" lang="en-US"/>
              <a:t>("Method in </a:t>
            </a:r>
            <a:r>
              <a:rPr dirty="0" sz="1400" lang="en-US" err="1"/>
              <a:t>ClassA</a:t>
            </a:r>
            <a:r>
              <a:rPr dirty="0" sz="1400" lang="en-US"/>
              <a:t>") </a:t>
            </a:r>
            <a:endParaRPr dirty="0" sz="1400" lang="en-US" smtClean="0"/>
          </a:p>
          <a:p>
            <a:pPr indent="0" marL="0">
              <a:buNone/>
            </a:pPr>
            <a:r>
              <a:rPr b="1" dirty="0" sz="1400" lang="en-US" smtClean="0"/>
              <a:t>	class</a:t>
            </a:r>
            <a:r>
              <a:rPr dirty="0" sz="1400" lang="en-US" smtClean="0"/>
              <a:t> </a:t>
            </a:r>
            <a:r>
              <a:rPr b="1" dirty="0" sz="1400" lang="en-US" err="1"/>
              <a:t>ClassB</a:t>
            </a:r>
            <a:r>
              <a:rPr dirty="0" sz="1400" lang="en-US"/>
              <a:t>: </a:t>
            </a:r>
            <a:endParaRPr dirty="0" sz="1400" lang="en-US" smtClean="0"/>
          </a:p>
          <a:p>
            <a:pPr indent="0" marL="0">
              <a:buNone/>
            </a:pPr>
            <a:r>
              <a:rPr b="1" dirty="0" sz="1400" lang="en-US" smtClean="0"/>
              <a:t>		</a:t>
            </a:r>
            <a:r>
              <a:rPr b="1" dirty="0" sz="1400" lang="en-US" err="1" smtClean="0"/>
              <a:t>def</a:t>
            </a:r>
            <a:r>
              <a:rPr dirty="0" sz="1400" lang="en-US" smtClean="0"/>
              <a:t> </a:t>
            </a:r>
            <a:r>
              <a:rPr dirty="0" sz="1400" lang="en-US" err="1"/>
              <a:t>call_method_from_class_a</a:t>
            </a:r>
            <a:r>
              <a:rPr dirty="0" sz="1400" lang="en-US"/>
              <a:t>(self): </a:t>
            </a:r>
            <a:endParaRPr dirty="0" sz="1400" lang="en-US" smtClean="0"/>
          </a:p>
          <a:p>
            <a:pPr indent="0" marL="0">
              <a:buNone/>
            </a:pPr>
            <a:r>
              <a:rPr dirty="0" sz="1400" lang="en-US" smtClean="0"/>
              <a:t>			</a:t>
            </a:r>
            <a:r>
              <a:rPr dirty="0" sz="1400" lang="en-US" err="1" smtClean="0"/>
              <a:t>ClassA.method_in_class_a</a:t>
            </a:r>
            <a:r>
              <a:rPr dirty="0" sz="1400" lang="en-US"/>
              <a:t>() </a:t>
            </a:r>
            <a:endParaRPr dirty="0" sz="1400" lang="en-US" smtClean="0"/>
          </a:p>
          <a:p>
            <a:pPr indent="0" marL="0">
              <a:buNone/>
            </a:pPr>
            <a:r>
              <a:rPr dirty="0" sz="1400" lang="en-US" smtClean="0"/>
              <a:t>			print</a:t>
            </a:r>
            <a:r>
              <a:rPr dirty="0" sz="1400" lang="en-US"/>
              <a:t>("Method in </a:t>
            </a:r>
            <a:r>
              <a:rPr dirty="0" sz="1400" lang="en-US" err="1"/>
              <a:t>ClassB</a:t>
            </a:r>
            <a:r>
              <a:rPr dirty="0" sz="1400" lang="en-US"/>
              <a:t>") </a:t>
            </a:r>
            <a:endParaRPr dirty="0" sz="1400" lang="en-US" smtClean="0"/>
          </a:p>
          <a:p>
            <a:pPr indent="0" marL="0">
              <a:buNone/>
            </a:pPr>
            <a:r>
              <a:rPr dirty="0" sz="1400" i="1" lang="en-US" smtClean="0"/>
              <a:t># </a:t>
            </a:r>
            <a:r>
              <a:rPr dirty="0" sz="1400" i="1" lang="en-US"/>
              <a:t>Create an instance of </a:t>
            </a:r>
            <a:r>
              <a:rPr dirty="0" sz="1400" i="1" lang="en-US" err="1" smtClean="0"/>
              <a:t>ClassB</a:t>
            </a:r>
            <a:r>
              <a:rPr dirty="0" sz="1400" lang="en-US" smtClean="0"/>
              <a:t> </a:t>
            </a:r>
          </a:p>
          <a:p>
            <a:pPr indent="0" marL="0">
              <a:buNone/>
            </a:pPr>
            <a:r>
              <a:rPr dirty="0" sz="1400" lang="en-US" err="1" smtClean="0"/>
              <a:t>obj_b</a:t>
            </a:r>
            <a:r>
              <a:rPr dirty="0" sz="1400" lang="en-US" smtClean="0"/>
              <a:t> </a:t>
            </a:r>
            <a:r>
              <a:rPr dirty="0" sz="1400" lang="en-US"/>
              <a:t>= </a:t>
            </a:r>
            <a:r>
              <a:rPr dirty="0" sz="1400" lang="en-US" err="1"/>
              <a:t>ClassB</a:t>
            </a:r>
            <a:r>
              <a:rPr dirty="0" sz="1400" lang="en-US"/>
              <a:t>() </a:t>
            </a:r>
            <a:r>
              <a:rPr dirty="0" sz="1400" i="1" lang="en-US"/>
              <a:t># Call the method in </a:t>
            </a:r>
            <a:r>
              <a:rPr dirty="0" sz="1400" i="1" lang="en-US" err="1"/>
              <a:t>ClassB</a:t>
            </a:r>
            <a:r>
              <a:rPr dirty="0" sz="1400" i="1" lang="en-US"/>
              <a:t>, which in turn calls the method in </a:t>
            </a:r>
            <a:r>
              <a:rPr dirty="0" sz="1400" i="1" lang="en-US" err="1" smtClean="0"/>
              <a:t>ClassA</a:t>
            </a:r>
            <a:r>
              <a:rPr dirty="0" sz="1400" lang="en-US" smtClean="0"/>
              <a:t> </a:t>
            </a:r>
          </a:p>
          <a:p>
            <a:pPr indent="0" marL="0">
              <a:buNone/>
            </a:pPr>
            <a:r>
              <a:rPr dirty="0" sz="1400" lang="en-US" err="1" smtClean="0"/>
              <a:t>obj_b.call_method_from_class_a</a:t>
            </a:r>
            <a:r>
              <a:rPr dirty="0" sz="1400" lang="en-US" smtClean="0"/>
              <a:t>()</a:t>
            </a:r>
          </a:p>
          <a:p>
            <a:pPr indent="0" marL="0">
              <a:buNone/>
            </a:pPr>
            <a:r>
              <a:rPr b="1" dirty="0" sz="1400" lang="en-US" u="sng" smtClean="0"/>
              <a:t>Output:</a:t>
            </a:r>
          </a:p>
          <a:p>
            <a:pPr indent="0" marL="0">
              <a:buNone/>
            </a:pPr>
            <a:r>
              <a:rPr dirty="0" sz="1400" lang="en-US"/>
              <a:t>Method in </a:t>
            </a:r>
            <a:r>
              <a:rPr dirty="0" sz="1400" lang="en-US" err="1"/>
              <a:t>ClassA</a:t>
            </a:r>
            <a:r>
              <a:rPr dirty="0" sz="1400" lang="en-US"/>
              <a:t> </a:t>
            </a:r>
            <a:endParaRPr dirty="0" sz="1400" lang="en-US" smtClean="0"/>
          </a:p>
          <a:p>
            <a:pPr indent="0" marL="0">
              <a:buNone/>
            </a:pPr>
            <a:r>
              <a:rPr dirty="0" sz="1400" lang="en-US" smtClean="0"/>
              <a:t>Method </a:t>
            </a:r>
            <a:r>
              <a:rPr dirty="0" sz="1400" lang="en-US"/>
              <a:t>in </a:t>
            </a:r>
            <a:r>
              <a:rPr dirty="0" sz="1400" lang="en-US" err="1"/>
              <a:t>ClassB</a:t>
            </a:r>
            <a:endParaRPr b="1" dirty="0" sz="1400" lang="en-IN" u="sng"/>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40" name="Content Placeholder 2"/>
          <p:cNvSpPr>
            <a:spLocks noGrp="1"/>
          </p:cNvSpPr>
          <p:nvPr>
            <p:ph idx="1"/>
          </p:nvPr>
        </p:nvSpPr>
        <p:spPr>
          <a:xfrm>
            <a:off x="457200" y="228600"/>
            <a:ext cx="8229600" cy="5897563"/>
          </a:xfrm>
        </p:spPr>
        <p:txBody>
          <a:bodyPr>
            <a:normAutofit fontScale="43750" lnSpcReduction="20000"/>
          </a:bodyPr>
          <a:p>
            <a:pPr fontAlgn="base" indent="0" marL="0">
              <a:buNone/>
            </a:pPr>
            <a:r>
              <a:rPr b="1" dirty="0" lang="en-US"/>
              <a:t>Example 2: Passing an Instance of another Class</a:t>
            </a:r>
          </a:p>
          <a:p>
            <a:pPr fontAlgn="base"/>
            <a:r>
              <a:rPr dirty="0" lang="en-US"/>
              <a:t>Another approach is to create an instance of the class whose method you want to call and then invoke the method on that instance. Let's illustrate this with an example: In this example, </a:t>
            </a:r>
            <a:r>
              <a:rPr b="1" dirty="0" lang="en-US" err="1"/>
              <a:t>ClassY</a:t>
            </a:r>
            <a:r>
              <a:rPr dirty="0" lang="en-US"/>
              <a:t> creates an instance of </a:t>
            </a:r>
            <a:r>
              <a:rPr b="1" dirty="0" lang="en-US" err="1"/>
              <a:t>ClassX</a:t>
            </a:r>
            <a:r>
              <a:rPr dirty="0" lang="en-US"/>
              <a:t> within its </a:t>
            </a:r>
            <a:r>
              <a:rPr b="1" dirty="0" lang="en-US" err="1"/>
              <a:t>call_method_from_class_x</a:t>
            </a:r>
            <a:r>
              <a:rPr dirty="0" lang="en-US"/>
              <a:t> method and then calls the method of </a:t>
            </a:r>
            <a:r>
              <a:rPr b="1" dirty="0" lang="en-US" err="1"/>
              <a:t>ClassX</a:t>
            </a:r>
            <a:r>
              <a:rPr dirty="0" lang="en-US" smtClean="0"/>
              <a:t>.</a:t>
            </a:r>
          </a:p>
          <a:p>
            <a:pPr fontAlgn="base" indent="0" marL="0">
              <a:buNone/>
            </a:pPr>
            <a:endParaRPr b="1" dirty="0" lang="en-US" smtClean="0"/>
          </a:p>
          <a:p>
            <a:pPr fontAlgn="base" indent="0" marL="0">
              <a:buNone/>
            </a:pPr>
            <a:r>
              <a:rPr b="1" dirty="0" lang="en-US" smtClean="0"/>
              <a:t>Example:</a:t>
            </a:r>
          </a:p>
          <a:p>
            <a:pPr fontAlgn="base" indent="0" marL="0">
              <a:buNone/>
            </a:pPr>
            <a:r>
              <a:rPr dirty="0" lang="en-US"/>
              <a:t>class </a:t>
            </a:r>
            <a:r>
              <a:rPr dirty="0" lang="en-US" err="1"/>
              <a:t>ClassX</a:t>
            </a:r>
            <a:r>
              <a:rPr dirty="0" lang="en-US"/>
              <a:t>:</a:t>
            </a:r>
          </a:p>
          <a:p>
            <a:pPr fontAlgn="base" indent="0" marL="0">
              <a:buNone/>
            </a:pPr>
            <a:r>
              <a:rPr dirty="0" lang="en-US"/>
              <a:t>    </a:t>
            </a:r>
            <a:r>
              <a:rPr dirty="0" lang="en-US" err="1"/>
              <a:t>def</a:t>
            </a:r>
            <a:r>
              <a:rPr dirty="0" lang="en-US"/>
              <a:t> </a:t>
            </a:r>
            <a:r>
              <a:rPr dirty="0" lang="en-US" err="1"/>
              <a:t>method_in_class_x</a:t>
            </a:r>
            <a:r>
              <a:rPr dirty="0" lang="en-US"/>
              <a:t>(self):</a:t>
            </a:r>
          </a:p>
          <a:p>
            <a:pPr fontAlgn="base" indent="0" marL="0">
              <a:buNone/>
            </a:pPr>
            <a:r>
              <a:rPr dirty="0" lang="en-US"/>
              <a:t>        print("Method in </a:t>
            </a:r>
            <a:r>
              <a:rPr dirty="0" lang="en-US" err="1"/>
              <a:t>ClassX</a:t>
            </a:r>
            <a:r>
              <a:rPr dirty="0" lang="en-US"/>
              <a:t>")</a:t>
            </a:r>
          </a:p>
          <a:p>
            <a:pPr fontAlgn="base" indent="0" marL="0">
              <a:buNone/>
            </a:pPr>
            <a:endParaRPr dirty="0" lang="en-US"/>
          </a:p>
          <a:p>
            <a:pPr fontAlgn="base" indent="0" marL="0">
              <a:buNone/>
            </a:pPr>
            <a:r>
              <a:rPr dirty="0" lang="en-US" smtClean="0"/>
              <a:t>class </a:t>
            </a:r>
            <a:r>
              <a:rPr dirty="0" lang="en-US" err="1"/>
              <a:t>ClassY</a:t>
            </a:r>
            <a:r>
              <a:rPr dirty="0" lang="en-US"/>
              <a:t>:</a:t>
            </a:r>
          </a:p>
          <a:p>
            <a:pPr fontAlgn="base" indent="0" marL="0">
              <a:buNone/>
            </a:pPr>
            <a:r>
              <a:rPr dirty="0" lang="en-US"/>
              <a:t>    </a:t>
            </a:r>
            <a:r>
              <a:rPr dirty="0" lang="en-US" err="1"/>
              <a:t>def</a:t>
            </a:r>
            <a:r>
              <a:rPr dirty="0" lang="en-US"/>
              <a:t> </a:t>
            </a:r>
            <a:r>
              <a:rPr dirty="0" lang="en-US" err="1"/>
              <a:t>call_method_from_class_x</a:t>
            </a:r>
            <a:r>
              <a:rPr dirty="0" lang="en-US"/>
              <a:t>(self):</a:t>
            </a:r>
          </a:p>
          <a:p>
            <a:pPr fontAlgn="base" indent="0" marL="0">
              <a:buNone/>
            </a:pPr>
            <a:r>
              <a:rPr dirty="0" lang="en-US"/>
              <a:t>        </a:t>
            </a:r>
            <a:r>
              <a:rPr dirty="0" lang="en-US" err="1"/>
              <a:t>instance_x</a:t>
            </a:r>
            <a:r>
              <a:rPr dirty="0" lang="en-US"/>
              <a:t> = </a:t>
            </a:r>
            <a:r>
              <a:rPr dirty="0" lang="en-US" err="1"/>
              <a:t>ClassX</a:t>
            </a:r>
            <a:r>
              <a:rPr dirty="0" lang="en-US"/>
              <a:t>()</a:t>
            </a:r>
          </a:p>
          <a:p>
            <a:pPr fontAlgn="base" indent="0" marL="0">
              <a:buNone/>
            </a:pPr>
            <a:r>
              <a:rPr dirty="0" lang="en-US"/>
              <a:t>        </a:t>
            </a:r>
            <a:r>
              <a:rPr dirty="0" lang="en-US" err="1"/>
              <a:t>instance_x.method_in_class_x</a:t>
            </a:r>
            <a:r>
              <a:rPr dirty="0" lang="en-US"/>
              <a:t>()</a:t>
            </a:r>
          </a:p>
          <a:p>
            <a:pPr fontAlgn="base" indent="0" marL="0">
              <a:buNone/>
            </a:pPr>
            <a:r>
              <a:rPr dirty="0" lang="en-US"/>
              <a:t>        print("Method in </a:t>
            </a:r>
            <a:r>
              <a:rPr dirty="0" lang="en-US" err="1"/>
              <a:t>ClassY</a:t>
            </a:r>
            <a:r>
              <a:rPr dirty="0" lang="en-US"/>
              <a:t>")</a:t>
            </a:r>
          </a:p>
          <a:p>
            <a:pPr fontAlgn="base" indent="0" marL="0">
              <a:buNone/>
            </a:pPr>
            <a:endParaRPr dirty="0" lang="en-US"/>
          </a:p>
          <a:p>
            <a:pPr fontAlgn="base" indent="0" marL="0">
              <a:buNone/>
            </a:pPr>
            <a:r>
              <a:rPr dirty="0" lang="en-US" smtClean="0"/>
              <a:t># </a:t>
            </a:r>
            <a:r>
              <a:rPr dirty="0" lang="en-US"/>
              <a:t>Create an instance of </a:t>
            </a:r>
            <a:r>
              <a:rPr dirty="0" lang="en-US" err="1"/>
              <a:t>ClassY</a:t>
            </a:r>
            <a:endParaRPr dirty="0" lang="en-US"/>
          </a:p>
          <a:p>
            <a:pPr fontAlgn="base" indent="0" marL="0">
              <a:buNone/>
            </a:pPr>
            <a:r>
              <a:rPr dirty="0" lang="en-US" err="1"/>
              <a:t>obj_y</a:t>
            </a:r>
            <a:r>
              <a:rPr dirty="0" lang="en-US"/>
              <a:t> = </a:t>
            </a:r>
            <a:r>
              <a:rPr dirty="0" lang="en-US" err="1"/>
              <a:t>ClassY</a:t>
            </a:r>
            <a:r>
              <a:rPr dirty="0" lang="en-US"/>
              <a:t>()</a:t>
            </a:r>
          </a:p>
          <a:p>
            <a:pPr fontAlgn="base" indent="0" marL="0">
              <a:buNone/>
            </a:pPr>
            <a:endParaRPr dirty="0" lang="en-US"/>
          </a:p>
          <a:p>
            <a:pPr fontAlgn="base" indent="0" marL="0">
              <a:buNone/>
            </a:pPr>
            <a:r>
              <a:rPr dirty="0" lang="en-US"/>
              <a:t># Call the method in </a:t>
            </a:r>
            <a:r>
              <a:rPr dirty="0" lang="en-US" err="1"/>
              <a:t>ClassY</a:t>
            </a:r>
            <a:r>
              <a:rPr dirty="0" lang="en-US"/>
              <a:t>, which in turn creates an instance of </a:t>
            </a:r>
            <a:r>
              <a:rPr dirty="0" lang="en-US" err="1"/>
              <a:t>ClassX</a:t>
            </a:r>
            <a:r>
              <a:rPr dirty="0" lang="en-US"/>
              <a:t> and calls its method</a:t>
            </a:r>
          </a:p>
          <a:p>
            <a:pPr fontAlgn="base" indent="0" marL="0">
              <a:buNone/>
            </a:pPr>
            <a:r>
              <a:rPr dirty="0" lang="en-US" err="1"/>
              <a:t>obj_y.call_method_from_class_x</a:t>
            </a:r>
            <a:r>
              <a:rPr dirty="0" lang="en-US"/>
              <a:t>()</a:t>
            </a:r>
          </a:p>
          <a:p>
            <a:pPr indent="0" marL="0">
              <a:buNone/>
            </a:pPr>
            <a:endParaRPr dirty="0" lang="en-US" smtClean="0"/>
          </a:p>
          <a:p>
            <a:pPr indent="0" marL="0">
              <a:buNone/>
            </a:pPr>
            <a:r>
              <a:rPr b="1" dirty="0" lang="en-US" u="sng" smtClean="0"/>
              <a:t>Output:</a:t>
            </a:r>
          </a:p>
          <a:p>
            <a:pPr indent="0" marL="0">
              <a:buNone/>
            </a:pPr>
            <a:endParaRPr b="1" dirty="0" lang="en-US" u="sng"/>
          </a:p>
          <a:p>
            <a:pPr indent="0" marL="0">
              <a:buNone/>
            </a:pPr>
            <a:r>
              <a:rPr dirty="0" lang="en-US"/>
              <a:t>Method in </a:t>
            </a:r>
            <a:r>
              <a:rPr dirty="0" lang="en-US" err="1"/>
              <a:t>ClassX</a:t>
            </a:r>
            <a:r>
              <a:rPr dirty="0" lang="en-US"/>
              <a:t> </a:t>
            </a:r>
            <a:endParaRPr dirty="0" lang="en-US" smtClean="0"/>
          </a:p>
          <a:p>
            <a:pPr indent="0" marL="0">
              <a:buNone/>
            </a:pPr>
            <a:r>
              <a:rPr dirty="0" lang="en-US" smtClean="0"/>
              <a:t>Method </a:t>
            </a:r>
            <a:r>
              <a:rPr dirty="0" lang="en-US"/>
              <a:t>in </a:t>
            </a:r>
            <a:r>
              <a:rPr dirty="0" lang="en-US" err="1"/>
              <a:t>ClassY</a:t>
            </a:r>
            <a:endParaRPr b="1" dirty="0" lang="en-IN" u="sng"/>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41" name="Title 1"/>
          <p:cNvSpPr>
            <a:spLocks noGrp="1"/>
          </p:cNvSpPr>
          <p:nvPr>
            <p:ph type="title"/>
          </p:nvPr>
        </p:nvSpPr>
        <p:spPr>
          <a:xfrm>
            <a:off x="457200" y="274638"/>
            <a:ext cx="8229600" cy="563562"/>
          </a:xfrm>
        </p:spPr>
        <p:txBody>
          <a:bodyPr>
            <a:normAutofit fontScale="90000"/>
          </a:bodyPr>
          <a:p>
            <a:r>
              <a:rPr dirty="0" lang="en-US" smtClean="0"/>
              <a:t>Inheritance</a:t>
            </a:r>
            <a:endParaRPr dirty="0" lang="en-IN"/>
          </a:p>
        </p:txBody>
      </p:sp>
      <p:sp>
        <p:nvSpPr>
          <p:cNvPr id="1048642" name="Content Placeholder 2"/>
          <p:cNvSpPr>
            <a:spLocks noGrp="1"/>
          </p:cNvSpPr>
          <p:nvPr>
            <p:ph idx="1"/>
          </p:nvPr>
        </p:nvSpPr>
        <p:spPr>
          <a:xfrm>
            <a:off x="457200" y="838200"/>
            <a:ext cx="8229600" cy="5287963"/>
          </a:xfrm>
        </p:spPr>
        <p:txBody>
          <a:bodyPr/>
          <a:p>
            <a:r>
              <a:rPr dirty="0" lang="en-US"/>
              <a:t>Inheritance is defined as the mechanism of inheriting the properties of the base class to the child </a:t>
            </a:r>
            <a:r>
              <a:rPr dirty="0" lang="en-US" smtClean="0"/>
              <a:t>class</a:t>
            </a:r>
          </a:p>
          <a:p>
            <a:endParaRPr dirty="0" lang="en-US" smtClean="0"/>
          </a:p>
          <a:p>
            <a:endParaRPr dirty="0" lang="en-IN"/>
          </a:p>
        </p:txBody>
      </p:sp>
      <p:pic>
        <p:nvPicPr>
          <p:cNvPr id="2097155" name="Picture 2"/>
          <p:cNvPicPr>
            <a:picLocks noChangeAspect="1" noChangeArrowheads="1"/>
          </p:cNvPicPr>
          <p:nvPr/>
        </p:nvPicPr>
        <p:blipFill>
          <a:blip xmlns:r="http://schemas.openxmlformats.org/officeDocument/2006/relationships" r:embed="rId1"/>
          <a:srcRect/>
          <a:stretch>
            <a:fillRect/>
          </a:stretch>
        </p:blipFill>
        <p:spPr bwMode="auto">
          <a:xfrm>
            <a:off x="2666999" y="2427062"/>
            <a:ext cx="4657725" cy="2449738"/>
          </a:xfrm>
          <a:prstGeom prst="rect"/>
          <a:noFill/>
          <a:ln>
            <a:noFill/>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43" name="Title 1"/>
          <p:cNvSpPr>
            <a:spLocks noGrp="1"/>
          </p:cNvSpPr>
          <p:nvPr>
            <p:ph type="title"/>
          </p:nvPr>
        </p:nvSpPr>
        <p:spPr>
          <a:xfrm>
            <a:off x="381000" y="274638"/>
            <a:ext cx="8229600" cy="563562"/>
          </a:xfrm>
        </p:spPr>
        <p:txBody>
          <a:bodyPr>
            <a:normAutofit fontScale="90000"/>
          </a:bodyPr>
          <a:p>
            <a:r>
              <a:rPr b="1" dirty="0" lang="en-US" smtClean="0"/>
              <a:t/>
            </a:r>
            <a:br>
              <a:rPr b="1" dirty="0" lang="en-US" smtClean="0"/>
            </a:br>
            <a:r>
              <a:rPr b="1" dirty="0" sz="2000" lang="en-US" smtClean="0"/>
              <a:t>Single </a:t>
            </a:r>
            <a:r>
              <a:rPr b="1" dirty="0" sz="2000" lang="en-US"/>
              <a:t>Inheritance: </a:t>
            </a:r>
            <a:r>
              <a:rPr b="1" dirty="0" lang="en-US"/>
              <a:t/>
            </a:r>
            <a:br>
              <a:rPr b="1" dirty="0" lang="en-US"/>
            </a:br>
            <a:endParaRPr dirty="0" lang="en-IN"/>
          </a:p>
        </p:txBody>
      </p:sp>
      <p:sp>
        <p:nvSpPr>
          <p:cNvPr id="1048644" name="Content Placeholder 2"/>
          <p:cNvSpPr>
            <a:spLocks noGrp="1"/>
          </p:cNvSpPr>
          <p:nvPr>
            <p:ph idx="1"/>
          </p:nvPr>
        </p:nvSpPr>
        <p:spPr>
          <a:xfrm>
            <a:off x="457200" y="838200"/>
            <a:ext cx="8229600" cy="5287963"/>
          </a:xfrm>
        </p:spPr>
        <p:txBody>
          <a:bodyPr>
            <a:normAutofit fontScale="56250" lnSpcReduction="20000"/>
          </a:bodyPr>
          <a:p>
            <a:pPr fontAlgn="base" indent="0" marL="0">
              <a:buNone/>
            </a:pPr>
            <a:r>
              <a:rPr dirty="0" lang="en-US" smtClean="0"/>
              <a:t>Single </a:t>
            </a:r>
            <a:r>
              <a:rPr dirty="0" lang="en-US"/>
              <a:t>inheritance enables a derived class to inherit properties from a single parent class, thus enabling code reusability and the addition of new features to existing code.</a:t>
            </a:r>
          </a:p>
          <a:p>
            <a:pPr fontAlgn="base" indent="0" marL="0">
              <a:buNone/>
            </a:pPr>
            <a:r>
              <a:rPr dirty="0" lang="en-US"/>
              <a:t># Base class</a:t>
            </a:r>
          </a:p>
          <a:p>
            <a:pPr fontAlgn="base" indent="0" marL="0">
              <a:buNone/>
            </a:pPr>
            <a:r>
              <a:rPr dirty="0" lang="en-US"/>
              <a:t>class Parent:</a:t>
            </a:r>
          </a:p>
          <a:p>
            <a:pPr fontAlgn="base" indent="0" marL="0">
              <a:buNone/>
            </a:pPr>
            <a:r>
              <a:rPr dirty="0" lang="en-US"/>
              <a:t>    </a:t>
            </a:r>
            <a:r>
              <a:rPr dirty="0" lang="en-US" err="1"/>
              <a:t>def</a:t>
            </a:r>
            <a:r>
              <a:rPr dirty="0" lang="en-US"/>
              <a:t> func1(self):</a:t>
            </a:r>
          </a:p>
          <a:p>
            <a:pPr fontAlgn="base" indent="0" marL="0">
              <a:buNone/>
            </a:pPr>
            <a:r>
              <a:rPr dirty="0" lang="en-US"/>
              <a:t>        print("This function is in parent class</a:t>
            </a:r>
            <a:r>
              <a:rPr dirty="0" lang="en-US" smtClean="0"/>
              <a:t>.")</a:t>
            </a:r>
            <a:endParaRPr dirty="0" lang="en-US"/>
          </a:p>
          <a:p>
            <a:pPr fontAlgn="base" indent="0" marL="0">
              <a:buNone/>
            </a:pPr>
            <a:r>
              <a:rPr dirty="0" lang="en-US"/>
              <a:t># Derived class</a:t>
            </a:r>
          </a:p>
          <a:p>
            <a:pPr fontAlgn="base" indent="0" marL="0">
              <a:buNone/>
            </a:pPr>
            <a:r>
              <a:rPr dirty="0" lang="en-US"/>
              <a:t> </a:t>
            </a:r>
            <a:r>
              <a:rPr dirty="0" lang="en-US" smtClean="0"/>
              <a:t>class </a:t>
            </a:r>
            <a:r>
              <a:rPr dirty="0" lang="en-US"/>
              <a:t>Child(Parent):</a:t>
            </a:r>
          </a:p>
          <a:p>
            <a:pPr fontAlgn="base" indent="0" marL="0">
              <a:buNone/>
            </a:pPr>
            <a:r>
              <a:rPr dirty="0" lang="en-US"/>
              <a:t>    </a:t>
            </a:r>
            <a:r>
              <a:rPr dirty="0" lang="en-US" err="1"/>
              <a:t>def</a:t>
            </a:r>
            <a:r>
              <a:rPr dirty="0" lang="en-US"/>
              <a:t> func2(self):</a:t>
            </a:r>
          </a:p>
          <a:p>
            <a:pPr fontAlgn="base" indent="0" marL="0">
              <a:buNone/>
            </a:pPr>
            <a:r>
              <a:rPr dirty="0" lang="en-US"/>
              <a:t>        print("This function is in child class.")</a:t>
            </a:r>
          </a:p>
          <a:p>
            <a:pPr fontAlgn="base" indent="0" marL="0">
              <a:buNone/>
            </a:pPr>
            <a:r>
              <a:rPr dirty="0" lang="en-US"/>
              <a:t> </a:t>
            </a:r>
          </a:p>
          <a:p>
            <a:pPr fontAlgn="base" indent="0" marL="0">
              <a:buNone/>
            </a:pPr>
            <a:r>
              <a:rPr dirty="0" lang="en-US"/>
              <a:t> </a:t>
            </a:r>
            <a:r>
              <a:rPr dirty="0" lang="en-US" smtClean="0"/>
              <a:t># </a:t>
            </a:r>
            <a:r>
              <a:rPr dirty="0" lang="en-US"/>
              <a:t>Driver's code</a:t>
            </a:r>
          </a:p>
          <a:p>
            <a:pPr fontAlgn="base" indent="0" marL="0">
              <a:buNone/>
            </a:pPr>
            <a:r>
              <a:rPr dirty="0" lang="en-US"/>
              <a:t>object = Child()</a:t>
            </a:r>
          </a:p>
          <a:p>
            <a:pPr fontAlgn="base" indent="0" marL="0">
              <a:buNone/>
            </a:pPr>
            <a:r>
              <a:rPr dirty="0" lang="en-US"/>
              <a:t>object.func1()</a:t>
            </a:r>
          </a:p>
          <a:p>
            <a:pPr fontAlgn="base" indent="0" marL="0">
              <a:buNone/>
            </a:pPr>
            <a:r>
              <a:rPr dirty="0" lang="en-US"/>
              <a:t>object.func2</a:t>
            </a:r>
            <a:r>
              <a:rPr dirty="0" lang="en-US" smtClean="0"/>
              <a:t>()</a:t>
            </a:r>
          </a:p>
          <a:p>
            <a:pPr fontAlgn="base" indent="0" marL="0">
              <a:buNone/>
            </a:pPr>
            <a:r>
              <a:rPr b="1" dirty="0" lang="en-US" u="sng" smtClean="0"/>
              <a:t>Output:</a:t>
            </a:r>
          </a:p>
          <a:p>
            <a:pPr fontAlgn="base" indent="0" marL="0">
              <a:buNone/>
            </a:pPr>
            <a:endParaRPr b="1" dirty="0" lang="en-US" u="sng"/>
          </a:p>
          <a:p>
            <a:pPr fontAlgn="base" indent="0" marL="0">
              <a:buNone/>
            </a:pPr>
            <a:r>
              <a:rPr dirty="0" lang="en-US"/>
              <a:t>This function is in parent class</a:t>
            </a:r>
            <a:r>
              <a:rPr dirty="0" lang="en-US" smtClean="0"/>
              <a:t>.</a:t>
            </a:r>
          </a:p>
          <a:p>
            <a:pPr fontAlgn="base" indent="0" marL="0">
              <a:buNone/>
            </a:pPr>
            <a:r>
              <a:rPr dirty="0" lang="en-US" smtClean="0"/>
              <a:t>This </a:t>
            </a:r>
            <a:r>
              <a:rPr dirty="0" lang="en-US"/>
              <a:t>function is in child class.</a:t>
            </a:r>
            <a:endParaRPr b="1" dirty="0" lang="en-US" u="sng"/>
          </a:p>
          <a:p>
            <a:endParaRPr dirty="0" lang="en-IN"/>
          </a:p>
        </p:txBody>
      </p:sp>
      <p:pic>
        <p:nvPicPr>
          <p:cNvPr id="2097156" name="Picture 2"/>
          <p:cNvPicPr>
            <a:picLocks noChangeAspect="1" noChangeArrowheads="1"/>
          </p:cNvPicPr>
          <p:nvPr/>
        </p:nvPicPr>
        <p:blipFill>
          <a:blip xmlns:r="http://schemas.openxmlformats.org/officeDocument/2006/relationships" r:embed="rId1"/>
          <a:srcRect/>
          <a:stretch>
            <a:fillRect/>
          </a:stretch>
        </p:blipFill>
        <p:spPr bwMode="auto">
          <a:xfrm>
            <a:off x="7010400" y="3048000"/>
            <a:ext cx="1900238" cy="1667672"/>
          </a:xfrm>
          <a:prstGeom prst="rect"/>
          <a:noFill/>
          <a:ln>
            <a:noFill/>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45" name="Title 1"/>
          <p:cNvSpPr>
            <a:spLocks noGrp="1"/>
          </p:cNvSpPr>
          <p:nvPr>
            <p:ph type="title"/>
          </p:nvPr>
        </p:nvSpPr>
        <p:spPr>
          <a:xfrm>
            <a:off x="457200" y="274638"/>
            <a:ext cx="8229600" cy="639762"/>
          </a:xfrm>
        </p:spPr>
        <p:txBody>
          <a:bodyPr>
            <a:normAutofit fontScale="90000"/>
          </a:bodyPr>
          <a:p>
            <a:pPr fontAlgn="base"/>
            <a:r>
              <a:rPr b="1" dirty="0" lang="en-US" smtClean="0"/>
              <a:t/>
            </a:r>
            <a:br>
              <a:rPr b="1" dirty="0" lang="en-US" smtClean="0"/>
            </a:br>
            <a:r>
              <a:rPr b="1" dirty="0" lang="en-US" smtClean="0"/>
              <a:t/>
            </a:r>
            <a:br>
              <a:rPr b="1" dirty="0" lang="en-US" smtClean="0"/>
            </a:br>
            <a:r>
              <a:rPr b="1" dirty="0" sz="2700" lang="en-US" smtClean="0"/>
              <a:t>Multiple </a:t>
            </a:r>
            <a:r>
              <a:rPr b="1" dirty="0" sz="2700" lang="en-US"/>
              <a:t>Inheritance: </a:t>
            </a:r>
            <a:r>
              <a:rPr b="1" dirty="0" lang="en-US"/>
              <a:t/>
            </a:r>
            <a:br>
              <a:rPr b="1" dirty="0" lang="en-US"/>
            </a:br>
            <a:r>
              <a:rPr dirty="0" lang="en-US"/>
              <a:t/>
            </a:r>
            <a:br>
              <a:rPr dirty="0" lang="en-US"/>
            </a:br>
            <a:endParaRPr dirty="0" lang="en-IN"/>
          </a:p>
        </p:txBody>
      </p:sp>
      <p:sp>
        <p:nvSpPr>
          <p:cNvPr id="1048646" name="Content Placeholder 2"/>
          <p:cNvSpPr>
            <a:spLocks noGrp="1"/>
          </p:cNvSpPr>
          <p:nvPr>
            <p:ph idx="1"/>
          </p:nvPr>
        </p:nvSpPr>
        <p:spPr>
          <a:xfrm>
            <a:off x="457200" y="838200"/>
            <a:ext cx="8229600" cy="5715000"/>
          </a:xfrm>
        </p:spPr>
        <p:txBody>
          <a:bodyPr>
            <a:normAutofit fontScale="25000" lnSpcReduction="20000"/>
          </a:bodyPr>
          <a:p>
            <a:pPr indent="0" marL="0">
              <a:buNone/>
            </a:pPr>
            <a:r>
              <a:rPr dirty="0" sz="4800" lang="en-US"/>
              <a:t>When a class can be derived from more than one base class this type of inheritance is called multiple inheritances. In multiple inheritances, all the features of the base classes are inherited into the derived class. </a:t>
            </a:r>
            <a:endParaRPr dirty="0" sz="4800" lang="en-US" smtClean="0"/>
          </a:p>
          <a:p>
            <a:pPr fontAlgn="base" indent="0" marL="0">
              <a:buNone/>
            </a:pPr>
            <a:r>
              <a:rPr dirty="0" sz="4800" lang="en-US"/>
              <a:t># Base class1</a:t>
            </a:r>
          </a:p>
          <a:p>
            <a:pPr fontAlgn="base" indent="0" marL="0">
              <a:buNone/>
            </a:pPr>
            <a:r>
              <a:rPr dirty="0" sz="4800" lang="en-US"/>
              <a:t>class Mother:</a:t>
            </a:r>
          </a:p>
          <a:p>
            <a:pPr fontAlgn="base" indent="0" marL="0">
              <a:buNone/>
            </a:pPr>
            <a:r>
              <a:rPr dirty="0" sz="4800" lang="en-US"/>
              <a:t>    </a:t>
            </a:r>
            <a:r>
              <a:rPr dirty="0" sz="4800" lang="en-US" err="1"/>
              <a:t>mothername</a:t>
            </a:r>
            <a:r>
              <a:rPr dirty="0" sz="4800" lang="en-US"/>
              <a:t> = ""</a:t>
            </a:r>
          </a:p>
          <a:p>
            <a:pPr fontAlgn="base" indent="0" marL="0">
              <a:buNone/>
            </a:pPr>
            <a:r>
              <a:rPr dirty="0" sz="4800" lang="en-US"/>
              <a:t> </a:t>
            </a:r>
          </a:p>
          <a:p>
            <a:pPr fontAlgn="base" indent="0" marL="0">
              <a:buNone/>
            </a:pPr>
            <a:r>
              <a:rPr dirty="0" sz="4800" lang="en-US"/>
              <a:t>    </a:t>
            </a:r>
            <a:r>
              <a:rPr dirty="0" sz="4800" lang="en-US" err="1"/>
              <a:t>def</a:t>
            </a:r>
            <a:r>
              <a:rPr dirty="0" sz="4800" lang="en-US"/>
              <a:t> mother(self):</a:t>
            </a:r>
          </a:p>
          <a:p>
            <a:pPr fontAlgn="base" indent="0" marL="0">
              <a:buNone/>
            </a:pPr>
            <a:r>
              <a:rPr dirty="0" sz="4800" lang="en-US"/>
              <a:t>        print(</a:t>
            </a:r>
            <a:r>
              <a:rPr dirty="0" sz="4800" lang="en-US" err="1"/>
              <a:t>self.mothername</a:t>
            </a:r>
            <a:r>
              <a:rPr dirty="0" sz="4800" lang="en-US"/>
              <a:t>)</a:t>
            </a:r>
          </a:p>
          <a:p>
            <a:pPr fontAlgn="base" indent="0" marL="0">
              <a:buNone/>
            </a:pPr>
            <a:r>
              <a:rPr dirty="0" sz="4800" lang="en-US"/>
              <a:t> </a:t>
            </a:r>
          </a:p>
          <a:p>
            <a:pPr fontAlgn="base" indent="0" marL="0">
              <a:buNone/>
            </a:pPr>
            <a:r>
              <a:rPr dirty="0" sz="4800" lang="en-US"/>
              <a:t># Base class2</a:t>
            </a:r>
          </a:p>
          <a:p>
            <a:pPr fontAlgn="base" indent="0" marL="0">
              <a:buNone/>
            </a:pPr>
            <a:r>
              <a:rPr dirty="0" sz="4800" lang="en-US"/>
              <a:t> </a:t>
            </a:r>
            <a:r>
              <a:rPr dirty="0" sz="4800" lang="en-US" smtClean="0"/>
              <a:t>class </a:t>
            </a:r>
            <a:r>
              <a:rPr dirty="0" sz="4800" lang="en-US"/>
              <a:t>Father:</a:t>
            </a:r>
          </a:p>
          <a:p>
            <a:pPr fontAlgn="base" indent="0" marL="0">
              <a:buNone/>
            </a:pPr>
            <a:r>
              <a:rPr dirty="0" sz="4800" lang="en-US"/>
              <a:t>    </a:t>
            </a:r>
            <a:r>
              <a:rPr dirty="0" sz="4800" lang="en-US" err="1"/>
              <a:t>fathername</a:t>
            </a:r>
            <a:r>
              <a:rPr dirty="0" sz="4800" lang="en-US"/>
              <a:t> = ""</a:t>
            </a:r>
          </a:p>
          <a:p>
            <a:pPr fontAlgn="base" indent="0" marL="0">
              <a:buNone/>
            </a:pPr>
            <a:r>
              <a:rPr dirty="0" sz="4800" lang="en-US"/>
              <a:t> </a:t>
            </a:r>
          </a:p>
          <a:p>
            <a:pPr fontAlgn="base" indent="0" marL="0">
              <a:buNone/>
            </a:pPr>
            <a:r>
              <a:rPr dirty="0" sz="4800" lang="en-US"/>
              <a:t>    </a:t>
            </a:r>
            <a:r>
              <a:rPr dirty="0" sz="4800" lang="en-US" err="1"/>
              <a:t>def</a:t>
            </a:r>
            <a:r>
              <a:rPr dirty="0" sz="4800" lang="en-US"/>
              <a:t> father(self):</a:t>
            </a:r>
          </a:p>
          <a:p>
            <a:pPr fontAlgn="base" indent="0" marL="0">
              <a:buNone/>
            </a:pPr>
            <a:r>
              <a:rPr dirty="0" sz="4800" lang="en-US"/>
              <a:t>        print(</a:t>
            </a:r>
            <a:r>
              <a:rPr dirty="0" sz="4800" lang="en-US" err="1"/>
              <a:t>self.fathername</a:t>
            </a:r>
            <a:r>
              <a:rPr dirty="0" sz="4800" lang="en-US"/>
              <a:t>)</a:t>
            </a:r>
          </a:p>
          <a:p>
            <a:pPr fontAlgn="base" indent="0" marL="0">
              <a:buNone/>
            </a:pPr>
            <a:r>
              <a:rPr dirty="0" sz="4800" lang="en-US"/>
              <a:t> </a:t>
            </a:r>
          </a:p>
          <a:p>
            <a:pPr fontAlgn="base" indent="0" marL="0">
              <a:buNone/>
            </a:pPr>
            <a:r>
              <a:rPr dirty="0" sz="4800" lang="en-US"/>
              <a:t># Derived class</a:t>
            </a:r>
          </a:p>
          <a:p>
            <a:pPr fontAlgn="base" indent="0" marL="0">
              <a:buNone/>
            </a:pPr>
            <a:r>
              <a:rPr dirty="0" sz="4800" lang="en-US"/>
              <a:t>  </a:t>
            </a:r>
          </a:p>
          <a:p>
            <a:pPr fontAlgn="base" indent="0" marL="0">
              <a:buNone/>
            </a:pPr>
            <a:r>
              <a:rPr dirty="0" sz="4800" lang="en-US"/>
              <a:t>class Son(Mother, Father):</a:t>
            </a:r>
          </a:p>
          <a:p>
            <a:pPr fontAlgn="base" indent="0" marL="0">
              <a:buNone/>
            </a:pPr>
            <a:r>
              <a:rPr dirty="0" sz="4800" lang="en-US"/>
              <a:t>    </a:t>
            </a:r>
            <a:r>
              <a:rPr dirty="0" sz="4800" lang="en-US" err="1"/>
              <a:t>def</a:t>
            </a:r>
            <a:r>
              <a:rPr dirty="0" sz="4800" lang="en-US"/>
              <a:t> parents(self):</a:t>
            </a:r>
          </a:p>
          <a:p>
            <a:pPr fontAlgn="base" indent="0" marL="0">
              <a:buNone/>
            </a:pPr>
            <a:r>
              <a:rPr dirty="0" sz="4800" lang="en-US"/>
              <a:t>        print("Father :", </a:t>
            </a:r>
            <a:r>
              <a:rPr dirty="0" sz="4800" lang="en-US" err="1"/>
              <a:t>self.fathername</a:t>
            </a:r>
            <a:r>
              <a:rPr dirty="0" sz="4800" lang="en-US"/>
              <a:t>)</a:t>
            </a:r>
          </a:p>
          <a:p>
            <a:pPr fontAlgn="base" indent="0" marL="0">
              <a:buNone/>
            </a:pPr>
            <a:r>
              <a:rPr dirty="0" sz="4800" lang="en-US"/>
              <a:t>        print("Mother :", </a:t>
            </a:r>
            <a:r>
              <a:rPr dirty="0" sz="4800" lang="en-US" err="1"/>
              <a:t>self.mothername</a:t>
            </a:r>
            <a:r>
              <a:rPr dirty="0" sz="4800" lang="en-US"/>
              <a:t>)</a:t>
            </a:r>
          </a:p>
          <a:p>
            <a:pPr fontAlgn="base" indent="0" marL="0">
              <a:buNone/>
            </a:pPr>
            <a:r>
              <a:rPr dirty="0" sz="4800" lang="en-US"/>
              <a:t> </a:t>
            </a:r>
          </a:p>
          <a:p>
            <a:pPr fontAlgn="base" indent="0" marL="0">
              <a:buNone/>
            </a:pPr>
            <a:r>
              <a:rPr dirty="0" sz="4800" lang="en-US"/>
              <a:t> </a:t>
            </a:r>
            <a:r>
              <a:rPr dirty="0" sz="4800" lang="en-US" smtClean="0"/>
              <a:t># </a:t>
            </a:r>
            <a:r>
              <a:rPr dirty="0" sz="4800" lang="en-US"/>
              <a:t>Driver's code</a:t>
            </a:r>
          </a:p>
          <a:p>
            <a:pPr fontAlgn="base" indent="0" marL="0">
              <a:buNone/>
            </a:pPr>
            <a:r>
              <a:rPr dirty="0" sz="4800" lang="en-US"/>
              <a:t>s1 = Son()</a:t>
            </a:r>
          </a:p>
          <a:p>
            <a:pPr fontAlgn="base" indent="0" marL="0">
              <a:buNone/>
            </a:pPr>
            <a:r>
              <a:rPr dirty="0" sz="4800" lang="en-US"/>
              <a:t>s1.fathername = "RAM"</a:t>
            </a:r>
          </a:p>
          <a:p>
            <a:pPr fontAlgn="base" indent="0" marL="0">
              <a:buNone/>
            </a:pPr>
            <a:r>
              <a:rPr dirty="0" sz="4800" lang="en-US"/>
              <a:t>s1.mothername = "SITA"</a:t>
            </a:r>
          </a:p>
          <a:p>
            <a:pPr fontAlgn="base" indent="0" marL="0">
              <a:buNone/>
            </a:pPr>
            <a:r>
              <a:rPr dirty="0" sz="4800" lang="en-US"/>
              <a:t>s1.parents()</a:t>
            </a:r>
          </a:p>
          <a:p>
            <a:pPr indent="0" marL="0">
              <a:buNone/>
            </a:pPr>
            <a:r>
              <a:rPr b="1" dirty="0" sz="4800" lang="en-US" u="sng" smtClean="0"/>
              <a:t>Output:</a:t>
            </a:r>
          </a:p>
          <a:p>
            <a:pPr indent="0" marL="0">
              <a:buNone/>
            </a:pPr>
            <a:r>
              <a:rPr dirty="0" sz="4800" lang="en-IN"/>
              <a:t>Father : RAM </a:t>
            </a:r>
            <a:endParaRPr dirty="0" sz="4800" lang="en-IN" smtClean="0"/>
          </a:p>
          <a:p>
            <a:pPr indent="0" marL="0">
              <a:buNone/>
            </a:pPr>
            <a:r>
              <a:rPr dirty="0" sz="4800" lang="en-IN" smtClean="0"/>
              <a:t>Mother </a:t>
            </a:r>
            <a:r>
              <a:rPr dirty="0" sz="4800" lang="en-IN"/>
              <a:t>: SITA</a:t>
            </a:r>
            <a:r>
              <a:rPr dirty="0" sz="2000" lang="en-US"/>
              <a:t/>
            </a:r>
            <a:br>
              <a:rPr dirty="0" sz="2000" lang="en-US"/>
            </a:br>
            <a:endParaRPr dirty="0" sz="2000" lang="en-IN"/>
          </a:p>
        </p:txBody>
      </p:sp>
      <p:pic>
        <p:nvPicPr>
          <p:cNvPr id="2097157" name="Picture 2"/>
          <p:cNvPicPr>
            <a:picLocks noChangeAspect="1" noChangeArrowheads="1"/>
          </p:cNvPicPr>
          <p:nvPr/>
        </p:nvPicPr>
        <p:blipFill>
          <a:blip xmlns:r="http://schemas.openxmlformats.org/officeDocument/2006/relationships" r:embed="rId1" cstate="print"/>
          <a:srcRect/>
          <a:stretch>
            <a:fillRect/>
          </a:stretch>
        </p:blipFill>
        <p:spPr bwMode="auto">
          <a:xfrm>
            <a:off x="6400801" y="1981201"/>
            <a:ext cx="1475490" cy="1447800"/>
          </a:xfrm>
          <a:prstGeom prst="rect"/>
          <a:noFill/>
          <a:ln>
            <a:noFill/>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47" name="Title 1"/>
          <p:cNvSpPr>
            <a:spLocks noGrp="1"/>
          </p:cNvSpPr>
          <p:nvPr>
            <p:ph type="title"/>
          </p:nvPr>
        </p:nvSpPr>
        <p:spPr>
          <a:xfrm>
            <a:off x="457200" y="274638"/>
            <a:ext cx="8229600" cy="487362"/>
          </a:xfrm>
        </p:spPr>
        <p:txBody>
          <a:bodyPr>
            <a:normAutofit fontScale="90000"/>
          </a:bodyPr>
          <a:p>
            <a:r>
              <a:rPr b="1" dirty="0" lang="en-IN" smtClean="0"/>
              <a:t/>
            </a:r>
            <a:br>
              <a:rPr b="1" dirty="0" lang="en-IN" smtClean="0"/>
            </a:br>
            <a:r>
              <a:rPr b="1" dirty="0" sz="1800" lang="en-IN" smtClean="0"/>
              <a:t>Multilevel </a:t>
            </a:r>
            <a:r>
              <a:rPr b="1" dirty="0" sz="1800" lang="en-IN"/>
              <a:t>Inheritance :</a:t>
            </a:r>
            <a:r>
              <a:rPr b="1" dirty="0" lang="en-IN"/>
              <a:t/>
            </a:r>
            <a:br>
              <a:rPr b="1" dirty="0" lang="en-IN"/>
            </a:br>
            <a:endParaRPr dirty="0" lang="en-IN"/>
          </a:p>
        </p:txBody>
      </p:sp>
      <p:sp>
        <p:nvSpPr>
          <p:cNvPr id="1048648" name="Content Placeholder 2"/>
          <p:cNvSpPr>
            <a:spLocks noGrp="1"/>
          </p:cNvSpPr>
          <p:nvPr>
            <p:ph idx="1"/>
          </p:nvPr>
        </p:nvSpPr>
        <p:spPr>
          <a:xfrm>
            <a:off x="457200" y="838200"/>
            <a:ext cx="8229600" cy="5867400"/>
          </a:xfrm>
        </p:spPr>
        <p:txBody>
          <a:bodyPr>
            <a:normAutofit fontScale="25000" lnSpcReduction="20000"/>
          </a:bodyPr>
          <a:p>
            <a:pPr indent="0" marL="0">
              <a:buNone/>
            </a:pPr>
            <a:r>
              <a:rPr dirty="0" sz="4800" lang="en-US"/>
              <a:t>In multilevel inheritance, features of the base class and the derived class are further inherited into the new derived class. This is similar to a relationship representing a child and a grandfather. </a:t>
            </a:r>
            <a:endParaRPr dirty="0" sz="4800" lang="en-US" smtClean="0"/>
          </a:p>
          <a:p>
            <a:pPr fontAlgn="base" indent="0" marL="0">
              <a:buNone/>
            </a:pPr>
            <a:r>
              <a:rPr dirty="0" sz="4800" lang="en-US"/>
              <a:t># Base class</a:t>
            </a:r>
          </a:p>
          <a:p>
            <a:pPr fontAlgn="base" indent="0" marL="0">
              <a:buNone/>
            </a:pPr>
            <a:r>
              <a:rPr dirty="0" sz="4800" lang="en-US"/>
              <a:t>  </a:t>
            </a:r>
            <a:r>
              <a:rPr dirty="0" sz="4800" lang="en-US" smtClean="0"/>
              <a:t>class </a:t>
            </a:r>
            <a:r>
              <a:rPr dirty="0" sz="4800" lang="en-US"/>
              <a:t>Grandfather:</a:t>
            </a:r>
          </a:p>
          <a:p>
            <a:pPr fontAlgn="base" indent="0" marL="0">
              <a:buNone/>
            </a:pPr>
            <a:r>
              <a:rPr dirty="0" sz="4800" lang="en-US"/>
              <a:t>     </a:t>
            </a:r>
            <a:r>
              <a:rPr dirty="0" sz="4800" lang="en-US" err="1"/>
              <a:t>def</a:t>
            </a:r>
            <a:r>
              <a:rPr dirty="0" sz="4800" lang="en-US"/>
              <a:t> __</a:t>
            </a:r>
            <a:r>
              <a:rPr dirty="0" sz="4800" lang="en-US" err="1"/>
              <a:t>init</a:t>
            </a:r>
            <a:r>
              <a:rPr dirty="0" sz="4800" lang="en-US"/>
              <a:t>__(self, </a:t>
            </a:r>
            <a:r>
              <a:rPr dirty="0" sz="4800" lang="en-US" err="1"/>
              <a:t>grandfathername</a:t>
            </a:r>
            <a:r>
              <a:rPr dirty="0" sz="4800" lang="en-US"/>
              <a:t>):</a:t>
            </a:r>
          </a:p>
          <a:p>
            <a:pPr fontAlgn="base" indent="0" marL="0">
              <a:buNone/>
            </a:pPr>
            <a:r>
              <a:rPr dirty="0" sz="4800" lang="en-US"/>
              <a:t>        </a:t>
            </a:r>
            <a:r>
              <a:rPr dirty="0" sz="4800" lang="en-US" err="1"/>
              <a:t>self.grandfathername</a:t>
            </a:r>
            <a:r>
              <a:rPr dirty="0" sz="4800" lang="en-US"/>
              <a:t> = </a:t>
            </a:r>
            <a:r>
              <a:rPr dirty="0" sz="4800" lang="en-US" err="1"/>
              <a:t>grandfathername</a:t>
            </a:r>
            <a:endParaRPr dirty="0" sz="4800" lang="en-US"/>
          </a:p>
          <a:p>
            <a:pPr fontAlgn="base" indent="0" marL="0">
              <a:buNone/>
            </a:pPr>
            <a:r>
              <a:rPr dirty="0" sz="4800" lang="en-US"/>
              <a:t> </a:t>
            </a:r>
            <a:r>
              <a:rPr dirty="0" sz="4800" lang="en-US" smtClean="0"/>
              <a:t># </a:t>
            </a:r>
            <a:r>
              <a:rPr dirty="0" sz="4800" lang="en-US"/>
              <a:t>Intermediate class</a:t>
            </a:r>
          </a:p>
          <a:p>
            <a:pPr fontAlgn="base" indent="0" marL="0">
              <a:buNone/>
            </a:pPr>
            <a:r>
              <a:rPr dirty="0" sz="4800" lang="en-US"/>
              <a:t> </a:t>
            </a:r>
            <a:r>
              <a:rPr dirty="0" sz="4800" lang="en-US" smtClean="0"/>
              <a:t>class </a:t>
            </a:r>
            <a:r>
              <a:rPr dirty="0" sz="4800" lang="en-US"/>
              <a:t>Father(Grandfather):</a:t>
            </a:r>
          </a:p>
          <a:p>
            <a:pPr fontAlgn="base" indent="0" marL="0">
              <a:buNone/>
            </a:pPr>
            <a:r>
              <a:rPr dirty="0" sz="4800" lang="en-US"/>
              <a:t>    </a:t>
            </a:r>
            <a:r>
              <a:rPr dirty="0" sz="4800" lang="en-US" err="1"/>
              <a:t>def</a:t>
            </a:r>
            <a:r>
              <a:rPr dirty="0" sz="4800" lang="en-US"/>
              <a:t> __</a:t>
            </a:r>
            <a:r>
              <a:rPr dirty="0" sz="4800" lang="en-US" err="1"/>
              <a:t>init</a:t>
            </a:r>
            <a:r>
              <a:rPr dirty="0" sz="4800" lang="en-US"/>
              <a:t>__(self, </a:t>
            </a:r>
            <a:r>
              <a:rPr dirty="0" sz="4800" lang="en-US" err="1"/>
              <a:t>fathername</a:t>
            </a:r>
            <a:r>
              <a:rPr dirty="0" sz="4800" lang="en-US"/>
              <a:t>, </a:t>
            </a:r>
            <a:r>
              <a:rPr dirty="0" sz="4800" lang="en-US" err="1"/>
              <a:t>grandfathername</a:t>
            </a:r>
            <a:r>
              <a:rPr dirty="0" sz="4800" lang="en-US"/>
              <a:t>):</a:t>
            </a:r>
          </a:p>
          <a:p>
            <a:pPr fontAlgn="base" indent="0" marL="0">
              <a:buNone/>
            </a:pPr>
            <a:r>
              <a:rPr dirty="0" sz="4800" lang="en-US"/>
              <a:t>        </a:t>
            </a:r>
            <a:r>
              <a:rPr dirty="0" sz="4800" lang="en-US" err="1"/>
              <a:t>self.fathername</a:t>
            </a:r>
            <a:r>
              <a:rPr dirty="0" sz="4800" lang="en-US"/>
              <a:t> = </a:t>
            </a:r>
            <a:r>
              <a:rPr dirty="0" sz="4800" lang="en-US" err="1"/>
              <a:t>fathername</a:t>
            </a:r>
            <a:endParaRPr dirty="0" sz="4800" lang="en-US"/>
          </a:p>
          <a:p>
            <a:pPr fontAlgn="base" indent="0" marL="0">
              <a:buNone/>
            </a:pPr>
            <a:r>
              <a:rPr dirty="0" sz="4800" lang="en-US"/>
              <a:t> </a:t>
            </a:r>
          </a:p>
          <a:p>
            <a:pPr fontAlgn="base" indent="0" marL="0">
              <a:buNone/>
            </a:pPr>
            <a:r>
              <a:rPr dirty="0" sz="4800" lang="en-US"/>
              <a:t>        # invoking constructor of Grandfather class</a:t>
            </a:r>
          </a:p>
          <a:p>
            <a:pPr fontAlgn="base" indent="0" marL="0">
              <a:buNone/>
            </a:pPr>
            <a:r>
              <a:rPr dirty="0" sz="4800" lang="en-US"/>
              <a:t>        Grandfather.__</a:t>
            </a:r>
            <a:r>
              <a:rPr dirty="0" sz="4800" lang="en-US" err="1"/>
              <a:t>init</a:t>
            </a:r>
            <a:r>
              <a:rPr dirty="0" sz="4800" lang="en-US"/>
              <a:t>__(self, </a:t>
            </a:r>
            <a:r>
              <a:rPr dirty="0" sz="4800" lang="en-US" err="1"/>
              <a:t>grandfathername</a:t>
            </a:r>
            <a:r>
              <a:rPr dirty="0" sz="4800" lang="en-US"/>
              <a:t>)</a:t>
            </a:r>
          </a:p>
          <a:p>
            <a:pPr fontAlgn="base" indent="0" marL="0">
              <a:buNone/>
            </a:pPr>
            <a:r>
              <a:rPr dirty="0" sz="4800" lang="en-US"/>
              <a:t> </a:t>
            </a:r>
            <a:r>
              <a:rPr dirty="0" sz="4800" lang="en-US" smtClean="0"/>
              <a:t># </a:t>
            </a:r>
            <a:r>
              <a:rPr dirty="0" sz="4800" lang="en-US"/>
              <a:t>Derived class</a:t>
            </a:r>
          </a:p>
          <a:p>
            <a:pPr fontAlgn="base" indent="0" marL="0">
              <a:buNone/>
            </a:pPr>
            <a:r>
              <a:rPr dirty="0" sz="4800" lang="en-US"/>
              <a:t>  </a:t>
            </a:r>
            <a:r>
              <a:rPr dirty="0" sz="4800" lang="en-US" smtClean="0"/>
              <a:t>class </a:t>
            </a:r>
            <a:r>
              <a:rPr dirty="0" sz="4800" lang="en-US"/>
              <a:t>Son(Father):</a:t>
            </a:r>
          </a:p>
          <a:p>
            <a:pPr fontAlgn="base" indent="0" marL="0">
              <a:buNone/>
            </a:pPr>
            <a:r>
              <a:rPr dirty="0" sz="4800" lang="en-US"/>
              <a:t>    </a:t>
            </a:r>
            <a:r>
              <a:rPr dirty="0" sz="4800" lang="en-US" err="1"/>
              <a:t>def</a:t>
            </a:r>
            <a:r>
              <a:rPr dirty="0" sz="4800" lang="en-US"/>
              <a:t> __</a:t>
            </a:r>
            <a:r>
              <a:rPr dirty="0" sz="4800" lang="en-US" err="1"/>
              <a:t>init</a:t>
            </a:r>
            <a:r>
              <a:rPr dirty="0" sz="4800" lang="en-US"/>
              <a:t>__(self, </a:t>
            </a:r>
            <a:r>
              <a:rPr dirty="0" sz="4800" lang="en-US" err="1"/>
              <a:t>sonname</a:t>
            </a:r>
            <a:r>
              <a:rPr dirty="0" sz="4800" lang="en-US"/>
              <a:t>, </a:t>
            </a:r>
            <a:r>
              <a:rPr dirty="0" sz="4800" lang="en-US" err="1"/>
              <a:t>fathername</a:t>
            </a:r>
            <a:r>
              <a:rPr dirty="0" sz="4800" lang="en-US"/>
              <a:t>, </a:t>
            </a:r>
            <a:r>
              <a:rPr dirty="0" sz="4800" lang="en-US" err="1"/>
              <a:t>grandfathername</a:t>
            </a:r>
            <a:r>
              <a:rPr dirty="0" sz="4800" lang="en-US"/>
              <a:t>):</a:t>
            </a:r>
          </a:p>
          <a:p>
            <a:pPr fontAlgn="base" indent="0" marL="0">
              <a:buNone/>
            </a:pPr>
            <a:r>
              <a:rPr dirty="0" sz="4800" lang="en-US"/>
              <a:t>        </a:t>
            </a:r>
            <a:r>
              <a:rPr dirty="0" sz="4800" lang="en-US" err="1"/>
              <a:t>self.sonname</a:t>
            </a:r>
            <a:r>
              <a:rPr dirty="0" sz="4800" lang="en-US"/>
              <a:t> = </a:t>
            </a:r>
            <a:r>
              <a:rPr dirty="0" sz="4800" lang="en-US" err="1"/>
              <a:t>sonname</a:t>
            </a:r>
            <a:endParaRPr dirty="0" sz="4800" lang="en-US"/>
          </a:p>
          <a:p>
            <a:pPr fontAlgn="base" indent="0" marL="0">
              <a:buNone/>
            </a:pPr>
            <a:r>
              <a:rPr dirty="0" sz="4800" lang="en-US"/>
              <a:t> </a:t>
            </a:r>
          </a:p>
          <a:p>
            <a:pPr fontAlgn="base" indent="0" marL="0">
              <a:buNone/>
            </a:pPr>
            <a:r>
              <a:rPr dirty="0" sz="4800" lang="en-US"/>
              <a:t>        # invoking constructor of Father class</a:t>
            </a:r>
          </a:p>
          <a:p>
            <a:pPr fontAlgn="base" indent="0" marL="0">
              <a:buNone/>
            </a:pPr>
            <a:r>
              <a:rPr dirty="0" sz="4800" lang="en-US"/>
              <a:t>        Father.__</a:t>
            </a:r>
            <a:r>
              <a:rPr dirty="0" sz="4800" lang="en-US" err="1"/>
              <a:t>init</a:t>
            </a:r>
            <a:r>
              <a:rPr dirty="0" sz="4800" lang="en-US"/>
              <a:t>__(self, </a:t>
            </a:r>
            <a:r>
              <a:rPr dirty="0" sz="4800" lang="en-US" err="1"/>
              <a:t>fathername</a:t>
            </a:r>
            <a:r>
              <a:rPr dirty="0" sz="4800" lang="en-US"/>
              <a:t>, </a:t>
            </a:r>
            <a:r>
              <a:rPr dirty="0" sz="4800" lang="en-US" err="1"/>
              <a:t>grandfathername</a:t>
            </a:r>
            <a:r>
              <a:rPr dirty="0" sz="4800" lang="en-US"/>
              <a:t>)</a:t>
            </a:r>
          </a:p>
          <a:p>
            <a:pPr fontAlgn="base" indent="0" marL="0">
              <a:buNone/>
            </a:pPr>
            <a:r>
              <a:rPr dirty="0" sz="4800" lang="en-US"/>
              <a:t>     </a:t>
            </a:r>
            <a:r>
              <a:rPr dirty="0" sz="4800" lang="en-US" err="1"/>
              <a:t>def</a:t>
            </a:r>
            <a:r>
              <a:rPr dirty="0" sz="4800" lang="en-US"/>
              <a:t> </a:t>
            </a:r>
            <a:r>
              <a:rPr dirty="0" sz="4800" lang="en-US" err="1"/>
              <a:t>print_name</a:t>
            </a:r>
            <a:r>
              <a:rPr dirty="0" sz="4800" lang="en-US"/>
              <a:t>(self):</a:t>
            </a:r>
          </a:p>
          <a:p>
            <a:pPr fontAlgn="base" indent="0" marL="0">
              <a:buNone/>
            </a:pPr>
            <a:r>
              <a:rPr dirty="0" sz="4800" lang="en-US"/>
              <a:t>        print('Grandfather name :', </a:t>
            </a:r>
            <a:r>
              <a:rPr dirty="0" sz="4800" lang="en-US" err="1"/>
              <a:t>self.grandfathername</a:t>
            </a:r>
            <a:r>
              <a:rPr dirty="0" sz="4800" lang="en-US"/>
              <a:t>)</a:t>
            </a:r>
          </a:p>
          <a:p>
            <a:pPr fontAlgn="base" indent="0" marL="0">
              <a:buNone/>
            </a:pPr>
            <a:r>
              <a:rPr dirty="0" sz="4800" lang="en-US"/>
              <a:t>        print("Father name :", </a:t>
            </a:r>
            <a:r>
              <a:rPr dirty="0" sz="4800" lang="en-US" err="1"/>
              <a:t>self.fathername</a:t>
            </a:r>
            <a:r>
              <a:rPr dirty="0" sz="4800" lang="en-US"/>
              <a:t>)</a:t>
            </a:r>
          </a:p>
          <a:p>
            <a:pPr fontAlgn="base" indent="0" marL="0">
              <a:buNone/>
            </a:pPr>
            <a:r>
              <a:rPr dirty="0" sz="4800" lang="en-US"/>
              <a:t>        print("Son name :", </a:t>
            </a:r>
            <a:r>
              <a:rPr dirty="0" sz="4800" lang="en-US" err="1"/>
              <a:t>self.sonname</a:t>
            </a:r>
            <a:r>
              <a:rPr dirty="0" sz="4800" lang="en-US"/>
              <a:t>)</a:t>
            </a:r>
          </a:p>
          <a:p>
            <a:pPr fontAlgn="base" indent="0" marL="0">
              <a:buNone/>
            </a:pPr>
            <a:r>
              <a:rPr dirty="0" sz="4800" lang="en-US"/>
              <a:t>  </a:t>
            </a:r>
            <a:r>
              <a:rPr dirty="0" sz="4800" lang="en-US" smtClean="0"/>
              <a:t>#</a:t>
            </a:r>
            <a:r>
              <a:rPr dirty="0" sz="4800" lang="en-US"/>
              <a:t>  Driver code</a:t>
            </a:r>
          </a:p>
          <a:p>
            <a:pPr fontAlgn="base" indent="0" marL="0">
              <a:buNone/>
            </a:pPr>
            <a:r>
              <a:rPr dirty="0" sz="4800" lang="en-US"/>
              <a:t>s1 = Son('Prince', '</a:t>
            </a:r>
            <a:r>
              <a:rPr dirty="0" sz="4800" lang="en-US" err="1"/>
              <a:t>Rampal</a:t>
            </a:r>
            <a:r>
              <a:rPr dirty="0" sz="4800" lang="en-US"/>
              <a:t>', 'Lal </a:t>
            </a:r>
            <a:r>
              <a:rPr dirty="0" sz="4800" lang="en-US" err="1"/>
              <a:t>mani</a:t>
            </a:r>
            <a:r>
              <a:rPr dirty="0" sz="4800" lang="en-US"/>
              <a:t>')</a:t>
            </a:r>
          </a:p>
          <a:p>
            <a:pPr fontAlgn="base" indent="0" marL="0">
              <a:buNone/>
            </a:pPr>
            <a:r>
              <a:rPr dirty="0" sz="4800" lang="en-US"/>
              <a:t>print(s1.grandfathername)</a:t>
            </a:r>
          </a:p>
          <a:p>
            <a:pPr fontAlgn="base" indent="0" marL="0">
              <a:buNone/>
            </a:pPr>
            <a:r>
              <a:rPr dirty="0" sz="4800" lang="en-US"/>
              <a:t>s1.print_name()</a:t>
            </a:r>
          </a:p>
          <a:p>
            <a:pPr indent="0" marL="0">
              <a:buNone/>
            </a:pPr>
            <a:r>
              <a:rPr b="1" dirty="0" sz="4800" lang="en-US" u="sng" smtClean="0"/>
              <a:t>Output</a:t>
            </a:r>
          </a:p>
          <a:p>
            <a:pPr indent="0" marL="0">
              <a:buNone/>
            </a:pPr>
            <a:r>
              <a:rPr dirty="0" sz="4800" lang="en-US"/>
              <a:t>Lal </a:t>
            </a:r>
            <a:r>
              <a:rPr dirty="0" sz="4800" lang="en-US" err="1"/>
              <a:t>mani</a:t>
            </a:r>
            <a:r>
              <a:rPr dirty="0" sz="4800" lang="en-US"/>
              <a:t> </a:t>
            </a:r>
            <a:endParaRPr dirty="0" sz="4800" lang="en-US" smtClean="0"/>
          </a:p>
          <a:p>
            <a:pPr indent="0" marL="0">
              <a:buNone/>
            </a:pPr>
            <a:r>
              <a:rPr dirty="0" sz="4800" lang="en-US" smtClean="0"/>
              <a:t>Grandfather </a:t>
            </a:r>
            <a:r>
              <a:rPr dirty="0" sz="4800" lang="en-US"/>
              <a:t>name : Lal </a:t>
            </a:r>
            <a:r>
              <a:rPr dirty="0" sz="4800" lang="en-US" err="1"/>
              <a:t>mani</a:t>
            </a:r>
            <a:r>
              <a:rPr dirty="0" sz="4800" lang="en-US"/>
              <a:t> </a:t>
            </a:r>
            <a:endParaRPr dirty="0" sz="4800" lang="en-US" smtClean="0"/>
          </a:p>
          <a:p>
            <a:pPr indent="0" marL="0">
              <a:buNone/>
            </a:pPr>
            <a:r>
              <a:rPr dirty="0" sz="4800" lang="en-US" smtClean="0"/>
              <a:t>Father </a:t>
            </a:r>
            <a:r>
              <a:rPr dirty="0" sz="4800" lang="en-US"/>
              <a:t>name : </a:t>
            </a:r>
            <a:r>
              <a:rPr dirty="0" sz="4800" lang="en-US" err="1"/>
              <a:t>Rampal</a:t>
            </a:r>
            <a:r>
              <a:rPr dirty="0" sz="4800" lang="en-US"/>
              <a:t> </a:t>
            </a:r>
            <a:endParaRPr dirty="0" sz="4800" lang="en-US" smtClean="0"/>
          </a:p>
          <a:p>
            <a:pPr indent="0" marL="0">
              <a:buNone/>
            </a:pPr>
            <a:r>
              <a:rPr dirty="0" sz="4800" lang="en-US" smtClean="0"/>
              <a:t>Son </a:t>
            </a:r>
            <a:r>
              <a:rPr dirty="0" sz="4800" lang="en-US"/>
              <a:t>name : Prince</a:t>
            </a:r>
            <a:endParaRPr b="1" dirty="0" sz="4800" lang="en-IN" u="sng"/>
          </a:p>
        </p:txBody>
      </p:sp>
      <p:pic>
        <p:nvPicPr>
          <p:cNvPr id="2097158" name="Picture 2"/>
          <p:cNvPicPr>
            <a:picLocks noChangeAspect="1" noChangeArrowheads="1"/>
          </p:cNvPicPr>
          <p:nvPr/>
        </p:nvPicPr>
        <p:blipFill>
          <a:blip xmlns:r="http://schemas.openxmlformats.org/officeDocument/2006/relationships" r:embed="rId1"/>
          <a:srcRect/>
          <a:stretch>
            <a:fillRect/>
          </a:stretch>
        </p:blipFill>
        <p:spPr bwMode="auto">
          <a:xfrm>
            <a:off x="6705600" y="3124200"/>
            <a:ext cx="2019300" cy="1949325"/>
          </a:xfrm>
          <a:prstGeom prst="rect"/>
          <a:noFill/>
          <a:ln>
            <a:noFill/>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49" name="Title 1"/>
          <p:cNvSpPr>
            <a:spLocks noGrp="1"/>
          </p:cNvSpPr>
          <p:nvPr>
            <p:ph type="title"/>
          </p:nvPr>
        </p:nvSpPr>
        <p:spPr>
          <a:xfrm>
            <a:off x="457200" y="76200"/>
            <a:ext cx="8229600" cy="381000"/>
          </a:xfrm>
        </p:spPr>
        <p:txBody>
          <a:bodyPr>
            <a:normAutofit fontScale="90000"/>
          </a:bodyPr>
          <a:p>
            <a:r>
              <a:rPr b="1" dirty="0" lang="en-US" smtClean="0"/>
              <a:t/>
            </a:r>
            <a:br>
              <a:rPr b="1" dirty="0" lang="en-US" smtClean="0"/>
            </a:br>
            <a:r>
              <a:rPr b="1" dirty="0" sz="2000" lang="en-US" smtClean="0"/>
              <a:t>Hierarchical </a:t>
            </a:r>
            <a:r>
              <a:rPr b="1" dirty="0" sz="2000" lang="en-US"/>
              <a:t>Inheritance: </a:t>
            </a:r>
            <a:r>
              <a:rPr b="1" dirty="0" lang="en-US"/>
              <a:t/>
            </a:r>
            <a:br>
              <a:rPr b="1" dirty="0" lang="en-US"/>
            </a:br>
            <a:endParaRPr dirty="0" lang="en-IN"/>
          </a:p>
        </p:txBody>
      </p:sp>
      <p:sp>
        <p:nvSpPr>
          <p:cNvPr id="1048650" name="Content Placeholder 2"/>
          <p:cNvSpPr>
            <a:spLocks noGrp="1"/>
          </p:cNvSpPr>
          <p:nvPr>
            <p:ph idx="1"/>
          </p:nvPr>
        </p:nvSpPr>
        <p:spPr>
          <a:xfrm>
            <a:off x="457200" y="457200"/>
            <a:ext cx="8229600" cy="6172200"/>
          </a:xfrm>
        </p:spPr>
        <p:txBody>
          <a:bodyPr>
            <a:noAutofit/>
          </a:bodyPr>
          <a:p>
            <a:pPr fontAlgn="base" indent="0" marL="0">
              <a:buNone/>
            </a:pPr>
            <a:r>
              <a:rPr dirty="0" sz="1300" lang="en-US" smtClean="0"/>
              <a:t>When </a:t>
            </a:r>
            <a:r>
              <a:rPr dirty="0" sz="1300" lang="en-US"/>
              <a:t>more than one derived class are created from a single base this type of inheritance is called hierarchical inheritance. In this program, we have a parent (base) class and two child (derived) classes.</a:t>
            </a:r>
          </a:p>
          <a:p>
            <a:pPr fontAlgn="base" indent="0" marL="0">
              <a:buNone/>
            </a:pPr>
            <a:r>
              <a:rPr dirty="0" sz="1300" lang="en-US"/>
              <a:t># Base class</a:t>
            </a:r>
          </a:p>
          <a:p>
            <a:pPr fontAlgn="base" indent="0" marL="0">
              <a:buNone/>
            </a:pPr>
            <a:r>
              <a:rPr dirty="0" sz="1300" lang="en-US"/>
              <a:t>class Parent:</a:t>
            </a:r>
          </a:p>
          <a:p>
            <a:pPr fontAlgn="base" indent="0" marL="0">
              <a:buNone/>
            </a:pPr>
            <a:r>
              <a:rPr dirty="0" sz="1300" lang="en-US"/>
              <a:t>    </a:t>
            </a:r>
            <a:r>
              <a:rPr dirty="0" sz="1300" lang="en-US" err="1"/>
              <a:t>def</a:t>
            </a:r>
            <a:r>
              <a:rPr dirty="0" sz="1300" lang="en-US"/>
              <a:t> func1(self):</a:t>
            </a:r>
          </a:p>
          <a:p>
            <a:pPr fontAlgn="base" indent="0" marL="0">
              <a:buNone/>
            </a:pPr>
            <a:r>
              <a:rPr dirty="0" sz="1300" lang="en-US"/>
              <a:t>        print("This function is in parent class.")</a:t>
            </a:r>
          </a:p>
          <a:p>
            <a:pPr fontAlgn="base" indent="0" marL="0">
              <a:buNone/>
            </a:pPr>
            <a:r>
              <a:rPr dirty="0" sz="1300" lang="en-US"/>
              <a:t> </a:t>
            </a:r>
            <a:r>
              <a:rPr dirty="0" sz="1300" lang="en-US" smtClean="0"/>
              <a:t># </a:t>
            </a:r>
            <a:r>
              <a:rPr dirty="0" sz="1300" lang="en-US"/>
              <a:t>Derived class1</a:t>
            </a:r>
          </a:p>
          <a:p>
            <a:pPr fontAlgn="base" indent="0" marL="0">
              <a:buNone/>
            </a:pPr>
            <a:r>
              <a:rPr dirty="0" sz="1300" lang="en-US"/>
              <a:t> </a:t>
            </a:r>
            <a:r>
              <a:rPr dirty="0" sz="1300" lang="en-US" smtClean="0"/>
              <a:t>class </a:t>
            </a:r>
            <a:r>
              <a:rPr dirty="0" sz="1300" lang="en-US"/>
              <a:t>Child1(Parent):</a:t>
            </a:r>
          </a:p>
          <a:p>
            <a:pPr fontAlgn="base" indent="0" marL="0">
              <a:buNone/>
            </a:pPr>
            <a:r>
              <a:rPr dirty="0" sz="1300" lang="en-US"/>
              <a:t>    </a:t>
            </a:r>
            <a:r>
              <a:rPr dirty="0" sz="1300" lang="en-US" err="1"/>
              <a:t>def</a:t>
            </a:r>
            <a:r>
              <a:rPr dirty="0" sz="1300" lang="en-US"/>
              <a:t> func2(self):</a:t>
            </a:r>
          </a:p>
          <a:p>
            <a:pPr fontAlgn="base" indent="0" marL="0">
              <a:buNone/>
            </a:pPr>
            <a:r>
              <a:rPr dirty="0" sz="1300" lang="en-US"/>
              <a:t>        print("This function is in child 1.")</a:t>
            </a:r>
          </a:p>
          <a:p>
            <a:pPr fontAlgn="base" indent="0" marL="0">
              <a:buNone/>
            </a:pPr>
            <a:r>
              <a:rPr dirty="0" sz="1300" lang="en-US"/>
              <a:t> </a:t>
            </a:r>
            <a:r>
              <a:rPr dirty="0" sz="1300" lang="en-US" smtClean="0"/>
              <a:t># </a:t>
            </a:r>
            <a:r>
              <a:rPr dirty="0" sz="1300" lang="en-US" err="1"/>
              <a:t>Derivied</a:t>
            </a:r>
            <a:r>
              <a:rPr dirty="0" sz="1300" lang="en-US"/>
              <a:t> class2</a:t>
            </a:r>
          </a:p>
          <a:p>
            <a:pPr fontAlgn="base" indent="0" marL="0">
              <a:buNone/>
            </a:pPr>
            <a:r>
              <a:rPr dirty="0" sz="1300" lang="en-US"/>
              <a:t> </a:t>
            </a:r>
            <a:r>
              <a:rPr dirty="0" sz="1300" lang="en-US" smtClean="0"/>
              <a:t>class </a:t>
            </a:r>
            <a:r>
              <a:rPr dirty="0" sz="1300" lang="en-US"/>
              <a:t>Child2(Parent):</a:t>
            </a:r>
          </a:p>
          <a:p>
            <a:pPr fontAlgn="base" indent="0" marL="0">
              <a:buNone/>
            </a:pPr>
            <a:r>
              <a:rPr dirty="0" sz="1300" lang="en-US"/>
              <a:t>    </a:t>
            </a:r>
            <a:r>
              <a:rPr dirty="0" sz="1300" lang="en-US" err="1"/>
              <a:t>def</a:t>
            </a:r>
            <a:r>
              <a:rPr dirty="0" sz="1300" lang="en-US"/>
              <a:t> func3(self):</a:t>
            </a:r>
          </a:p>
          <a:p>
            <a:pPr fontAlgn="base" indent="0" marL="0">
              <a:buNone/>
            </a:pPr>
            <a:r>
              <a:rPr dirty="0" sz="1300" lang="en-US"/>
              <a:t>        print("This function is in child 2.")</a:t>
            </a:r>
          </a:p>
          <a:p>
            <a:pPr fontAlgn="base" indent="0" marL="0">
              <a:buNone/>
            </a:pPr>
            <a:r>
              <a:rPr dirty="0" sz="1300" lang="en-US"/>
              <a:t>  </a:t>
            </a:r>
            <a:r>
              <a:rPr dirty="0" sz="1300" lang="en-US" smtClean="0"/>
              <a:t># </a:t>
            </a:r>
            <a:r>
              <a:rPr dirty="0" sz="1300" lang="en-US"/>
              <a:t>Driver's code</a:t>
            </a:r>
          </a:p>
          <a:p>
            <a:pPr fontAlgn="base" indent="0" marL="0">
              <a:buNone/>
            </a:pPr>
            <a:r>
              <a:rPr dirty="0" sz="1300" lang="en-US"/>
              <a:t>object1 = Child1()</a:t>
            </a:r>
          </a:p>
          <a:p>
            <a:pPr fontAlgn="base" indent="0" marL="0">
              <a:buNone/>
            </a:pPr>
            <a:r>
              <a:rPr dirty="0" sz="1300" lang="en-US"/>
              <a:t>object2 = Child2()</a:t>
            </a:r>
          </a:p>
          <a:p>
            <a:pPr fontAlgn="base" indent="0" marL="0">
              <a:buNone/>
            </a:pPr>
            <a:r>
              <a:rPr dirty="0" sz="1300" lang="en-US"/>
              <a:t>object1.func1()</a:t>
            </a:r>
          </a:p>
          <a:p>
            <a:pPr fontAlgn="base" indent="0" marL="0">
              <a:buNone/>
            </a:pPr>
            <a:r>
              <a:rPr dirty="0" sz="1300" lang="en-US"/>
              <a:t>object1.func2()</a:t>
            </a:r>
          </a:p>
          <a:p>
            <a:pPr fontAlgn="base" indent="0" marL="0">
              <a:buNone/>
            </a:pPr>
            <a:r>
              <a:rPr dirty="0" sz="1300" lang="en-US"/>
              <a:t>object2.func1()</a:t>
            </a:r>
          </a:p>
          <a:p>
            <a:pPr fontAlgn="base" indent="0" marL="0">
              <a:buNone/>
            </a:pPr>
            <a:r>
              <a:rPr dirty="0" sz="1300" lang="en-US"/>
              <a:t>object2.func3()</a:t>
            </a:r>
          </a:p>
          <a:p>
            <a:pPr indent="0" marL="0">
              <a:buNone/>
            </a:pPr>
            <a:r>
              <a:rPr b="1" dirty="0" sz="1300" lang="en-US" u="sng" smtClean="0"/>
              <a:t>Output</a:t>
            </a:r>
          </a:p>
          <a:p>
            <a:pPr indent="0" marL="0">
              <a:buNone/>
            </a:pPr>
            <a:r>
              <a:rPr dirty="0" sz="1300" lang="en-US"/>
              <a:t>This function is in parent class. </a:t>
            </a:r>
            <a:endParaRPr dirty="0" sz="1300" lang="en-US" smtClean="0"/>
          </a:p>
          <a:p>
            <a:pPr indent="0" marL="0">
              <a:buNone/>
            </a:pPr>
            <a:r>
              <a:rPr dirty="0" sz="1300" lang="en-US" smtClean="0"/>
              <a:t>This </a:t>
            </a:r>
            <a:r>
              <a:rPr dirty="0" sz="1300" lang="en-US"/>
              <a:t>function is in child 1</a:t>
            </a:r>
            <a:r>
              <a:rPr dirty="0" sz="1300" lang="en-US" smtClean="0"/>
              <a:t>.</a:t>
            </a:r>
          </a:p>
          <a:p>
            <a:pPr indent="0" marL="0">
              <a:buNone/>
            </a:pPr>
            <a:r>
              <a:rPr dirty="0" sz="1300" lang="en-US" smtClean="0"/>
              <a:t> </a:t>
            </a:r>
            <a:r>
              <a:rPr dirty="0" sz="1300" lang="en-US"/>
              <a:t>This function is in parent class. </a:t>
            </a:r>
            <a:endParaRPr dirty="0" sz="1300" lang="en-US" smtClean="0"/>
          </a:p>
          <a:p>
            <a:pPr indent="0" marL="0">
              <a:buNone/>
            </a:pPr>
            <a:r>
              <a:rPr dirty="0" sz="1300" lang="en-US" smtClean="0"/>
              <a:t>This </a:t>
            </a:r>
            <a:r>
              <a:rPr dirty="0" sz="1300" lang="en-US"/>
              <a:t>function is in child 2.</a:t>
            </a:r>
            <a:endParaRPr dirty="0" sz="1300" lang="en-IN"/>
          </a:p>
        </p:txBody>
      </p:sp>
      <p:pic>
        <p:nvPicPr>
          <p:cNvPr id="2097159" name="Picture 2"/>
          <p:cNvPicPr>
            <a:picLocks noChangeAspect="1" noChangeArrowheads="1"/>
          </p:cNvPicPr>
          <p:nvPr/>
        </p:nvPicPr>
        <p:blipFill>
          <a:blip xmlns:r="http://schemas.openxmlformats.org/officeDocument/2006/relationships" r:embed="rId1"/>
          <a:srcRect/>
          <a:stretch>
            <a:fillRect/>
          </a:stretch>
        </p:blipFill>
        <p:spPr bwMode="auto">
          <a:xfrm>
            <a:off x="6172200" y="3505200"/>
            <a:ext cx="2352675" cy="1378136"/>
          </a:xfrm>
          <a:prstGeom prst="rect"/>
          <a:noFill/>
          <a:ln>
            <a:noFill/>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51" name="Title 1"/>
          <p:cNvSpPr>
            <a:spLocks noGrp="1"/>
          </p:cNvSpPr>
          <p:nvPr>
            <p:ph type="title"/>
          </p:nvPr>
        </p:nvSpPr>
        <p:spPr>
          <a:xfrm>
            <a:off x="457200" y="274638"/>
            <a:ext cx="8229600" cy="411162"/>
          </a:xfrm>
        </p:spPr>
        <p:txBody>
          <a:bodyPr>
            <a:normAutofit fontScale="90000"/>
          </a:bodyPr>
          <a:p>
            <a:r>
              <a:rPr b="1" dirty="0" lang="en-IN" smtClean="0"/>
              <a:t/>
            </a:r>
            <a:br>
              <a:rPr b="1" dirty="0" lang="en-IN" smtClean="0"/>
            </a:br>
            <a:r>
              <a:rPr b="1" dirty="0" sz="2000" lang="en-IN" smtClean="0"/>
              <a:t>Hybrid </a:t>
            </a:r>
            <a:r>
              <a:rPr b="1" dirty="0" sz="2000" lang="en-IN"/>
              <a:t>Inheritance: </a:t>
            </a:r>
            <a:r>
              <a:rPr b="1" dirty="0" lang="en-IN"/>
              <a:t/>
            </a:r>
            <a:br>
              <a:rPr b="1" dirty="0" lang="en-IN"/>
            </a:br>
            <a:endParaRPr dirty="0" lang="en-IN"/>
          </a:p>
        </p:txBody>
      </p:sp>
      <p:sp>
        <p:nvSpPr>
          <p:cNvPr id="1048652" name="Content Placeholder 2"/>
          <p:cNvSpPr>
            <a:spLocks noGrp="1"/>
          </p:cNvSpPr>
          <p:nvPr>
            <p:ph idx="1"/>
          </p:nvPr>
        </p:nvSpPr>
        <p:spPr>
          <a:xfrm>
            <a:off x="457200" y="685800"/>
            <a:ext cx="8229600" cy="5440363"/>
          </a:xfrm>
        </p:spPr>
        <p:txBody>
          <a:bodyPr>
            <a:normAutofit fontScale="25000" lnSpcReduction="20000"/>
          </a:bodyPr>
          <a:p>
            <a:pPr indent="0" marL="0">
              <a:buNone/>
            </a:pPr>
            <a:r>
              <a:rPr dirty="0" sz="3700" lang="en-US"/>
              <a:t>Inheritance consisting of multiple types of inheritance is called hybrid inheritance</a:t>
            </a:r>
            <a:r>
              <a:rPr dirty="0" sz="3700" lang="en-US" smtClean="0"/>
              <a:t>.</a:t>
            </a:r>
          </a:p>
          <a:p>
            <a:pPr fontAlgn="base" indent="0" marL="0">
              <a:buNone/>
            </a:pPr>
            <a:r>
              <a:rPr dirty="0" sz="3700" lang="en-US"/>
              <a:t>class School:</a:t>
            </a:r>
          </a:p>
          <a:p>
            <a:pPr fontAlgn="base" indent="0" marL="0">
              <a:buNone/>
            </a:pPr>
            <a:r>
              <a:rPr dirty="0" sz="3700" lang="en-US"/>
              <a:t>    </a:t>
            </a:r>
            <a:r>
              <a:rPr dirty="0" sz="3700" lang="en-US" err="1"/>
              <a:t>def</a:t>
            </a:r>
            <a:r>
              <a:rPr dirty="0" sz="3700" lang="en-US"/>
              <a:t> func1(self):</a:t>
            </a:r>
          </a:p>
          <a:p>
            <a:pPr fontAlgn="base" indent="0" marL="0">
              <a:buNone/>
            </a:pPr>
            <a:r>
              <a:rPr dirty="0" sz="3700" lang="en-US"/>
              <a:t>        print("This function is in school.")</a:t>
            </a:r>
          </a:p>
          <a:p>
            <a:pPr fontAlgn="base" indent="0" marL="0">
              <a:buNone/>
            </a:pPr>
            <a:r>
              <a:rPr dirty="0" sz="3700" lang="en-US"/>
              <a:t> </a:t>
            </a:r>
          </a:p>
          <a:p>
            <a:pPr fontAlgn="base" indent="0" marL="0">
              <a:buNone/>
            </a:pPr>
            <a:r>
              <a:rPr dirty="0" sz="3700" lang="en-US"/>
              <a:t> </a:t>
            </a:r>
          </a:p>
          <a:p>
            <a:pPr fontAlgn="base" indent="0" marL="0">
              <a:buNone/>
            </a:pPr>
            <a:r>
              <a:rPr dirty="0" sz="3700" lang="en-US"/>
              <a:t>class Student1(School):</a:t>
            </a:r>
          </a:p>
          <a:p>
            <a:pPr fontAlgn="base" indent="0" marL="0">
              <a:buNone/>
            </a:pPr>
            <a:r>
              <a:rPr dirty="0" sz="3700" lang="en-US"/>
              <a:t>    </a:t>
            </a:r>
            <a:r>
              <a:rPr dirty="0" sz="3700" lang="en-US" err="1"/>
              <a:t>def</a:t>
            </a:r>
            <a:r>
              <a:rPr dirty="0" sz="3700" lang="en-US"/>
              <a:t> func2(self):</a:t>
            </a:r>
          </a:p>
          <a:p>
            <a:pPr fontAlgn="base" indent="0" marL="0">
              <a:buNone/>
            </a:pPr>
            <a:r>
              <a:rPr dirty="0" sz="3700" lang="en-US"/>
              <a:t>        print("This function is in student 1. ")</a:t>
            </a:r>
          </a:p>
          <a:p>
            <a:pPr fontAlgn="base" indent="0" marL="0">
              <a:buNone/>
            </a:pPr>
            <a:r>
              <a:rPr dirty="0" sz="3700" lang="en-US"/>
              <a:t> </a:t>
            </a:r>
          </a:p>
          <a:p>
            <a:pPr fontAlgn="base" indent="0" marL="0">
              <a:buNone/>
            </a:pPr>
            <a:r>
              <a:rPr dirty="0" sz="3700" lang="en-US"/>
              <a:t> </a:t>
            </a:r>
          </a:p>
          <a:p>
            <a:pPr fontAlgn="base" indent="0" marL="0">
              <a:buNone/>
            </a:pPr>
            <a:r>
              <a:rPr dirty="0" sz="3700" lang="en-US"/>
              <a:t>class Student2(School):</a:t>
            </a:r>
          </a:p>
          <a:p>
            <a:pPr fontAlgn="base" indent="0" marL="0">
              <a:buNone/>
            </a:pPr>
            <a:r>
              <a:rPr dirty="0" sz="3700" lang="en-US"/>
              <a:t>    </a:t>
            </a:r>
            <a:r>
              <a:rPr dirty="0" sz="3700" lang="en-US" err="1"/>
              <a:t>def</a:t>
            </a:r>
            <a:r>
              <a:rPr dirty="0" sz="3700" lang="en-US"/>
              <a:t> func3(self):</a:t>
            </a:r>
          </a:p>
          <a:p>
            <a:pPr fontAlgn="base" indent="0" marL="0">
              <a:buNone/>
            </a:pPr>
            <a:r>
              <a:rPr dirty="0" sz="3700" lang="en-US"/>
              <a:t>        print("This function is in student 2.")</a:t>
            </a:r>
          </a:p>
          <a:p>
            <a:pPr fontAlgn="base" indent="0" marL="0">
              <a:buNone/>
            </a:pPr>
            <a:r>
              <a:rPr dirty="0" sz="3700" lang="en-US"/>
              <a:t> </a:t>
            </a:r>
          </a:p>
          <a:p>
            <a:pPr fontAlgn="base" indent="0" marL="0">
              <a:buNone/>
            </a:pPr>
            <a:r>
              <a:rPr dirty="0" sz="3700" lang="en-US"/>
              <a:t> </a:t>
            </a:r>
          </a:p>
          <a:p>
            <a:pPr fontAlgn="base" indent="0" marL="0">
              <a:buNone/>
            </a:pPr>
            <a:r>
              <a:rPr dirty="0" sz="3700" lang="en-US"/>
              <a:t>class Student3(Student1, School):</a:t>
            </a:r>
          </a:p>
          <a:p>
            <a:pPr fontAlgn="base" indent="0" marL="0">
              <a:buNone/>
            </a:pPr>
            <a:r>
              <a:rPr dirty="0" sz="3700" lang="en-US"/>
              <a:t>    </a:t>
            </a:r>
            <a:r>
              <a:rPr dirty="0" sz="3700" lang="en-US" err="1"/>
              <a:t>def</a:t>
            </a:r>
            <a:r>
              <a:rPr dirty="0" sz="3700" lang="en-US"/>
              <a:t> func4(self):</a:t>
            </a:r>
          </a:p>
          <a:p>
            <a:pPr fontAlgn="base" indent="0" marL="0">
              <a:buNone/>
            </a:pPr>
            <a:r>
              <a:rPr dirty="0" sz="3700" lang="en-US"/>
              <a:t>        print("This function is in student 3.")</a:t>
            </a:r>
          </a:p>
          <a:p>
            <a:pPr fontAlgn="base" indent="0" marL="0">
              <a:buNone/>
            </a:pPr>
            <a:r>
              <a:rPr dirty="0" sz="3700" lang="en-US"/>
              <a:t> </a:t>
            </a:r>
          </a:p>
          <a:p>
            <a:pPr fontAlgn="base" indent="0" marL="0">
              <a:buNone/>
            </a:pPr>
            <a:r>
              <a:rPr dirty="0" sz="3700" lang="en-US"/>
              <a:t> </a:t>
            </a:r>
          </a:p>
          <a:p>
            <a:pPr fontAlgn="base" indent="0" marL="0">
              <a:buNone/>
            </a:pPr>
            <a:r>
              <a:rPr dirty="0" sz="3700" lang="en-US"/>
              <a:t># Driver's code</a:t>
            </a:r>
          </a:p>
          <a:p>
            <a:pPr fontAlgn="base" indent="0" marL="0">
              <a:buNone/>
            </a:pPr>
            <a:r>
              <a:rPr dirty="0" sz="3700" lang="en-US"/>
              <a:t>object = Student3()</a:t>
            </a:r>
          </a:p>
          <a:p>
            <a:pPr fontAlgn="base" indent="0" marL="0">
              <a:buNone/>
            </a:pPr>
            <a:r>
              <a:rPr dirty="0" sz="3700" lang="en-US"/>
              <a:t>object.func1()</a:t>
            </a:r>
          </a:p>
          <a:p>
            <a:pPr fontAlgn="base" indent="0" marL="0">
              <a:buNone/>
            </a:pPr>
            <a:r>
              <a:rPr dirty="0" sz="3700" lang="en-US"/>
              <a:t>object.func2</a:t>
            </a:r>
            <a:r>
              <a:rPr dirty="0" sz="3700" lang="en-US" smtClean="0"/>
              <a:t>()</a:t>
            </a:r>
          </a:p>
          <a:p>
            <a:pPr fontAlgn="base" indent="0" marL="0">
              <a:buNone/>
            </a:pPr>
            <a:endParaRPr dirty="0" sz="3700" lang="en-US"/>
          </a:p>
          <a:p>
            <a:pPr fontAlgn="base" indent="0" marL="0">
              <a:buNone/>
            </a:pPr>
            <a:r>
              <a:rPr b="1" dirty="0" sz="3700" lang="en-US" u="sng" smtClean="0"/>
              <a:t>Output:</a:t>
            </a:r>
          </a:p>
          <a:p>
            <a:pPr fontAlgn="base" indent="0" marL="0">
              <a:buNone/>
            </a:pPr>
            <a:r>
              <a:rPr dirty="0" sz="3700" lang="en-US"/>
              <a:t>This function is in school. </a:t>
            </a:r>
            <a:endParaRPr dirty="0" sz="3700" lang="en-US" smtClean="0"/>
          </a:p>
          <a:p>
            <a:pPr fontAlgn="base" indent="0" marL="0">
              <a:buNone/>
            </a:pPr>
            <a:r>
              <a:rPr dirty="0" sz="3700" lang="en-US" smtClean="0"/>
              <a:t>This </a:t>
            </a:r>
            <a:r>
              <a:rPr dirty="0" sz="3700" lang="en-US"/>
              <a:t>function is in student 1.</a:t>
            </a:r>
            <a:endParaRPr b="1" dirty="0" sz="3700" lang="en-US" u="sng"/>
          </a:p>
          <a:p>
            <a:endParaRPr dirty="0" lang="en-IN"/>
          </a:p>
        </p:txBody>
      </p:sp>
      <p:pic>
        <p:nvPicPr>
          <p:cNvPr id="2097160" name="Picture 2"/>
          <p:cNvPicPr>
            <a:picLocks noChangeAspect="1" noChangeArrowheads="1"/>
          </p:cNvPicPr>
          <p:nvPr/>
        </p:nvPicPr>
        <p:blipFill>
          <a:blip xmlns:r="http://schemas.openxmlformats.org/officeDocument/2006/relationships" r:embed="rId1"/>
          <a:srcRect/>
          <a:stretch>
            <a:fillRect/>
          </a:stretch>
        </p:blipFill>
        <p:spPr bwMode="auto">
          <a:xfrm>
            <a:off x="3447890" y="1890712"/>
            <a:ext cx="4850104" cy="2452688"/>
          </a:xfrm>
          <a:prstGeom prst="rect"/>
          <a:noFill/>
          <a:ln>
            <a:noFill/>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53" name="Title 1"/>
          <p:cNvSpPr>
            <a:spLocks noGrp="1"/>
          </p:cNvSpPr>
          <p:nvPr>
            <p:ph type="title"/>
          </p:nvPr>
        </p:nvSpPr>
        <p:spPr>
          <a:xfrm>
            <a:off x="457200" y="533400"/>
            <a:ext cx="8229600" cy="381000"/>
          </a:xfrm>
        </p:spPr>
        <p:txBody>
          <a:bodyPr>
            <a:normAutofit fontScale="90000"/>
          </a:bodyPr>
          <a:p>
            <a:r>
              <a:rPr b="1" dirty="0" sz="2700" lang="en-IN" smtClean="0"/>
              <a:t/>
            </a:r>
            <a:br>
              <a:rPr b="1" dirty="0" sz="2700" lang="en-IN" smtClean="0"/>
            </a:br>
            <a:r>
              <a:rPr b="1" dirty="0" sz="2700" lang="en-IN"/>
              <a:t/>
            </a:r>
            <a:br>
              <a:rPr b="1" dirty="0" sz="2700" lang="en-IN"/>
            </a:br>
            <a:r>
              <a:rPr b="1" dirty="0" sz="2700" lang="en-IN" smtClean="0"/>
              <a:t>Method </a:t>
            </a:r>
            <a:r>
              <a:rPr b="1" dirty="0" sz="2700" lang="en-IN"/>
              <a:t>Overriding in Python</a:t>
            </a:r>
            <a:r>
              <a:rPr b="1" dirty="0" lang="en-IN"/>
              <a:t/>
            </a:r>
            <a:br>
              <a:rPr b="1" dirty="0" lang="en-IN"/>
            </a:br>
            <a:endParaRPr dirty="0" lang="en-IN"/>
          </a:p>
        </p:txBody>
      </p:sp>
      <p:sp>
        <p:nvSpPr>
          <p:cNvPr id="1048654" name="Content Placeholder 2"/>
          <p:cNvSpPr>
            <a:spLocks noGrp="1"/>
          </p:cNvSpPr>
          <p:nvPr>
            <p:ph idx="1"/>
          </p:nvPr>
        </p:nvSpPr>
        <p:spPr>
          <a:xfrm>
            <a:off x="457200" y="1066800"/>
            <a:ext cx="8229600" cy="5059363"/>
          </a:xfrm>
        </p:spPr>
        <p:txBody>
          <a:bodyPr>
            <a:normAutofit/>
          </a:bodyPr>
          <a:p>
            <a:r>
              <a:rPr dirty="0" sz="2000" lang="en-US"/>
              <a:t>Method overriding is an ability of any object-oriented programming language that allows a subclass or child class to provide a specific implementation of a method that is already provided by one of its super-classes or parent classes. When a method in a subclass has the same name, the same parameters or signature, and same return type(or sub-type) as a method in its super-class, then the method in the subclass is said to </a:t>
            </a:r>
            <a:r>
              <a:rPr b="1" dirty="0" sz="2000" lang="en-US"/>
              <a:t>override</a:t>
            </a:r>
            <a:r>
              <a:rPr dirty="0" sz="2000" lang="en-US"/>
              <a:t> the method in the super-class</a:t>
            </a:r>
            <a:r>
              <a:rPr dirty="0" sz="2000" lang="en-US" smtClean="0"/>
              <a:t>.</a:t>
            </a:r>
            <a:endParaRPr dirty="0" sz="2000" lang="en-IN"/>
          </a:p>
        </p:txBody>
      </p:sp>
      <p:pic>
        <p:nvPicPr>
          <p:cNvPr id="2097161" name="Picture 2"/>
          <p:cNvPicPr>
            <a:picLocks noChangeAspect="1" noChangeArrowheads="1"/>
          </p:cNvPicPr>
          <p:nvPr/>
        </p:nvPicPr>
        <p:blipFill>
          <a:blip xmlns:r="http://schemas.openxmlformats.org/officeDocument/2006/relationships" r:embed="rId1"/>
          <a:srcRect/>
          <a:stretch>
            <a:fillRect/>
          </a:stretch>
        </p:blipFill>
        <p:spPr bwMode="auto">
          <a:xfrm>
            <a:off x="1828800" y="3429000"/>
            <a:ext cx="5943600" cy="3200241"/>
          </a:xfrm>
          <a:prstGeom prst="rect"/>
          <a:noFill/>
          <a:ln>
            <a:noFill/>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596" name="Title 1"/>
          <p:cNvSpPr>
            <a:spLocks noGrp="1"/>
          </p:cNvSpPr>
          <p:nvPr>
            <p:ph type="title"/>
          </p:nvPr>
        </p:nvSpPr>
        <p:spPr/>
        <p:txBody>
          <a:bodyPr/>
          <a:p>
            <a:r>
              <a:rPr dirty="0" lang="en-IN"/>
              <a:t>Benefits of OOP</a:t>
            </a:r>
          </a:p>
        </p:txBody>
      </p:sp>
      <p:sp>
        <p:nvSpPr>
          <p:cNvPr id="1048597" name="Content Placeholder 2"/>
          <p:cNvSpPr>
            <a:spLocks noGrp="1"/>
          </p:cNvSpPr>
          <p:nvPr>
            <p:ph idx="1"/>
          </p:nvPr>
        </p:nvSpPr>
        <p:spPr/>
        <p:txBody>
          <a:bodyPr>
            <a:normAutofit fontScale="40625" lnSpcReduction="20000"/>
          </a:bodyPr>
          <a:p>
            <a:r>
              <a:rPr dirty="0" lang="en-US"/>
              <a:t>As OOP is closer to the real world phenomena, hence, it is easier to map real world problems onto a solution in OOP. </a:t>
            </a:r>
          </a:p>
          <a:p>
            <a:r>
              <a:rPr dirty="0" lang="en-US"/>
              <a:t>2) The objects in OOP have the state and </a:t>
            </a:r>
            <a:r>
              <a:rPr dirty="0" lang="en-US" err="1"/>
              <a:t>behaviour</a:t>
            </a:r>
            <a:r>
              <a:rPr dirty="0" lang="en-US"/>
              <a:t> that is similar to the real world objects. </a:t>
            </a:r>
          </a:p>
          <a:p>
            <a:r>
              <a:rPr dirty="0" lang="en-US"/>
              <a:t>3) It is more suitable for large projects. </a:t>
            </a:r>
          </a:p>
          <a:p>
            <a:r>
              <a:rPr dirty="0" lang="en-US"/>
              <a:t>4) The projects executed using OOP techniques are more reliable. </a:t>
            </a:r>
          </a:p>
          <a:p>
            <a:r>
              <a:rPr dirty="0" lang="en-US"/>
              <a:t>5) It provides the bases for increased testability (automated testing) and hence higher quality.</a:t>
            </a:r>
          </a:p>
          <a:p>
            <a:r>
              <a:rPr dirty="0" lang="en-US"/>
              <a:t> 6) Abstraction techniques are used to hide the unnecessary details and focus is only on the relevant part of the problem and solution. </a:t>
            </a:r>
          </a:p>
          <a:p>
            <a:r>
              <a:rPr dirty="0" lang="en-US"/>
              <a:t>7) Encapsulation helps in concentrating the structure as well as the </a:t>
            </a:r>
            <a:r>
              <a:rPr dirty="0" lang="en-US" err="1"/>
              <a:t>behaviour</a:t>
            </a:r>
            <a:r>
              <a:rPr dirty="0" lang="en-US"/>
              <a:t> of various objects in OOP in a single enclosure.</a:t>
            </a:r>
          </a:p>
          <a:p>
            <a:r>
              <a:rPr dirty="0" lang="en-US"/>
              <a:t> 8) The enclosure is also used to hide the information and to allow strictly controlled access to the structure as well as the </a:t>
            </a:r>
            <a:r>
              <a:rPr dirty="0" lang="en-US" err="1"/>
              <a:t>behaviour</a:t>
            </a:r>
            <a:r>
              <a:rPr dirty="0" lang="en-US"/>
              <a:t> of the objects.</a:t>
            </a:r>
          </a:p>
          <a:p>
            <a:r>
              <a:rPr dirty="0" lang="en-US"/>
              <a:t> 9) OOP divides the problems into collection of objects to provide services for solving a particular problem. </a:t>
            </a:r>
          </a:p>
          <a:p>
            <a:r>
              <a:rPr dirty="0" lang="en-US"/>
              <a:t>10) Object oriented systems are easier to upgrade/modify. </a:t>
            </a:r>
          </a:p>
          <a:p>
            <a:r>
              <a:rPr dirty="0" lang="en-US"/>
              <a:t>11) The concepts like inheritance and polymorphism provide the extensibility of the OOP languages.</a:t>
            </a:r>
          </a:p>
          <a:p>
            <a:r>
              <a:rPr dirty="0" lang="en-US"/>
              <a:t> 12) The concepts of OOP also enhance the reusability of the code written. </a:t>
            </a:r>
          </a:p>
          <a:p>
            <a:r>
              <a:rPr dirty="0" lang="en-US"/>
              <a:t>13) Software complexity can be better managed.</a:t>
            </a:r>
          </a:p>
          <a:p>
            <a:r>
              <a:rPr dirty="0" lang="en-US"/>
              <a:t> 14) The use of the concept of message passing for communication among the objects makes the interface description with external system much simpler. </a:t>
            </a:r>
          </a:p>
          <a:p>
            <a:r>
              <a:rPr dirty="0" lang="en-US"/>
              <a:t>15) The maintainability of the programs or the software is increased manifold. If designed correctly, any tier of the application can be replaced by another provided the replaced tier implements the correct interface(s). The application will still work properly.</a:t>
            </a:r>
            <a:endParaRPr dirty="0"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55" name="Content Placeholder 2"/>
          <p:cNvSpPr>
            <a:spLocks noGrp="1"/>
          </p:cNvSpPr>
          <p:nvPr>
            <p:ph idx="1"/>
          </p:nvPr>
        </p:nvSpPr>
        <p:spPr/>
        <p:txBody>
          <a:bodyPr>
            <a:normAutofit fontScale="65625" lnSpcReduction="20000"/>
          </a:bodyPr>
          <a:p>
            <a:r>
              <a:rPr dirty="0" lang="en-US"/>
              <a:t>The version of a method that is executed will be determined by the object that is used to invoke it. If an object of a parent class is used to invoke the method, then the version in the parent class will be executed, but if an object of the subclass is used to invoke the method, then the version in the child class will be executed. In other words, it is the type of the object being referred to (not the type of the reference variable) that determines which version of an overridden method will be executed</a:t>
            </a:r>
            <a:r>
              <a:rPr dirty="0" lang="en-US" smtClean="0"/>
              <a:t>.</a:t>
            </a:r>
          </a:p>
          <a:p>
            <a:pPr fontAlgn="base"/>
            <a:r>
              <a:rPr b="1" dirty="0" lang="en-US"/>
              <a:t>Example:</a:t>
            </a:r>
            <a:endParaRPr dirty="0" lang="en-US"/>
          </a:p>
          <a:p>
            <a:pPr fontAlgn="base"/>
            <a:r>
              <a:rPr b="1" dirty="0" lang="en-US"/>
              <a:t>super().__</a:t>
            </a:r>
            <a:r>
              <a:rPr b="1" dirty="0" lang="en-US" err="1"/>
              <a:t>init</a:t>
            </a:r>
            <a:r>
              <a:rPr b="1" dirty="0" lang="en-US"/>
              <a:t>__()</a:t>
            </a:r>
            <a:r>
              <a:rPr dirty="0" lang="en-US"/>
              <a:t>: This ensures that the parent class’s constructor is called, initializing any attributes defined in the parent class. It’s good practice to call the parent class constructor if it does important initialization.</a:t>
            </a:r>
          </a:p>
          <a:p>
            <a:pPr fontAlgn="base"/>
            <a:r>
              <a:rPr b="1" dirty="0" lang="en-US"/>
              <a:t>Method Override</a:t>
            </a:r>
            <a:r>
              <a:rPr dirty="0" lang="en-US"/>
              <a:t>: The Child class overrides the show() method of the Parent class, so when show() is called on an instance of Child, it uses the Child class’s implementation.</a:t>
            </a:r>
          </a:p>
          <a:p>
            <a:endParaRPr dirty="0" lang="en-I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pic>
        <p:nvPicPr>
          <p:cNvPr id="2097162" name="Picture 2"/>
          <p:cNvPicPr>
            <a:picLocks noChangeAspect="1" noGrp="1" noChangeArrowheads="1"/>
          </p:cNvPicPr>
          <p:nvPr>
            <p:ph idx="1"/>
          </p:nvPr>
        </p:nvPicPr>
        <p:blipFill>
          <a:blip xmlns:r="http://schemas.openxmlformats.org/officeDocument/2006/relationships" r:embed="rId1"/>
          <a:srcRect/>
          <a:stretch>
            <a:fillRect/>
          </a:stretch>
        </p:blipFill>
        <p:spPr bwMode="auto">
          <a:xfrm>
            <a:off x="762000" y="152400"/>
            <a:ext cx="5255680" cy="6009614"/>
          </a:xfrm>
          <a:prstGeom prst="rect"/>
          <a:noFill/>
          <a:ln>
            <a:noFill/>
          </a:ln>
          <a:effectLst/>
        </p:spPr>
      </p:pic>
      <p:pic>
        <p:nvPicPr>
          <p:cNvPr id="2097163" name="Picture 3"/>
          <p:cNvPicPr>
            <a:picLocks noChangeAspect="1" noChangeArrowheads="1"/>
          </p:cNvPicPr>
          <p:nvPr/>
        </p:nvPicPr>
        <p:blipFill>
          <a:blip xmlns:r="http://schemas.openxmlformats.org/officeDocument/2006/relationships" r:embed="rId2"/>
          <a:srcRect/>
          <a:stretch>
            <a:fillRect/>
          </a:stretch>
        </p:blipFill>
        <p:spPr bwMode="auto">
          <a:xfrm>
            <a:off x="6248400" y="2895600"/>
            <a:ext cx="2333625" cy="1371600"/>
          </a:xfrm>
          <a:prstGeom prst="rect"/>
          <a:noFill/>
          <a:ln>
            <a:noFill/>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656" name="Content Placeholder 2"/>
          <p:cNvSpPr>
            <a:spLocks noGrp="1"/>
          </p:cNvSpPr>
          <p:nvPr>
            <p:ph idx="1"/>
          </p:nvPr>
        </p:nvSpPr>
        <p:spPr>
          <a:xfrm>
            <a:off x="457200" y="457200"/>
            <a:ext cx="8229600" cy="5668963"/>
          </a:xfrm>
        </p:spPr>
        <p:txBody>
          <a:bodyPr/>
          <a:p>
            <a:pPr algn="ctr" fontAlgn="base" indent="0" marL="0">
              <a:buNone/>
            </a:pPr>
            <a:r>
              <a:rPr dirty="0" sz="1800" lang="en-IN"/>
              <a:t>super() </a:t>
            </a:r>
            <a:r>
              <a:rPr dirty="0" sz="1800" lang="en-IN" smtClean="0"/>
              <a:t>method</a:t>
            </a:r>
            <a:r>
              <a:rPr dirty="0" sz="1800" lang="en-IN"/>
              <a:t>	</a:t>
            </a:r>
          </a:p>
          <a:p>
            <a:pPr fontAlgn="base" indent="0" marL="0">
              <a:buNone/>
            </a:pPr>
            <a:endParaRPr b="1" dirty="0" sz="1800" lang="en-US" smtClean="0"/>
          </a:p>
          <a:p>
            <a:pPr fontAlgn="base" indent="0" marL="0">
              <a:buNone/>
            </a:pPr>
            <a:r>
              <a:rPr b="1" dirty="0" sz="1800" lang="en-US" smtClean="0"/>
              <a:t>Using </a:t>
            </a:r>
            <a:r>
              <a:rPr b="1" dirty="0" sz="1800" lang="en-US"/>
              <a:t>Super()</a:t>
            </a:r>
          </a:p>
          <a:p>
            <a:pPr fontAlgn="base" indent="0" marL="0">
              <a:buNone/>
            </a:pPr>
            <a:r>
              <a:rPr dirty="0" sz="1800" lang="en-US"/>
              <a:t>Python super() function provides us the facility to refer to the parent class explicitly. It is basically useful where we have to call superclass functions. It returns the proxy object that allows us to refer parent class by ‘super’.</a:t>
            </a:r>
          </a:p>
          <a:p>
            <a:endParaRPr dirty="0" lang="en-IN"/>
          </a:p>
        </p:txBody>
      </p:sp>
      <p:pic>
        <p:nvPicPr>
          <p:cNvPr id="2097164" name="Picture 2"/>
          <p:cNvPicPr>
            <a:picLocks noChangeAspect="1" noChangeArrowheads="1"/>
          </p:cNvPicPr>
          <p:nvPr/>
        </p:nvPicPr>
        <p:blipFill>
          <a:blip xmlns:r="http://schemas.openxmlformats.org/officeDocument/2006/relationships" r:embed="rId1"/>
          <a:srcRect/>
          <a:stretch>
            <a:fillRect/>
          </a:stretch>
        </p:blipFill>
        <p:spPr bwMode="auto">
          <a:xfrm>
            <a:off x="838200" y="2438400"/>
            <a:ext cx="3505200" cy="3821748"/>
          </a:xfrm>
          <a:prstGeom prst="rect"/>
          <a:noFill/>
          <a:ln>
            <a:noFill/>
          </a:ln>
          <a:effectLst/>
        </p:spPr>
      </p:pic>
      <p:pic>
        <p:nvPicPr>
          <p:cNvPr id="2097165" name="Picture 3"/>
          <p:cNvPicPr>
            <a:picLocks noChangeAspect="1" noChangeArrowheads="1"/>
          </p:cNvPicPr>
          <p:nvPr/>
        </p:nvPicPr>
        <p:blipFill>
          <a:blip xmlns:r="http://schemas.openxmlformats.org/officeDocument/2006/relationships" r:embed="rId2"/>
          <a:srcRect/>
          <a:stretch>
            <a:fillRect/>
          </a:stretch>
        </p:blipFill>
        <p:spPr bwMode="auto">
          <a:xfrm>
            <a:off x="4876800" y="3246048"/>
            <a:ext cx="2638425" cy="1162050"/>
          </a:xfrm>
          <a:prstGeom prst="rect"/>
          <a:noFill/>
          <a:ln>
            <a:noFill/>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657" name="Title 1"/>
          <p:cNvSpPr>
            <a:spLocks noGrp="1"/>
          </p:cNvSpPr>
          <p:nvPr>
            <p:ph type="title"/>
          </p:nvPr>
        </p:nvSpPr>
        <p:spPr>
          <a:xfrm>
            <a:off x="457200" y="274638"/>
            <a:ext cx="8229600" cy="563562"/>
          </a:xfrm>
        </p:spPr>
        <p:txBody>
          <a:bodyPr>
            <a:normAutofit fontScale="90000"/>
          </a:bodyPr>
          <a:p>
            <a:r>
              <a:rPr b="1" dirty="0" lang="en-US"/>
              <a:t>What is polymorphism?</a:t>
            </a:r>
            <a:endParaRPr dirty="0" lang="en-IN"/>
          </a:p>
        </p:txBody>
      </p:sp>
      <p:sp>
        <p:nvSpPr>
          <p:cNvPr id="1048658" name="Content Placeholder 2"/>
          <p:cNvSpPr>
            <a:spLocks noGrp="1"/>
          </p:cNvSpPr>
          <p:nvPr>
            <p:ph idx="1"/>
          </p:nvPr>
        </p:nvSpPr>
        <p:spPr>
          <a:xfrm>
            <a:off x="457200" y="914400"/>
            <a:ext cx="8229600" cy="5211763"/>
          </a:xfrm>
        </p:spPr>
        <p:txBody>
          <a:bodyPr>
            <a:normAutofit fontScale="40625" lnSpcReduction="20000"/>
          </a:bodyPr>
          <a:p>
            <a:r>
              <a:rPr dirty="0" lang="en-US"/>
              <a:t> </a:t>
            </a:r>
            <a:r>
              <a:rPr dirty="0" lang="en-US" smtClean="0"/>
              <a:t>Polymorphism is made up of the word’s “poly” and “morphs”. Poly stands for “many” and Morph stands for “Shape”. Polymorphism </a:t>
            </a:r>
            <a:r>
              <a:rPr dirty="0" lang="en-US"/>
              <a:t>refers to having multiple forms. Polymorphism is a programming term that refers to the use of the same function name, but with different signatures, for multiple types</a:t>
            </a:r>
            <a:r>
              <a:rPr dirty="0" lang="en-US" smtClean="0"/>
              <a:t>.</a:t>
            </a:r>
          </a:p>
          <a:p>
            <a:pPr indent="0" marL="0">
              <a:buNone/>
            </a:pPr>
            <a:r>
              <a:rPr b="1" dirty="0" lang="en-US" smtClean="0"/>
              <a:t>Example</a:t>
            </a:r>
          </a:p>
          <a:p>
            <a:pPr indent="0" marL="0">
              <a:buNone/>
            </a:pPr>
            <a:r>
              <a:rPr dirty="0" lang="en-IN"/>
              <a:t>class Dog(): </a:t>
            </a:r>
          </a:p>
          <a:p>
            <a:pPr indent="0" marL="0">
              <a:buNone/>
            </a:pPr>
            <a:r>
              <a:rPr dirty="0" lang="en-IN"/>
              <a:t>     </a:t>
            </a:r>
            <a:r>
              <a:rPr dirty="0" lang="en-IN" err="1"/>
              <a:t>def</a:t>
            </a:r>
            <a:r>
              <a:rPr dirty="0" lang="en-IN"/>
              <a:t> </a:t>
            </a:r>
            <a:r>
              <a:rPr dirty="0" lang="en-IN" err="1"/>
              <a:t>animal_kingdom</a:t>
            </a:r>
            <a:r>
              <a:rPr dirty="0" lang="en-IN"/>
              <a:t>(self): </a:t>
            </a:r>
          </a:p>
          <a:p>
            <a:pPr indent="0" marL="0">
              <a:buNone/>
            </a:pPr>
            <a:r>
              <a:rPr dirty="0" lang="en-IN"/>
              <a:t>       print("Mammal") </a:t>
            </a:r>
          </a:p>
          <a:p>
            <a:pPr indent="0" marL="0">
              <a:buNone/>
            </a:pPr>
            <a:r>
              <a:rPr dirty="0" lang="en-IN"/>
              <a:t>     </a:t>
            </a:r>
            <a:r>
              <a:rPr dirty="0" lang="en-IN" err="1"/>
              <a:t>def</a:t>
            </a:r>
            <a:r>
              <a:rPr dirty="0" lang="en-IN"/>
              <a:t> legs(self):</a:t>
            </a:r>
          </a:p>
          <a:p>
            <a:pPr indent="0" marL="0">
              <a:buNone/>
            </a:pPr>
            <a:r>
              <a:rPr dirty="0" lang="en-IN"/>
              <a:t>       print("Four") </a:t>
            </a:r>
          </a:p>
          <a:p>
            <a:pPr indent="0" marL="0">
              <a:buNone/>
            </a:pPr>
            <a:r>
              <a:rPr dirty="0" lang="en-IN"/>
              <a:t>class Lizard(): </a:t>
            </a:r>
          </a:p>
          <a:p>
            <a:pPr indent="0" marL="0">
              <a:buNone/>
            </a:pPr>
            <a:r>
              <a:rPr dirty="0" lang="en-IN"/>
              <a:t>     </a:t>
            </a:r>
            <a:r>
              <a:rPr dirty="0" lang="en-IN" err="1"/>
              <a:t>def</a:t>
            </a:r>
            <a:r>
              <a:rPr dirty="0" lang="en-IN"/>
              <a:t> </a:t>
            </a:r>
            <a:r>
              <a:rPr dirty="0" lang="en-IN" err="1"/>
              <a:t>animal_kingdom</a:t>
            </a:r>
            <a:r>
              <a:rPr dirty="0" lang="en-IN"/>
              <a:t>(self): </a:t>
            </a:r>
          </a:p>
          <a:p>
            <a:pPr indent="0" marL="0">
              <a:buNone/>
            </a:pPr>
            <a:r>
              <a:rPr dirty="0" lang="en-IN"/>
              <a:t>       print("Mammal") </a:t>
            </a:r>
          </a:p>
          <a:p>
            <a:pPr indent="0" marL="0">
              <a:buNone/>
            </a:pPr>
            <a:r>
              <a:rPr dirty="0" lang="en-IN"/>
              <a:t>     </a:t>
            </a:r>
            <a:r>
              <a:rPr dirty="0" lang="en-IN" err="1"/>
              <a:t>def</a:t>
            </a:r>
            <a:r>
              <a:rPr dirty="0" lang="en-IN"/>
              <a:t> legs(self): </a:t>
            </a:r>
          </a:p>
          <a:p>
            <a:pPr indent="0" marL="0">
              <a:buNone/>
            </a:pPr>
            <a:r>
              <a:rPr dirty="0" lang="en-IN"/>
              <a:t>       print("Four") </a:t>
            </a:r>
          </a:p>
          <a:p>
            <a:pPr indent="0" marL="0">
              <a:buNone/>
            </a:pPr>
            <a:r>
              <a:rPr dirty="0" lang="en-IN" err="1"/>
              <a:t>def</a:t>
            </a:r>
            <a:r>
              <a:rPr dirty="0" lang="en-IN"/>
              <a:t> function1(</a:t>
            </a:r>
            <a:r>
              <a:rPr dirty="0" lang="en-IN" err="1"/>
              <a:t>obj</a:t>
            </a:r>
            <a:r>
              <a:rPr dirty="0" lang="en-IN"/>
              <a:t>): </a:t>
            </a:r>
          </a:p>
          <a:p>
            <a:pPr indent="0" marL="0">
              <a:buNone/>
            </a:pPr>
            <a:r>
              <a:rPr dirty="0" lang="en-IN"/>
              <a:t>       </a:t>
            </a:r>
            <a:r>
              <a:rPr dirty="0" lang="en-IN" err="1"/>
              <a:t>obj.animal_kingdom</a:t>
            </a:r>
            <a:r>
              <a:rPr dirty="0" lang="en-IN"/>
              <a:t>() </a:t>
            </a:r>
          </a:p>
          <a:p>
            <a:pPr indent="0" marL="0">
              <a:buNone/>
            </a:pPr>
            <a:r>
              <a:rPr dirty="0" lang="en-IN"/>
              <a:t>       </a:t>
            </a:r>
            <a:r>
              <a:rPr dirty="0" lang="en-IN" err="1"/>
              <a:t>obj.legs</a:t>
            </a:r>
            <a:r>
              <a:rPr dirty="0" lang="en-IN"/>
              <a:t>()</a:t>
            </a:r>
          </a:p>
          <a:p>
            <a:pPr indent="0" marL="0">
              <a:buNone/>
            </a:pPr>
            <a:r>
              <a:rPr dirty="0" lang="en-IN" err="1"/>
              <a:t>obj_dog</a:t>
            </a:r>
            <a:r>
              <a:rPr dirty="0" lang="en-IN"/>
              <a:t> = Dog() </a:t>
            </a:r>
          </a:p>
          <a:p>
            <a:pPr indent="0" marL="0">
              <a:buNone/>
            </a:pPr>
            <a:r>
              <a:rPr dirty="0" lang="en-IN" err="1"/>
              <a:t>obj_lizard</a:t>
            </a:r>
            <a:r>
              <a:rPr dirty="0" lang="en-IN"/>
              <a:t> = Lizard() </a:t>
            </a:r>
          </a:p>
          <a:p>
            <a:pPr indent="0" marL="0">
              <a:buNone/>
            </a:pPr>
            <a:r>
              <a:rPr dirty="0" lang="en-IN"/>
              <a:t>function1(</a:t>
            </a:r>
            <a:r>
              <a:rPr dirty="0" lang="en-IN" err="1"/>
              <a:t>obj_dog</a:t>
            </a:r>
            <a:r>
              <a:rPr dirty="0" lang="en-IN"/>
              <a:t>) </a:t>
            </a:r>
          </a:p>
          <a:p>
            <a:pPr indent="0" marL="0">
              <a:buNone/>
            </a:pPr>
            <a:r>
              <a:rPr dirty="0" lang="en-IN"/>
              <a:t>function1(</a:t>
            </a:r>
            <a:r>
              <a:rPr dirty="0" lang="en-IN" err="1"/>
              <a:t>obj_lizard</a:t>
            </a:r>
            <a:r>
              <a:rPr dirty="0" lang="en-IN"/>
              <a:t>)</a:t>
            </a:r>
          </a:p>
          <a:p>
            <a:pPr indent="0" marL="0">
              <a:buNone/>
            </a:pPr>
            <a:r>
              <a:rPr b="1" dirty="0" lang="en-IN"/>
              <a:t>Output</a:t>
            </a:r>
          </a:p>
          <a:p>
            <a:pPr indent="0" marL="0">
              <a:buNone/>
            </a:pPr>
            <a:r>
              <a:rPr dirty="0" lang="en-IN"/>
              <a:t>Mammal</a:t>
            </a:r>
          </a:p>
          <a:p>
            <a:pPr indent="0" marL="0">
              <a:buNone/>
            </a:pPr>
            <a:r>
              <a:rPr dirty="0" lang="en-IN"/>
              <a:t>Four</a:t>
            </a:r>
          </a:p>
          <a:p>
            <a:pPr indent="0" marL="0">
              <a:buNone/>
            </a:pPr>
            <a:r>
              <a:rPr dirty="0" lang="en-IN"/>
              <a:t>Mammal</a:t>
            </a:r>
          </a:p>
          <a:p>
            <a:pPr indent="0" marL="0">
              <a:buNone/>
            </a:pPr>
            <a:r>
              <a:rPr dirty="0" lang="en-IN"/>
              <a:t>Four</a:t>
            </a:r>
          </a:p>
          <a:p>
            <a:endParaRPr dirty="0" lang="en-I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659" name="Title 1"/>
          <p:cNvSpPr>
            <a:spLocks noGrp="1"/>
          </p:cNvSpPr>
          <p:nvPr>
            <p:ph type="title"/>
          </p:nvPr>
        </p:nvSpPr>
        <p:spPr>
          <a:xfrm>
            <a:off x="457200" y="274638"/>
            <a:ext cx="8229600" cy="487362"/>
          </a:xfrm>
        </p:spPr>
        <p:txBody>
          <a:bodyPr>
            <a:normAutofit fontScale="90000"/>
          </a:bodyPr>
          <a:p>
            <a:r>
              <a:rPr dirty="0" lang="en-US" smtClean="0"/>
              <a:t>Duck Type</a:t>
            </a:r>
            <a:endParaRPr dirty="0" lang="en-IN"/>
          </a:p>
        </p:txBody>
      </p:sp>
      <p:sp>
        <p:nvSpPr>
          <p:cNvPr id="1048660" name="Content Placeholder 2"/>
          <p:cNvSpPr>
            <a:spLocks noGrp="1"/>
          </p:cNvSpPr>
          <p:nvPr>
            <p:ph idx="1"/>
          </p:nvPr>
        </p:nvSpPr>
        <p:spPr>
          <a:xfrm>
            <a:off x="457200" y="914400"/>
            <a:ext cx="8229600" cy="5211763"/>
          </a:xfrm>
        </p:spPr>
        <p:txBody>
          <a:bodyPr>
            <a:normAutofit/>
          </a:bodyPr>
          <a:p>
            <a:pPr indent="0" marL="0">
              <a:buNone/>
            </a:pPr>
            <a:r>
              <a:rPr dirty="0" sz="1800" lang="en-US" smtClean="0"/>
              <a:t>Earlier</a:t>
            </a:r>
            <a:r>
              <a:rPr dirty="0" sz="1800" lang="en-US"/>
              <a:t>, we have discussed that Python is a dynamic typed language. However, we can use the dynamic approach with custom data types. Let's understand the following </a:t>
            </a:r>
            <a:r>
              <a:rPr dirty="0" sz="1800" lang="en-US" smtClean="0"/>
              <a:t>example</a:t>
            </a:r>
            <a:r>
              <a:rPr dirty="0" sz="1800" lang="en-US"/>
              <a:t>:</a:t>
            </a:r>
            <a:endParaRPr dirty="0" sz="1800" lang="en-US" smtClean="0"/>
          </a:p>
          <a:p>
            <a:pPr indent="0" marL="0">
              <a:buNone/>
            </a:pPr>
            <a:endParaRPr b="1" dirty="0" lang="en-US" smtClean="0"/>
          </a:p>
          <a:p>
            <a:pPr indent="0" marL="0">
              <a:buNone/>
            </a:pPr>
            <a:endParaRPr b="1" dirty="0" lang="en-US"/>
          </a:p>
        </p:txBody>
      </p:sp>
      <p:graphicFrame>
        <p:nvGraphicFramePr>
          <p:cNvPr id="4194304" name="Table 3"/>
          <p:cNvGraphicFramePr>
            <a:graphicFrameLocks noGrp="1"/>
          </p:cNvGraphicFramePr>
          <p:nvPr/>
        </p:nvGraphicFramePr>
        <p:xfrm>
          <a:off x="838200" y="1904999"/>
          <a:ext cx="7239000" cy="4114801"/>
        </p:xfrm>
        <a:graphic>
          <a:graphicData uri="http://schemas.openxmlformats.org/drawingml/2006/table">
            <a:tbl>
              <a:tblPr firstRow="1" bandRow="1">
                <a:tableStyleId>{5C22544A-7EE6-4342-B048-85BDC9FD1C3A}</a:tableStyleId>
              </a:tblPr>
              <a:tblGrid>
                <a:gridCol w="3619500"/>
                <a:gridCol w="3619500"/>
              </a:tblGrid>
              <a:tr h="4114801">
                <a:tc>
                  <a:txBody>
                    <a:bodyPr/>
                    <a:p>
                      <a:pPr indent="0" marL="0">
                        <a:buNone/>
                      </a:pPr>
                      <a:r>
                        <a:rPr dirty="0" sz="1100" lang="en-IN" smtClean="0"/>
                        <a:t>class </a:t>
                      </a:r>
                      <a:r>
                        <a:rPr dirty="0" sz="1100" lang="en-IN" err="1" smtClean="0"/>
                        <a:t>VisualStudio</a:t>
                      </a:r>
                      <a:r>
                        <a:rPr dirty="0" sz="1100" lang="en-IN" smtClean="0"/>
                        <a:t>:  </a:t>
                      </a:r>
                    </a:p>
                    <a:p>
                      <a:pPr indent="0" marL="0">
                        <a:buNone/>
                      </a:pPr>
                      <a:r>
                        <a:rPr dirty="0" sz="1100" lang="en-IN" smtClean="0"/>
                        <a:t>     </a:t>
                      </a:r>
                      <a:r>
                        <a:rPr dirty="0" sz="1100" lang="en-IN" err="1" smtClean="0"/>
                        <a:t>def</a:t>
                      </a:r>
                      <a:r>
                        <a:rPr dirty="0" sz="1100" lang="en-IN" smtClean="0"/>
                        <a:t> execute(self):  </a:t>
                      </a:r>
                    </a:p>
                    <a:p>
                      <a:pPr indent="0" marL="0">
                        <a:buNone/>
                      </a:pPr>
                      <a:r>
                        <a:rPr dirty="0" sz="1100" lang="en-IN" smtClean="0"/>
                        <a:t>         print('Compiling')  </a:t>
                      </a:r>
                    </a:p>
                    <a:p>
                      <a:pPr indent="0" marL="0">
                        <a:buNone/>
                      </a:pPr>
                      <a:r>
                        <a:rPr dirty="0" sz="1100" lang="en-IN" smtClean="0"/>
                        <a:t>         print('Running')  </a:t>
                      </a:r>
                    </a:p>
                    <a:p>
                      <a:pPr indent="0" marL="0">
                        <a:buNone/>
                      </a:pPr>
                      <a:r>
                        <a:rPr dirty="0" sz="1100" lang="en-IN" smtClean="0"/>
                        <a:t>         print('Spell Check')  </a:t>
                      </a:r>
                    </a:p>
                    <a:p>
                      <a:pPr indent="0" marL="0">
                        <a:buNone/>
                      </a:pPr>
                      <a:r>
                        <a:rPr dirty="0" sz="1100" lang="en-IN" smtClean="0"/>
                        <a:t>         print('Convention Check')  </a:t>
                      </a:r>
                    </a:p>
                    <a:p>
                      <a:pPr indent="0" marL="0">
                        <a:buNone/>
                      </a:pPr>
                      <a:r>
                        <a:rPr dirty="0" sz="1100" lang="en-IN" smtClean="0"/>
                        <a:t>           </a:t>
                      </a:r>
                    </a:p>
                    <a:p>
                      <a:pPr indent="0" marL="0">
                        <a:buNone/>
                      </a:pPr>
                      <a:r>
                        <a:rPr b="1" dirty="0" sz="1100" lang="en-IN" smtClean="0"/>
                        <a:t>class</a:t>
                      </a:r>
                      <a:r>
                        <a:rPr dirty="0" sz="1100" lang="en-IN" smtClean="0"/>
                        <a:t> Desktop:  </a:t>
                      </a:r>
                    </a:p>
                    <a:p>
                      <a:pPr indent="0" marL="0">
                        <a:buNone/>
                      </a:pPr>
                      <a:r>
                        <a:rPr dirty="0" sz="1100" lang="en-IN" smtClean="0"/>
                        <a:t>    </a:t>
                      </a:r>
                      <a:r>
                        <a:rPr dirty="0" sz="1100" lang="en-IN" err="1" smtClean="0"/>
                        <a:t>def</a:t>
                      </a:r>
                      <a:r>
                        <a:rPr dirty="0" sz="1100" lang="en-IN" smtClean="0"/>
                        <a:t> code(self, ide):  </a:t>
                      </a:r>
                    </a:p>
                    <a:p>
                      <a:pPr indent="0" marL="0">
                        <a:buNone/>
                      </a:pPr>
                      <a:r>
                        <a:rPr dirty="0" sz="1100" lang="en-IN" smtClean="0"/>
                        <a:t>        </a:t>
                      </a:r>
                      <a:r>
                        <a:rPr dirty="0" sz="1100" lang="en-IN" err="1" smtClean="0"/>
                        <a:t>ide.execute</a:t>
                      </a:r>
                      <a:r>
                        <a:rPr dirty="0" sz="1100" lang="en-IN" smtClean="0"/>
                        <a:t>()  </a:t>
                      </a:r>
                    </a:p>
                    <a:p>
                      <a:pPr indent="0" marL="0">
                        <a:buNone/>
                      </a:pPr>
                      <a:r>
                        <a:rPr dirty="0" sz="1100" lang="en-IN" smtClean="0"/>
                        <a:t>  </a:t>
                      </a:r>
                    </a:p>
                    <a:p>
                      <a:pPr indent="0" marL="0">
                        <a:buNone/>
                      </a:pPr>
                      <a:r>
                        <a:rPr dirty="0" sz="1100" lang="en-IN" smtClean="0"/>
                        <a:t>  </a:t>
                      </a:r>
                    </a:p>
                    <a:p>
                      <a:pPr indent="0" marL="0">
                        <a:buNone/>
                      </a:pPr>
                      <a:r>
                        <a:rPr dirty="0" sz="1100" lang="en-IN" smtClean="0"/>
                        <a:t>ide  = </a:t>
                      </a:r>
                      <a:r>
                        <a:rPr dirty="0" sz="1100" lang="en-IN" err="1" smtClean="0"/>
                        <a:t>VisualStudio</a:t>
                      </a:r>
                      <a:r>
                        <a:rPr dirty="0" sz="1100" lang="en-IN" smtClean="0"/>
                        <a:t>()        </a:t>
                      </a:r>
                    </a:p>
                    <a:p>
                      <a:pPr indent="0" marL="0">
                        <a:buNone/>
                      </a:pPr>
                      <a:r>
                        <a:rPr dirty="0" sz="1100" lang="en-IN" smtClean="0"/>
                        <a:t>desk = Desktop()  </a:t>
                      </a:r>
                    </a:p>
                    <a:p>
                      <a:pPr indent="0" marL="0">
                        <a:buNone/>
                      </a:pPr>
                      <a:r>
                        <a:rPr dirty="0" sz="1100" lang="en-IN" err="1" smtClean="0"/>
                        <a:t>desk.code</a:t>
                      </a:r>
                      <a:r>
                        <a:rPr dirty="0" sz="1100" lang="en-IN" smtClean="0"/>
                        <a:t>(ide)  </a:t>
                      </a:r>
                    </a:p>
                    <a:p>
                      <a:pPr indent="0" marL="0">
                        <a:buNone/>
                      </a:pPr>
                      <a:endParaRPr dirty="0" sz="1100" lang="en-US" smtClean="0"/>
                    </a:p>
                    <a:p>
                      <a:pPr indent="0" marL="0">
                        <a:buNone/>
                      </a:pPr>
                      <a:r>
                        <a:rPr b="1" dirty="0" sz="1100" lang="en-US" smtClean="0"/>
                        <a:t>Output:</a:t>
                      </a:r>
                      <a:endParaRPr dirty="0" sz="1100" lang="en-US" smtClean="0"/>
                    </a:p>
                    <a:p>
                      <a:pPr indent="0" marL="0">
                        <a:buNone/>
                      </a:pPr>
                      <a:r>
                        <a:rPr dirty="0" sz="1100" lang="en-US" smtClean="0"/>
                        <a:t>Compiling </a:t>
                      </a:r>
                    </a:p>
                    <a:p>
                      <a:pPr indent="0" marL="0">
                        <a:buNone/>
                      </a:pPr>
                      <a:r>
                        <a:rPr dirty="0" sz="1100" lang="en-US" smtClean="0"/>
                        <a:t>Running </a:t>
                      </a:r>
                    </a:p>
                    <a:p>
                      <a:pPr indent="0" marL="0">
                        <a:buNone/>
                      </a:pPr>
                      <a:r>
                        <a:rPr dirty="0" sz="1100" lang="en-US" smtClean="0"/>
                        <a:t>Spell Check </a:t>
                      </a:r>
                    </a:p>
                    <a:p>
                      <a:pPr indent="0" marL="0">
                        <a:buNone/>
                      </a:pPr>
                      <a:r>
                        <a:rPr dirty="0" sz="1100" lang="en-US" smtClean="0"/>
                        <a:t>Convention Check</a:t>
                      </a:r>
                      <a:endParaRPr dirty="0" sz="1100" lang="en-IN" smtClean="0"/>
                    </a:p>
                    <a:p>
                      <a:endParaRPr dirty="0" sz="1100" lang="en-IN" smtClean="0"/>
                    </a:p>
                    <a:p>
                      <a:endParaRPr dirty="0" sz="1100" lang="en-IN"/>
                    </a:p>
                  </a:txBody>
                </a:tc>
                <a:tc>
                  <a:txBody>
                    <a:bodyPr/>
                    <a:p>
                      <a:r>
                        <a:rPr b="0" dirty="0" sz="1100" i="0" kern="1200" lang="en-IN" smtClean="0">
                          <a:solidFill>
                            <a:schemeClr val="dk1"/>
                          </a:solidFill>
                          <a:effectLst/>
                          <a:latin typeface="+mn-lt"/>
                          <a:ea typeface="+mn-ea"/>
                          <a:cs typeface="+mn-cs"/>
                        </a:rPr>
                        <a:t>class Duck:  </a:t>
                      </a:r>
                    </a:p>
                    <a:p>
                      <a:r>
                        <a:rPr b="0" dirty="0" sz="1100" i="0" kern="1200" lang="en-IN" smtClean="0">
                          <a:solidFill>
                            <a:schemeClr val="dk1"/>
                          </a:solidFill>
                          <a:effectLst/>
                          <a:latin typeface="+mn-lt"/>
                          <a:ea typeface="+mn-ea"/>
                          <a:cs typeface="+mn-cs"/>
                        </a:rPr>
                        <a:t>   </a:t>
                      </a:r>
                      <a:r>
                        <a:rPr b="0" dirty="0" sz="1100" i="0" kern="1200" lang="en-IN" err="1" smtClean="0">
                          <a:solidFill>
                            <a:schemeClr val="dk1"/>
                          </a:solidFill>
                          <a:effectLst/>
                          <a:latin typeface="+mn-lt"/>
                          <a:ea typeface="+mn-ea"/>
                          <a:cs typeface="+mn-cs"/>
                        </a:rPr>
                        <a:t>def</a:t>
                      </a:r>
                      <a:r>
                        <a:rPr b="0" dirty="0" sz="1100" i="0" kern="1200" lang="en-IN" smtClean="0">
                          <a:solidFill>
                            <a:schemeClr val="dk1"/>
                          </a:solidFill>
                          <a:effectLst/>
                          <a:latin typeface="+mn-lt"/>
                          <a:ea typeface="+mn-ea"/>
                          <a:cs typeface="+mn-cs"/>
                        </a:rPr>
                        <a:t> swim(self):  </a:t>
                      </a:r>
                    </a:p>
                    <a:p>
                      <a:r>
                        <a:rPr b="0" dirty="0" sz="1100" i="0" kern="1200" lang="en-IN" smtClean="0">
                          <a:solidFill>
                            <a:schemeClr val="dk1"/>
                          </a:solidFill>
                          <a:effectLst/>
                          <a:latin typeface="+mn-lt"/>
                          <a:ea typeface="+mn-ea"/>
                          <a:cs typeface="+mn-cs"/>
                        </a:rPr>
                        <a:t>         print("I'm a duck, and I can swim.")  </a:t>
                      </a:r>
                    </a:p>
                    <a:p>
                      <a:r>
                        <a:rPr b="0" dirty="0" sz="1100" i="0" kern="1200" lang="en-IN" smtClean="0">
                          <a:solidFill>
                            <a:schemeClr val="dk1"/>
                          </a:solidFill>
                          <a:effectLst/>
                          <a:latin typeface="+mn-lt"/>
                          <a:ea typeface="+mn-ea"/>
                          <a:cs typeface="+mn-cs"/>
                        </a:rPr>
                        <a:t>   </a:t>
                      </a:r>
                    </a:p>
                    <a:p>
                      <a:r>
                        <a:rPr b="1" dirty="0" sz="1100" i="0" kern="1200" lang="en-IN" smtClean="0">
                          <a:solidFill>
                            <a:schemeClr val="dk1"/>
                          </a:solidFill>
                          <a:effectLst/>
                          <a:latin typeface="+mn-lt"/>
                          <a:ea typeface="+mn-ea"/>
                          <a:cs typeface="+mn-cs"/>
                        </a:rPr>
                        <a:t>class</a:t>
                      </a:r>
                      <a:r>
                        <a:rPr b="0" dirty="0" sz="1100" i="0" kern="1200" lang="en-IN" smtClean="0">
                          <a:solidFill>
                            <a:schemeClr val="dk1"/>
                          </a:solidFill>
                          <a:effectLst/>
                          <a:latin typeface="+mn-lt"/>
                          <a:ea typeface="+mn-ea"/>
                          <a:cs typeface="+mn-cs"/>
                        </a:rPr>
                        <a:t> Sparrow:  </a:t>
                      </a:r>
                    </a:p>
                    <a:p>
                      <a:r>
                        <a:rPr b="0" dirty="0" sz="1100" i="0" kern="1200" lang="en-IN" smtClean="0">
                          <a:solidFill>
                            <a:schemeClr val="dk1"/>
                          </a:solidFill>
                          <a:effectLst/>
                          <a:latin typeface="+mn-lt"/>
                          <a:ea typeface="+mn-ea"/>
                          <a:cs typeface="+mn-cs"/>
                        </a:rPr>
                        <a:t>     </a:t>
                      </a:r>
                      <a:r>
                        <a:rPr b="0" dirty="0" sz="1100" i="0" kern="1200" lang="en-IN" err="1" smtClean="0">
                          <a:solidFill>
                            <a:schemeClr val="dk1"/>
                          </a:solidFill>
                          <a:effectLst/>
                          <a:latin typeface="+mn-lt"/>
                          <a:ea typeface="+mn-ea"/>
                          <a:cs typeface="+mn-cs"/>
                        </a:rPr>
                        <a:t>def</a:t>
                      </a:r>
                      <a:r>
                        <a:rPr b="0" dirty="0" sz="1100" i="0" kern="1200" lang="en-IN" smtClean="0">
                          <a:solidFill>
                            <a:schemeClr val="dk1"/>
                          </a:solidFill>
                          <a:effectLst/>
                          <a:latin typeface="+mn-lt"/>
                          <a:ea typeface="+mn-ea"/>
                          <a:cs typeface="+mn-cs"/>
                        </a:rPr>
                        <a:t> swim(self):  </a:t>
                      </a:r>
                    </a:p>
                    <a:p>
                      <a:r>
                        <a:rPr b="0" dirty="0" sz="1100" i="0" kern="1200" lang="en-IN" smtClean="0">
                          <a:solidFill>
                            <a:schemeClr val="dk1"/>
                          </a:solidFill>
                          <a:effectLst/>
                          <a:latin typeface="+mn-lt"/>
                          <a:ea typeface="+mn-ea"/>
                          <a:cs typeface="+mn-cs"/>
                        </a:rPr>
                        <a:t>         print("I'm a sparrow, and I can swim.")  </a:t>
                      </a:r>
                    </a:p>
                    <a:p>
                      <a:r>
                        <a:rPr b="0" dirty="0" sz="1100" i="0" kern="1200" lang="en-IN" smtClean="0">
                          <a:solidFill>
                            <a:schemeClr val="dk1"/>
                          </a:solidFill>
                          <a:effectLst/>
                          <a:latin typeface="+mn-lt"/>
                          <a:ea typeface="+mn-ea"/>
                          <a:cs typeface="+mn-cs"/>
                        </a:rPr>
                        <a:t>   </a:t>
                      </a:r>
                    </a:p>
                    <a:p>
                      <a:r>
                        <a:rPr b="1" dirty="0" sz="1100" i="0" kern="1200" lang="en-IN" smtClean="0">
                          <a:solidFill>
                            <a:schemeClr val="dk1"/>
                          </a:solidFill>
                          <a:effectLst/>
                          <a:latin typeface="+mn-lt"/>
                          <a:ea typeface="+mn-ea"/>
                          <a:cs typeface="+mn-cs"/>
                        </a:rPr>
                        <a:t>class</a:t>
                      </a:r>
                      <a:r>
                        <a:rPr b="0" dirty="0" sz="1100" i="0" kern="1200" lang="en-IN" smtClean="0">
                          <a:solidFill>
                            <a:schemeClr val="dk1"/>
                          </a:solidFill>
                          <a:effectLst/>
                          <a:latin typeface="+mn-lt"/>
                          <a:ea typeface="+mn-ea"/>
                          <a:cs typeface="+mn-cs"/>
                        </a:rPr>
                        <a:t> Crocodile:  </a:t>
                      </a:r>
                    </a:p>
                    <a:p>
                      <a:r>
                        <a:rPr b="0" dirty="0" sz="1100" i="0" kern="1200" lang="en-IN" smtClean="0">
                          <a:solidFill>
                            <a:schemeClr val="dk1"/>
                          </a:solidFill>
                          <a:effectLst/>
                          <a:latin typeface="+mn-lt"/>
                          <a:ea typeface="+mn-ea"/>
                          <a:cs typeface="+mn-cs"/>
                        </a:rPr>
                        <a:t>     </a:t>
                      </a:r>
                      <a:r>
                        <a:rPr b="0" dirty="0" sz="1100" i="0" kern="1200" lang="en-IN" err="1" smtClean="0">
                          <a:solidFill>
                            <a:schemeClr val="dk1"/>
                          </a:solidFill>
                          <a:effectLst/>
                          <a:latin typeface="+mn-lt"/>
                          <a:ea typeface="+mn-ea"/>
                          <a:cs typeface="+mn-cs"/>
                        </a:rPr>
                        <a:t>def</a:t>
                      </a:r>
                      <a:r>
                        <a:rPr b="0" dirty="0" sz="1100" i="0" kern="1200" lang="en-IN" smtClean="0">
                          <a:solidFill>
                            <a:schemeClr val="dk1"/>
                          </a:solidFill>
                          <a:effectLst/>
                          <a:latin typeface="+mn-lt"/>
                          <a:ea typeface="+mn-ea"/>
                          <a:cs typeface="+mn-cs"/>
                        </a:rPr>
                        <a:t> </a:t>
                      </a:r>
                      <a:r>
                        <a:rPr b="0" dirty="0" sz="1100" i="0" kern="1200" lang="en-IN" err="1" smtClean="0">
                          <a:solidFill>
                            <a:schemeClr val="dk1"/>
                          </a:solidFill>
                          <a:effectLst/>
                          <a:latin typeface="+mn-lt"/>
                          <a:ea typeface="+mn-ea"/>
                          <a:cs typeface="+mn-cs"/>
                        </a:rPr>
                        <a:t>swim_walk</a:t>
                      </a:r>
                      <a:r>
                        <a:rPr b="0" dirty="0" sz="1100" i="0" kern="1200" lang="en-IN" smtClean="0">
                          <a:solidFill>
                            <a:schemeClr val="dk1"/>
                          </a:solidFill>
                          <a:effectLst/>
                          <a:latin typeface="+mn-lt"/>
                          <a:ea typeface="+mn-ea"/>
                          <a:cs typeface="+mn-cs"/>
                        </a:rPr>
                        <a:t>(self):  </a:t>
                      </a:r>
                    </a:p>
                    <a:p>
                      <a:r>
                        <a:rPr b="0" dirty="0" sz="1100" i="0" kern="1200" lang="en-IN" smtClean="0">
                          <a:solidFill>
                            <a:schemeClr val="dk1"/>
                          </a:solidFill>
                          <a:effectLst/>
                          <a:latin typeface="+mn-lt"/>
                          <a:ea typeface="+mn-ea"/>
                          <a:cs typeface="+mn-cs"/>
                        </a:rPr>
                        <a:t>         print("I'm a Crocodile, and I can swim, but not quack.")  </a:t>
                      </a:r>
                    </a:p>
                    <a:p>
                      <a:r>
                        <a:rPr b="0" dirty="0" sz="1100" i="0" kern="1200" lang="en-IN" smtClean="0">
                          <a:solidFill>
                            <a:schemeClr val="dk1"/>
                          </a:solidFill>
                          <a:effectLst/>
                          <a:latin typeface="+mn-lt"/>
                          <a:ea typeface="+mn-ea"/>
                          <a:cs typeface="+mn-cs"/>
                        </a:rPr>
                        <a:t>   </a:t>
                      </a:r>
                    </a:p>
                    <a:p>
                      <a:r>
                        <a:rPr b="0" dirty="0" sz="1100" i="0" kern="1200" lang="en-IN" err="1" smtClean="0">
                          <a:solidFill>
                            <a:schemeClr val="dk1"/>
                          </a:solidFill>
                          <a:effectLst/>
                          <a:latin typeface="+mn-lt"/>
                          <a:ea typeface="+mn-ea"/>
                          <a:cs typeface="+mn-cs"/>
                        </a:rPr>
                        <a:t>def</a:t>
                      </a:r>
                      <a:r>
                        <a:rPr b="0" dirty="0" sz="1100" i="0" kern="1200" lang="en-IN" smtClean="0">
                          <a:solidFill>
                            <a:schemeClr val="dk1"/>
                          </a:solidFill>
                          <a:effectLst/>
                          <a:latin typeface="+mn-lt"/>
                          <a:ea typeface="+mn-ea"/>
                          <a:cs typeface="+mn-cs"/>
                        </a:rPr>
                        <a:t> </a:t>
                      </a:r>
                      <a:r>
                        <a:rPr b="0" dirty="0" sz="1100" i="0" kern="1200" lang="en-IN" err="1" smtClean="0">
                          <a:solidFill>
                            <a:schemeClr val="dk1"/>
                          </a:solidFill>
                          <a:effectLst/>
                          <a:latin typeface="+mn-lt"/>
                          <a:ea typeface="+mn-ea"/>
                          <a:cs typeface="+mn-cs"/>
                        </a:rPr>
                        <a:t>duck_testing</a:t>
                      </a:r>
                      <a:r>
                        <a:rPr b="0" dirty="0" sz="1100" i="0" kern="1200" lang="en-IN" smtClean="0">
                          <a:solidFill>
                            <a:schemeClr val="dk1"/>
                          </a:solidFill>
                          <a:effectLst/>
                          <a:latin typeface="+mn-lt"/>
                          <a:ea typeface="+mn-ea"/>
                          <a:cs typeface="+mn-cs"/>
                        </a:rPr>
                        <a:t>(animal):  </a:t>
                      </a:r>
                    </a:p>
                    <a:p>
                      <a:r>
                        <a:rPr b="0" dirty="0" sz="1100" i="0" kern="1200" lang="en-IN" smtClean="0">
                          <a:solidFill>
                            <a:schemeClr val="dk1"/>
                          </a:solidFill>
                          <a:effectLst/>
                          <a:latin typeface="+mn-lt"/>
                          <a:ea typeface="+mn-ea"/>
                          <a:cs typeface="+mn-cs"/>
                        </a:rPr>
                        <a:t>     </a:t>
                      </a:r>
                      <a:r>
                        <a:rPr b="0" dirty="0" sz="1100" i="0" kern="1200" lang="en-IN" err="1" smtClean="0">
                          <a:solidFill>
                            <a:schemeClr val="dk1"/>
                          </a:solidFill>
                          <a:effectLst/>
                          <a:latin typeface="+mn-lt"/>
                          <a:ea typeface="+mn-ea"/>
                          <a:cs typeface="+mn-cs"/>
                        </a:rPr>
                        <a:t>animal.swim</a:t>
                      </a:r>
                      <a:r>
                        <a:rPr b="0" dirty="0" sz="1100" i="0" kern="1200" lang="en-IN" smtClean="0">
                          <a:solidFill>
                            <a:schemeClr val="dk1"/>
                          </a:solidFill>
                          <a:effectLst/>
                          <a:latin typeface="+mn-lt"/>
                          <a:ea typeface="+mn-ea"/>
                          <a:cs typeface="+mn-cs"/>
                        </a:rPr>
                        <a:t>()  </a:t>
                      </a:r>
                    </a:p>
                    <a:p>
                      <a:r>
                        <a:rPr b="0" dirty="0" sz="1100" i="0" kern="1200" lang="en-IN" smtClean="0">
                          <a:solidFill>
                            <a:schemeClr val="dk1"/>
                          </a:solidFill>
                          <a:effectLst/>
                          <a:latin typeface="+mn-lt"/>
                          <a:ea typeface="+mn-ea"/>
                          <a:cs typeface="+mn-cs"/>
                        </a:rPr>
                        <a:t>       </a:t>
                      </a:r>
                    </a:p>
                    <a:p>
                      <a:r>
                        <a:rPr b="0" dirty="0" sz="1100" i="0" kern="1200" lang="en-IN" smtClean="0">
                          <a:solidFill>
                            <a:schemeClr val="dk1"/>
                          </a:solidFill>
                          <a:effectLst/>
                          <a:latin typeface="+mn-lt"/>
                          <a:ea typeface="+mn-ea"/>
                          <a:cs typeface="+mn-cs"/>
                        </a:rPr>
                        <a:t>       </a:t>
                      </a:r>
                    </a:p>
                    <a:p>
                      <a:r>
                        <a:rPr b="0" dirty="0" sz="1100" i="0" kern="1200" lang="en-IN" err="1" smtClean="0">
                          <a:solidFill>
                            <a:schemeClr val="dk1"/>
                          </a:solidFill>
                          <a:effectLst/>
                          <a:latin typeface="+mn-lt"/>
                          <a:ea typeface="+mn-ea"/>
                          <a:cs typeface="+mn-cs"/>
                        </a:rPr>
                        <a:t>duck_testing</a:t>
                      </a:r>
                      <a:r>
                        <a:rPr b="0" dirty="0" sz="1100" i="0" kern="1200" lang="en-IN" smtClean="0">
                          <a:solidFill>
                            <a:schemeClr val="dk1"/>
                          </a:solidFill>
                          <a:effectLst/>
                          <a:latin typeface="+mn-lt"/>
                          <a:ea typeface="+mn-ea"/>
                          <a:cs typeface="+mn-cs"/>
                        </a:rPr>
                        <a:t>(Duck())  </a:t>
                      </a:r>
                    </a:p>
                    <a:p>
                      <a:r>
                        <a:rPr b="0" dirty="0" sz="1100" i="0" kern="1200" lang="en-IN" err="1" smtClean="0">
                          <a:solidFill>
                            <a:schemeClr val="dk1"/>
                          </a:solidFill>
                          <a:effectLst/>
                          <a:latin typeface="+mn-lt"/>
                          <a:ea typeface="+mn-ea"/>
                          <a:cs typeface="+mn-cs"/>
                        </a:rPr>
                        <a:t>duck_testing</a:t>
                      </a:r>
                      <a:r>
                        <a:rPr b="0" dirty="0" sz="1100" i="0" kern="1200" lang="en-IN" smtClean="0">
                          <a:solidFill>
                            <a:schemeClr val="dk1"/>
                          </a:solidFill>
                          <a:effectLst/>
                          <a:latin typeface="+mn-lt"/>
                          <a:ea typeface="+mn-ea"/>
                          <a:cs typeface="+mn-cs"/>
                        </a:rPr>
                        <a:t>(Sparrow())  </a:t>
                      </a:r>
                    </a:p>
                    <a:p>
                      <a:r>
                        <a:rPr b="0" dirty="0" sz="1100" i="0" kern="1200" lang="en-IN" err="1" smtClean="0">
                          <a:solidFill>
                            <a:schemeClr val="dk1"/>
                          </a:solidFill>
                          <a:effectLst/>
                          <a:latin typeface="+mn-lt"/>
                          <a:ea typeface="+mn-ea"/>
                          <a:cs typeface="+mn-cs"/>
                        </a:rPr>
                        <a:t>duck_testing</a:t>
                      </a:r>
                      <a:r>
                        <a:rPr b="0" dirty="0" sz="1100" i="0" kern="1200" lang="en-IN" smtClean="0">
                          <a:solidFill>
                            <a:schemeClr val="dk1"/>
                          </a:solidFill>
                          <a:effectLst/>
                          <a:latin typeface="+mn-lt"/>
                          <a:ea typeface="+mn-ea"/>
                          <a:cs typeface="+mn-cs"/>
                        </a:rPr>
                        <a:t>(Crocodile())</a:t>
                      </a:r>
                    </a:p>
                    <a:p>
                      <a:endParaRPr dirty="0" sz="1100" lang="en-IN"/>
                    </a:p>
                  </a:txBody>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661" name="Title 1"/>
          <p:cNvSpPr>
            <a:spLocks noGrp="1"/>
          </p:cNvSpPr>
          <p:nvPr>
            <p:ph type="title"/>
          </p:nvPr>
        </p:nvSpPr>
        <p:spPr>
          <a:xfrm>
            <a:off x="457200" y="152400"/>
            <a:ext cx="8229600" cy="304800"/>
          </a:xfrm>
        </p:spPr>
        <p:txBody>
          <a:bodyPr>
            <a:normAutofit fontScale="90000"/>
          </a:bodyPr>
          <a:p>
            <a:r>
              <a:rPr b="1" dirty="0" lang="en-IN" smtClean="0"/>
              <a:t/>
            </a:r>
            <a:br>
              <a:rPr b="1" dirty="0" lang="en-IN" smtClean="0"/>
            </a:br>
            <a:r>
              <a:rPr b="1" dirty="0" sz="2700" lang="en-IN" smtClean="0"/>
              <a:t>Operator </a:t>
            </a:r>
            <a:r>
              <a:rPr b="1" dirty="0" sz="2700" lang="en-IN"/>
              <a:t>Overloading in Python</a:t>
            </a:r>
            <a:r>
              <a:rPr b="1" dirty="0" lang="en-IN"/>
              <a:t/>
            </a:r>
            <a:br>
              <a:rPr b="1" dirty="0" lang="en-IN"/>
            </a:br>
            <a:endParaRPr dirty="0" lang="en-IN"/>
          </a:p>
        </p:txBody>
      </p:sp>
      <p:sp>
        <p:nvSpPr>
          <p:cNvPr id="1048662" name="Content Placeholder 2"/>
          <p:cNvSpPr>
            <a:spLocks noGrp="1"/>
          </p:cNvSpPr>
          <p:nvPr>
            <p:ph idx="1"/>
          </p:nvPr>
        </p:nvSpPr>
        <p:spPr>
          <a:xfrm>
            <a:off x="457200" y="457200"/>
            <a:ext cx="8229600" cy="6324600"/>
          </a:xfrm>
        </p:spPr>
        <p:txBody>
          <a:bodyPr>
            <a:noAutofit/>
          </a:bodyPr>
          <a:p>
            <a:pPr indent="0" marL="0">
              <a:buNone/>
            </a:pPr>
            <a:r>
              <a:rPr b="1" dirty="0" sz="1100" lang="en-US"/>
              <a:t>Operator Overloading</a:t>
            </a:r>
            <a:r>
              <a:rPr dirty="0" sz="1100" lang="en-US"/>
              <a:t> means giving extended meaning beyond their predefined operational meaning. For example operator + is used to add two integers as well as join two strings and merge two lists. It is achievable because ‘+’ operator is overloaded by </a:t>
            </a:r>
            <a:r>
              <a:rPr dirty="0" sz="1100" lang="en-US" err="1"/>
              <a:t>int</a:t>
            </a:r>
            <a:r>
              <a:rPr dirty="0" sz="1100" lang="en-US"/>
              <a:t> class and </a:t>
            </a:r>
            <a:r>
              <a:rPr dirty="0" sz="1100" lang="en-US" err="1"/>
              <a:t>str</a:t>
            </a:r>
            <a:r>
              <a:rPr dirty="0" sz="1100" lang="en-US"/>
              <a:t> class. You might have noticed that the same built-in operator or function shows different behavior for objects of different classes, this is called </a:t>
            </a:r>
            <a:r>
              <a:rPr dirty="0" sz="1100" i="1" lang="en-US"/>
              <a:t>Operator Overloading</a:t>
            </a:r>
            <a:r>
              <a:rPr dirty="0" sz="1100" lang="en-US" smtClean="0"/>
              <a:t>.</a:t>
            </a:r>
          </a:p>
          <a:p>
            <a:pPr indent="0" marL="0">
              <a:buNone/>
            </a:pPr>
            <a:r>
              <a:rPr b="1" dirty="0" sz="1100" lang="en-US" smtClean="0"/>
              <a:t>Example:</a:t>
            </a:r>
          </a:p>
          <a:p>
            <a:pPr indent="0" marL="0">
              <a:buNone/>
            </a:pPr>
            <a:r>
              <a:rPr dirty="0" sz="1100" lang="en-IN" smtClean="0"/>
              <a:t>class </a:t>
            </a:r>
            <a:r>
              <a:rPr dirty="0" sz="1100" lang="en-IN"/>
              <a:t>A:</a:t>
            </a:r>
          </a:p>
          <a:p>
            <a:pPr indent="0" marL="0">
              <a:buNone/>
            </a:pPr>
            <a:r>
              <a:rPr dirty="0" sz="1100" lang="en-IN"/>
              <a:t>    </a:t>
            </a:r>
            <a:r>
              <a:rPr dirty="0" sz="1100" lang="en-IN" err="1"/>
              <a:t>def</a:t>
            </a:r>
            <a:r>
              <a:rPr dirty="0" sz="1100" lang="en-IN"/>
              <a:t> __</a:t>
            </a:r>
            <a:r>
              <a:rPr dirty="0" sz="1100" lang="en-IN" err="1"/>
              <a:t>init</a:t>
            </a:r>
            <a:r>
              <a:rPr dirty="0" sz="1100" lang="en-IN"/>
              <a:t>__(self, a):</a:t>
            </a:r>
          </a:p>
          <a:p>
            <a:pPr indent="0" marL="0">
              <a:buNone/>
            </a:pPr>
            <a:r>
              <a:rPr dirty="0" sz="1100" lang="en-IN"/>
              <a:t>        </a:t>
            </a:r>
            <a:r>
              <a:rPr dirty="0" sz="1100" lang="en-IN" err="1"/>
              <a:t>self.a</a:t>
            </a:r>
            <a:r>
              <a:rPr dirty="0" sz="1100" lang="en-IN"/>
              <a:t> = a</a:t>
            </a:r>
          </a:p>
          <a:p>
            <a:pPr indent="0" marL="0">
              <a:buNone/>
            </a:pPr>
            <a:r>
              <a:rPr dirty="0" sz="1100" lang="en-IN" smtClean="0"/>
              <a:t>    </a:t>
            </a:r>
            <a:r>
              <a:rPr dirty="0" sz="1100" lang="en-IN"/>
              <a:t># adding two objects </a:t>
            </a:r>
          </a:p>
          <a:p>
            <a:pPr indent="0" marL="0">
              <a:buNone/>
            </a:pPr>
            <a:r>
              <a:rPr dirty="0" sz="1100" lang="en-IN"/>
              <a:t>    </a:t>
            </a:r>
            <a:r>
              <a:rPr dirty="0" sz="1100" lang="en-IN" err="1"/>
              <a:t>def</a:t>
            </a:r>
            <a:r>
              <a:rPr dirty="0" sz="1100" lang="en-IN"/>
              <a:t> __add__(self, o):</a:t>
            </a:r>
          </a:p>
          <a:p>
            <a:pPr indent="0" marL="0">
              <a:buNone/>
            </a:pPr>
            <a:r>
              <a:rPr dirty="0" sz="1100" lang="en-IN"/>
              <a:t>        return </a:t>
            </a:r>
            <a:r>
              <a:rPr dirty="0" sz="1100" lang="en-IN" err="1"/>
              <a:t>self.a</a:t>
            </a:r>
            <a:r>
              <a:rPr dirty="0" sz="1100" lang="en-IN"/>
              <a:t> + </a:t>
            </a:r>
            <a:r>
              <a:rPr dirty="0" sz="1100" lang="en-IN" err="1"/>
              <a:t>o.a</a:t>
            </a:r>
            <a:r>
              <a:rPr dirty="0" sz="1100" lang="en-IN"/>
              <a:t> </a:t>
            </a:r>
          </a:p>
          <a:p>
            <a:pPr indent="0" marL="0">
              <a:buNone/>
            </a:pPr>
            <a:r>
              <a:rPr dirty="0" sz="1100" lang="en-IN"/>
              <a:t>ob1 = A(1)</a:t>
            </a:r>
          </a:p>
          <a:p>
            <a:pPr indent="0" marL="0">
              <a:buNone/>
            </a:pPr>
            <a:r>
              <a:rPr dirty="0" sz="1100" lang="en-IN"/>
              <a:t>ob2 = A(2)</a:t>
            </a:r>
          </a:p>
          <a:p>
            <a:pPr indent="0" marL="0">
              <a:buNone/>
            </a:pPr>
            <a:r>
              <a:rPr dirty="0" sz="1100" lang="en-IN"/>
              <a:t>ob3 = A("Geeks")</a:t>
            </a:r>
          </a:p>
          <a:p>
            <a:pPr indent="0" marL="0">
              <a:buNone/>
            </a:pPr>
            <a:r>
              <a:rPr dirty="0" sz="1100" lang="en-IN"/>
              <a:t>ob4 = A("For")</a:t>
            </a:r>
          </a:p>
          <a:p>
            <a:pPr indent="0" marL="0">
              <a:buNone/>
            </a:pPr>
            <a:r>
              <a:rPr dirty="0" sz="1100" lang="en-IN" smtClean="0"/>
              <a:t>print(ob1 </a:t>
            </a:r>
            <a:r>
              <a:rPr dirty="0" sz="1100" lang="en-IN"/>
              <a:t>+ ob2)</a:t>
            </a:r>
          </a:p>
          <a:p>
            <a:pPr indent="0" marL="0">
              <a:buNone/>
            </a:pPr>
            <a:r>
              <a:rPr dirty="0" sz="1100" lang="en-IN"/>
              <a:t>print(ob3 + ob4)</a:t>
            </a:r>
          </a:p>
          <a:p>
            <a:pPr indent="0" marL="0">
              <a:buNone/>
            </a:pPr>
            <a:r>
              <a:rPr dirty="0" sz="1100" lang="en-IN" smtClean="0"/>
              <a:t>print(</a:t>
            </a:r>
            <a:r>
              <a:rPr dirty="0" sz="1100" lang="en-IN" err="1" smtClean="0"/>
              <a:t>A</a:t>
            </a:r>
            <a:r>
              <a:rPr dirty="0" sz="1100" lang="en-IN" err="1"/>
              <a:t>.__add</a:t>
            </a:r>
            <a:r>
              <a:rPr dirty="0" sz="1100" lang="en-IN"/>
              <a:t>__(ob1 , ob2)) </a:t>
            </a:r>
          </a:p>
          <a:p>
            <a:pPr indent="0" marL="0">
              <a:buNone/>
            </a:pPr>
            <a:r>
              <a:rPr dirty="0" sz="1100" lang="en-IN"/>
              <a:t>print(</a:t>
            </a:r>
            <a:r>
              <a:rPr dirty="0" sz="1100" lang="en-IN" err="1"/>
              <a:t>A.__add</a:t>
            </a:r>
            <a:r>
              <a:rPr dirty="0" sz="1100" lang="en-IN"/>
              <a:t>__(ob3,ob4)) </a:t>
            </a:r>
          </a:p>
          <a:p>
            <a:pPr indent="0" marL="0">
              <a:buNone/>
            </a:pPr>
            <a:r>
              <a:rPr dirty="0" sz="1100" lang="en-IN" smtClean="0"/>
              <a:t>print(ob1</a:t>
            </a:r>
            <a:r>
              <a:rPr dirty="0" sz="1100" lang="en-IN"/>
              <a:t>.__add__(ob2))</a:t>
            </a:r>
          </a:p>
          <a:p>
            <a:pPr indent="0" marL="0">
              <a:buNone/>
            </a:pPr>
            <a:r>
              <a:rPr dirty="0" sz="1100" lang="en-IN"/>
              <a:t>print(ob3.__add__(ob4</a:t>
            </a:r>
            <a:r>
              <a:rPr dirty="0" sz="1100" lang="en-IN" smtClean="0"/>
              <a:t>))</a:t>
            </a:r>
          </a:p>
          <a:p>
            <a:pPr indent="0" marL="0">
              <a:buNone/>
            </a:pPr>
            <a:r>
              <a:rPr b="1" dirty="0" sz="1100" lang="en-US" smtClean="0"/>
              <a:t>Output</a:t>
            </a:r>
          </a:p>
          <a:p>
            <a:pPr indent="0" marL="0">
              <a:buNone/>
            </a:pPr>
            <a:r>
              <a:rPr dirty="0" sz="1100" lang="en-IN"/>
              <a:t>3 </a:t>
            </a:r>
            <a:endParaRPr dirty="0" sz="1100" lang="en-IN" smtClean="0"/>
          </a:p>
          <a:p>
            <a:pPr indent="0" marL="0">
              <a:buNone/>
            </a:pPr>
            <a:r>
              <a:rPr dirty="0" sz="1100" lang="en-IN" err="1" smtClean="0"/>
              <a:t>GeeksFor</a:t>
            </a:r>
            <a:r>
              <a:rPr dirty="0" sz="1100" lang="en-IN" smtClean="0"/>
              <a:t> </a:t>
            </a:r>
          </a:p>
          <a:p>
            <a:pPr indent="0" marL="0">
              <a:buNone/>
            </a:pPr>
            <a:r>
              <a:rPr dirty="0" sz="1100" lang="en-IN" smtClean="0"/>
              <a:t>3</a:t>
            </a:r>
          </a:p>
          <a:p>
            <a:pPr indent="0" marL="0">
              <a:buNone/>
            </a:pPr>
            <a:r>
              <a:rPr dirty="0" sz="1100" lang="en-IN" smtClean="0"/>
              <a:t> </a:t>
            </a:r>
            <a:r>
              <a:rPr dirty="0" sz="1100" lang="en-IN" err="1"/>
              <a:t>GeeksFor</a:t>
            </a:r>
            <a:r>
              <a:rPr dirty="0" sz="1100" lang="en-IN"/>
              <a:t> </a:t>
            </a:r>
            <a:endParaRPr dirty="0" sz="1100" lang="en-IN" smtClean="0"/>
          </a:p>
          <a:p>
            <a:pPr indent="0" marL="0">
              <a:buNone/>
            </a:pPr>
            <a:r>
              <a:rPr dirty="0" sz="1100" lang="en-IN" smtClean="0"/>
              <a:t>3 </a:t>
            </a:r>
          </a:p>
          <a:p>
            <a:pPr indent="0" marL="0">
              <a:buNone/>
            </a:pPr>
            <a:r>
              <a:rPr dirty="0" sz="1100" lang="en-IN" err="1" smtClean="0"/>
              <a:t>GeeksFor</a:t>
            </a:r>
            <a:endParaRPr dirty="0" sz="1100" lang="en-IN" smtClean="0"/>
          </a:p>
          <a:p>
            <a:pPr indent="0" marL="0">
              <a:buNone/>
            </a:pPr>
            <a:r>
              <a:rPr dirty="0" sz="1100" lang="en-US" smtClean="0"/>
              <a:t>Here</a:t>
            </a:r>
            <a:r>
              <a:rPr dirty="0" sz="1100" lang="en-US"/>
              <a:t>, We defined the special function “</a:t>
            </a:r>
            <a:r>
              <a:rPr b="1" dirty="0" sz="1100" lang="en-US"/>
              <a:t>__add__( )</a:t>
            </a:r>
            <a:r>
              <a:rPr dirty="0" sz="1100" lang="en-US"/>
              <a:t>”  and when the objects </a:t>
            </a:r>
            <a:r>
              <a:rPr dirty="0" sz="1100" i="1" lang="en-US" u="sng"/>
              <a:t>ob1 and ob2</a:t>
            </a:r>
            <a:r>
              <a:rPr b="1" dirty="0" sz="1100" lang="en-US"/>
              <a:t> </a:t>
            </a:r>
            <a:r>
              <a:rPr dirty="0" sz="1100" lang="en-US"/>
              <a:t>are coded as “</a:t>
            </a:r>
            <a:r>
              <a:rPr b="1" dirty="0" sz="1100" lang="en-US"/>
              <a:t>ob1 + ob2</a:t>
            </a:r>
            <a:r>
              <a:rPr dirty="0" sz="1100" lang="en-US"/>
              <a:t>“, the special function is automatically called as </a:t>
            </a:r>
            <a:r>
              <a:rPr b="1" dirty="0" sz="1100" lang="en-US"/>
              <a:t>ob1.__add__(ob2) </a:t>
            </a:r>
            <a:r>
              <a:rPr dirty="0" sz="1100" lang="en-US"/>
              <a:t>which simply means that ob1 calls the __add__( ) function with ob2 as an Argument and It actually means </a:t>
            </a:r>
            <a:r>
              <a:rPr b="1" dirty="0" sz="1100" lang="en-US"/>
              <a:t>A .__add__(ob1, ob2)</a:t>
            </a:r>
            <a:r>
              <a:rPr dirty="0" sz="1100" lang="en-US"/>
              <a:t>. Hence, when the Binary operator is overloaded, the object before the operator calls the respective function with object after operator as parameter.</a:t>
            </a:r>
            <a:endParaRPr dirty="0" sz="1100" lang="en-I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663" name="Title 1"/>
          <p:cNvSpPr>
            <a:spLocks noGrp="1"/>
          </p:cNvSpPr>
          <p:nvPr>
            <p:ph type="title"/>
          </p:nvPr>
        </p:nvSpPr>
        <p:spPr>
          <a:xfrm>
            <a:off x="457200" y="274638"/>
            <a:ext cx="8229600" cy="411162"/>
          </a:xfrm>
        </p:spPr>
        <p:txBody>
          <a:bodyPr>
            <a:normAutofit fontScale="90000"/>
          </a:bodyPr>
          <a:p>
            <a:r>
              <a:rPr b="1" dirty="0" lang="en-IN" smtClean="0"/>
              <a:t/>
            </a:r>
            <a:br>
              <a:rPr b="1" dirty="0" lang="en-IN" smtClean="0"/>
            </a:br>
            <a:r>
              <a:rPr b="1" dirty="0" sz="2700" lang="en-IN" smtClean="0"/>
              <a:t>Method </a:t>
            </a:r>
            <a:r>
              <a:rPr b="1" dirty="0" sz="2700" lang="en-IN"/>
              <a:t>Overloading</a:t>
            </a:r>
            <a:r>
              <a:rPr b="1" dirty="0" lang="en-IN"/>
              <a:t/>
            </a:r>
            <a:br>
              <a:rPr b="1" dirty="0" lang="en-IN"/>
            </a:br>
            <a:endParaRPr dirty="0" lang="en-IN"/>
          </a:p>
        </p:txBody>
      </p:sp>
      <p:sp>
        <p:nvSpPr>
          <p:cNvPr id="1048664" name="Content Placeholder 2"/>
          <p:cNvSpPr>
            <a:spLocks noGrp="1"/>
          </p:cNvSpPr>
          <p:nvPr>
            <p:ph idx="1"/>
          </p:nvPr>
        </p:nvSpPr>
        <p:spPr>
          <a:xfrm>
            <a:off x="457200" y="685800"/>
            <a:ext cx="8229600" cy="5440363"/>
          </a:xfrm>
        </p:spPr>
        <p:txBody>
          <a:bodyPr/>
          <a:p>
            <a:r>
              <a:rPr b="1" dirty="0" sz="1600" lang="en-US"/>
              <a:t>Method overloading</a:t>
            </a:r>
            <a:r>
              <a:rPr dirty="0" sz="1600" lang="en-US"/>
              <a:t> is a feature of object-oriented programming where a class can have multiple methods with the same name but different parameters. To overload method, we must change the number of parameters or the type of parameters, or both</a:t>
            </a:r>
            <a:r>
              <a:rPr dirty="0" sz="1600" lang="en-US" smtClean="0"/>
              <a:t>.</a:t>
            </a:r>
          </a:p>
          <a:p>
            <a:endParaRPr dirty="0" lang="en-IN"/>
          </a:p>
        </p:txBody>
      </p:sp>
      <p:graphicFrame>
        <p:nvGraphicFramePr>
          <p:cNvPr id="4194305" name="Table 3"/>
          <p:cNvGraphicFramePr>
            <a:graphicFrameLocks noGrp="1"/>
          </p:cNvGraphicFramePr>
          <p:nvPr/>
        </p:nvGraphicFramePr>
        <p:xfrm>
          <a:off x="685800" y="1524000"/>
          <a:ext cx="7467600" cy="7848600"/>
        </p:xfrm>
        <a:graphic>
          <a:graphicData uri="http://schemas.openxmlformats.org/drawingml/2006/table">
            <a:tbl>
              <a:tblPr firstRow="1" bandRow="1">
                <a:tableStyleId>{5C22544A-7EE6-4342-B048-85BDC9FD1C3A}</a:tableStyleId>
              </a:tblPr>
              <a:tblGrid>
                <a:gridCol w="3733800"/>
                <a:gridCol w="3733800"/>
              </a:tblGrid>
              <a:tr h="2819400">
                <a:tc>
                  <a:txBody>
                    <a:bodyPr/>
                    <a:p>
                      <a:r>
                        <a:rPr b="0" dirty="0" sz="1800" i="0" kern="1200" lang="en-US" smtClean="0">
                          <a:solidFill>
                            <a:schemeClr val="lt1"/>
                          </a:solidFill>
                          <a:effectLst/>
                          <a:latin typeface="+mn-lt"/>
                          <a:ea typeface="+mn-ea"/>
                          <a:cs typeface="+mn-cs"/>
                        </a:rPr>
                        <a:t>class example with Error: </a:t>
                      </a:r>
                    </a:p>
                    <a:p>
                      <a:r>
                        <a:rPr b="0" dirty="0" sz="1800" i="0" kern="1200" lang="en-US" err="1" smtClean="0">
                          <a:solidFill>
                            <a:schemeClr val="lt1"/>
                          </a:solidFill>
                          <a:effectLst/>
                          <a:latin typeface="+mn-lt"/>
                          <a:ea typeface="+mn-ea"/>
                          <a:cs typeface="+mn-cs"/>
                        </a:rPr>
                        <a:t>def</a:t>
                      </a:r>
                      <a:r>
                        <a:rPr b="0" dirty="0" sz="1800" i="0" kern="1200" lang="en-US" smtClean="0">
                          <a:solidFill>
                            <a:schemeClr val="lt1"/>
                          </a:solidFill>
                          <a:effectLst/>
                          <a:latin typeface="+mn-lt"/>
                          <a:ea typeface="+mn-ea"/>
                          <a:cs typeface="+mn-cs"/>
                        </a:rPr>
                        <a:t> add(self, a, b): </a:t>
                      </a:r>
                    </a:p>
                    <a:p>
                      <a:r>
                        <a:rPr b="0" dirty="0" sz="1800" i="0" kern="1200" lang="en-US" smtClean="0">
                          <a:solidFill>
                            <a:schemeClr val="lt1"/>
                          </a:solidFill>
                          <a:effectLst/>
                          <a:latin typeface="+mn-lt"/>
                          <a:ea typeface="+mn-ea"/>
                          <a:cs typeface="+mn-cs"/>
                        </a:rPr>
                        <a:t>    x = </a:t>
                      </a:r>
                      <a:r>
                        <a:rPr b="0" dirty="0" sz="1800" i="0" kern="1200" lang="en-US" err="1" smtClean="0">
                          <a:solidFill>
                            <a:schemeClr val="lt1"/>
                          </a:solidFill>
                          <a:effectLst/>
                          <a:latin typeface="+mn-lt"/>
                          <a:ea typeface="+mn-ea"/>
                          <a:cs typeface="+mn-cs"/>
                        </a:rPr>
                        <a:t>a+b</a:t>
                      </a:r>
                      <a:r>
                        <a:rPr b="0" dirty="0" sz="1800" i="0" kern="1200" lang="en-US" smtClean="0">
                          <a:solidFill>
                            <a:schemeClr val="lt1"/>
                          </a:solidFill>
                          <a:effectLst/>
                          <a:latin typeface="+mn-lt"/>
                          <a:ea typeface="+mn-ea"/>
                          <a:cs typeface="+mn-cs"/>
                        </a:rPr>
                        <a:t> </a:t>
                      </a:r>
                    </a:p>
                    <a:p>
                      <a:r>
                        <a:rPr b="0" dirty="0" sz="1800" i="0" kern="1200" lang="en-US" smtClean="0">
                          <a:solidFill>
                            <a:schemeClr val="lt1"/>
                          </a:solidFill>
                          <a:effectLst/>
                          <a:latin typeface="+mn-lt"/>
                          <a:ea typeface="+mn-ea"/>
                          <a:cs typeface="+mn-cs"/>
                        </a:rPr>
                        <a:t>   return x </a:t>
                      </a:r>
                    </a:p>
                    <a:p>
                      <a:r>
                        <a:rPr b="0" dirty="0" sz="1800" i="0" kern="1200" lang="en-US" err="1" smtClean="0">
                          <a:solidFill>
                            <a:schemeClr val="lt1"/>
                          </a:solidFill>
                          <a:effectLst/>
                          <a:latin typeface="+mn-lt"/>
                          <a:ea typeface="+mn-ea"/>
                          <a:cs typeface="+mn-cs"/>
                        </a:rPr>
                        <a:t>def</a:t>
                      </a:r>
                      <a:r>
                        <a:rPr b="0" dirty="0" sz="1800" i="0" kern="1200" lang="en-US" smtClean="0">
                          <a:solidFill>
                            <a:schemeClr val="lt1"/>
                          </a:solidFill>
                          <a:effectLst/>
                          <a:latin typeface="+mn-lt"/>
                          <a:ea typeface="+mn-ea"/>
                          <a:cs typeface="+mn-cs"/>
                        </a:rPr>
                        <a:t> add(self, a, b, c): </a:t>
                      </a:r>
                    </a:p>
                    <a:p>
                      <a:r>
                        <a:rPr b="0" dirty="0" sz="1800" i="0" kern="1200" lang="en-US" smtClean="0">
                          <a:solidFill>
                            <a:schemeClr val="lt1"/>
                          </a:solidFill>
                          <a:effectLst/>
                          <a:latin typeface="+mn-lt"/>
                          <a:ea typeface="+mn-ea"/>
                          <a:cs typeface="+mn-cs"/>
                        </a:rPr>
                        <a:t>   x = </a:t>
                      </a:r>
                      <a:r>
                        <a:rPr b="0" dirty="0" sz="1800" i="0" kern="1200" lang="en-US" err="1" smtClean="0">
                          <a:solidFill>
                            <a:schemeClr val="lt1"/>
                          </a:solidFill>
                          <a:effectLst/>
                          <a:latin typeface="+mn-lt"/>
                          <a:ea typeface="+mn-ea"/>
                          <a:cs typeface="+mn-cs"/>
                        </a:rPr>
                        <a:t>a+b+c</a:t>
                      </a:r>
                      <a:r>
                        <a:rPr b="0" dirty="0" sz="1800" i="0" kern="1200" lang="en-US" smtClean="0">
                          <a:solidFill>
                            <a:schemeClr val="lt1"/>
                          </a:solidFill>
                          <a:effectLst/>
                          <a:latin typeface="+mn-lt"/>
                          <a:ea typeface="+mn-ea"/>
                          <a:cs typeface="+mn-cs"/>
                        </a:rPr>
                        <a:t> </a:t>
                      </a:r>
                    </a:p>
                    <a:p>
                      <a:r>
                        <a:rPr b="0" dirty="0" sz="1800" i="0" kern="1200" lang="en-US" smtClean="0">
                          <a:solidFill>
                            <a:schemeClr val="lt1"/>
                          </a:solidFill>
                          <a:effectLst/>
                          <a:latin typeface="+mn-lt"/>
                          <a:ea typeface="+mn-ea"/>
                          <a:cs typeface="+mn-cs"/>
                        </a:rPr>
                        <a:t>   return x </a:t>
                      </a:r>
                    </a:p>
                    <a:p>
                      <a:r>
                        <a:rPr b="0" dirty="0" sz="1800" i="0" kern="1200" lang="en-US" err="1" smtClean="0">
                          <a:solidFill>
                            <a:schemeClr val="lt1"/>
                          </a:solidFill>
                          <a:effectLst/>
                          <a:latin typeface="+mn-lt"/>
                          <a:ea typeface="+mn-ea"/>
                          <a:cs typeface="+mn-cs"/>
                        </a:rPr>
                        <a:t>obj</a:t>
                      </a:r>
                      <a:r>
                        <a:rPr b="0" dirty="0" sz="1800" i="0" kern="1200" lang="en-US" smtClean="0">
                          <a:solidFill>
                            <a:schemeClr val="lt1"/>
                          </a:solidFill>
                          <a:effectLst/>
                          <a:latin typeface="+mn-lt"/>
                          <a:ea typeface="+mn-ea"/>
                          <a:cs typeface="+mn-cs"/>
                        </a:rPr>
                        <a:t> = example() </a:t>
                      </a:r>
                    </a:p>
                    <a:p>
                      <a:r>
                        <a:rPr b="0" dirty="0" sz="1800" i="0" kern="1200" lang="en-US" smtClean="0">
                          <a:solidFill>
                            <a:schemeClr val="lt1"/>
                          </a:solidFill>
                          <a:effectLst/>
                          <a:latin typeface="+mn-lt"/>
                          <a:ea typeface="+mn-ea"/>
                          <a:cs typeface="+mn-cs"/>
                        </a:rPr>
                        <a:t>print (</a:t>
                      </a:r>
                      <a:r>
                        <a:rPr b="0" dirty="0" sz="1800" i="0" kern="1200" lang="en-US" err="1" smtClean="0">
                          <a:solidFill>
                            <a:schemeClr val="lt1"/>
                          </a:solidFill>
                          <a:effectLst/>
                          <a:latin typeface="+mn-lt"/>
                          <a:ea typeface="+mn-ea"/>
                          <a:cs typeface="+mn-cs"/>
                        </a:rPr>
                        <a:t>obj.add</a:t>
                      </a:r>
                      <a:r>
                        <a:rPr b="0" dirty="0" sz="1800" i="0" kern="1200" lang="en-US" smtClean="0">
                          <a:solidFill>
                            <a:schemeClr val="lt1"/>
                          </a:solidFill>
                          <a:effectLst/>
                          <a:latin typeface="+mn-lt"/>
                          <a:ea typeface="+mn-ea"/>
                          <a:cs typeface="+mn-cs"/>
                        </a:rPr>
                        <a:t>(10,20,30))</a:t>
                      </a:r>
                    </a:p>
                    <a:p>
                      <a:r>
                        <a:rPr b="0" dirty="0" sz="1800" i="0" kern="1200" lang="en-US" smtClean="0">
                          <a:solidFill>
                            <a:schemeClr val="lt1"/>
                          </a:solidFill>
                          <a:effectLst/>
                          <a:latin typeface="+mn-lt"/>
                          <a:ea typeface="+mn-ea"/>
                          <a:cs typeface="+mn-cs"/>
                        </a:rPr>
                        <a:t>print (</a:t>
                      </a:r>
                      <a:r>
                        <a:rPr b="0" dirty="0" sz="1800" i="0" kern="1200" lang="en-US" err="1" smtClean="0">
                          <a:solidFill>
                            <a:schemeClr val="lt1"/>
                          </a:solidFill>
                          <a:effectLst/>
                          <a:latin typeface="+mn-lt"/>
                          <a:ea typeface="+mn-ea"/>
                          <a:cs typeface="+mn-cs"/>
                        </a:rPr>
                        <a:t>obj.add</a:t>
                      </a:r>
                      <a:r>
                        <a:rPr b="0" dirty="0" sz="1800" i="0" kern="1200" lang="en-US" smtClean="0">
                          <a:solidFill>
                            <a:schemeClr val="lt1"/>
                          </a:solidFill>
                          <a:effectLst/>
                          <a:latin typeface="+mn-lt"/>
                          <a:ea typeface="+mn-ea"/>
                          <a:cs typeface="+mn-cs"/>
                        </a:rPr>
                        <a:t>(10,20))</a:t>
                      </a:r>
                    </a:p>
                    <a:p>
                      <a:r>
                        <a:rPr b="1" dirty="0" sz="1800" i="0" kern="1200" lang="en-US" u="sng" smtClean="0">
                          <a:solidFill>
                            <a:schemeClr val="lt1"/>
                          </a:solidFill>
                          <a:effectLst/>
                          <a:latin typeface="+mn-lt"/>
                          <a:ea typeface="+mn-ea"/>
                          <a:cs typeface="+mn-cs"/>
                        </a:rPr>
                        <a:t>Output with Error</a:t>
                      </a:r>
                    </a:p>
                    <a:p>
                      <a:r>
                        <a:rPr dirty="0" lang="en-US" smtClean="0"/>
                        <a:t>60 </a:t>
                      </a:r>
                    </a:p>
                    <a:p>
                      <a:r>
                        <a:rPr dirty="0" lang="en-US" err="1" smtClean="0"/>
                        <a:t>Traceback</a:t>
                      </a:r>
                      <a:r>
                        <a:rPr dirty="0" lang="en-US" smtClean="0"/>
                        <a:t> (most recent call last): File "C:\Users\user\example.py", line 12, in &lt;module&gt; print (</a:t>
                      </a:r>
                      <a:r>
                        <a:rPr dirty="0" lang="en-US" err="1" smtClean="0"/>
                        <a:t>obj.add</a:t>
                      </a:r>
                      <a:r>
                        <a:rPr dirty="0" lang="en-US" smtClean="0"/>
                        <a:t>(10,20)) ^^^^^^^^^^^^^^ </a:t>
                      </a:r>
                      <a:r>
                        <a:rPr dirty="0" lang="en-US" err="1" smtClean="0"/>
                        <a:t>TypeError</a:t>
                      </a:r>
                      <a:r>
                        <a:rPr dirty="0" lang="en-US" smtClean="0"/>
                        <a:t>: </a:t>
                      </a:r>
                      <a:r>
                        <a:rPr dirty="0" lang="en-US" err="1" smtClean="0"/>
                        <a:t>example.add</a:t>
                      </a:r>
                      <a:r>
                        <a:rPr dirty="0" lang="en-US" smtClean="0"/>
                        <a:t>() missing 1 required positional argument: 'c'</a:t>
                      </a:r>
                      <a:endParaRPr dirty="0" lang="en-IN"/>
                    </a:p>
                  </a:txBody>
                </a:tc>
                <a:tc>
                  <a:txBody>
                    <a:bodyPr/>
                    <a:p>
                      <a:r>
                        <a:rPr b="0" dirty="0" sz="1800" i="0" kern="1200" lang="en-US" smtClean="0">
                          <a:solidFill>
                            <a:schemeClr val="lt1"/>
                          </a:solidFill>
                          <a:effectLst/>
                          <a:latin typeface="+mn-lt"/>
                          <a:ea typeface="+mn-ea"/>
                          <a:cs typeface="+mn-cs"/>
                        </a:rPr>
                        <a:t>class example: </a:t>
                      </a:r>
                    </a:p>
                    <a:p>
                      <a:r>
                        <a:rPr b="0" dirty="0" sz="1800" i="0" kern="1200" lang="en-US" err="1" smtClean="0">
                          <a:solidFill>
                            <a:schemeClr val="lt1"/>
                          </a:solidFill>
                          <a:effectLst/>
                          <a:latin typeface="+mn-lt"/>
                          <a:ea typeface="+mn-ea"/>
                          <a:cs typeface="+mn-cs"/>
                        </a:rPr>
                        <a:t>def</a:t>
                      </a:r>
                      <a:r>
                        <a:rPr b="0" dirty="0" sz="1800" i="0" kern="1200" lang="en-US" smtClean="0">
                          <a:solidFill>
                            <a:schemeClr val="lt1"/>
                          </a:solidFill>
                          <a:effectLst/>
                          <a:latin typeface="+mn-lt"/>
                          <a:ea typeface="+mn-ea"/>
                          <a:cs typeface="+mn-cs"/>
                        </a:rPr>
                        <a:t> add(self, a = None, b = None, c = None): </a:t>
                      </a:r>
                    </a:p>
                    <a:p>
                      <a:r>
                        <a:rPr b="0" dirty="0" sz="1800" i="0" kern="1200" lang="en-US" smtClean="0">
                          <a:solidFill>
                            <a:schemeClr val="lt1"/>
                          </a:solidFill>
                          <a:effectLst/>
                          <a:latin typeface="+mn-lt"/>
                          <a:ea typeface="+mn-ea"/>
                          <a:cs typeface="+mn-cs"/>
                        </a:rPr>
                        <a:t>    x=0 </a:t>
                      </a:r>
                    </a:p>
                    <a:p>
                      <a:r>
                        <a:rPr b="0" dirty="0" sz="1800" i="0" kern="1200" lang="en-US" smtClean="0">
                          <a:solidFill>
                            <a:schemeClr val="lt1"/>
                          </a:solidFill>
                          <a:effectLst/>
                          <a:latin typeface="+mn-lt"/>
                          <a:ea typeface="+mn-ea"/>
                          <a:cs typeface="+mn-cs"/>
                        </a:rPr>
                        <a:t>    if a !=None and b != None and c !=      None: </a:t>
                      </a:r>
                    </a:p>
                    <a:p>
                      <a:r>
                        <a:rPr b="0" dirty="0" sz="1800" i="0" kern="1200" lang="en-US" smtClean="0">
                          <a:solidFill>
                            <a:schemeClr val="lt1"/>
                          </a:solidFill>
                          <a:effectLst/>
                          <a:latin typeface="+mn-lt"/>
                          <a:ea typeface="+mn-ea"/>
                          <a:cs typeface="+mn-cs"/>
                        </a:rPr>
                        <a:t>          x = </a:t>
                      </a:r>
                      <a:r>
                        <a:rPr b="0" dirty="0" sz="1800" i="0" kern="1200" lang="en-US" err="1" smtClean="0">
                          <a:solidFill>
                            <a:schemeClr val="lt1"/>
                          </a:solidFill>
                          <a:effectLst/>
                          <a:latin typeface="+mn-lt"/>
                          <a:ea typeface="+mn-ea"/>
                          <a:cs typeface="+mn-cs"/>
                        </a:rPr>
                        <a:t>a+b+c</a:t>
                      </a:r>
                      <a:r>
                        <a:rPr b="0" dirty="0" sz="1800" i="0" kern="1200" lang="en-US" smtClean="0">
                          <a:solidFill>
                            <a:schemeClr val="lt1"/>
                          </a:solidFill>
                          <a:effectLst/>
                          <a:latin typeface="+mn-lt"/>
                          <a:ea typeface="+mn-ea"/>
                          <a:cs typeface="+mn-cs"/>
                        </a:rPr>
                        <a:t> </a:t>
                      </a:r>
                    </a:p>
                    <a:p>
                      <a:r>
                        <a:rPr b="0" dirty="0" sz="1800" i="0" kern="1200" lang="en-US" smtClean="0">
                          <a:solidFill>
                            <a:schemeClr val="lt1"/>
                          </a:solidFill>
                          <a:effectLst/>
                          <a:latin typeface="+mn-lt"/>
                          <a:ea typeface="+mn-ea"/>
                          <a:cs typeface="+mn-cs"/>
                        </a:rPr>
                        <a:t>   </a:t>
                      </a:r>
                      <a:r>
                        <a:rPr b="0" dirty="0" sz="1800" i="0" kern="1200" lang="en-US" err="1" smtClean="0">
                          <a:solidFill>
                            <a:schemeClr val="lt1"/>
                          </a:solidFill>
                          <a:effectLst/>
                          <a:latin typeface="+mn-lt"/>
                          <a:ea typeface="+mn-ea"/>
                          <a:cs typeface="+mn-cs"/>
                        </a:rPr>
                        <a:t>elif</a:t>
                      </a:r>
                      <a:r>
                        <a:rPr b="0" dirty="0" sz="1800" i="0" kern="1200" lang="en-US" smtClean="0">
                          <a:solidFill>
                            <a:schemeClr val="lt1"/>
                          </a:solidFill>
                          <a:effectLst/>
                          <a:latin typeface="+mn-lt"/>
                          <a:ea typeface="+mn-ea"/>
                          <a:cs typeface="+mn-cs"/>
                        </a:rPr>
                        <a:t> a !=None and b != None and c == None: </a:t>
                      </a:r>
                    </a:p>
                    <a:p>
                      <a:r>
                        <a:rPr b="0" dirty="0" sz="1800" i="0" kern="1200" lang="en-US" smtClean="0">
                          <a:solidFill>
                            <a:schemeClr val="lt1"/>
                          </a:solidFill>
                          <a:effectLst/>
                          <a:latin typeface="+mn-lt"/>
                          <a:ea typeface="+mn-ea"/>
                          <a:cs typeface="+mn-cs"/>
                        </a:rPr>
                        <a:t>         x = </a:t>
                      </a:r>
                      <a:r>
                        <a:rPr b="0" dirty="0" sz="1800" i="0" kern="1200" lang="en-US" err="1" smtClean="0">
                          <a:solidFill>
                            <a:schemeClr val="lt1"/>
                          </a:solidFill>
                          <a:effectLst/>
                          <a:latin typeface="+mn-lt"/>
                          <a:ea typeface="+mn-ea"/>
                          <a:cs typeface="+mn-cs"/>
                        </a:rPr>
                        <a:t>a+b</a:t>
                      </a:r>
                      <a:r>
                        <a:rPr b="0" dirty="0" sz="1800" i="0" kern="1200" lang="en-US" smtClean="0">
                          <a:solidFill>
                            <a:schemeClr val="lt1"/>
                          </a:solidFill>
                          <a:effectLst/>
                          <a:latin typeface="+mn-lt"/>
                          <a:ea typeface="+mn-ea"/>
                          <a:cs typeface="+mn-cs"/>
                        </a:rPr>
                        <a:t> </a:t>
                      </a:r>
                    </a:p>
                    <a:p>
                      <a:r>
                        <a:rPr b="0" dirty="0" sz="1800" i="0" kern="1200" lang="en-US" smtClean="0">
                          <a:solidFill>
                            <a:schemeClr val="lt1"/>
                          </a:solidFill>
                          <a:effectLst/>
                          <a:latin typeface="+mn-lt"/>
                          <a:ea typeface="+mn-ea"/>
                          <a:cs typeface="+mn-cs"/>
                        </a:rPr>
                        <a:t> </a:t>
                      </a:r>
                      <a:r>
                        <a:rPr b="0" dirty="0" sz="1800" i="0" kern="1200" lang="en-US" smtClean="0">
                          <a:solidFill>
                            <a:schemeClr val="lt1"/>
                          </a:solidFill>
                          <a:effectLst/>
                          <a:latin typeface="+mn-lt"/>
                          <a:ea typeface="+mn-ea"/>
                          <a:cs typeface="+mn-cs"/>
                        </a:rPr>
                        <a:t> </a:t>
                      </a:r>
                      <a:r>
                        <a:rPr b="0" dirty="0" sz="1800" i="0" kern="1200" lang="en-US" smtClean="0">
                          <a:solidFill>
                            <a:schemeClr val="lt1"/>
                          </a:solidFill>
                          <a:effectLst/>
                          <a:latin typeface="+mn-lt"/>
                          <a:ea typeface="+mn-ea"/>
                          <a:cs typeface="+mn-cs"/>
                        </a:rPr>
                        <a:t> </a:t>
                      </a:r>
                      <a:r>
                        <a:rPr b="0" dirty="0" sz="1800" i="0" kern="1200" lang="en-US" smtClean="0">
                          <a:solidFill>
                            <a:schemeClr val="lt1"/>
                          </a:solidFill>
                          <a:effectLst/>
                          <a:latin typeface="+mn-lt"/>
                          <a:ea typeface="+mn-ea"/>
                          <a:cs typeface="+mn-cs"/>
                        </a:rPr>
                        <a:t> </a:t>
                      </a:r>
                      <a:r>
                        <a:rPr b="0" dirty="0" sz="1800" i="0" kern="1200" lang="en-US" smtClean="0">
                          <a:solidFill>
                            <a:schemeClr val="lt1"/>
                          </a:solidFill>
                          <a:effectLst/>
                          <a:latin typeface="+mn-lt"/>
                          <a:ea typeface="+mn-ea"/>
                          <a:cs typeface="+mn-cs"/>
                        </a:rPr>
                        <a:t> </a:t>
                      </a:r>
                      <a:r>
                        <a:rPr b="0" dirty="0" sz="1800" i="0" kern="1200" lang="en-US" smtClean="0">
                          <a:solidFill>
                            <a:schemeClr val="lt1"/>
                          </a:solidFill>
                          <a:effectLst/>
                          <a:latin typeface="+mn-lt"/>
                          <a:ea typeface="+mn-ea"/>
                          <a:cs typeface="+mn-cs"/>
                        </a:rPr>
                        <a:t> </a:t>
                      </a:r>
                      <a:r>
                        <a:rPr b="0" dirty="0" sz="1800" i="0" kern="1200" lang="en-US" smtClean="0">
                          <a:solidFill>
                            <a:schemeClr val="lt1"/>
                          </a:solidFill>
                          <a:effectLst/>
                          <a:latin typeface="+mn-lt"/>
                          <a:ea typeface="+mn-ea"/>
                          <a:cs typeface="+mn-cs"/>
                        </a:rPr>
                        <a:t> </a:t>
                      </a:r>
                      <a:r>
                        <a:rPr b="0" dirty="0" sz="1800" i="0" kern="1200" lang="en-US" smtClean="0">
                          <a:solidFill>
                            <a:schemeClr val="lt1"/>
                          </a:solidFill>
                          <a:effectLst/>
                          <a:latin typeface="+mn-lt"/>
                          <a:ea typeface="+mn-ea"/>
                          <a:cs typeface="+mn-cs"/>
                        </a:rPr>
                        <a:t> </a:t>
                      </a:r>
                      <a:r>
                        <a:rPr b="0" dirty="0" sz="1800" i="0" kern="1200" lang="en-US" smtClean="0">
                          <a:solidFill>
                            <a:schemeClr val="lt1"/>
                          </a:solidFill>
                          <a:effectLst/>
                          <a:latin typeface="+mn-lt"/>
                          <a:ea typeface="+mn-ea"/>
                          <a:cs typeface="+mn-cs"/>
                        </a:rPr>
                        <a:t>return x </a:t>
                      </a:r>
                      <a:endParaRPr altLang="en-US" lang="zh-CN"/>
                    </a:p>
                    <a:p>
                      <a:r>
                        <a:rPr b="0" dirty="0" sz="1800" i="0" kern="1200" lang="en-US" err="1" smtClean="0">
                          <a:solidFill>
                            <a:schemeClr val="lt1"/>
                          </a:solidFill>
                          <a:effectLst/>
                          <a:latin typeface="+mn-lt"/>
                          <a:ea typeface="+mn-ea"/>
                          <a:cs typeface="+mn-cs"/>
                        </a:rPr>
                        <a:t>obj</a:t>
                      </a:r>
                      <a:r>
                        <a:rPr b="0" dirty="0" sz="1800" i="0" kern="1200" lang="en-US" smtClean="0">
                          <a:solidFill>
                            <a:schemeClr val="lt1"/>
                          </a:solidFill>
                          <a:effectLst/>
                          <a:latin typeface="+mn-lt"/>
                          <a:ea typeface="+mn-ea"/>
                          <a:cs typeface="+mn-cs"/>
                        </a:rPr>
                        <a:t> = example() </a:t>
                      </a:r>
                    </a:p>
                    <a:p>
                      <a:r>
                        <a:rPr b="0" dirty="0" sz="1800" i="0" kern="1200" lang="en-US" smtClean="0">
                          <a:solidFill>
                            <a:schemeClr val="lt1"/>
                          </a:solidFill>
                          <a:effectLst/>
                          <a:latin typeface="+mn-lt"/>
                          <a:ea typeface="+mn-ea"/>
                          <a:cs typeface="+mn-cs"/>
                        </a:rPr>
                        <a:t>print (</a:t>
                      </a:r>
                      <a:r>
                        <a:rPr b="0" dirty="0" sz="1800" i="0" kern="1200" lang="en-US" err="1" smtClean="0">
                          <a:solidFill>
                            <a:schemeClr val="lt1"/>
                          </a:solidFill>
                          <a:effectLst/>
                          <a:latin typeface="+mn-lt"/>
                          <a:ea typeface="+mn-ea"/>
                          <a:cs typeface="+mn-cs"/>
                        </a:rPr>
                        <a:t>obj.add</a:t>
                      </a:r>
                      <a:r>
                        <a:rPr b="0" dirty="0" sz="1800" i="0" kern="1200" lang="en-US" smtClean="0">
                          <a:solidFill>
                            <a:schemeClr val="lt1"/>
                          </a:solidFill>
                          <a:effectLst/>
                          <a:latin typeface="+mn-lt"/>
                          <a:ea typeface="+mn-ea"/>
                          <a:cs typeface="+mn-cs"/>
                        </a:rPr>
                        <a:t>(10,20,30)) </a:t>
                      </a:r>
                    </a:p>
                    <a:p>
                      <a:r>
                        <a:rPr b="0" dirty="0" sz="1800" i="0" kern="1200" lang="en-US" smtClean="0">
                          <a:solidFill>
                            <a:schemeClr val="lt1"/>
                          </a:solidFill>
                          <a:effectLst/>
                          <a:latin typeface="+mn-lt"/>
                          <a:ea typeface="+mn-ea"/>
                          <a:cs typeface="+mn-cs"/>
                        </a:rPr>
                        <a:t>print (</a:t>
                      </a:r>
                      <a:r>
                        <a:rPr b="0" dirty="0" sz="1800" i="0" kern="1200" lang="en-US" err="1" smtClean="0">
                          <a:solidFill>
                            <a:schemeClr val="lt1"/>
                          </a:solidFill>
                          <a:effectLst/>
                          <a:latin typeface="+mn-lt"/>
                          <a:ea typeface="+mn-ea"/>
                          <a:cs typeface="+mn-cs"/>
                        </a:rPr>
                        <a:t>obj.add</a:t>
                      </a:r>
                      <a:r>
                        <a:rPr b="0" dirty="0" sz="1800" i="0" kern="1200" lang="en-US" smtClean="0">
                          <a:solidFill>
                            <a:schemeClr val="lt1"/>
                          </a:solidFill>
                          <a:effectLst/>
                          <a:latin typeface="+mn-lt"/>
                          <a:ea typeface="+mn-ea"/>
                          <a:cs typeface="+mn-cs"/>
                        </a:rPr>
                        <a:t>(10,20))</a:t>
                      </a:r>
                    </a:p>
                    <a:p>
                      <a:r>
                        <a:rPr b="1" dirty="0" sz="1800" i="0" kern="1200" lang="en-US" smtClean="0">
                          <a:solidFill>
                            <a:schemeClr val="lt1"/>
                          </a:solidFill>
                          <a:effectLst/>
                          <a:latin typeface="+mn-lt"/>
                          <a:ea typeface="+mn-ea"/>
                          <a:cs typeface="+mn-cs"/>
                        </a:rPr>
                        <a:t>OUTPUT</a:t>
                      </a:r>
                    </a:p>
                    <a:p>
                      <a:r>
                        <a:rPr dirty="0" lang="en-IN" smtClean="0"/>
                        <a:t>60</a:t>
                      </a:r>
                    </a:p>
                    <a:p>
                      <a:r>
                        <a:rPr dirty="0" lang="en-IN" smtClean="0"/>
                        <a:t> 30</a:t>
                      </a:r>
                      <a:endParaRPr b="1" dirty="0" lang="en-IN"/>
                    </a:p>
                  </a:txBody>
                </a:tc>
              </a:tr>
              <a:tr h="2819400">
                <a:tc>
                  <a:txBody>
                    <a:bodyPr/>
                    <a:p>
                      <a:endParaRPr dirty="0" lang="en-IN"/>
                    </a:p>
                  </a:txBody>
                </a:tc>
                <a:tc>
                  <a:txBody>
                    <a:bodyPr/>
                    <a:p>
                      <a:endParaRPr dirty="0" lang="en-IN"/>
                    </a:p>
                  </a:txBody>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665" name="Title 1"/>
          <p:cNvSpPr>
            <a:spLocks noGrp="1"/>
          </p:cNvSpPr>
          <p:nvPr>
            <p:ph type="title"/>
          </p:nvPr>
        </p:nvSpPr>
        <p:spPr>
          <a:xfrm>
            <a:off x="457200" y="274638"/>
            <a:ext cx="8229600" cy="411162"/>
          </a:xfrm>
        </p:spPr>
        <p:txBody>
          <a:bodyPr>
            <a:normAutofit/>
          </a:bodyPr>
          <a:p>
            <a:r>
              <a:rPr b="1" dirty="0" sz="1800" lang="en-US" smtClean="0"/>
              <a:t>Method </a:t>
            </a:r>
            <a:r>
              <a:rPr b="1" dirty="0" sz="1800" lang="en-IN" smtClean="0"/>
              <a:t>Overriding </a:t>
            </a:r>
            <a:endParaRPr b="1" dirty="0" sz="1800" lang="en-IN"/>
          </a:p>
        </p:txBody>
      </p:sp>
      <p:sp>
        <p:nvSpPr>
          <p:cNvPr id="1048666" name="Content Placeholder 2"/>
          <p:cNvSpPr>
            <a:spLocks noGrp="1"/>
          </p:cNvSpPr>
          <p:nvPr>
            <p:ph idx="1"/>
          </p:nvPr>
        </p:nvSpPr>
        <p:spPr>
          <a:xfrm>
            <a:off x="457200" y="762000"/>
            <a:ext cx="8229600" cy="5364163"/>
          </a:xfrm>
        </p:spPr>
        <p:txBody>
          <a:bodyPr>
            <a:normAutofit lnSpcReduction="10000"/>
          </a:bodyPr>
          <a:p>
            <a:pPr indent="0" marL="0">
              <a:buNone/>
            </a:pPr>
            <a:r>
              <a:rPr dirty="0" sz="1800" lang="en-US"/>
              <a:t>Method overriding is an ability of any object-oriented programming language that allows a subclass or child class to provide a specific implementation of a method that is already provided by one of its super-classes or parent classes. When a method in a subclass has the same name, the same parameters or signature, and same return type(or sub-type) as a method in its super-class, then the method in the subclass is said to </a:t>
            </a:r>
            <a:r>
              <a:rPr b="1" dirty="0" sz="1800" lang="en-US"/>
              <a:t>override</a:t>
            </a:r>
            <a:r>
              <a:rPr dirty="0" sz="1800" lang="en-US"/>
              <a:t> the method in the super-class</a:t>
            </a:r>
            <a:r>
              <a:rPr dirty="0" sz="1800" lang="en-US" smtClean="0"/>
              <a:t>.</a:t>
            </a:r>
          </a:p>
          <a:p>
            <a:pPr indent="0" marL="0">
              <a:buNone/>
            </a:pPr>
            <a:endParaRPr dirty="0" sz="1800" lang="en-US"/>
          </a:p>
          <a:p>
            <a:pPr indent="0" marL="0">
              <a:buNone/>
            </a:pPr>
            <a:endParaRPr dirty="0" sz="1800" lang="en-US" smtClean="0"/>
          </a:p>
          <a:p>
            <a:pPr indent="0" marL="0">
              <a:buNone/>
            </a:pPr>
            <a:endParaRPr dirty="0" sz="1800" lang="en-US"/>
          </a:p>
          <a:p>
            <a:pPr indent="0" marL="0">
              <a:buNone/>
            </a:pPr>
            <a:endParaRPr dirty="0" sz="1800" lang="en-US" smtClean="0"/>
          </a:p>
          <a:p>
            <a:pPr indent="0" marL="0">
              <a:buNone/>
            </a:pPr>
            <a:endParaRPr dirty="0" sz="1800" lang="en-US"/>
          </a:p>
          <a:p>
            <a:pPr indent="0" marL="0">
              <a:buNone/>
            </a:pPr>
            <a:endParaRPr dirty="0" sz="1800" lang="en-US" smtClean="0"/>
          </a:p>
          <a:p>
            <a:pPr indent="0" marL="0">
              <a:buNone/>
            </a:pPr>
            <a:endParaRPr dirty="0" sz="1800" lang="en-US" smtClean="0"/>
          </a:p>
          <a:p>
            <a:pPr indent="0" marL="0">
              <a:buNone/>
            </a:pPr>
            <a:r>
              <a:rPr dirty="0" sz="1800" lang="en-US" smtClean="0"/>
              <a:t>The </a:t>
            </a:r>
            <a:r>
              <a:rPr dirty="0" sz="1800" lang="en-US"/>
              <a:t>version of a method that is executed will be determined by the object that is used to invoke it. If an object of a parent class is used to invoke the method, then the version in the parent class will be executed, but if an object of the subclass is used to invoke the method, then the version in the child class will be executed. In other words, it is the type of the object being referred to (not the type of the reference variable) that determines which version of an overridden method will be executed.</a:t>
            </a:r>
            <a:endParaRPr dirty="0" sz="1800" lang="en-US" smtClean="0"/>
          </a:p>
          <a:p>
            <a:pPr indent="0" marL="0">
              <a:buNone/>
            </a:pPr>
            <a:endParaRPr dirty="0" lang="en-IN"/>
          </a:p>
        </p:txBody>
      </p:sp>
      <p:pic>
        <p:nvPicPr>
          <p:cNvPr id="2097166" name="Picture 2"/>
          <p:cNvPicPr>
            <a:picLocks noChangeAspect="1" noChangeArrowheads="1"/>
          </p:cNvPicPr>
          <p:nvPr/>
        </p:nvPicPr>
        <p:blipFill>
          <a:blip xmlns:r="http://schemas.openxmlformats.org/officeDocument/2006/relationships" r:embed="rId1"/>
          <a:srcRect/>
          <a:stretch>
            <a:fillRect/>
          </a:stretch>
        </p:blipFill>
        <p:spPr bwMode="auto">
          <a:xfrm>
            <a:off x="2286000" y="2438400"/>
            <a:ext cx="4876800" cy="1819275"/>
          </a:xfrm>
          <a:prstGeom prst="rect"/>
          <a:noFill/>
          <a:ln>
            <a:noFill/>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667" name="Title 1"/>
          <p:cNvSpPr>
            <a:spLocks noGrp="1"/>
          </p:cNvSpPr>
          <p:nvPr>
            <p:ph type="title"/>
          </p:nvPr>
        </p:nvSpPr>
        <p:spPr/>
        <p:txBody>
          <a:bodyPr>
            <a:normAutofit/>
          </a:bodyPr>
          <a:p>
            <a:pPr algn="l"/>
            <a:r>
              <a:rPr dirty="0" sz="1800" lang="en-US"/>
              <a:t>The </a:t>
            </a:r>
            <a:r>
              <a:rPr dirty="0" sz="1800" lang="en-US"/>
              <a:t>Child</a:t>
            </a:r>
            <a:r>
              <a:rPr dirty="0" sz="1800" lang="en-US"/>
              <a:t> class overrides the </a:t>
            </a:r>
            <a:r>
              <a:rPr dirty="0" sz="1800" lang="en-US"/>
              <a:t>show()</a:t>
            </a:r>
            <a:r>
              <a:rPr dirty="0" sz="1800" lang="en-US"/>
              <a:t> method of the </a:t>
            </a:r>
            <a:r>
              <a:rPr dirty="0" sz="1800" lang="en-US"/>
              <a:t>Parent</a:t>
            </a:r>
            <a:r>
              <a:rPr dirty="0" sz="1800" lang="en-US"/>
              <a:t> class, so when </a:t>
            </a:r>
            <a:r>
              <a:rPr dirty="0" sz="1800" lang="en-US"/>
              <a:t>show()</a:t>
            </a:r>
            <a:r>
              <a:rPr dirty="0" sz="1800" lang="en-US"/>
              <a:t> is called on an instance of </a:t>
            </a:r>
            <a:r>
              <a:rPr dirty="0" sz="1800" lang="en-US"/>
              <a:t>Child</a:t>
            </a:r>
            <a:r>
              <a:rPr dirty="0" sz="1800" lang="en-US"/>
              <a:t>, it uses the </a:t>
            </a:r>
            <a:r>
              <a:rPr dirty="0" sz="1800" lang="en-US"/>
              <a:t>Child</a:t>
            </a:r>
            <a:r>
              <a:rPr dirty="0" sz="1800" lang="en-US"/>
              <a:t> class’s implementation.</a:t>
            </a:r>
            <a:endParaRPr dirty="0" sz="1800" lang="en-IN"/>
          </a:p>
        </p:txBody>
      </p:sp>
      <p:graphicFrame>
        <p:nvGraphicFramePr>
          <p:cNvPr id="4194306" name="Content Placeholder 3"/>
          <p:cNvGraphicFramePr>
            <a:graphicFrameLocks noGrp="1"/>
          </p:cNvGraphicFramePr>
          <p:nvPr>
            <p:ph idx="1"/>
          </p:nvPr>
        </p:nvGraphicFramePr>
        <p:xfrm>
          <a:off x="533400" y="1143000"/>
          <a:ext cx="8229600" cy="5577840"/>
        </p:xfrm>
        <a:graphic>
          <a:graphicData uri="http://schemas.openxmlformats.org/drawingml/2006/table">
            <a:tbl>
              <a:tblPr firstRow="1" bandRow="1">
                <a:tableStyleId>{5C22544A-7EE6-4342-B048-85BDC9FD1C3A}</a:tableStyleId>
              </a:tblPr>
              <a:tblGrid>
                <a:gridCol w="5715000"/>
                <a:gridCol w="2514600"/>
              </a:tblGrid>
              <a:tr h="370840">
                <a:tc>
                  <a:txBody>
                    <a:bodyPr/>
                    <a:p>
                      <a:r>
                        <a:rPr dirty="0" sz="1200" lang="en-US" smtClean="0"/>
                        <a:t># Python program to demonstrate </a:t>
                      </a:r>
                    </a:p>
                    <a:p>
                      <a:r>
                        <a:rPr dirty="0" sz="1200" lang="en-US" smtClean="0"/>
                        <a:t># Defining parent class </a:t>
                      </a:r>
                    </a:p>
                    <a:p>
                      <a:r>
                        <a:rPr dirty="0" sz="1200" lang="en-US" smtClean="0"/>
                        <a:t>class Parent(): </a:t>
                      </a:r>
                    </a:p>
                    <a:p>
                      <a:r>
                        <a:rPr dirty="0" sz="1200" lang="en-US" smtClean="0"/>
                        <a:t>    </a:t>
                      </a:r>
                    </a:p>
                    <a:p>
                      <a:r>
                        <a:rPr dirty="0" sz="1200" lang="en-US" smtClean="0"/>
                        <a:t>    # Constructor </a:t>
                      </a:r>
                    </a:p>
                    <a:p>
                      <a:r>
                        <a:rPr dirty="0" sz="1200" lang="en-US" smtClean="0"/>
                        <a:t>    </a:t>
                      </a:r>
                      <a:r>
                        <a:rPr dirty="0" sz="1200" lang="en-US" err="1" smtClean="0"/>
                        <a:t>def</a:t>
                      </a:r>
                      <a:r>
                        <a:rPr dirty="0" sz="1200" lang="en-US" smtClean="0"/>
                        <a:t> __</a:t>
                      </a:r>
                      <a:r>
                        <a:rPr dirty="0" sz="1200" lang="en-US" err="1" smtClean="0"/>
                        <a:t>init</a:t>
                      </a:r>
                      <a:r>
                        <a:rPr dirty="0" sz="1200" lang="en-US" smtClean="0"/>
                        <a:t>__(self): </a:t>
                      </a:r>
                    </a:p>
                    <a:p>
                      <a:r>
                        <a:rPr dirty="0" sz="1200" lang="en-US" smtClean="0"/>
                        <a:t>        </a:t>
                      </a:r>
                      <a:r>
                        <a:rPr dirty="0" sz="1200" lang="en-US" err="1" smtClean="0"/>
                        <a:t>self.value</a:t>
                      </a:r>
                      <a:r>
                        <a:rPr dirty="0" sz="1200" lang="en-US" smtClean="0"/>
                        <a:t> = "Inside Parent"</a:t>
                      </a:r>
                    </a:p>
                    <a:p>
                      <a:r>
                        <a:rPr dirty="0" sz="1200" lang="en-US" smtClean="0"/>
                        <a:t>        </a:t>
                      </a:r>
                    </a:p>
                    <a:p>
                      <a:r>
                        <a:rPr dirty="0" sz="1200" lang="en-US" smtClean="0"/>
                        <a:t>    # Parent's show method </a:t>
                      </a:r>
                    </a:p>
                    <a:p>
                      <a:r>
                        <a:rPr dirty="0" sz="1200" lang="en-US" smtClean="0"/>
                        <a:t>    </a:t>
                      </a:r>
                      <a:r>
                        <a:rPr dirty="0" sz="1200" lang="en-US" err="1" smtClean="0"/>
                        <a:t>def</a:t>
                      </a:r>
                      <a:r>
                        <a:rPr dirty="0" sz="1200" lang="en-US" smtClean="0"/>
                        <a:t> show(self): </a:t>
                      </a:r>
                    </a:p>
                    <a:p>
                      <a:r>
                        <a:rPr dirty="0" sz="1200" lang="en-US" smtClean="0"/>
                        <a:t>        print(</a:t>
                      </a:r>
                      <a:r>
                        <a:rPr dirty="0" sz="1200" lang="en-US" err="1" smtClean="0"/>
                        <a:t>self.value</a:t>
                      </a:r>
                      <a:r>
                        <a:rPr dirty="0" sz="1200" lang="en-US" smtClean="0"/>
                        <a:t>) </a:t>
                      </a:r>
                    </a:p>
                    <a:p>
                      <a:r>
                        <a:rPr dirty="0" sz="1200" lang="en-US" smtClean="0"/>
                        <a:t>        </a:t>
                      </a:r>
                    </a:p>
                    <a:p>
                      <a:r>
                        <a:rPr dirty="0" sz="1200" lang="en-US" smtClean="0"/>
                        <a:t># Defining child class </a:t>
                      </a:r>
                    </a:p>
                    <a:p>
                      <a:r>
                        <a:rPr dirty="0" sz="1200" lang="en-US" smtClean="0"/>
                        <a:t>class Child(Parent): </a:t>
                      </a:r>
                    </a:p>
                    <a:p>
                      <a:r>
                        <a:rPr dirty="0" sz="1200" lang="en-US" smtClean="0"/>
                        <a:t>    </a:t>
                      </a:r>
                    </a:p>
                    <a:p>
                      <a:r>
                        <a:rPr dirty="0" sz="1200" lang="en-US" smtClean="0"/>
                        <a:t>    # Constructor </a:t>
                      </a:r>
                    </a:p>
                    <a:p>
                      <a:r>
                        <a:rPr dirty="0" sz="1200" lang="en-US" smtClean="0"/>
                        <a:t>    </a:t>
                      </a:r>
                      <a:r>
                        <a:rPr dirty="0" sz="1200" lang="en-US" err="1" smtClean="0"/>
                        <a:t>def</a:t>
                      </a:r>
                      <a:r>
                        <a:rPr dirty="0" sz="1200" lang="en-US" smtClean="0"/>
                        <a:t> __</a:t>
                      </a:r>
                      <a:r>
                        <a:rPr dirty="0" sz="1200" lang="en-US" err="1" smtClean="0"/>
                        <a:t>init</a:t>
                      </a:r>
                      <a:r>
                        <a:rPr dirty="0" sz="1200" lang="en-US" smtClean="0"/>
                        <a:t>__(self): </a:t>
                      </a:r>
                    </a:p>
                    <a:p>
                      <a:r>
                        <a:rPr dirty="0" sz="1200" lang="en-US" smtClean="0"/>
                        <a:t>        super().__</a:t>
                      </a:r>
                      <a:r>
                        <a:rPr dirty="0" sz="1200" lang="en-US" err="1" smtClean="0"/>
                        <a:t>init</a:t>
                      </a:r>
                      <a:r>
                        <a:rPr dirty="0" sz="1200" lang="en-US" smtClean="0"/>
                        <a:t>__()  # Call parent constructor</a:t>
                      </a:r>
                    </a:p>
                    <a:p>
                      <a:r>
                        <a:rPr dirty="0" sz="1200" lang="en-US" smtClean="0"/>
                        <a:t>        </a:t>
                      </a:r>
                      <a:r>
                        <a:rPr dirty="0" sz="1200" lang="en-US" err="1" smtClean="0"/>
                        <a:t>self.value</a:t>
                      </a:r>
                      <a:r>
                        <a:rPr dirty="0" sz="1200" lang="en-US" smtClean="0"/>
                        <a:t> = "Inside Child"</a:t>
                      </a:r>
                    </a:p>
                    <a:p>
                      <a:r>
                        <a:rPr dirty="0" sz="1200" lang="en-US" smtClean="0"/>
                        <a:t>        </a:t>
                      </a:r>
                    </a:p>
                    <a:p>
                      <a:r>
                        <a:rPr dirty="0" sz="1200" lang="en-US" smtClean="0"/>
                        <a:t>    # Child's show method </a:t>
                      </a:r>
                    </a:p>
                    <a:p>
                      <a:r>
                        <a:rPr dirty="0" sz="1200" lang="en-US" smtClean="0"/>
                        <a:t>    </a:t>
                      </a:r>
                      <a:r>
                        <a:rPr dirty="0" sz="1200" lang="en-US" err="1" smtClean="0"/>
                        <a:t>def</a:t>
                      </a:r>
                      <a:r>
                        <a:rPr dirty="0" sz="1200" lang="en-US" smtClean="0"/>
                        <a:t> show(self): </a:t>
                      </a:r>
                    </a:p>
                    <a:p>
                      <a:r>
                        <a:rPr dirty="0" sz="1200" lang="en-US" smtClean="0"/>
                        <a:t>        print(</a:t>
                      </a:r>
                      <a:r>
                        <a:rPr dirty="0" sz="1200" lang="en-US" err="1" smtClean="0"/>
                        <a:t>self.value</a:t>
                      </a:r>
                      <a:r>
                        <a:rPr dirty="0" sz="1200" lang="en-US" smtClean="0"/>
                        <a:t>) </a:t>
                      </a:r>
                    </a:p>
                    <a:p>
                      <a:r>
                        <a:rPr dirty="0" sz="1200" lang="en-US" smtClean="0"/>
                        <a:t>        </a:t>
                      </a:r>
                    </a:p>
                    <a:p>
                      <a:r>
                        <a:rPr dirty="0" sz="1200" lang="en-US" smtClean="0"/>
                        <a:t># Driver's code </a:t>
                      </a:r>
                    </a:p>
                    <a:p>
                      <a:r>
                        <a:rPr dirty="0" sz="1200" lang="en-US" smtClean="0"/>
                        <a:t>obj1 = Parent() </a:t>
                      </a:r>
                    </a:p>
                    <a:p>
                      <a:r>
                        <a:rPr dirty="0" sz="1200" lang="en-US" smtClean="0"/>
                        <a:t>obj2 = Child() </a:t>
                      </a:r>
                    </a:p>
                    <a:p>
                      <a:endParaRPr dirty="0" sz="1200" lang="en-US" smtClean="0"/>
                    </a:p>
                    <a:p>
                      <a:r>
                        <a:rPr dirty="0" sz="1200" lang="en-US" smtClean="0"/>
                        <a:t>obj1.show()  # Should print "Inside Parent"</a:t>
                      </a:r>
                    </a:p>
                    <a:p>
                      <a:r>
                        <a:rPr dirty="0" sz="1200" lang="en-US" smtClean="0"/>
                        <a:t>obj2.show()  # Should print "Inside Child"</a:t>
                      </a:r>
                      <a:endParaRPr dirty="0" sz="1200" lang="en-IN"/>
                    </a:p>
                  </a:txBody>
                </a:tc>
                <a:tc>
                  <a:txBody>
                    <a:bodyPr/>
                    <a:p>
                      <a:r>
                        <a:rPr dirty="0" lang="en-US" smtClean="0"/>
                        <a:t>Output</a:t>
                      </a:r>
                    </a:p>
                    <a:p>
                      <a:endParaRPr dirty="0" lang="en-US" smtClean="0"/>
                    </a:p>
                    <a:p>
                      <a:r>
                        <a:rPr dirty="0" lang="en-IN" smtClean="0">
                          <a:effectLst/>
                        </a:rPr>
                        <a:t>Inside Parent</a:t>
                      </a:r>
                      <a:r>
                        <a:rPr dirty="0" lang="en-IN" smtClean="0"/>
                        <a:t/>
                      </a:r>
                      <a:br>
                        <a:rPr dirty="0" lang="en-IN" smtClean="0"/>
                      </a:br>
                      <a:r>
                        <a:rPr dirty="0" lang="en-IN" smtClean="0">
                          <a:effectLst/>
                        </a:rPr>
                        <a:t>Inside Child</a:t>
                      </a:r>
                      <a:endParaRPr dirty="0" lang="en-IN"/>
                    </a:p>
                  </a:txBody>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598" name="Title 1"/>
          <p:cNvSpPr>
            <a:spLocks noGrp="1"/>
          </p:cNvSpPr>
          <p:nvPr>
            <p:ph type="title"/>
          </p:nvPr>
        </p:nvSpPr>
        <p:spPr/>
        <p:txBody>
          <a:bodyPr/>
          <a:p>
            <a:r>
              <a:rPr dirty="0" lang="en-US"/>
              <a:t>Advantages of OOPS</a:t>
            </a:r>
            <a:endParaRPr dirty="0" lang="en-IN"/>
          </a:p>
        </p:txBody>
      </p:sp>
      <p:sp>
        <p:nvSpPr>
          <p:cNvPr id="1048599" name="Content Placeholder 2"/>
          <p:cNvSpPr>
            <a:spLocks noGrp="1"/>
          </p:cNvSpPr>
          <p:nvPr>
            <p:ph idx="1"/>
          </p:nvPr>
        </p:nvSpPr>
        <p:spPr/>
        <p:txBody>
          <a:bodyPr>
            <a:normAutofit fontScale="71875" lnSpcReduction="20000"/>
          </a:bodyPr>
          <a:p>
            <a:pPr indent="-514350" marL="514350">
              <a:buAutoNum type="arabicPeriod"/>
            </a:pPr>
            <a:r>
              <a:rPr dirty="0" lang="en-US"/>
              <a:t>Code reusability in terms of inheritance.</a:t>
            </a:r>
          </a:p>
          <a:p>
            <a:pPr indent="-514350" marL="514350">
              <a:buAutoNum type="arabicPeriod"/>
            </a:pPr>
            <a:r>
              <a:rPr dirty="0" lang="en-US"/>
              <a:t>Object-oriented system can be easily upgraded from one platform to another. </a:t>
            </a:r>
          </a:p>
          <a:p>
            <a:pPr indent="-514350" marL="514350">
              <a:buAutoNum type="arabicPeriod"/>
            </a:pPr>
            <a:r>
              <a:rPr dirty="0" lang="en-US"/>
              <a:t>Complex projects can be easily divided into small code functions. </a:t>
            </a:r>
          </a:p>
          <a:p>
            <a:pPr indent="-514350" marL="514350">
              <a:buAutoNum type="arabicPeriod"/>
            </a:pPr>
            <a:r>
              <a:rPr dirty="0" lang="en-US"/>
              <a:t>The principle of abstraction and encapsulation enables a programmer to build secure programs. </a:t>
            </a:r>
          </a:p>
          <a:p>
            <a:pPr indent="-514350" marL="514350">
              <a:buAutoNum type="arabicPeriod"/>
            </a:pPr>
            <a:r>
              <a:rPr dirty="0" lang="en-US"/>
              <a:t>Software complexity decreases. </a:t>
            </a:r>
          </a:p>
          <a:p>
            <a:pPr indent="-514350" marL="514350">
              <a:buAutoNum type="arabicPeriod"/>
            </a:pPr>
            <a:r>
              <a:rPr dirty="0" lang="en-US"/>
              <a:t>Principle of data hiding helps programmer to design and develop safe programs. </a:t>
            </a:r>
          </a:p>
          <a:p>
            <a:pPr indent="-514350" marL="514350">
              <a:buAutoNum type="arabicPeriod"/>
            </a:pPr>
            <a:r>
              <a:rPr dirty="0" lang="en-US"/>
              <a:t> Rapid development of software can be done is short span of time. </a:t>
            </a:r>
          </a:p>
          <a:p>
            <a:pPr indent="-514350" marL="514350">
              <a:buAutoNum type="arabicPeriod"/>
            </a:pPr>
            <a:r>
              <a:rPr dirty="0" lang="en-US"/>
              <a:t>More than one instance of same class can exist together without any interference.</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00" name="Title 1"/>
          <p:cNvSpPr>
            <a:spLocks noGrp="1"/>
          </p:cNvSpPr>
          <p:nvPr>
            <p:ph type="title"/>
          </p:nvPr>
        </p:nvSpPr>
        <p:spPr/>
        <p:txBody>
          <a:bodyPr/>
          <a:p>
            <a:r>
              <a:rPr dirty="0" lang="en-US"/>
              <a:t>Applications of OOPS</a:t>
            </a:r>
            <a:endParaRPr dirty="0" lang="en-IN"/>
          </a:p>
        </p:txBody>
      </p:sp>
      <p:sp>
        <p:nvSpPr>
          <p:cNvPr id="1048601" name="Content Placeholder 2"/>
          <p:cNvSpPr>
            <a:spLocks noGrp="1"/>
          </p:cNvSpPr>
          <p:nvPr>
            <p:ph idx="1"/>
          </p:nvPr>
        </p:nvSpPr>
        <p:spPr/>
        <p:txBody>
          <a:bodyPr>
            <a:normAutofit fontScale="43750" lnSpcReduction="20000"/>
          </a:bodyPr>
          <a:p>
            <a:r>
              <a:rPr dirty="0" lang="en-US"/>
              <a:t>Object concept helps to translate our thoughts to a program. It provides a way of solving a problem in the same way as a human being perceives a real world problem and finds out the solution. It is possible to construct large reusable components using object-oriented techniques. Development of reusable components is rapidly growing in commercial software industries. If there is complexity in software development, object-oriented programming is the best paradigm to solve the problem. The following areas make the use of OOP:</a:t>
            </a:r>
          </a:p>
          <a:p>
            <a:r>
              <a:rPr dirty="0" lang="en-US"/>
              <a:t> 1. Image Processing </a:t>
            </a:r>
          </a:p>
          <a:p>
            <a:r>
              <a:rPr dirty="0" lang="en-US"/>
              <a:t>2. Pattern Recognition </a:t>
            </a:r>
          </a:p>
          <a:p>
            <a:r>
              <a:rPr dirty="0" lang="en-US"/>
              <a:t>3. Computer Assisted Concurrent Engineering </a:t>
            </a:r>
          </a:p>
          <a:p>
            <a:r>
              <a:rPr dirty="0" lang="en-US"/>
              <a:t>4. Computer Aided Design and Manufacturing </a:t>
            </a:r>
          </a:p>
          <a:p>
            <a:r>
              <a:rPr dirty="0" lang="en-US"/>
              <a:t>5. Computer Aided Teaching </a:t>
            </a:r>
          </a:p>
          <a:p>
            <a:r>
              <a:rPr dirty="0" lang="en-US"/>
              <a:t>6. Intelligent Systems </a:t>
            </a:r>
          </a:p>
          <a:p>
            <a:r>
              <a:rPr dirty="0" lang="en-US"/>
              <a:t>7. Database Management Systems </a:t>
            </a:r>
          </a:p>
          <a:p>
            <a:r>
              <a:rPr dirty="0" lang="en-US"/>
              <a:t>8. Web-based Applications </a:t>
            </a:r>
          </a:p>
          <a:p>
            <a:r>
              <a:rPr dirty="0" lang="en-US"/>
              <a:t>9. Distributed Computing and Applications</a:t>
            </a:r>
          </a:p>
          <a:p>
            <a:r>
              <a:rPr dirty="0" lang="en-US"/>
              <a:t> 10. Component-based Applications </a:t>
            </a:r>
          </a:p>
          <a:p>
            <a:r>
              <a:rPr dirty="0" lang="en-US"/>
              <a:t>11. Business Process Re-engineering</a:t>
            </a:r>
          </a:p>
          <a:p>
            <a:r>
              <a:rPr dirty="0" lang="en-US"/>
              <a:t> 12. Enterprise Resource Planning </a:t>
            </a:r>
          </a:p>
          <a:p>
            <a:r>
              <a:rPr dirty="0" lang="en-US"/>
              <a:t>13. Data security and management </a:t>
            </a:r>
          </a:p>
          <a:p>
            <a:r>
              <a:rPr dirty="0" lang="en-US"/>
              <a:t>14. Mobile Computing </a:t>
            </a:r>
          </a:p>
          <a:p>
            <a:r>
              <a:rPr dirty="0" lang="en-US"/>
              <a:t>15. Data Warehouse and Data Mining </a:t>
            </a:r>
          </a:p>
          <a:p>
            <a:r>
              <a:rPr dirty="0" lang="en-US"/>
              <a:t>16. Parallel Computing</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02" name="Title 1"/>
          <p:cNvSpPr>
            <a:spLocks noGrp="1"/>
          </p:cNvSpPr>
          <p:nvPr>
            <p:ph type="title"/>
          </p:nvPr>
        </p:nvSpPr>
        <p:spPr>
          <a:xfrm>
            <a:off x="457200" y="274638"/>
            <a:ext cx="8229600" cy="563562"/>
          </a:xfrm>
        </p:spPr>
        <p:txBody>
          <a:bodyPr>
            <a:normAutofit fontScale="90000"/>
          </a:bodyPr>
          <a:p>
            <a:r>
              <a:rPr dirty="0" lang="en-US"/>
              <a:t>Features of OOPs</a:t>
            </a:r>
            <a:endParaRPr dirty="0" lang="en-IN"/>
          </a:p>
        </p:txBody>
      </p:sp>
      <p:sp>
        <p:nvSpPr>
          <p:cNvPr id="1048603" name="Content Placeholder 2"/>
          <p:cNvSpPr>
            <a:spLocks noGrp="1"/>
          </p:cNvSpPr>
          <p:nvPr>
            <p:ph idx="1"/>
          </p:nvPr>
        </p:nvSpPr>
        <p:spPr>
          <a:xfrm>
            <a:off x="457200" y="990600"/>
            <a:ext cx="8229600" cy="5135563"/>
          </a:xfrm>
        </p:spPr>
        <p:txBody>
          <a:bodyPr>
            <a:normAutofit fontScale="50000" lnSpcReduction="20000"/>
          </a:bodyPr>
          <a:p>
            <a:pPr fontAlgn="ctr"/>
            <a:r>
              <a:rPr dirty="0" lang="en-US"/>
              <a:t>Object-Oriented Programming (OOP) in Python is based on the concept of objects that contain data and behavior. Some of the main features of OOP in Python include: </a:t>
            </a:r>
          </a:p>
          <a:p>
            <a:r>
              <a:rPr b="1" dirty="0" lang="en-US"/>
              <a:t>Abstraction</a:t>
            </a:r>
            <a:endParaRPr dirty="0" lang="en-US"/>
          </a:p>
          <a:p>
            <a:pPr fontAlgn="ctr"/>
            <a:r>
              <a:rPr dirty="0" lang="en-US"/>
              <a:t>Hides the implementation details of an object from the user while still providing a simple interface </a:t>
            </a:r>
          </a:p>
          <a:p>
            <a:r>
              <a:rPr b="1" dirty="0" lang="en-US"/>
              <a:t>Encapsulation</a:t>
            </a:r>
            <a:endParaRPr dirty="0" lang="en-US"/>
          </a:p>
          <a:p>
            <a:pPr fontAlgn="ctr"/>
            <a:r>
              <a:rPr dirty="0" lang="en-US"/>
              <a:t>Prevents clients from accessing certain properties, which can only be accessed through specific methods </a:t>
            </a:r>
          </a:p>
          <a:p>
            <a:r>
              <a:rPr b="1" dirty="0" lang="en-US"/>
              <a:t>Inheritance</a:t>
            </a:r>
            <a:endParaRPr dirty="0" lang="en-US"/>
          </a:p>
          <a:p>
            <a:pPr fontAlgn="ctr"/>
            <a:r>
              <a:rPr dirty="0" lang="en-US"/>
              <a:t>A basic principle of OOP </a:t>
            </a:r>
          </a:p>
          <a:p>
            <a:r>
              <a:rPr b="1" dirty="0" lang="en-US"/>
              <a:t>Polymorphism</a:t>
            </a:r>
            <a:endParaRPr dirty="0" lang="en-US"/>
          </a:p>
          <a:p>
            <a:pPr fontAlgn="ctr" indent="0" marL="0">
              <a:buNone/>
            </a:pPr>
            <a:r>
              <a:rPr dirty="0" lang="en-US"/>
              <a:t>	Allows objects of different classes to be treated as objects of a common class </a:t>
            </a:r>
          </a:p>
          <a:p>
            <a:pPr indent="0" marL="0">
              <a:buNone/>
            </a:pPr>
            <a:r>
              <a:rPr b="1" dirty="0" lang="en-US"/>
              <a:t>These features make code more flexible, extensible, reusable, and easy to understand</a:t>
            </a:r>
            <a:r>
              <a:rPr dirty="0" lang="en-US"/>
              <a:t>.0</a:t>
            </a:r>
          </a:p>
          <a:p>
            <a:pPr indent="0" marL="0">
              <a:buNone/>
            </a:pPr>
            <a:endParaRPr dirty="0" lang="en-US"/>
          </a:p>
          <a:p>
            <a:r>
              <a:rPr dirty="0" lang="en-IN"/>
              <a:t>Object </a:t>
            </a:r>
          </a:p>
          <a:p>
            <a:r>
              <a:rPr dirty="0" lang="en-IN"/>
              <a:t> Classes </a:t>
            </a:r>
          </a:p>
          <a:p>
            <a:r>
              <a:rPr dirty="0" lang="en-IN"/>
              <a:t> Polymorphism </a:t>
            </a:r>
          </a:p>
          <a:p>
            <a:r>
              <a:rPr dirty="0" lang="en-IN"/>
              <a:t> Inheritance </a:t>
            </a:r>
          </a:p>
          <a:p>
            <a:r>
              <a:rPr dirty="0" lang="en-IN"/>
              <a:t> Reusability </a:t>
            </a:r>
          </a:p>
          <a:p>
            <a:r>
              <a:rPr dirty="0" lang="en-IN"/>
              <a:t> Data abstraction and encapsulation </a:t>
            </a:r>
          </a:p>
          <a:p>
            <a:r>
              <a:rPr dirty="0" lang="en-IN"/>
              <a:t> Dynamic Binding  Message Passing</a:t>
            </a:r>
          </a:p>
          <a:p>
            <a:endParaRPr dirty="0" lang="en-IN"/>
          </a:p>
        </p:txBody>
      </p:sp>
      <p:pic>
        <p:nvPicPr>
          <p:cNvPr id="2097153" name="Picture 2"/>
          <p:cNvPicPr>
            <a:picLocks noChangeAspect="1" noChangeArrowheads="1"/>
          </p:cNvPicPr>
          <p:nvPr/>
        </p:nvPicPr>
        <p:blipFill>
          <a:blip xmlns:r="http://schemas.openxmlformats.org/officeDocument/2006/relationships" r:embed="rId1"/>
          <a:srcRect/>
          <a:stretch>
            <a:fillRect/>
          </a:stretch>
        </p:blipFill>
        <p:spPr bwMode="auto">
          <a:xfrm>
            <a:off x="6172200" y="4800600"/>
            <a:ext cx="2162175" cy="1728788"/>
          </a:xfrm>
          <a:prstGeom prst="rect"/>
          <a:noFill/>
          <a:ln>
            <a:noFill/>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04" name="Title 1"/>
          <p:cNvSpPr>
            <a:spLocks noGrp="1"/>
          </p:cNvSpPr>
          <p:nvPr>
            <p:ph type="title"/>
          </p:nvPr>
        </p:nvSpPr>
        <p:spPr/>
        <p:txBody>
          <a:bodyPr>
            <a:normAutofit fontScale="90000"/>
          </a:bodyPr>
          <a:p>
            <a:r>
              <a:rPr dirty="0" lang="en-US"/>
              <a:t>Python - OOP Concepts</a:t>
            </a:r>
            <a:br>
              <a:rPr dirty="0" lang="en-US"/>
            </a:br>
            <a:endParaRPr dirty="0" lang="en-IN"/>
          </a:p>
        </p:txBody>
      </p:sp>
      <p:sp>
        <p:nvSpPr>
          <p:cNvPr id="1048605" name="Content Placeholder 2"/>
          <p:cNvSpPr>
            <a:spLocks noGrp="1"/>
          </p:cNvSpPr>
          <p:nvPr>
            <p:ph idx="1"/>
          </p:nvPr>
        </p:nvSpPr>
        <p:spPr/>
        <p:txBody>
          <a:bodyPr>
            <a:normAutofit fontScale="50000" lnSpcReduction="20000"/>
          </a:bodyPr>
          <a:p>
            <a:r>
              <a:rPr dirty="0" lang="en-US"/>
              <a:t>In the real world, we deal with and process objects, such as student, employee, invoice, car, etc. Objects are not only data and not only functions, but combination of both. Each real-world object has attributes and behavior associated with it.</a:t>
            </a:r>
          </a:p>
          <a:p>
            <a:pPr indent="0" marL="0">
              <a:buNone/>
            </a:pPr>
            <a:r>
              <a:rPr dirty="0" lang="en-US"/>
              <a:t>Attributes</a:t>
            </a:r>
          </a:p>
          <a:p>
            <a:r>
              <a:rPr dirty="0" lang="en-US"/>
              <a:t>Name, class, subjects, marks, etc., of student</a:t>
            </a:r>
          </a:p>
          <a:p>
            <a:r>
              <a:rPr dirty="0" lang="en-US"/>
              <a:t>Name, designation, department, salary, etc., of employee</a:t>
            </a:r>
          </a:p>
          <a:p>
            <a:r>
              <a:rPr dirty="0" lang="en-US"/>
              <a:t>Invoice number, customer, product code and name, price and quantity, etc., in an invoice</a:t>
            </a:r>
          </a:p>
          <a:p>
            <a:r>
              <a:rPr dirty="0" lang="en-US"/>
              <a:t>Registration number, owner, company, brand, horsepower, speed, etc., of car</a:t>
            </a:r>
          </a:p>
          <a:p>
            <a:r>
              <a:rPr dirty="0" lang="en-US"/>
              <a:t>Each attribute will have a value associated with it. Attribute is equivalent to data.</a:t>
            </a:r>
          </a:p>
          <a:p>
            <a:pPr indent="0" marL="0">
              <a:buNone/>
            </a:pPr>
            <a:r>
              <a:rPr dirty="0" lang="en-US"/>
              <a:t>Behavior</a:t>
            </a:r>
          </a:p>
          <a:p>
            <a:r>
              <a:rPr dirty="0" lang="en-US"/>
              <a:t>Processing attributes associated with an object.</a:t>
            </a:r>
          </a:p>
          <a:p>
            <a:r>
              <a:rPr dirty="0" lang="en-US"/>
              <a:t>Compute percentage of student's marks</a:t>
            </a:r>
          </a:p>
          <a:p>
            <a:r>
              <a:rPr dirty="0" lang="en-US"/>
              <a:t>Calculate incentives payable to employee</a:t>
            </a:r>
          </a:p>
          <a:p>
            <a:r>
              <a:rPr dirty="0" lang="en-US"/>
              <a:t>Apply GST to invoice value</a:t>
            </a:r>
          </a:p>
          <a:p>
            <a:r>
              <a:rPr dirty="0" lang="en-US"/>
              <a:t>Measure speed of car</a:t>
            </a:r>
          </a:p>
          <a:p>
            <a:pPr indent="0" marL="0">
              <a:buNone/>
            </a:pPr>
            <a:r>
              <a:rPr dirty="0" lang="en-US"/>
              <a:t/>
            </a:r>
            <a:br>
              <a:rPr dirty="0" lang="en-US"/>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06" name="Title 1"/>
          <p:cNvSpPr>
            <a:spLocks noGrp="1"/>
          </p:cNvSpPr>
          <p:nvPr>
            <p:ph type="title"/>
          </p:nvPr>
        </p:nvSpPr>
        <p:spPr/>
        <p:txBody>
          <a:bodyPr/>
          <a:p>
            <a:r>
              <a:rPr dirty="0" lang="en-US"/>
              <a:t>Class &amp; Object</a:t>
            </a:r>
          </a:p>
        </p:txBody>
      </p:sp>
      <p:sp>
        <p:nvSpPr>
          <p:cNvPr id="1048607" name="Content Placeholder 2"/>
          <p:cNvSpPr>
            <a:spLocks noGrp="1"/>
          </p:cNvSpPr>
          <p:nvPr>
            <p:ph idx="1"/>
          </p:nvPr>
        </p:nvSpPr>
        <p:spPr/>
        <p:txBody>
          <a:bodyPr>
            <a:normAutofit fontScale="78125" lnSpcReduction="20000"/>
          </a:bodyPr>
          <a:p>
            <a:r>
              <a:rPr dirty="0" lang="en-US"/>
              <a:t>A </a:t>
            </a:r>
            <a:r>
              <a:rPr b="1" dirty="0" lang="en-US"/>
              <a:t>class</a:t>
            </a:r>
            <a:r>
              <a:rPr dirty="0" lang="en-US"/>
              <a:t> is an user-defined prototype for an object that defines a set of attributes that characterize any object of the class. The attributes are data members (class variables and instance variables) and methods, accessed via dot notation.</a:t>
            </a:r>
          </a:p>
          <a:p>
            <a:r>
              <a:rPr dirty="0" lang="en-US"/>
              <a:t>An </a:t>
            </a:r>
            <a:r>
              <a:rPr b="1" dirty="0" lang="en-US"/>
              <a:t>object</a:t>
            </a:r>
            <a:r>
              <a:rPr dirty="0" lang="en-US"/>
              <a:t> refers to an instance of a certain class. For example, an object named </a:t>
            </a:r>
            <a:r>
              <a:rPr b="1" dirty="0" lang="en-US" err="1"/>
              <a:t>obj</a:t>
            </a:r>
            <a:r>
              <a:rPr dirty="0" lang="en-US"/>
              <a:t> that belongs to a class </a:t>
            </a:r>
            <a:r>
              <a:rPr b="1" dirty="0" lang="en-US"/>
              <a:t>Circle</a:t>
            </a:r>
            <a:r>
              <a:rPr dirty="0" lang="en-US"/>
              <a:t> is an instance of that class. A unique instance of a data structure that is defined by its class. An object comprises both data members (class variables and instance variables) and methods.</a:t>
            </a:r>
          </a:p>
          <a:p>
            <a:pPr indent="0" marL="0">
              <a:buNone/>
            </a:pPr>
            <a:r>
              <a:rPr dirty="0" lang="en-US"/>
              <a:t>Example</a:t>
            </a:r>
          </a:p>
          <a:p>
            <a:r>
              <a:rPr dirty="0" lang="en-US"/>
              <a:t>The below example illustrates how to create a class and its object in Python.</a:t>
            </a:r>
          </a:p>
          <a:p>
            <a:endParaRPr dirty="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OOPs Introduction</dc:title>
  <dc:creator>acer</dc:creator>
  <cp:lastModifiedBy>acer</cp:lastModifiedBy>
  <dcterms:created xsi:type="dcterms:W3CDTF">2006-08-15T13:00:00Z</dcterms:created>
  <dcterms:modified xsi:type="dcterms:W3CDTF">2025-01-06T08:05:08Z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956886911b6f4afcb5f5bd6206f56d3a</vt:lpwstr>
  </property>
</Properties>
</file>