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3" r:id="rId1"/>
  </p:sldMasterIdLst>
  <p:notesMasterIdLst>
    <p:notesMasterId r:id="rId42"/>
  </p:notesMasterIdLst>
  <p:handoutMasterIdLst>
    <p:handoutMasterId r:id="rId43"/>
  </p:handoutMasterIdLst>
  <p:sldIdLst>
    <p:sldId id="601" r:id="rId2"/>
    <p:sldId id="588" r:id="rId3"/>
    <p:sldId id="543" r:id="rId4"/>
    <p:sldId id="544" r:id="rId5"/>
    <p:sldId id="545" r:id="rId6"/>
    <p:sldId id="546" r:id="rId7"/>
    <p:sldId id="547" r:id="rId8"/>
    <p:sldId id="548" r:id="rId9"/>
    <p:sldId id="549" r:id="rId10"/>
    <p:sldId id="550" r:id="rId11"/>
    <p:sldId id="551" r:id="rId12"/>
    <p:sldId id="552" r:id="rId13"/>
    <p:sldId id="553" r:id="rId14"/>
    <p:sldId id="555" r:id="rId15"/>
    <p:sldId id="554" r:id="rId16"/>
    <p:sldId id="556" r:id="rId17"/>
    <p:sldId id="557" r:id="rId18"/>
    <p:sldId id="558" r:id="rId19"/>
    <p:sldId id="559" r:id="rId20"/>
    <p:sldId id="560" r:id="rId21"/>
    <p:sldId id="561" r:id="rId22"/>
    <p:sldId id="562" r:id="rId23"/>
    <p:sldId id="563" r:id="rId24"/>
    <p:sldId id="564" r:id="rId25"/>
    <p:sldId id="596" r:id="rId26"/>
    <p:sldId id="566" r:id="rId27"/>
    <p:sldId id="567" r:id="rId28"/>
    <p:sldId id="595" r:id="rId29"/>
    <p:sldId id="569" r:id="rId30"/>
    <p:sldId id="570" r:id="rId31"/>
    <p:sldId id="571" r:id="rId32"/>
    <p:sldId id="572" r:id="rId33"/>
    <p:sldId id="573" r:id="rId34"/>
    <p:sldId id="575" r:id="rId35"/>
    <p:sldId id="594" r:id="rId36"/>
    <p:sldId id="578" r:id="rId37"/>
    <p:sldId id="598" r:id="rId38"/>
    <p:sldId id="576" r:id="rId39"/>
    <p:sldId id="597" r:id="rId40"/>
    <p:sldId id="591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7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B7BAD"/>
    <a:srgbClr val="0C83B8"/>
    <a:srgbClr val="0E9CDE"/>
    <a:srgbClr val="FFFFFF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85991" autoAdjust="0"/>
  </p:normalViewPr>
  <p:slideViewPr>
    <p:cSldViewPr>
      <p:cViewPr varScale="1">
        <p:scale>
          <a:sx n="64" d="100"/>
          <a:sy n="64" d="100"/>
        </p:scale>
        <p:origin x="1548" y="60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FA5499E2-3949-4506-A829-0AB80B95FD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165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6BA2A7EE-19BC-4A7E-8092-B7ED0AFA6F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88559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DDF83F-279F-4BE5-856F-323FF0D9C84C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9989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89B3B6-549D-43BC-9778-DE8F7105044A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3513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B8274B-8D5E-4AC0-B8BE-FD537F997A4A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6126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教学指导：对比</a:t>
            </a:r>
            <a:r>
              <a:rPr lang="en-US" altLang="zh-CN" smtClean="0"/>
              <a:t>Java</a:t>
            </a:r>
            <a:r>
              <a:rPr lang="zh-CN" altLang="en-US" smtClean="0"/>
              <a:t>中的</a:t>
            </a:r>
            <a:r>
              <a:rPr lang="en-US" altLang="zh-CN" smtClean="0"/>
              <a:t>String</a:t>
            </a:r>
            <a:r>
              <a:rPr lang="zh-CN" altLang="en-US" smtClean="0"/>
              <a:t>对象的属性和方法讲解。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1B511D-3FDB-47D8-A871-B846E986C65E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0372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01EF43-10B6-4958-A04B-52D58A57A294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726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、比较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数组讲解，</a:t>
            </a:r>
            <a:endParaRPr lang="en-US" altLang="zh-CN" dirty="0" smtClean="0"/>
          </a:p>
          <a:p>
            <a:pPr eaLnBrk="1" fontAlgn="ctr" hangingPunct="1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sort()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push()</a:t>
            </a:r>
            <a:r>
              <a:rPr lang="zh-CN" altLang="en-US" dirty="0" smtClean="0"/>
              <a:t>方法简介功能即可，演示</a:t>
            </a:r>
            <a:r>
              <a:rPr lang="en-US" altLang="zh-CN" dirty="0" smtClean="0"/>
              <a:t>join( 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、演示示例是使用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split()</a:t>
            </a:r>
            <a:r>
              <a:rPr lang="zh-CN" altLang="en-US" dirty="0" smtClean="0"/>
              <a:t>方法，将一个字符串分割成数组元素，然后使用</a:t>
            </a:r>
            <a:r>
              <a:rPr lang="en-US" altLang="zh-CN" dirty="0" smtClean="0"/>
              <a:t>join()</a:t>
            </a:r>
            <a:r>
              <a:rPr lang="zh-CN" altLang="en-US" dirty="0" smtClean="0"/>
              <a:t>方法将数组元素放入一个字符串中，并使用符号“</a:t>
            </a:r>
            <a:r>
              <a:rPr lang="en-US" altLang="zh-CN" dirty="0" smtClean="0"/>
              <a:t>-</a:t>
            </a:r>
            <a:r>
              <a:rPr lang="zh-CN" altLang="en-US" dirty="0" smtClean="0"/>
              <a:t>”分隔数组元素，最后显示在页面中。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987549-576A-4722-BDE4-99623CA3931C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0013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中的运算符对比讲解；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、着重讲解一下</a:t>
            </a:r>
            <a:r>
              <a:rPr lang="en-US" altLang="zh-CN" dirty="0" smtClean="0"/>
              <a:t>===</a:t>
            </a:r>
            <a:r>
              <a:rPr lang="zh-CN" altLang="en-US" dirty="0" smtClean="0"/>
              <a:t>与</a:t>
            </a:r>
            <a:r>
              <a:rPr lang="en-US" altLang="zh-CN" dirty="0" smtClean="0"/>
              <a:t>==</a:t>
            </a:r>
            <a:r>
              <a:rPr lang="zh-CN" altLang="en-US" dirty="0" smtClean="0"/>
              <a:t>的区别即可；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A2A7EE-19BC-4A7E-8092-B7ED0AFA6FEB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6695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教学指导：对比</a:t>
            </a:r>
            <a:r>
              <a:rPr lang="en-US" altLang="zh-CN" smtClean="0"/>
              <a:t>Java</a:t>
            </a:r>
            <a:r>
              <a:rPr lang="zh-CN" altLang="en-US" smtClean="0"/>
              <a:t>中相应的语法简单讲解即可。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831AD4-8713-426D-AA5B-F2F12F9E10D9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276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教学指导：对比</a:t>
            </a:r>
            <a:r>
              <a:rPr lang="en-US" altLang="zh-CN" smtClean="0"/>
              <a:t>Java</a:t>
            </a:r>
            <a:r>
              <a:rPr lang="zh-CN" altLang="en-US" smtClean="0"/>
              <a:t>中相应的语法简单讲解即可。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5C87D6-2B44-41E0-8EA5-263C60AB00EF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131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75934A-613A-4685-870F-D28DCDF8270D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8660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教学指导：演示</a:t>
            </a:r>
            <a:r>
              <a:rPr lang="en-US" altLang="zh-CN" smtClean="0"/>
              <a:t>prompt()</a:t>
            </a:r>
            <a:r>
              <a:rPr lang="zh-CN" altLang="en-US" smtClean="0"/>
              <a:t>的使用。并强调两种函数的使用场合。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EAD9F7-05B3-40BF-8F89-A07CCFF0717B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1210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、通过演示示例补充说明为什么学习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，同时需要告诉学员，使用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实现动态效果不如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简洁方便，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是学习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的基础。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、演示例子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64CE7F-F03A-41BF-99D7-A8D142544291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8810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对比</a:t>
            </a:r>
            <a:r>
              <a:rPr lang="en-US" altLang="zh-CN" smtClean="0"/>
              <a:t>Java</a:t>
            </a:r>
            <a:r>
              <a:rPr lang="zh-CN" altLang="en-US" smtClean="0"/>
              <a:t>语法讲解。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、大小写的区分几个基本规则如下。</a:t>
            </a:r>
          </a:p>
          <a:p>
            <a:r>
              <a:rPr lang="en-US" altLang="zh-CN" smtClean="0"/>
              <a:t>JavaScript</a:t>
            </a:r>
            <a:r>
              <a:rPr lang="zh-CN" altLang="en-US" smtClean="0"/>
              <a:t>的关键字小写</a:t>
            </a:r>
          </a:p>
          <a:p>
            <a:r>
              <a:rPr lang="zh-CN" altLang="en-US" smtClean="0"/>
              <a:t>内置对象大写字母开头。</a:t>
            </a:r>
            <a:br>
              <a:rPr lang="zh-CN" altLang="en-US" smtClean="0"/>
            </a:br>
            <a:r>
              <a:rPr lang="zh-CN" altLang="en-US" smtClean="0"/>
              <a:t>对象的名称通常是小写。方法命名规则与</a:t>
            </a:r>
            <a:r>
              <a:rPr lang="en-US" altLang="zh-CN" smtClean="0"/>
              <a:t>Java</a:t>
            </a:r>
            <a:r>
              <a:rPr lang="zh-CN" altLang="en-US" smtClean="0"/>
              <a:t>相同。</a:t>
            </a:r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5E33AD-2D29-46D7-8AC3-351F94592FF9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578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AD9E53-20CB-4894-BA85-E00BAA7186F7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3759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D534A6-B164-41A3-87E3-4302CA3CFA2D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6046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教学指导：提供学员上机素材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A73E41-DE5F-41F0-9EAE-6EB8B528317E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12848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430B98-47D3-4B69-9A09-D2CB5E2DB5A9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96430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32AAF2-00BC-4CF3-B2C4-32260771D186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46476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01AD7B-B7CD-41C4-92F1-426BC0F05CD5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64278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教学指导：可以在上一页基础之上修改演示。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BAF018-67A3-498B-8196-D53DDA5E83D9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82256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F608D9-A03C-4E3A-8BB7-1E6B1521BA1E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00581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0F68EF-1DE5-4578-8404-366077147A95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0302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JavaScript</a:t>
            </a:r>
            <a:r>
              <a:rPr lang="zh-CN" altLang="en-US" smtClean="0"/>
              <a:t>的概念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JavaScript</a:t>
            </a:r>
            <a:r>
              <a:rPr lang="zh-CN" altLang="en-US" smtClean="0"/>
              <a:t>的特点</a:t>
            </a:r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en-US" altLang="zh-CN" smtClean="0"/>
              <a:t>JavaScript</a:t>
            </a:r>
            <a:r>
              <a:rPr lang="zh-CN" altLang="en-US" smtClean="0"/>
              <a:t>与</a:t>
            </a:r>
            <a:r>
              <a:rPr lang="en-US" altLang="zh-CN" smtClean="0"/>
              <a:t>ECMAScript</a:t>
            </a:r>
            <a:r>
              <a:rPr lang="zh-CN" altLang="en-US" smtClean="0"/>
              <a:t>的关系</a:t>
            </a:r>
            <a:endParaRPr lang="en-US" altLang="zh-CN" smtClean="0"/>
          </a:p>
          <a:p>
            <a:r>
              <a:rPr lang="en-US" altLang="zh-CN" smtClean="0"/>
              <a:t>4</a:t>
            </a:r>
            <a:r>
              <a:rPr lang="zh-CN" altLang="en-US" smtClean="0"/>
              <a:t>、</a:t>
            </a:r>
            <a:r>
              <a:rPr lang="en-US" altLang="zh-CN" smtClean="0"/>
              <a:t>JavaScript</a:t>
            </a:r>
            <a:r>
              <a:rPr lang="zh-CN" altLang="en-US" smtClean="0"/>
              <a:t>组成。讲解组成时，简单介绍</a:t>
            </a:r>
            <a:r>
              <a:rPr lang="en-US" altLang="zh-CN" smtClean="0"/>
              <a:t>BOM</a:t>
            </a:r>
            <a:r>
              <a:rPr lang="zh-CN" altLang="en-US" smtClean="0"/>
              <a:t>和</a:t>
            </a:r>
            <a:r>
              <a:rPr lang="en-US" altLang="zh-CN" smtClean="0"/>
              <a:t>DOM</a:t>
            </a:r>
            <a:r>
              <a:rPr lang="zh-CN" altLang="en-US" smtClean="0"/>
              <a:t>，并说明在后面章节重点讲解，本章重点学习</a:t>
            </a:r>
            <a:r>
              <a:rPr lang="en-US" altLang="zh-CN" b="1" smtClean="0"/>
              <a:t>ECMAScript</a:t>
            </a:r>
            <a:r>
              <a:rPr lang="zh-CN" altLang="en-US" smtClean="0"/>
              <a:t>。</a:t>
            </a:r>
          </a:p>
          <a:p>
            <a:r>
              <a:rPr lang="en-US" altLang="zh-CN" smtClean="0"/>
              <a:t>5</a:t>
            </a:r>
            <a:r>
              <a:rPr lang="zh-CN" altLang="en-US" smtClean="0"/>
              <a:t>、编码遵循</a:t>
            </a:r>
            <a:r>
              <a:rPr lang="en-US" altLang="zh-CN" smtClean="0"/>
              <a:t>ECMAScript</a:t>
            </a:r>
            <a:r>
              <a:rPr lang="zh-CN" altLang="en-US" smtClean="0"/>
              <a:t>标准</a:t>
            </a:r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AE0913-BFDA-43C7-8B96-22DF073AB4E6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12116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、讲解全局变量和局部变量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、让学员阅读代码，给出输出结果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、技术顾问给出答案图示，并带领学员分析结果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367A4F-4577-4834-9046-D1943227C635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5244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A2A7EE-19BC-4A7E-8092-B7ED0AFA6FEB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66307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03BECA-325A-4D7A-A672-000F416B1D24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24360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0F68EF-1DE5-4578-8404-366077147A95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00059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教学指导；</a:t>
            </a:r>
            <a:endParaRPr lang="en-US" altLang="zh-CN" dirty="0" smtClean="0"/>
          </a:p>
          <a:p>
            <a:r>
              <a:rPr lang="zh-CN" altLang="en-US" dirty="0" smtClean="0"/>
              <a:t>总结部分</a:t>
            </a:r>
            <a:r>
              <a:rPr lang="zh-CN" altLang="zh-CN" dirty="0" smtClean="0"/>
              <a:t>主要达到以下几个目的：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b="1" dirty="0" smtClean="0"/>
              <a:t>回顾内容</a:t>
            </a:r>
            <a:r>
              <a:rPr lang="zh-CN" altLang="en-US" b="1" dirty="0" smtClean="0"/>
              <a:t>。</a:t>
            </a:r>
            <a:r>
              <a:rPr lang="zh-CN" altLang="en-US" dirty="0" smtClean="0">
                <a:solidFill>
                  <a:srgbClr val="C00000"/>
                </a:solidFill>
              </a:rPr>
              <a:t>注意与</a:t>
            </a:r>
            <a:r>
              <a:rPr lang="zh-CN" altLang="zh-CN" dirty="0" smtClean="0">
                <a:solidFill>
                  <a:srgbClr val="C00000"/>
                </a:solidFill>
              </a:rPr>
              <a:t>与</a:t>
            </a:r>
            <a:r>
              <a:rPr lang="zh-CN" altLang="en-US" dirty="0" smtClean="0">
                <a:solidFill>
                  <a:srgbClr val="C00000"/>
                </a:solidFill>
              </a:rPr>
              <a:t>本章任务和目标</a:t>
            </a:r>
            <a:r>
              <a:rPr lang="zh-CN" altLang="zh-CN" dirty="0" smtClean="0">
                <a:solidFill>
                  <a:srgbClr val="C00000"/>
                </a:solidFill>
              </a:rPr>
              <a:t>不一样。</a:t>
            </a:r>
            <a:r>
              <a:rPr lang="zh-CN" altLang="en-US" dirty="0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dirty="0" smtClean="0"/>
              <a:t>是强调</a:t>
            </a:r>
            <a:r>
              <a:rPr lang="zh-CN" altLang="en-US" dirty="0" smtClean="0"/>
              <a:t>内容概貌，学到技术，告知要学习什么；总结时，</a:t>
            </a:r>
            <a:r>
              <a:rPr lang="zh-CN" altLang="zh-CN" dirty="0" smtClean="0"/>
              <a:t>要格外强调观点，把每一</a:t>
            </a:r>
            <a:r>
              <a:rPr lang="zh-CN" altLang="en-US" dirty="0" smtClean="0"/>
              <a:t>个知识点</a:t>
            </a:r>
            <a:r>
              <a:rPr lang="zh-CN" altLang="zh-CN" dirty="0" smtClean="0"/>
              <a:t>的观点</a:t>
            </a:r>
            <a:r>
              <a:rPr lang="zh-CN" altLang="en-US" dirty="0" smtClean="0"/>
              <a:t>结论</a:t>
            </a:r>
            <a:r>
              <a:rPr lang="zh-CN" altLang="zh-CN" dirty="0" smtClean="0"/>
              <a:t>都尽量突出出来。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整理逻辑</a:t>
            </a:r>
            <a:r>
              <a:rPr lang="zh-CN" altLang="en-US" b="1" dirty="0" smtClean="0"/>
              <a:t>。</a:t>
            </a:r>
            <a:r>
              <a:rPr lang="zh-CN" altLang="zh-CN" dirty="0" smtClean="0"/>
              <a:t>还应该把观点之间的逻辑联系梳理出来</a:t>
            </a:r>
            <a:r>
              <a:rPr lang="zh-CN" altLang="en-US" dirty="0" smtClean="0"/>
              <a:t>。</a:t>
            </a:r>
            <a:r>
              <a:rPr lang="zh-CN" altLang="zh-CN" dirty="0" smtClean="0"/>
              <a:t>从而使</a:t>
            </a:r>
            <a:r>
              <a:rPr lang="zh-CN" altLang="en-US" dirty="0" smtClean="0"/>
              <a:t>知识</a:t>
            </a:r>
            <a:r>
              <a:rPr lang="zh-CN" altLang="zh-CN" dirty="0" smtClean="0"/>
              <a:t>系统化、逻辑化。要帮助</a:t>
            </a:r>
            <a:r>
              <a:rPr lang="zh-CN" altLang="en-US" dirty="0" smtClean="0"/>
              <a:t>学员</a:t>
            </a:r>
            <a:r>
              <a:rPr lang="zh-CN" altLang="zh-CN" dirty="0" smtClean="0"/>
              <a:t>整清逻辑是总结的一大任务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D075FD-3BDB-4A6F-8091-812B0C11420E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3773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教学指导：讲解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与</a:t>
            </a:r>
            <a:r>
              <a:rPr lang="en-US" altLang="en-US" dirty="0" smtClean="0"/>
              <a:t>&lt;!—</a:t>
            </a:r>
            <a:r>
              <a:rPr lang="zh-CN" altLang="en-US" dirty="0" smtClean="0"/>
              <a:t> </a:t>
            </a:r>
            <a:r>
              <a:rPr lang="en-US" altLang="en-US" dirty="0" smtClean="0"/>
              <a:t>—&gt;</a:t>
            </a:r>
            <a:r>
              <a:rPr lang="zh-CN" altLang="en-US" dirty="0" smtClean="0"/>
              <a:t>的作用。</a:t>
            </a:r>
            <a:endParaRPr lang="en-US" altLang="zh-CN" dirty="0" smtClean="0"/>
          </a:p>
          <a:p>
            <a:r>
              <a:rPr lang="zh-CN" altLang="en-US" dirty="0" smtClean="0"/>
              <a:t>说明：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有的网页中用缺省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type="text/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Javascript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"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，这种写法是正确的，因为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中可省略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type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属性，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默认为是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text/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Javascript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261807-8E85-4A05-B71A-BBA9F964164F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98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教学指导：说明</a:t>
            </a:r>
            <a:r>
              <a:rPr lang="en-US" altLang="zh-CN" dirty="0" err="1" smtClean="0"/>
              <a:t>document.write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的作用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D5F319-37A7-4E4B-8A49-A6F60135146A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6151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、分步讲解每个过程，重点强调两点。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）请求页面和响应页面可以包含</a:t>
            </a:r>
            <a:r>
              <a:rPr lang="en-US" altLang="zh-CN" smtClean="0"/>
              <a:t>JavaScript</a:t>
            </a:r>
            <a:r>
              <a:rPr lang="zh-CN" altLang="en-US" smtClean="0"/>
              <a:t>脚本。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）由浏览器从上至下逐条解析</a:t>
            </a:r>
            <a:r>
              <a:rPr lang="en-US" altLang="zh-CN" smtClean="0"/>
              <a:t>HTML</a:t>
            </a:r>
            <a:r>
              <a:rPr lang="zh-CN" altLang="en-US" smtClean="0"/>
              <a:t>标签和</a:t>
            </a:r>
            <a:r>
              <a:rPr lang="en-US" altLang="zh-CN" smtClean="0"/>
              <a:t>JavaScript</a:t>
            </a:r>
            <a:r>
              <a:rPr lang="zh-CN" altLang="en-US" smtClean="0"/>
              <a:t>脚本。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、使用客户端脚本的好处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F089E2-A879-453B-893C-CC4F7C7961A9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5654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教学指导：演示使用外部</a:t>
            </a:r>
            <a:r>
              <a:rPr lang="en-US" altLang="zh-CN" smtClean="0"/>
              <a:t>JS</a:t>
            </a:r>
            <a:r>
              <a:rPr lang="zh-CN" altLang="en-US" smtClean="0"/>
              <a:t>文件和直接在</a:t>
            </a:r>
            <a:r>
              <a:rPr lang="en-US" altLang="zh-CN" smtClean="0"/>
              <a:t>HTML</a:t>
            </a:r>
            <a:r>
              <a:rPr lang="zh-CN" altLang="en-US" smtClean="0"/>
              <a:t>标签中这两种方式 ，并强调：外部文件不能包含</a:t>
            </a:r>
            <a:r>
              <a:rPr lang="en-US" altLang="zh-CN" smtClean="0"/>
              <a:t>&lt;script&gt;</a:t>
            </a:r>
            <a:r>
              <a:rPr lang="zh-CN" altLang="en-US" smtClean="0"/>
              <a:t>标签，通常将</a:t>
            </a:r>
            <a:r>
              <a:rPr lang="en-US" altLang="zh-CN" smtClean="0"/>
              <a:t>.js</a:t>
            </a:r>
            <a:r>
              <a:rPr lang="zh-CN" altLang="en-US" smtClean="0"/>
              <a:t>文件放到网站目录中单独存放脚本的子目录中（一般为</a:t>
            </a:r>
            <a:r>
              <a:rPr lang="en-US" altLang="zh-CN" smtClean="0"/>
              <a:t>js</a:t>
            </a:r>
            <a:r>
              <a:rPr lang="zh-CN" altLang="en-US" smtClean="0"/>
              <a:t>），这样容易管理和维护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AF213C-3BC2-4026-BFD1-4DC9445C90E6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4702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教学指导：简介核心语法包含的内容。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78E81C-DCC7-466D-B292-C1F3026EBF4C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867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教学指导：强调</a:t>
            </a:r>
            <a:r>
              <a:rPr lang="en-US" altLang="zh-CN" smtClean="0"/>
              <a:t>JavaScript</a:t>
            </a:r>
            <a:r>
              <a:rPr lang="zh-CN" altLang="en-US" smtClean="0"/>
              <a:t>区分大小写，特别是变量的命名、语句关键字等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78E9D9-9322-43CC-8A47-3F1E35AD3408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612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F242D-694C-41F2-9303-B7838CD6D403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5143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596CF-07E8-40E6-9F60-55865B2BF484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5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70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4B3D5-DCE0-4C32-8A48-F13D00B3CEC3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649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EAC9B-5301-46AE-B419-3FD85D82182A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8039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34966-725E-4A23-B50A-C00E90A5488C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8050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D0CDB-D8B6-4657-B30D-D846673F6D83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643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B15D0-6ED8-4815-B3CB-81E7FB47D012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308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0FD83-966B-4EE8-AEA8-49E072208567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321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4CC78-D2AC-4BBF-9089-6DCB3F22F564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76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564B2-5147-4674-9562-CBF729F2C50B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16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A89BB389-52B4-4428-97A6-75EA29E27844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6" r:id="rId1"/>
    <p:sldLayoutId id="2147484428" r:id="rId2"/>
    <p:sldLayoutId id="2147484429" r:id="rId3"/>
    <p:sldLayoutId id="2147484430" r:id="rId4"/>
    <p:sldLayoutId id="2147484431" r:id="rId5"/>
    <p:sldLayoutId id="2147484432" r:id="rId6"/>
    <p:sldLayoutId id="2147484433" r:id="rId7"/>
    <p:sldLayoutId id="2147484434" r:id="rId8"/>
    <p:sldLayoutId id="2147484435" r:id="rId9"/>
    <p:sldLayoutId id="2147484436" r:id="rId10"/>
    <p:sldLayoutId id="214748443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n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u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95736" y="2061200"/>
            <a:ext cx="64848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44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第一章  </a:t>
            </a:r>
            <a:r>
              <a:rPr lang="en-US" altLang="zh-CN" sz="44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4400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endParaRPr lang="zh-CN" altLang="en-US" sz="4400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68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3924300" y="285750"/>
            <a:ext cx="504031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网页中引用</a:t>
            </a:r>
            <a:r>
              <a:rPr lang="en-US" altLang="zh-CN" dirty="0" smtClean="0"/>
              <a:t>JavaScript</a:t>
            </a:r>
            <a:r>
              <a:rPr dirty="0" smtClean="0"/>
              <a:t>的方式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3798738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&lt;script&gt;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外部</a:t>
            </a:r>
            <a:r>
              <a:rPr lang="en-US" altLang="zh-CN" dirty="0" smtClean="0"/>
              <a:t>JS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直接在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标签中</a:t>
            </a:r>
          </a:p>
        </p:txBody>
      </p:sp>
      <p:sp>
        <p:nvSpPr>
          <p:cNvPr id="4" name="AutoShape 50"/>
          <p:cNvSpPr>
            <a:spLocks noChangeArrowheads="1"/>
          </p:cNvSpPr>
          <p:nvPr/>
        </p:nvSpPr>
        <p:spPr bwMode="auto">
          <a:xfrm>
            <a:off x="1331638" y="2133600"/>
            <a:ext cx="7566299" cy="49244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>
                <a:latin typeface="+mn-lt"/>
                <a:ea typeface="宋体" charset="-122"/>
              </a:rPr>
              <a:t>&lt;script </a:t>
            </a:r>
            <a:r>
              <a:rPr lang="en-US" altLang="zh-CN" sz="2000" b="1" dirty="0" err="1">
                <a:solidFill>
                  <a:srgbClr val="FF0000"/>
                </a:solidFill>
                <a:latin typeface="+mn-lt"/>
                <a:ea typeface="宋体" charset="-122"/>
              </a:rPr>
              <a:t>src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宋体" charset="-122"/>
              </a:rPr>
              <a:t>="</a:t>
            </a:r>
            <a:r>
              <a:rPr lang="en-US" altLang="zh-CN" sz="2000" b="1" dirty="0" smtClean="0">
                <a:solidFill>
                  <a:srgbClr val="FF0000"/>
                </a:solidFill>
                <a:latin typeface="+mn-lt"/>
                <a:ea typeface="宋体" charset="-122"/>
              </a:rPr>
              <a:t>export.js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宋体" charset="-122"/>
              </a:rPr>
              <a:t>"  </a:t>
            </a:r>
            <a:r>
              <a:rPr lang="en-US" altLang="zh-CN" sz="2000" b="1" dirty="0">
                <a:latin typeface="+mn-lt"/>
                <a:ea typeface="宋体" charset="-122"/>
              </a:rPr>
              <a:t>type="text/</a:t>
            </a:r>
            <a:r>
              <a:rPr lang="en-US" altLang="zh-CN" sz="2000" b="1" dirty="0" err="1">
                <a:latin typeface="+mn-lt"/>
                <a:ea typeface="宋体" charset="-122"/>
              </a:rPr>
              <a:t>javascript</a:t>
            </a:r>
            <a:r>
              <a:rPr lang="en-US" altLang="zh-CN" sz="2000" b="1" dirty="0">
                <a:latin typeface="+mn-lt"/>
                <a:ea typeface="宋体" charset="-122"/>
              </a:rPr>
              <a:t>"</a:t>
            </a:r>
            <a:r>
              <a:rPr lang="en-US" altLang="zh-CN" sz="2000" b="1" dirty="0" smtClean="0">
                <a:latin typeface="+mn-lt"/>
                <a:ea typeface="宋体" charset="-122"/>
              </a:rPr>
              <a:t>&gt;&lt;/</a:t>
            </a:r>
            <a:r>
              <a:rPr lang="en-US" altLang="zh-CN" sz="2000" b="1" dirty="0">
                <a:latin typeface="+mn-lt"/>
                <a:ea typeface="宋体" charset="-122"/>
              </a:rPr>
              <a:t>script&gt;</a:t>
            </a:r>
          </a:p>
        </p:txBody>
      </p:sp>
      <p:sp>
        <p:nvSpPr>
          <p:cNvPr id="5" name="AutoShape 50"/>
          <p:cNvSpPr>
            <a:spLocks noChangeArrowheads="1"/>
          </p:cNvSpPr>
          <p:nvPr/>
        </p:nvSpPr>
        <p:spPr bwMode="auto">
          <a:xfrm>
            <a:off x="1331639" y="3213100"/>
            <a:ext cx="7536135" cy="89255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>
                <a:latin typeface="+mn-lt"/>
                <a:ea typeface="宋体" charset="-122"/>
              </a:rPr>
              <a:t>&lt;input name="</a:t>
            </a:r>
            <a:r>
              <a:rPr lang="en-US" altLang="zh-CN" sz="2000" b="1" dirty="0" err="1">
                <a:latin typeface="+mn-lt"/>
                <a:ea typeface="宋体" charset="-122"/>
              </a:rPr>
              <a:t>btn</a:t>
            </a:r>
            <a:r>
              <a:rPr lang="en-US" altLang="zh-CN" sz="2000" b="1" dirty="0">
                <a:latin typeface="+mn-lt"/>
                <a:ea typeface="宋体" charset="-122"/>
              </a:rPr>
              <a:t>" type="button" value="</a:t>
            </a:r>
            <a:r>
              <a:rPr lang="zh-CN" altLang="en-US" sz="2000" b="1" dirty="0">
                <a:latin typeface="+mn-lt"/>
                <a:ea typeface="宋体" charset="-122"/>
              </a:rPr>
              <a:t>弹出消息框</a:t>
            </a:r>
            <a:r>
              <a:rPr lang="en-US" altLang="zh-CN" sz="2000" b="1" dirty="0">
                <a:latin typeface="+mn-lt"/>
                <a:ea typeface="宋体" charset="-122"/>
              </a:rPr>
              <a:t>"  </a:t>
            </a:r>
            <a:r>
              <a:rPr lang="en-US" altLang="zh-CN" sz="2000" b="1" dirty="0" smtClean="0">
                <a:latin typeface="+mn-lt"/>
                <a:ea typeface="宋体" charset="-122"/>
              </a:rPr>
              <a:t> 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 smtClean="0">
                <a:latin typeface="+mn-lt"/>
                <a:ea typeface="宋体" charset="-122"/>
              </a:rPr>
              <a:t>   </a:t>
            </a:r>
            <a:r>
              <a:rPr lang="en-US" altLang="zh-CN" sz="2000" b="1" dirty="0" err="1" smtClean="0">
                <a:latin typeface="+mn-lt"/>
                <a:ea typeface="宋体" charset="-122"/>
              </a:rPr>
              <a:t>onclick</a:t>
            </a:r>
            <a:r>
              <a:rPr lang="en-US" altLang="zh-CN" sz="2000" b="1" dirty="0">
                <a:latin typeface="+mn-lt"/>
                <a:ea typeface="宋体" charset="-122"/>
              </a:rPr>
              <a:t>="</a:t>
            </a:r>
            <a:r>
              <a:rPr lang="en-US" altLang="zh-CN" sz="2000" b="1" dirty="0" err="1">
                <a:solidFill>
                  <a:srgbClr val="FF0000"/>
                </a:solidFill>
                <a:latin typeface="+mn-lt"/>
                <a:ea typeface="宋体" charset="-122"/>
              </a:rPr>
              <a:t>javascript:alert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宋体" charset="-122"/>
              </a:rPr>
              <a:t>('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宋体" charset="-122"/>
              </a:rPr>
              <a:t>欢迎你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宋体" charset="-122"/>
              </a:rPr>
              <a:t>');"/&gt;</a:t>
            </a:r>
          </a:p>
        </p:txBody>
      </p:sp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2071688" y="6000750"/>
            <a:ext cx="5714808" cy="428625"/>
            <a:chOff x="3143240" y="5143512"/>
            <a:chExt cx="5715064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514356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9710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4449652" y="5187962"/>
              <a:ext cx="3972419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：外部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JavaScript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文件</a:t>
              </a:r>
            </a:p>
          </p:txBody>
        </p:sp>
      </p:grpSp>
      <p:sp>
        <p:nvSpPr>
          <p:cNvPr id="12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1F242D-694C-41F2-9303-B7838CD6D403}" type="slidenum">
              <a:rPr lang="zh-CN" altLang="en-US" smtClean="0"/>
              <a:pPr>
                <a:defRPr/>
              </a:pPr>
              <a:t>10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5219700" y="285750"/>
            <a:ext cx="3744913" cy="52387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JavaScript</a:t>
            </a:r>
            <a:r>
              <a:rPr smtClean="0"/>
              <a:t>核心语法</a:t>
            </a:r>
            <a:endParaRPr dirty="0" smtClean="0"/>
          </a:p>
        </p:txBody>
      </p:sp>
      <p:sp>
        <p:nvSpPr>
          <p:cNvPr id="24580" name="圆角矩形 14"/>
          <p:cNvSpPr>
            <a:spLocks noChangeArrowheads="1"/>
          </p:cNvSpPr>
          <p:nvPr/>
        </p:nvSpPr>
        <p:spPr bwMode="auto">
          <a:xfrm>
            <a:off x="6286500" y="1492250"/>
            <a:ext cx="1439863" cy="1079500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黑体" pitchFamily="2" charset="-122"/>
              </a:rPr>
              <a:t>数据类型</a:t>
            </a:r>
          </a:p>
        </p:txBody>
      </p:sp>
      <p:sp>
        <p:nvSpPr>
          <p:cNvPr id="24581" name="圆角矩形 15"/>
          <p:cNvSpPr>
            <a:spLocks noChangeArrowheads="1"/>
          </p:cNvSpPr>
          <p:nvPr/>
        </p:nvSpPr>
        <p:spPr bwMode="auto">
          <a:xfrm>
            <a:off x="3929063" y="1071563"/>
            <a:ext cx="1439862" cy="1079500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黑体" pitchFamily="2" charset="-122"/>
              </a:rPr>
              <a:t>变量</a:t>
            </a:r>
          </a:p>
        </p:txBody>
      </p:sp>
      <p:sp>
        <p:nvSpPr>
          <p:cNvPr id="24582" name="圆角矩形 16"/>
          <p:cNvSpPr>
            <a:spLocks noChangeArrowheads="1"/>
          </p:cNvSpPr>
          <p:nvPr/>
        </p:nvSpPr>
        <p:spPr bwMode="auto">
          <a:xfrm>
            <a:off x="1428750" y="1643063"/>
            <a:ext cx="1439863" cy="1079500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黑体" pitchFamily="2" charset="-122"/>
              </a:rPr>
              <a:t>语法约定</a:t>
            </a:r>
          </a:p>
        </p:txBody>
      </p:sp>
      <p:sp>
        <p:nvSpPr>
          <p:cNvPr id="24583" name="圆角矩形 17"/>
          <p:cNvSpPr>
            <a:spLocks noChangeArrowheads="1"/>
          </p:cNvSpPr>
          <p:nvPr/>
        </p:nvSpPr>
        <p:spPr bwMode="auto">
          <a:xfrm>
            <a:off x="1571625" y="5072063"/>
            <a:ext cx="1439863" cy="1079500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黑体" pitchFamily="2" charset="-122"/>
              </a:rPr>
              <a:t>注释</a:t>
            </a:r>
          </a:p>
        </p:txBody>
      </p:sp>
      <p:sp>
        <p:nvSpPr>
          <p:cNvPr id="24584" name="圆角矩形 18"/>
          <p:cNvSpPr>
            <a:spLocks noChangeArrowheads="1"/>
          </p:cNvSpPr>
          <p:nvPr/>
        </p:nvSpPr>
        <p:spPr bwMode="auto">
          <a:xfrm>
            <a:off x="3989388" y="5421313"/>
            <a:ext cx="1439862" cy="1079500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altLang="zh-CN" sz="2000" b="1" dirty="0">
              <a:solidFill>
                <a:schemeClr val="bg1"/>
              </a:solidFill>
              <a:ea typeface="黑体" pitchFamily="2" charset="-122"/>
            </a:endParaRPr>
          </a:p>
          <a:p>
            <a:pPr algn="ctr"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黑体" pitchFamily="2" charset="-122"/>
              </a:rPr>
              <a:t>控制语句</a:t>
            </a:r>
          </a:p>
          <a:p>
            <a:pPr algn="ctr">
              <a:defRPr/>
            </a:pPr>
            <a:endParaRPr lang="zh-CN" altLang="en-US" sz="2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24585" name="圆角矩形 19"/>
          <p:cNvSpPr>
            <a:spLocks noChangeArrowheads="1"/>
          </p:cNvSpPr>
          <p:nvPr/>
        </p:nvSpPr>
        <p:spPr bwMode="auto">
          <a:xfrm>
            <a:off x="6429375" y="5072063"/>
            <a:ext cx="1439863" cy="1079500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ea typeface="黑体" pitchFamily="2" charset="-122"/>
              </a:rPr>
              <a:t>运算符号</a:t>
            </a:r>
            <a:endParaRPr lang="zh-CN" altLang="en-US" sz="2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24586" name="圆角矩形 20"/>
          <p:cNvSpPr>
            <a:spLocks noChangeArrowheads="1"/>
          </p:cNvSpPr>
          <p:nvPr/>
        </p:nvSpPr>
        <p:spPr bwMode="auto">
          <a:xfrm>
            <a:off x="6715125" y="3429000"/>
            <a:ext cx="1439863" cy="1079500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黑体" pitchFamily="2" charset="-122"/>
              </a:rPr>
              <a:t>数组</a:t>
            </a:r>
          </a:p>
        </p:txBody>
      </p:sp>
      <p:cxnSp>
        <p:nvCxnSpPr>
          <p:cNvPr id="19467" name="直接箭头连接符 22"/>
          <p:cNvCxnSpPr>
            <a:cxnSpLocks noChangeShapeType="1"/>
          </p:cNvCxnSpPr>
          <p:nvPr/>
        </p:nvCxnSpPr>
        <p:spPr bwMode="auto">
          <a:xfrm rot="5400000" flipH="1" flipV="1">
            <a:off x="4245769" y="2543969"/>
            <a:ext cx="785812" cy="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68" name="直接箭头连接符 24"/>
          <p:cNvCxnSpPr>
            <a:cxnSpLocks noChangeShapeType="1"/>
          </p:cNvCxnSpPr>
          <p:nvPr/>
        </p:nvCxnSpPr>
        <p:spPr bwMode="auto">
          <a:xfrm flipV="1">
            <a:off x="5429250" y="2500313"/>
            <a:ext cx="785813" cy="57150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69" name="直接箭头连接符 26"/>
          <p:cNvCxnSpPr>
            <a:cxnSpLocks noChangeShapeType="1"/>
            <a:stCxn id="24579" idx="3"/>
            <a:endCxn id="24586" idx="1"/>
          </p:cNvCxnSpPr>
          <p:nvPr/>
        </p:nvCxnSpPr>
        <p:spPr bwMode="auto">
          <a:xfrm>
            <a:off x="5500688" y="3721100"/>
            <a:ext cx="1214437" cy="24765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70" name="直接箭头连接符 28"/>
          <p:cNvCxnSpPr>
            <a:cxnSpLocks noChangeShapeType="1"/>
          </p:cNvCxnSpPr>
          <p:nvPr/>
        </p:nvCxnSpPr>
        <p:spPr bwMode="auto">
          <a:xfrm>
            <a:off x="5357813" y="4429125"/>
            <a:ext cx="1071562" cy="71437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71" name="直接箭头连接符 30"/>
          <p:cNvCxnSpPr>
            <a:cxnSpLocks noChangeShapeType="1"/>
            <a:stCxn id="24579" idx="2"/>
          </p:cNvCxnSpPr>
          <p:nvPr/>
        </p:nvCxnSpPr>
        <p:spPr bwMode="auto">
          <a:xfrm rot="5400000">
            <a:off x="4152107" y="4926806"/>
            <a:ext cx="977900" cy="476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72" name="直接箭头连接符 32"/>
          <p:cNvCxnSpPr>
            <a:cxnSpLocks noChangeShapeType="1"/>
            <a:stCxn id="24579" idx="1"/>
          </p:cNvCxnSpPr>
          <p:nvPr/>
        </p:nvCxnSpPr>
        <p:spPr bwMode="auto">
          <a:xfrm rot="10800000" flipV="1">
            <a:off x="2714625" y="3719513"/>
            <a:ext cx="1071563" cy="20955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73" name="直接箭头连接符 34"/>
          <p:cNvCxnSpPr>
            <a:cxnSpLocks noChangeShapeType="1"/>
          </p:cNvCxnSpPr>
          <p:nvPr/>
        </p:nvCxnSpPr>
        <p:spPr bwMode="auto">
          <a:xfrm rot="10800000">
            <a:off x="2928938" y="2643188"/>
            <a:ext cx="928687" cy="42862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74" name="直接箭头连接符 32"/>
          <p:cNvCxnSpPr>
            <a:cxnSpLocks noChangeShapeType="1"/>
          </p:cNvCxnSpPr>
          <p:nvPr/>
        </p:nvCxnSpPr>
        <p:spPr bwMode="auto">
          <a:xfrm rot="10800000" flipV="1">
            <a:off x="3000365" y="4429125"/>
            <a:ext cx="928687" cy="71437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圆角矩形 18"/>
          <p:cNvSpPr>
            <a:spLocks noChangeArrowheads="1"/>
          </p:cNvSpPr>
          <p:nvPr/>
        </p:nvSpPr>
        <p:spPr bwMode="auto">
          <a:xfrm>
            <a:off x="1214438" y="3500438"/>
            <a:ext cx="1439862" cy="1079500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黑体" pitchFamily="2" charset="-122"/>
              </a:rPr>
              <a:t>输入</a:t>
            </a:r>
            <a:r>
              <a:rPr lang="en-US" altLang="zh-CN" sz="2000" b="1" dirty="0">
                <a:solidFill>
                  <a:schemeClr val="bg1"/>
                </a:solidFill>
                <a:ea typeface="黑体" pitchFamily="2" charset="-122"/>
              </a:rPr>
              <a:t>/</a:t>
            </a:r>
            <a:r>
              <a:rPr lang="zh-CN" altLang="en-US" sz="2000" b="1" dirty="0">
                <a:solidFill>
                  <a:schemeClr val="bg1"/>
                </a:solidFill>
                <a:ea typeface="黑体" pitchFamily="2" charset="-122"/>
              </a:rPr>
              <a:t>输出</a:t>
            </a:r>
          </a:p>
        </p:txBody>
      </p:sp>
      <p:sp>
        <p:nvSpPr>
          <p:cNvPr id="24579" name="圆角矩形 13"/>
          <p:cNvSpPr>
            <a:spLocks noChangeArrowheads="1"/>
          </p:cNvSpPr>
          <p:nvPr/>
        </p:nvSpPr>
        <p:spPr bwMode="auto">
          <a:xfrm>
            <a:off x="3786188" y="3000375"/>
            <a:ext cx="1714500" cy="143986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核心语法</a:t>
            </a:r>
          </a:p>
        </p:txBody>
      </p:sp>
      <p:sp>
        <p:nvSpPr>
          <p:cNvPr id="21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1F242D-694C-41F2-9303-B7838CD6D403}" type="slidenum">
              <a:rPr lang="zh-CN" altLang="en-US" smtClean="0"/>
              <a:pPr>
                <a:defRPr/>
              </a:pPr>
              <a:t>11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6227763" y="285750"/>
            <a:ext cx="273685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核心语法</a:t>
            </a:r>
            <a:r>
              <a:rPr lang="en-US" altLang="zh-CN" dirty="0" smtClean="0"/>
              <a:t>—</a:t>
            </a:r>
            <a:r>
              <a:rPr dirty="0" smtClean="0"/>
              <a:t>变量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先声明变量再赋值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11" name="Rectangle 81"/>
          <p:cNvSpPr>
            <a:spLocks noChangeArrowheads="1"/>
          </p:cNvSpPr>
          <p:nvPr/>
        </p:nvSpPr>
        <p:spPr bwMode="auto">
          <a:xfrm>
            <a:off x="784225" y="2714625"/>
            <a:ext cx="4813300" cy="4921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itchFamily="34" charset="-122"/>
              </a:rPr>
              <a:t>同时声明和赋值变量</a:t>
            </a:r>
          </a:p>
        </p:txBody>
      </p:sp>
      <p:sp>
        <p:nvSpPr>
          <p:cNvPr id="12" name="Rectangle 81"/>
          <p:cNvSpPr>
            <a:spLocks noChangeArrowheads="1"/>
          </p:cNvSpPr>
          <p:nvPr/>
        </p:nvSpPr>
        <p:spPr bwMode="auto">
          <a:xfrm>
            <a:off x="784225" y="4429125"/>
            <a:ext cx="3455988" cy="4921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itchFamily="34" charset="-122"/>
              </a:rPr>
              <a:t>不声明直接赋值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4071938" y="1785938"/>
            <a:ext cx="3643312" cy="788987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err="1">
                <a:solidFill>
                  <a:schemeClr val="bg1"/>
                </a:solidFill>
                <a:latin typeface="Arial"/>
                <a:ea typeface="黑体"/>
              </a:rPr>
              <a:t>var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－  用于声明变量的关键字</a:t>
            </a:r>
          </a:p>
          <a:p>
            <a:pPr marL="2857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width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－ 变量名</a:t>
            </a:r>
          </a:p>
        </p:txBody>
      </p:sp>
      <p:grpSp>
        <p:nvGrpSpPr>
          <p:cNvPr id="2" name="组合 57"/>
          <p:cNvGrpSpPr>
            <a:grpSpLocks/>
          </p:cNvGrpSpPr>
          <p:nvPr/>
        </p:nvGrpSpPr>
        <p:grpSpPr bwMode="auto">
          <a:xfrm>
            <a:off x="71438" y="5414963"/>
            <a:ext cx="842962" cy="400050"/>
            <a:chOff x="3786182" y="3143248"/>
            <a:chExt cx="843709" cy="400110"/>
          </a:xfrm>
        </p:grpSpPr>
        <p:sp>
          <p:nvSpPr>
            <p:cNvPr id="22" name="TextBox 21"/>
            <p:cNvSpPr txBox="1"/>
            <p:nvPr/>
          </p:nvSpPr>
          <p:spPr>
            <a:xfrm>
              <a:off x="3929184" y="3143248"/>
              <a:ext cx="700707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宋体" charset="-122"/>
                </a:rPr>
                <a:t>经验</a:t>
              </a:r>
            </a:p>
          </p:txBody>
        </p:sp>
        <p:pic>
          <p:nvPicPr>
            <p:cNvPr id="31760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041400" y="5500688"/>
            <a:ext cx="6915150" cy="1143000"/>
            <a:chOff x="1041400" y="5500688"/>
            <a:chExt cx="6915150" cy="1143000"/>
          </a:xfrm>
        </p:grpSpPr>
        <p:sp>
          <p:nvSpPr>
            <p:cNvPr id="20" name="AutoShape 4"/>
            <p:cNvSpPr>
              <a:spLocks noChangeArrowheads="1"/>
            </p:cNvSpPr>
            <p:nvPr/>
          </p:nvSpPr>
          <p:spPr bwMode="auto">
            <a:xfrm>
              <a:off x="1041400" y="5715000"/>
              <a:ext cx="6915150" cy="928688"/>
            </a:xfrm>
            <a:prstGeom prst="roundRect">
              <a:avLst>
                <a:gd name="adj" fmla="val 115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>
                <a:defRPr/>
              </a:pP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变量可以不经声明而直接使用，但这种方法很容易出错，也很难查找排错，不推荐</a:t>
              </a:r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使用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58" name="AutoShape 4"/>
            <p:cNvSpPr>
              <a:spLocks noChangeArrowheads="1"/>
            </p:cNvSpPr>
            <p:nvPr/>
          </p:nvSpPr>
          <p:spPr bwMode="gray">
            <a:xfrm>
              <a:off x="7599363" y="5500688"/>
              <a:ext cx="357187" cy="3603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17" name="AutoShape 50"/>
          <p:cNvSpPr>
            <a:spLocks noChangeArrowheads="1"/>
          </p:cNvSpPr>
          <p:nvPr/>
        </p:nvSpPr>
        <p:spPr bwMode="auto">
          <a:xfrm>
            <a:off x="1279922" y="1764932"/>
            <a:ext cx="2464594" cy="830997"/>
          </a:xfrm>
          <a:prstGeom prst="roundRect">
            <a:avLst>
              <a:gd name="adj" fmla="val 3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 err="1">
                <a:ea typeface="黑体" pitchFamily="2" charset="-122"/>
              </a:rPr>
              <a:t>var</a:t>
            </a:r>
            <a:r>
              <a:rPr lang="en-US" altLang="zh-CN" sz="2400" b="1" dirty="0">
                <a:ea typeface="黑体" pitchFamily="2" charset="-122"/>
              </a:rPr>
              <a:t>   width;</a:t>
            </a:r>
          </a:p>
          <a:p>
            <a:pPr>
              <a:defRPr/>
            </a:pPr>
            <a:r>
              <a:rPr lang="en-US" altLang="zh-CN" sz="2400" b="1" dirty="0">
                <a:ea typeface="黑体" pitchFamily="2" charset="-122"/>
              </a:rPr>
              <a:t>width = 5</a:t>
            </a:r>
            <a:r>
              <a:rPr lang="en-US" altLang="zh-CN" sz="2400" b="1" dirty="0" smtClean="0">
                <a:ea typeface="黑体" pitchFamily="2" charset="-122"/>
              </a:rPr>
              <a:t>;</a:t>
            </a:r>
            <a:endParaRPr lang="en-US" altLang="zh-CN" sz="2400" b="1" dirty="0">
              <a:ea typeface="黑体" pitchFamily="2" charset="-122"/>
            </a:endParaRPr>
          </a:p>
        </p:txBody>
      </p:sp>
      <p:sp>
        <p:nvSpPr>
          <p:cNvPr id="18" name="AutoShape 50"/>
          <p:cNvSpPr>
            <a:spLocks noChangeArrowheads="1"/>
          </p:cNvSpPr>
          <p:nvPr/>
        </p:nvSpPr>
        <p:spPr bwMode="auto">
          <a:xfrm>
            <a:off x="1251795" y="3318083"/>
            <a:ext cx="4345730" cy="830997"/>
          </a:xfrm>
          <a:prstGeom prst="roundRect">
            <a:avLst>
              <a:gd name="adj" fmla="val 3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 err="1">
                <a:ea typeface="黑体" pitchFamily="2" charset="-122"/>
              </a:rPr>
              <a:t>var</a:t>
            </a:r>
            <a:r>
              <a:rPr lang="en-US" altLang="zh-CN" sz="2400" b="1" dirty="0">
                <a:ea typeface="黑体" pitchFamily="2" charset="-122"/>
              </a:rPr>
              <a:t> </a:t>
            </a:r>
            <a:r>
              <a:rPr lang="en-US" altLang="zh-CN" sz="2400" b="1" dirty="0" err="1">
                <a:ea typeface="黑体" pitchFamily="2" charset="-122"/>
              </a:rPr>
              <a:t>catName</a:t>
            </a:r>
            <a:r>
              <a:rPr lang="en-US" altLang="zh-CN" sz="2400" b="1" dirty="0">
                <a:ea typeface="黑体" pitchFamily="2" charset="-122"/>
              </a:rPr>
              <a:t>= "</a:t>
            </a:r>
            <a:r>
              <a:rPr lang="zh-CN" altLang="en-US" sz="2400" b="1" dirty="0" smtClean="0">
                <a:ea typeface="黑体" pitchFamily="2" charset="-122"/>
              </a:rPr>
              <a:t>皮皮</a:t>
            </a:r>
            <a:r>
              <a:rPr lang="en-US" altLang="zh-CN" sz="2400" b="1" dirty="0">
                <a:ea typeface="黑体" pitchFamily="2" charset="-122"/>
              </a:rPr>
              <a:t>";</a:t>
            </a:r>
          </a:p>
          <a:p>
            <a:pPr>
              <a:defRPr/>
            </a:pPr>
            <a:r>
              <a:rPr lang="en-US" altLang="zh-CN" sz="2400" b="1" dirty="0" err="1">
                <a:ea typeface="黑体" pitchFamily="2" charset="-122"/>
              </a:rPr>
              <a:t>var</a:t>
            </a:r>
            <a:r>
              <a:rPr lang="en-US" altLang="zh-CN" sz="2400" b="1" dirty="0">
                <a:ea typeface="黑体" pitchFamily="2" charset="-122"/>
              </a:rPr>
              <a:t> x, y, z = 10;</a:t>
            </a:r>
          </a:p>
        </p:txBody>
      </p:sp>
      <p:sp>
        <p:nvSpPr>
          <p:cNvPr id="19" name="AutoShape 50"/>
          <p:cNvSpPr>
            <a:spLocks noChangeArrowheads="1"/>
          </p:cNvSpPr>
          <p:nvPr/>
        </p:nvSpPr>
        <p:spPr bwMode="auto">
          <a:xfrm>
            <a:off x="1279922" y="4984105"/>
            <a:ext cx="3219053" cy="461665"/>
          </a:xfrm>
          <a:prstGeom prst="roundRect">
            <a:avLst>
              <a:gd name="adj" fmla="val 3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>
                <a:ea typeface="黑体" pitchFamily="2" charset="-122"/>
              </a:rPr>
              <a:t>width=5;</a:t>
            </a:r>
          </a:p>
        </p:txBody>
      </p:sp>
      <p:sp>
        <p:nvSpPr>
          <p:cNvPr id="21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1F242D-694C-41F2-9303-B7838CD6D403}" type="slidenum">
              <a:rPr lang="zh-CN" altLang="en-US" smtClean="0"/>
              <a:pPr>
                <a:defRPr/>
              </a:pPr>
              <a:t>12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5435600" y="285750"/>
            <a:ext cx="352901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核心语法</a:t>
            </a:r>
            <a:r>
              <a:rPr lang="en-US" altLang="zh-CN" dirty="0" smtClean="0"/>
              <a:t>—</a:t>
            </a:r>
            <a:r>
              <a:rPr dirty="0" smtClean="0"/>
              <a:t>数据类型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3355727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undefined</a:t>
            </a:r>
          </a:p>
          <a:p>
            <a:pPr lvl="1">
              <a:lnSpc>
                <a:spcPct val="300000"/>
              </a:lnSpc>
              <a:defRPr/>
            </a:pPr>
            <a:r>
              <a:rPr lang="en-US" altLang="zh-CN" dirty="0" smtClean="0"/>
              <a:t>null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dirty="0" smtClean="0"/>
              <a:t>number</a:t>
            </a:r>
          </a:p>
          <a:p>
            <a:pPr lvl="1">
              <a:lnSpc>
                <a:spcPct val="200000"/>
              </a:lnSpc>
              <a:defRPr/>
            </a:pPr>
            <a:r>
              <a:rPr lang="en-US" altLang="zh-CN" dirty="0" err="1" smtClean="0"/>
              <a:t>boolean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string</a:t>
            </a:r>
          </a:p>
          <a:p>
            <a:pPr lvl="1">
              <a:defRPr/>
            </a:pPr>
            <a:endParaRPr lang="en-US" altLang="zh-CN" dirty="0" smtClean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3429000" y="1556792"/>
            <a:ext cx="5072063" cy="78898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fr-FR" altLang="en-US" b="1" kern="0" dirty="0">
                <a:solidFill>
                  <a:schemeClr val="bg1"/>
                </a:solidFill>
                <a:latin typeface="Arial"/>
                <a:ea typeface="黑体"/>
              </a:rPr>
              <a:t>var width;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变量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width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没有初始值，将被赋予值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undefined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429000" y="3284984"/>
            <a:ext cx="5072063" cy="642937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>
              <a:defRPr/>
            </a:pPr>
            <a:endParaRPr lang="en-US" altLang="en-US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>
              <a:defRPr/>
            </a:pPr>
            <a:r>
              <a:rPr lang="en-US" altLang="en-US" b="1" kern="0" dirty="0" err="1">
                <a:solidFill>
                  <a:schemeClr val="bg1"/>
                </a:solidFill>
                <a:latin typeface="Arial"/>
                <a:ea typeface="黑体"/>
              </a:rPr>
              <a:t>var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en-US" altLang="en-US" b="1" kern="0" dirty="0" err="1">
                <a:solidFill>
                  <a:schemeClr val="bg1"/>
                </a:solidFill>
                <a:latin typeface="Arial"/>
                <a:ea typeface="黑体"/>
              </a:rPr>
              <a:t>iNum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=23;   //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整数</a:t>
            </a:r>
          </a:p>
          <a:p>
            <a:pPr>
              <a:defRPr/>
            </a:pPr>
            <a:r>
              <a:rPr lang="en-US" altLang="en-US" b="1" kern="0" dirty="0" err="1">
                <a:solidFill>
                  <a:schemeClr val="bg1"/>
                </a:solidFill>
                <a:latin typeface="Arial"/>
                <a:ea typeface="黑体"/>
              </a:rPr>
              <a:t>var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en-US" altLang="en-US" b="1" kern="0" dirty="0" err="1">
                <a:solidFill>
                  <a:schemeClr val="bg1"/>
                </a:solidFill>
                <a:latin typeface="Arial"/>
                <a:ea typeface="黑体"/>
              </a:rPr>
              <a:t>iNum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=23.0;   //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浮点数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3429000" y="4143375"/>
            <a:ext cx="5072063" cy="360363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>
              <a:defRPr/>
            </a:pP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true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和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false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3429000" y="2564904"/>
            <a:ext cx="5072063" cy="50323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en-US" altLang="en-US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表示一个空值，与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undefined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值相等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429000" y="4643438"/>
            <a:ext cx="5072063" cy="642937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>
              <a:defRPr/>
            </a:pPr>
            <a:endParaRPr lang="en-US" altLang="en-US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一组被引号（单引号或双引号）括起来的文本</a:t>
            </a:r>
            <a:endParaRPr lang="en-US" altLang="en-US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>
              <a:defRPr/>
            </a:pPr>
            <a:r>
              <a:rPr lang="en-US" altLang="en-US" b="1" kern="0" dirty="0" err="1">
                <a:solidFill>
                  <a:schemeClr val="bg1"/>
                </a:solidFill>
                <a:latin typeface="Arial"/>
                <a:ea typeface="黑体"/>
              </a:rPr>
              <a:t>var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 string1="This is a string";</a:t>
            </a:r>
          </a:p>
        </p:txBody>
      </p:sp>
      <p:sp>
        <p:nvSpPr>
          <p:cNvPr id="10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1F242D-694C-41F2-9303-B7838CD6D403}" type="slidenum">
              <a:rPr lang="zh-CN" altLang="en-US" smtClean="0"/>
              <a:pPr>
                <a:defRPr/>
              </a:pPr>
              <a:t>13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核心语法</a:t>
            </a:r>
            <a:r>
              <a:rPr lang="en-US" altLang="zh-CN" dirty="0" smtClean="0"/>
              <a:t>— </a:t>
            </a:r>
            <a:r>
              <a:rPr lang="en-US" altLang="zh-CN" dirty="0" err="1" smtClean="0"/>
              <a:t>typeof</a:t>
            </a:r>
            <a:r>
              <a:rPr dirty="0" smtClean="0"/>
              <a:t>运算符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err="1" smtClean="0"/>
              <a:t>typeof</a:t>
            </a:r>
            <a:r>
              <a:rPr lang="zh-CN" altLang="en-US" dirty="0" smtClean="0"/>
              <a:t>检测变量的返回值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err="1" smtClean="0"/>
              <a:t>typeof</a:t>
            </a:r>
            <a:r>
              <a:rPr lang="zh-CN" altLang="en-US" dirty="0" smtClean="0"/>
              <a:t>运算符返回值如下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undefined</a:t>
            </a:r>
            <a:r>
              <a:rPr lang="zh-CN" altLang="en-US" dirty="0" smtClean="0"/>
              <a:t>：变量被声明后，但未被赋值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string</a:t>
            </a:r>
            <a:r>
              <a:rPr lang="zh-CN" altLang="en-US" dirty="0" smtClean="0"/>
              <a:t>：用单引号或双引号来声明的字符串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err="1" smtClean="0"/>
              <a:t>boolean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false</a:t>
            </a:r>
          </a:p>
          <a:p>
            <a:pPr lvl="1">
              <a:defRPr/>
            </a:pPr>
            <a:r>
              <a:rPr lang="en-US" altLang="zh-CN" dirty="0" smtClean="0"/>
              <a:t>number</a:t>
            </a:r>
            <a:r>
              <a:rPr lang="zh-CN" altLang="en-US" dirty="0" smtClean="0"/>
              <a:t>：整数或浮点数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object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中的对象、数组和</a:t>
            </a:r>
            <a:r>
              <a:rPr lang="en-US" altLang="zh-CN" dirty="0" smtClean="0"/>
              <a:t>null</a:t>
            </a:r>
          </a:p>
        </p:txBody>
      </p:sp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2000250" y="6072188"/>
            <a:ext cx="4572000" cy="428625"/>
            <a:chOff x="3143240" y="5143512"/>
            <a:chExt cx="4572032" cy="428628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4828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 bwMode="auto">
            <a:xfrm>
              <a:off x="3962396" y="5187962"/>
              <a:ext cx="3205185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typeof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的用法</a:t>
              </a:r>
            </a:p>
          </p:txBody>
        </p:sp>
      </p:grpSp>
      <p:sp>
        <p:nvSpPr>
          <p:cNvPr id="10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1F242D-694C-41F2-9303-B7838CD6D403}" type="slidenum">
              <a:rPr lang="zh-CN" altLang="en-US" smtClean="0"/>
              <a:pPr>
                <a:defRPr/>
              </a:pPr>
              <a:t>14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5003800" y="285750"/>
            <a:ext cx="396081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核心语法</a:t>
            </a:r>
            <a:r>
              <a:rPr lang="en-US" altLang="zh-CN" dirty="0" smtClean="0"/>
              <a:t>—String</a:t>
            </a:r>
            <a:r>
              <a:rPr dirty="0" smtClean="0"/>
              <a:t>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1998538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属性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字符串对象</a:t>
            </a:r>
            <a:r>
              <a:rPr lang="en-US" smtClean="0"/>
              <a:t>.length</a:t>
            </a:r>
          </a:p>
          <a:p>
            <a:pPr lvl="1">
              <a:defRPr/>
            </a:pPr>
            <a:r>
              <a:rPr lang="zh-CN" altLang="en-US" smtClean="0"/>
              <a:t>方法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字符串对象</a:t>
            </a:r>
            <a:r>
              <a:rPr lang="en-US" altLang="en-US" smtClean="0"/>
              <a:t>.</a:t>
            </a:r>
            <a:r>
              <a:rPr lang="zh-CN" altLang="en-US" smtClean="0"/>
              <a:t>方法名</a:t>
            </a:r>
            <a:r>
              <a:rPr lang="en-US" altLang="en-US" smtClean="0"/>
              <a:t>();</a:t>
            </a:r>
            <a:endParaRPr lang="en-US" altLang="en-US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4572000" y="1782286"/>
            <a:ext cx="4429125" cy="652582"/>
          </a:xfrm>
          <a:prstGeom prst="roundRect">
            <a:avLst>
              <a:gd name="adj" fmla="val 181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en-US" b="1" dirty="0" err="1">
                <a:latin typeface="+mj-lt"/>
                <a:ea typeface="+mj-ea"/>
              </a:rPr>
              <a:t>var</a:t>
            </a:r>
            <a:r>
              <a:rPr lang="en-US" altLang="en-US" b="1" dirty="0">
                <a:latin typeface="+mj-lt"/>
                <a:ea typeface="+mj-ea"/>
              </a:rPr>
              <a:t> </a:t>
            </a:r>
            <a:r>
              <a:rPr lang="en-US" altLang="en-US" b="1" dirty="0" err="1">
                <a:latin typeface="+mj-lt"/>
                <a:ea typeface="+mj-ea"/>
              </a:rPr>
              <a:t>str</a:t>
            </a:r>
            <a:r>
              <a:rPr lang="en-US" altLang="en-US" b="1" dirty="0">
                <a:latin typeface="+mj-lt"/>
                <a:ea typeface="+mj-ea"/>
              </a:rPr>
              <a:t>="this is JavaScript";</a:t>
            </a:r>
            <a:endParaRPr lang="zh-CN" altLang="en-US" b="1" dirty="0">
              <a:latin typeface="+mj-lt"/>
              <a:ea typeface="+mj-ea"/>
            </a:endParaRPr>
          </a:p>
          <a:p>
            <a:r>
              <a:rPr lang="en-US" altLang="en-US" b="1" dirty="0" err="1">
                <a:latin typeface="+mj-lt"/>
                <a:ea typeface="+mj-ea"/>
              </a:rPr>
              <a:t>var</a:t>
            </a:r>
            <a:r>
              <a:rPr lang="en-US" altLang="en-US" b="1" dirty="0">
                <a:latin typeface="+mj-lt"/>
                <a:ea typeface="+mj-ea"/>
              </a:rPr>
              <a:t> </a:t>
            </a:r>
            <a:r>
              <a:rPr lang="en-US" altLang="en-US" b="1" dirty="0" err="1">
                <a:latin typeface="+mj-lt"/>
                <a:ea typeface="+mj-ea"/>
              </a:rPr>
              <a:t>strLength</a:t>
            </a:r>
            <a:r>
              <a:rPr lang="en-US" altLang="en-US" b="1" dirty="0">
                <a:latin typeface="+mj-lt"/>
                <a:ea typeface="+mj-ea"/>
              </a:rPr>
              <a:t>=</a:t>
            </a:r>
            <a:r>
              <a:rPr lang="en-US" altLang="en-US" b="1" dirty="0" err="1">
                <a:latin typeface="+mj-lt"/>
                <a:ea typeface="+mj-ea"/>
              </a:rPr>
              <a:t>str.length</a:t>
            </a:r>
            <a:r>
              <a:rPr lang="en-US" altLang="en-US" b="1" dirty="0">
                <a:latin typeface="+mj-lt"/>
                <a:ea typeface="+mj-ea"/>
              </a:rPr>
              <a:t>;    //</a:t>
            </a:r>
            <a:r>
              <a:rPr lang="zh-CN" altLang="en-US" b="1" dirty="0">
                <a:latin typeface="+mj-lt"/>
                <a:ea typeface="+mj-ea"/>
              </a:rPr>
              <a:t>长度是</a:t>
            </a:r>
            <a:r>
              <a:rPr lang="en-US" altLang="en-US" b="1" dirty="0">
                <a:latin typeface="+mj-lt"/>
                <a:ea typeface="+mj-ea"/>
              </a:rPr>
              <a:t>18</a:t>
            </a:r>
            <a:endParaRPr lang="zh-CN" altLang="en-US" b="1" dirty="0">
              <a:latin typeface="+mj-lt"/>
              <a:ea typeface="+mj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71500" y="3357563"/>
          <a:ext cx="8143875" cy="3214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7340"/>
                <a:gridCol w="5246535"/>
              </a:tblGrid>
              <a:tr h="60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方法名称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9" marR="91439" horzOverflow="overflow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说      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9" marR="91439" horzOverflow="overflow"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515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charAt(index)</a:t>
                      </a:r>
                      <a:endParaRPr kumimoji="0" lang="zh-CN" altLang="en-US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返回在指定位置的字符</a:t>
                      </a:r>
                    </a:p>
                  </a:txBody>
                  <a:tcPr marL="68580" marR="68580" marT="0" marB="17780"/>
                </a:tc>
              </a:tr>
              <a:tr h="6565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indexOf</a:t>
                      </a:r>
                      <a:r>
                        <a:rPr kumimoji="0" lang="en-US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en-US" sz="2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kumimoji="0" lang="en-US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index)</a:t>
                      </a:r>
                      <a:endParaRPr kumimoji="0" lang="zh-CN" altLang="en-US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查找某个指定的字符串在字符串中首次出现的位置</a:t>
                      </a:r>
                      <a:endParaRPr kumimoji="0" lang="en-US" altLang="zh-CN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/>
                </a:tc>
              </a:tr>
              <a:tr h="9881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substring(index1</a:t>
                      </a: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kumimoji="0" lang="en-US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index2)</a:t>
                      </a:r>
                      <a:endParaRPr kumimoji="0" lang="zh-CN" altLang="en-US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返回位于指定索引</a:t>
                      </a:r>
                      <a:r>
                        <a:rPr kumimoji="0" lang="en-US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index1</a:t>
                      </a: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kumimoji="0" lang="en-US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index2</a:t>
                      </a: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之间的字符串，并且包括索引</a:t>
                      </a:r>
                      <a:r>
                        <a:rPr kumimoji="0" lang="en-US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index1</a:t>
                      </a: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对应的字符，不包括索引</a:t>
                      </a:r>
                      <a:r>
                        <a:rPr kumimoji="0" lang="en-US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index2</a:t>
                      </a: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对应的字符</a:t>
                      </a:r>
                    </a:p>
                  </a:txBody>
                  <a:tcPr marL="68580" marR="68580" marT="0" marB="17780"/>
                </a:tc>
              </a:tr>
              <a:tr h="4485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split(str)</a:t>
                      </a:r>
                      <a:endParaRPr kumimoji="0" lang="zh-CN" altLang="en-US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将字符串分割为字符串数组</a:t>
                      </a:r>
                    </a:p>
                  </a:txBody>
                  <a:tcPr marL="68580" marR="68580" marT="0" marB="17780"/>
                </a:tc>
              </a:tr>
            </a:tbl>
          </a:graphicData>
        </a:graphic>
      </p:graphicFrame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1F242D-694C-41F2-9303-B7838CD6D403}" type="slidenum">
              <a:rPr lang="zh-CN" altLang="en-US" smtClean="0"/>
              <a:pPr>
                <a:defRPr/>
              </a:pPr>
              <a:t>15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809" y="4288168"/>
            <a:ext cx="3286125" cy="1571625"/>
          </a:xfrm>
          <a:prstGeom prst="rect">
            <a:avLst/>
          </a:prstGeom>
        </p:spPr>
      </p:pic>
      <p:sp>
        <p:nvSpPr>
          <p:cNvPr id="24579" name="标题 1"/>
          <p:cNvSpPr>
            <a:spLocks noGrp="1"/>
          </p:cNvSpPr>
          <p:nvPr>
            <p:ph type="title"/>
          </p:nvPr>
        </p:nvSpPr>
        <p:spPr>
          <a:xfrm>
            <a:off x="5635625" y="285750"/>
            <a:ext cx="332898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核心语法</a:t>
            </a:r>
            <a:r>
              <a:rPr lang="en-US" altLang="zh-CN" dirty="0" smtClean="0"/>
              <a:t>—</a:t>
            </a:r>
            <a:r>
              <a:rPr dirty="0" smtClean="0"/>
              <a:t>数组</a:t>
            </a:r>
            <a:r>
              <a:rPr lang="en-US" altLang="zh-CN" dirty="0" smtClean="0"/>
              <a:t>2-1</a:t>
            </a:r>
            <a:endParaRPr dirty="0" smtClean="0"/>
          </a:p>
        </p:txBody>
      </p:sp>
      <p:sp>
        <p:nvSpPr>
          <p:cNvPr id="24580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5731991" cy="2232818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创建数组</a:t>
            </a:r>
          </a:p>
        </p:txBody>
      </p:sp>
      <p:sp>
        <p:nvSpPr>
          <p:cNvPr id="35846" name="矩形 3"/>
          <p:cNvSpPr>
            <a:spLocks noChangeArrowheads="1"/>
          </p:cNvSpPr>
          <p:nvPr/>
        </p:nvSpPr>
        <p:spPr bwMode="auto">
          <a:xfrm>
            <a:off x="1214438" y="1772816"/>
            <a:ext cx="3625736" cy="452432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  <a:extLst/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数组名称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= new Array(size);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856013" y="717101"/>
            <a:ext cx="1411287" cy="776287"/>
          </a:xfrm>
          <a:prstGeom prst="wedgeRoundRectCallout">
            <a:avLst>
              <a:gd name="adj1" fmla="val -25426"/>
              <a:gd name="adj2" fmla="val 5131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表示数组的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关键字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000625" y="857250"/>
            <a:ext cx="2103438" cy="776288"/>
          </a:xfrm>
          <a:prstGeom prst="wedgeRoundRectCallout">
            <a:avLst>
              <a:gd name="adj1" fmla="val -19803"/>
              <a:gd name="adj2" fmla="val 5278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表示数组中可存放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的元素总数</a:t>
            </a:r>
          </a:p>
        </p:txBody>
      </p:sp>
      <p:sp>
        <p:nvSpPr>
          <p:cNvPr id="35849" name="内容占位符 2"/>
          <p:cNvSpPr txBox="1">
            <a:spLocks/>
          </p:cNvSpPr>
          <p:nvPr/>
        </p:nvSpPr>
        <p:spPr bwMode="auto">
          <a:xfrm>
            <a:off x="755650" y="2205038"/>
            <a:ext cx="7931150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>
                <a:ea typeface="微软雅黑" pitchFamily="34" charset="-122"/>
              </a:rPr>
              <a:t>为数组元素赋值</a:t>
            </a:r>
          </a:p>
        </p:txBody>
      </p:sp>
      <p:sp>
        <p:nvSpPr>
          <p:cNvPr id="8" name="圆角矩形 11"/>
          <p:cNvSpPr>
            <a:spLocks noChangeArrowheads="1"/>
          </p:cNvSpPr>
          <p:nvPr/>
        </p:nvSpPr>
        <p:spPr bwMode="auto">
          <a:xfrm>
            <a:off x="1000125" y="3214688"/>
            <a:ext cx="7000875" cy="465137"/>
          </a:xfrm>
          <a:prstGeom prst="roundRect">
            <a:avLst>
              <a:gd name="adj" fmla="val 535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var fruit= new Array("apple", "orange", "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peach","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banana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</p:txBody>
      </p:sp>
      <p:sp>
        <p:nvSpPr>
          <p:cNvPr id="9" name="圆角矩形 11"/>
          <p:cNvSpPr>
            <a:spLocks noChangeArrowheads="1"/>
          </p:cNvSpPr>
          <p:nvPr/>
        </p:nvSpPr>
        <p:spPr bwMode="auto">
          <a:xfrm>
            <a:off x="1000125" y="3929063"/>
            <a:ext cx="4714875" cy="1947862"/>
          </a:xfrm>
          <a:prstGeom prst="roundRect">
            <a:avLst>
              <a:gd name="adj" fmla="val 7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var fruit = new Array(4);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fruit [0] = " apple ";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fruit [1] = " orange ";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fruit [2] = " peach ";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fruit [3] = "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banana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";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755650" y="2741613"/>
            <a:ext cx="5173663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>
                <a:ea typeface="微软雅黑" pitchFamily="34" charset="-122"/>
              </a:rPr>
              <a:t>访问数组</a:t>
            </a:r>
          </a:p>
        </p:txBody>
      </p:sp>
      <p:sp>
        <p:nvSpPr>
          <p:cNvPr id="12" name="圆角矩形 11"/>
          <p:cNvSpPr>
            <a:spLocks noChangeArrowheads="1"/>
          </p:cNvSpPr>
          <p:nvPr/>
        </p:nvSpPr>
        <p:spPr bwMode="auto">
          <a:xfrm>
            <a:off x="1008182" y="3696494"/>
            <a:ext cx="2428883" cy="46513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数组名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[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下标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]</a:t>
            </a:r>
          </a:p>
        </p:txBody>
      </p:sp>
      <p:cxnSp>
        <p:nvCxnSpPr>
          <p:cNvPr id="13" name="直接箭头连接符 12"/>
          <p:cNvCxnSpPr>
            <a:endCxn id="5" idx="4"/>
          </p:cNvCxnSpPr>
          <p:nvPr/>
        </p:nvCxnSpPr>
        <p:spPr bwMode="auto">
          <a:xfrm rot="5400000" flipH="1" flipV="1">
            <a:off x="2922711" y="1722696"/>
            <a:ext cx="499315" cy="6122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6" idx="4"/>
          </p:cNvCxnSpPr>
          <p:nvPr/>
        </p:nvCxnSpPr>
        <p:spPr bwMode="auto">
          <a:xfrm flipV="1">
            <a:off x="4500562" y="1655150"/>
            <a:ext cx="1135238" cy="34388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组合 71"/>
          <p:cNvGrpSpPr>
            <a:grpSpLocks/>
          </p:cNvGrpSpPr>
          <p:nvPr/>
        </p:nvGrpSpPr>
        <p:grpSpPr bwMode="auto">
          <a:xfrm>
            <a:off x="66543" y="1781808"/>
            <a:ext cx="1000125" cy="400050"/>
            <a:chOff x="1000100" y="1801286"/>
            <a:chExt cx="1000132" cy="400110"/>
          </a:xfrm>
        </p:grpSpPr>
        <p:pic>
          <p:nvPicPr>
            <p:cNvPr id="21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19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1F242D-694C-41F2-9303-B7838CD6D403}" type="slidenum">
              <a:rPr lang="zh-CN" altLang="en-US" smtClean="0"/>
              <a:pPr>
                <a:defRPr/>
              </a:pPr>
              <a:t>16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8" grpId="1" animBg="1"/>
      <p:bldP spid="9" grpId="0" animBg="1"/>
      <p:bldP spid="9" grpId="1" animBg="1"/>
      <p:bldP spid="11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5580063" y="285750"/>
            <a:ext cx="338455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核心语法</a:t>
            </a:r>
            <a:r>
              <a:rPr lang="en-US" altLang="zh-CN" dirty="0" smtClean="0"/>
              <a:t>—</a:t>
            </a:r>
            <a:r>
              <a:rPr dirty="0" smtClean="0"/>
              <a:t>数组</a:t>
            </a:r>
            <a:r>
              <a:rPr lang="en-US" altLang="zh-CN" dirty="0" smtClean="0"/>
              <a:t>2-2</a:t>
            </a:r>
            <a:endParaRPr dirty="0" smtClean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数组的常用属性和方法</a:t>
            </a:r>
          </a:p>
        </p:txBody>
      </p:sp>
      <p:grpSp>
        <p:nvGrpSpPr>
          <p:cNvPr id="2" name="组合 57"/>
          <p:cNvGrpSpPr>
            <a:grpSpLocks/>
          </p:cNvGrpSpPr>
          <p:nvPr/>
        </p:nvGrpSpPr>
        <p:grpSpPr bwMode="auto">
          <a:xfrm>
            <a:off x="71438" y="5072063"/>
            <a:ext cx="842962" cy="400050"/>
            <a:chOff x="3786182" y="3143248"/>
            <a:chExt cx="843709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3929184" y="3143248"/>
              <a:ext cx="700707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宋体" charset="-122"/>
                </a:rPr>
                <a:t>经验</a:t>
              </a:r>
            </a:p>
          </p:txBody>
        </p:sp>
        <p:pic>
          <p:nvPicPr>
            <p:cNvPr id="36907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3" name="Group 29"/>
          <p:cNvGraphicFramePr>
            <a:graphicFrameLocks noGrp="1"/>
          </p:cNvGraphicFramePr>
          <p:nvPr/>
        </p:nvGraphicFramePr>
        <p:xfrm>
          <a:off x="785813" y="1857375"/>
          <a:ext cx="7358062" cy="3143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571625"/>
                <a:gridCol w="4643437"/>
              </a:tblGrid>
              <a:tr h="4911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bg1"/>
                          </a:solidFill>
                          <a:latin typeface="黑体" pitchFamily="2" charset="-122"/>
                          <a:ea typeface="黑体" pitchFamily="2" charset="-122"/>
                          <a:cs typeface="Times New Roman"/>
                        </a:rPr>
                        <a:t>类别</a:t>
                      </a:r>
                      <a:endParaRPr lang="zh-CN" sz="2000" kern="100" dirty="0">
                        <a:solidFill>
                          <a:schemeClr val="bg1"/>
                        </a:solidFill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bg1"/>
                          </a:solidFill>
                          <a:latin typeface="黑体" pitchFamily="2" charset="-122"/>
                          <a:ea typeface="黑体" pitchFamily="2" charset="-122"/>
                          <a:cs typeface="Times New Roman"/>
                        </a:rPr>
                        <a:t>名称</a:t>
                      </a:r>
                      <a:endParaRPr lang="zh-CN" sz="2000" kern="100" dirty="0">
                        <a:solidFill>
                          <a:schemeClr val="bg1"/>
                        </a:solidFill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bg1"/>
                          </a:solidFill>
                          <a:latin typeface="黑体" pitchFamily="2" charset="-122"/>
                          <a:ea typeface="黑体" pitchFamily="2" charset="-122"/>
                          <a:cs typeface="Times New Roman"/>
                        </a:rPr>
                        <a:t>描述</a:t>
                      </a:r>
                      <a:endParaRPr lang="zh-CN" sz="2000" kern="100" dirty="0">
                        <a:solidFill>
                          <a:schemeClr val="bg1"/>
                        </a:solidFill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420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j-lt"/>
                          <a:ea typeface="+mn-ea"/>
                          <a:cs typeface="Times New Roman"/>
                        </a:rPr>
                        <a:t>属性</a:t>
                      </a: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+mj-lt"/>
                          <a:ea typeface="+mn-ea"/>
                          <a:cs typeface="Times New Roman"/>
                        </a:rPr>
                        <a:t>length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j-lt"/>
                          <a:ea typeface="+mn-ea"/>
                          <a:cs typeface="Times New Roman"/>
                        </a:rPr>
                        <a:t>设置或返回数组中元素的数目</a:t>
                      </a: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039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j-lt"/>
                          <a:ea typeface="+mn-ea"/>
                          <a:cs typeface="Times New Roman"/>
                        </a:rPr>
                        <a:t>方法</a:t>
                      </a: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+mj-lt"/>
                          <a:ea typeface="+mn-ea"/>
                          <a:cs typeface="Times New Roman"/>
                        </a:rPr>
                        <a:t>join( )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j-lt"/>
                          <a:ea typeface="+mn-ea"/>
                          <a:cs typeface="Times New Roman"/>
                        </a:rPr>
                        <a:t>把数组的所有元素放入一个字符串，通过一个的分隔符进行分隔</a:t>
                      </a: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020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+mj-lt"/>
                          <a:ea typeface="+mn-ea"/>
                          <a:cs typeface="Times New Roman"/>
                        </a:rPr>
                        <a:t>sort()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j-lt"/>
                          <a:ea typeface="+mn-ea"/>
                          <a:cs typeface="Times New Roman"/>
                        </a:rPr>
                        <a:t>对数组排序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039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+mj-lt"/>
                          <a:ea typeface="+mn-ea"/>
                          <a:cs typeface="Times New Roman"/>
                        </a:rPr>
                        <a:t>push()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j-lt"/>
                          <a:ea typeface="+mn-ea"/>
                          <a:cs typeface="Times New Roman"/>
                        </a:rPr>
                        <a:t>向数组末尾添加一个或更多</a:t>
                      </a:r>
                      <a:r>
                        <a:rPr lang="zh-CN" altLang="en-US" sz="1800" b="1" kern="100" baseline="0" dirty="0" smtClean="0">
                          <a:latin typeface="+mj-lt"/>
                          <a:ea typeface="+mn-ea"/>
                          <a:cs typeface="Times New Roman"/>
                        </a:rPr>
                        <a:t> 元素，并返回新的长度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2000250" y="6286500"/>
            <a:ext cx="4572000" cy="428625"/>
            <a:chOff x="3143240" y="5143512"/>
            <a:chExt cx="457203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6904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4205940" y="5187962"/>
              <a:ext cx="2786359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数组的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应用</a:t>
              </a:r>
            </a:p>
          </p:txBody>
        </p: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1100163" y="4991646"/>
            <a:ext cx="6500812" cy="1066800"/>
            <a:chOff x="1071563" y="5292725"/>
            <a:chExt cx="6500812" cy="1066800"/>
          </a:xfrm>
        </p:grpSpPr>
        <p:sp>
          <p:nvSpPr>
            <p:cNvPr id="12" name="AutoShape 6"/>
            <p:cNvSpPr>
              <a:spLocks noChangeArrowheads="1"/>
            </p:cNvSpPr>
            <p:nvPr/>
          </p:nvSpPr>
          <p:spPr bwMode="auto">
            <a:xfrm>
              <a:off x="1071563" y="5500688"/>
              <a:ext cx="6500812" cy="858837"/>
            </a:xfrm>
            <a:prstGeom prst="roundRect">
              <a:avLst>
                <a:gd name="adj" fmla="val 178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更多方法可查阅</a:t>
              </a:r>
              <a:r>
                <a:rPr lang="en-US" altLang="zh-CN" b="1" dirty="0" err="1">
                  <a:latin typeface="微软雅黑" pitchFamily="34" charset="-122"/>
                  <a:ea typeface="微软雅黑" pitchFamily="34" charset="-122"/>
                </a:rPr>
                <a:t>JavaScrpt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 Array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对象参考手册：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http://www.w3school.com.cn/js/jsref_obj_array.asp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897" name="AutoShape 4"/>
            <p:cNvSpPr>
              <a:spLocks noChangeArrowheads="1"/>
            </p:cNvSpPr>
            <p:nvPr/>
          </p:nvSpPr>
          <p:spPr bwMode="gray">
            <a:xfrm>
              <a:off x="7215188" y="5292725"/>
              <a:ext cx="357187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17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1F242D-694C-41F2-9303-B7838CD6D403}" type="slidenum">
              <a:rPr lang="zh-CN" altLang="en-US" smtClean="0"/>
              <a:pPr>
                <a:defRPr/>
              </a:pPr>
              <a:t>17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5508625" y="285750"/>
            <a:ext cx="345598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核心语法</a:t>
            </a:r>
            <a:r>
              <a:rPr lang="en-US" altLang="zh-CN" dirty="0" smtClean="0"/>
              <a:t>—</a:t>
            </a:r>
            <a:r>
              <a:rPr dirty="0" smtClean="0"/>
              <a:t>运算符号</a:t>
            </a:r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680876"/>
              </p:ext>
            </p:extLst>
          </p:nvPr>
        </p:nvGraphicFramePr>
        <p:xfrm>
          <a:off x="1043608" y="1556792"/>
          <a:ext cx="7429500" cy="3929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38"/>
                <a:gridCol w="5072062"/>
              </a:tblGrid>
              <a:tr h="6403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bg1"/>
                          </a:solidFill>
                        </a:rPr>
                        <a:t>类型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bg1"/>
                          </a:solidFill>
                        </a:rPr>
                        <a:t>运算符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10344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算术运算符</a:t>
                      </a:r>
                      <a:endParaRPr lang="zh-CN" altLang="en-US" sz="1800" b="1" dirty="0"/>
                    </a:p>
                  </a:txBody>
                  <a:tcPr marL="88145" marR="8814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+</a:t>
                      </a:r>
                      <a:r>
                        <a:rPr lang="zh-CN" altLang="en-US" sz="1800" b="1" baseline="0" dirty="0" smtClean="0"/>
                        <a:t>    </a:t>
                      </a:r>
                      <a:r>
                        <a:rPr lang="en-US" altLang="zh-CN" sz="1800" b="1" baseline="0" dirty="0" smtClean="0"/>
                        <a:t>-</a:t>
                      </a:r>
                      <a:r>
                        <a:rPr lang="zh-CN" altLang="en-US" sz="1800" b="1" baseline="0" dirty="0" smtClean="0"/>
                        <a:t>   *    </a:t>
                      </a:r>
                      <a:r>
                        <a:rPr lang="en-US" altLang="zh-CN" sz="1800" b="1" baseline="0" dirty="0" smtClean="0"/>
                        <a:t>/</a:t>
                      </a:r>
                      <a:r>
                        <a:rPr lang="zh-CN" altLang="en-US" sz="1800" b="1" baseline="0" dirty="0" smtClean="0"/>
                        <a:t>    </a:t>
                      </a:r>
                      <a:r>
                        <a:rPr lang="en-US" altLang="zh-CN" sz="1800" b="1" baseline="0" dirty="0" smtClean="0"/>
                        <a:t>%</a:t>
                      </a:r>
                      <a:r>
                        <a:rPr lang="zh-CN" altLang="en-US" sz="1800" b="1" baseline="0" dirty="0" smtClean="0"/>
                        <a:t>    </a:t>
                      </a:r>
                      <a:r>
                        <a:rPr lang="en-US" altLang="zh-CN" sz="1800" b="1" baseline="0" dirty="0" smtClean="0"/>
                        <a:t>++</a:t>
                      </a:r>
                      <a:r>
                        <a:rPr lang="zh-CN" altLang="en-US" sz="1800" b="1" baseline="0" dirty="0" smtClean="0"/>
                        <a:t>    </a:t>
                      </a:r>
                      <a:r>
                        <a:rPr lang="en-US" altLang="zh-CN" sz="1800" b="1" baseline="0" dirty="0" smtClean="0"/>
                        <a:t>—</a:t>
                      </a:r>
                      <a:endParaRPr lang="zh-CN" altLang="en-US" sz="1800" b="1" dirty="0"/>
                    </a:p>
                  </a:txBody>
                  <a:tcPr marL="88145" marR="8814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5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赋值运算符</a:t>
                      </a:r>
                      <a:endParaRPr lang="zh-CN" altLang="en-US" sz="1800" b="1" dirty="0"/>
                    </a:p>
                  </a:txBody>
                  <a:tcPr marL="88145" marR="8814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=</a:t>
                      </a:r>
                      <a:r>
                        <a:rPr lang="zh-CN" altLang="en-US" sz="1800" b="1" dirty="0" smtClean="0"/>
                        <a:t>    </a:t>
                      </a:r>
                      <a:r>
                        <a:rPr lang="en-US" altLang="zh-CN" sz="1800" b="1" dirty="0" smtClean="0"/>
                        <a:t>+=</a:t>
                      </a:r>
                      <a:r>
                        <a:rPr lang="zh-CN" altLang="en-US" sz="1800" b="1" dirty="0" smtClean="0"/>
                        <a:t>   </a:t>
                      </a:r>
                      <a:r>
                        <a:rPr lang="en-US" altLang="zh-CN" sz="1800" b="1" dirty="0" smtClean="0"/>
                        <a:t>-=</a:t>
                      </a:r>
                      <a:endParaRPr lang="zh-CN" altLang="en-US" sz="1800" b="1" dirty="0"/>
                    </a:p>
                  </a:txBody>
                  <a:tcPr marL="88145" marR="8814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44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比较运算符</a:t>
                      </a:r>
                      <a:endParaRPr lang="zh-CN" altLang="en-US" sz="1800" b="1" dirty="0"/>
                    </a:p>
                  </a:txBody>
                  <a:tcPr marL="88145" marR="8814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&gt;</a:t>
                      </a:r>
                      <a:r>
                        <a:rPr lang="zh-CN" altLang="en-US" sz="1800" b="1" dirty="0" smtClean="0"/>
                        <a:t>    </a:t>
                      </a:r>
                      <a:r>
                        <a:rPr lang="en-US" altLang="zh-CN" sz="1800" b="1" dirty="0" smtClean="0"/>
                        <a:t>&lt;</a:t>
                      </a:r>
                      <a:r>
                        <a:rPr lang="zh-CN" altLang="en-US" sz="1800" b="1" dirty="0" smtClean="0"/>
                        <a:t>     </a:t>
                      </a:r>
                      <a:r>
                        <a:rPr lang="en-US" altLang="zh-CN" sz="1800" b="1" dirty="0" smtClean="0"/>
                        <a:t>&gt;=</a:t>
                      </a:r>
                      <a:r>
                        <a:rPr lang="zh-CN" altLang="en-US" sz="1800" b="1" dirty="0" smtClean="0"/>
                        <a:t>      </a:t>
                      </a:r>
                      <a:r>
                        <a:rPr lang="en-US" altLang="zh-CN" sz="1800" b="1" dirty="0" smtClean="0"/>
                        <a:t>&lt;=</a:t>
                      </a:r>
                      <a:r>
                        <a:rPr lang="zh-CN" altLang="en-US" sz="1800" b="1" dirty="0" smtClean="0"/>
                        <a:t>     </a:t>
                      </a:r>
                      <a:r>
                        <a:rPr lang="en-US" altLang="zh-CN" sz="1800" b="1" dirty="0" smtClean="0"/>
                        <a:t>==</a:t>
                      </a:r>
                      <a:r>
                        <a:rPr lang="zh-CN" altLang="en-US" sz="1800" b="1" dirty="0" smtClean="0"/>
                        <a:t>    </a:t>
                      </a:r>
                      <a:r>
                        <a:rPr lang="en-US" altLang="zh-CN" sz="1800" b="1" dirty="0" smtClean="0"/>
                        <a:t>!=   ===</a:t>
                      </a:r>
                      <a:r>
                        <a:rPr lang="zh-CN" altLang="en-US" sz="1800" b="1" dirty="0" smtClean="0"/>
                        <a:t>   </a:t>
                      </a:r>
                      <a:r>
                        <a:rPr lang="en-US" altLang="zh-CN" sz="1800" b="1" dirty="0" smtClean="0"/>
                        <a:t>!==</a:t>
                      </a:r>
                      <a:endParaRPr lang="zh-CN" altLang="en-US" sz="1800" b="1" dirty="0"/>
                    </a:p>
                  </a:txBody>
                  <a:tcPr marL="88145" marR="8814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11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逻辑运算符</a:t>
                      </a:r>
                      <a:endParaRPr lang="zh-CN" altLang="en-US" sz="1800" b="1" dirty="0"/>
                    </a:p>
                  </a:txBody>
                  <a:tcPr marL="88145" marR="8814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zh-CN" sz="1800" b="1" dirty="0" smtClean="0"/>
                        <a:t>!</a:t>
                      </a:r>
                      <a:endParaRPr lang="zh-CN" altLang="en-US" sz="1800" b="1" dirty="0"/>
                    </a:p>
                  </a:txBody>
                  <a:tcPr marL="88145" marR="8814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1F242D-694C-41F2-9303-B7838CD6D403}" type="slidenum">
              <a:rPr lang="zh-CN" altLang="en-US" smtClean="0"/>
              <a:pPr>
                <a:defRPr/>
              </a:pPr>
              <a:t>18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1143000" y="1857375"/>
            <a:ext cx="4003675" cy="299243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if(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条件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)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{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  //JavaScript</a:t>
            </a:r>
            <a:r>
              <a:rPr lang="zh-CN" altLang="en-US" b="1" dirty="0">
                <a:ea typeface="宋体" charset="-122"/>
              </a:rPr>
              <a:t>代码</a:t>
            </a:r>
            <a:r>
              <a:rPr lang="en-US" altLang="zh-CN" b="1" dirty="0">
                <a:ea typeface="宋体" charset="-122"/>
              </a:rPr>
              <a:t>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}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else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{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 //JavaScript</a:t>
            </a:r>
            <a:r>
              <a:rPr lang="zh-CN" altLang="en-US" b="1" dirty="0">
                <a:ea typeface="宋体" charset="-122"/>
              </a:rPr>
              <a:t>代码</a:t>
            </a:r>
            <a:r>
              <a:rPr lang="en-US" altLang="zh-CN" b="1" dirty="0">
                <a:ea typeface="宋体" charset="-122"/>
              </a:rPr>
              <a:t>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}</a:t>
            </a: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1147460" y="2204864"/>
            <a:ext cx="4000500" cy="405447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switch (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表达式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)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 smtClean="0">
                <a:ea typeface="宋体" charset="-122"/>
              </a:rPr>
              <a:t>{    case </a:t>
            </a:r>
            <a:r>
              <a:rPr lang="zh-CN" altLang="en-US" b="1" dirty="0">
                <a:ea typeface="宋体" charset="-122"/>
              </a:rPr>
              <a:t>常量</a:t>
            </a:r>
            <a:r>
              <a:rPr lang="en-US" altLang="zh-CN" b="1" dirty="0">
                <a:ea typeface="宋体" charset="-122"/>
              </a:rPr>
              <a:t>1 :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             JavaScript</a:t>
            </a:r>
            <a:r>
              <a:rPr lang="zh-CN" altLang="en-US" b="1" dirty="0">
                <a:ea typeface="宋体" charset="-122"/>
              </a:rPr>
              <a:t>语句</a:t>
            </a:r>
            <a:r>
              <a:rPr lang="en-US" altLang="zh-CN" b="1" dirty="0">
                <a:ea typeface="宋体" charset="-122"/>
              </a:rPr>
              <a:t>1;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	</a:t>
            </a:r>
            <a:r>
              <a:rPr lang="en-US" altLang="zh-CN" b="1" dirty="0" smtClean="0">
                <a:ea typeface="宋体" charset="-122"/>
              </a:rPr>
              <a:t>break</a:t>
            </a:r>
            <a:r>
              <a:rPr lang="en-US" altLang="zh-CN" b="1" dirty="0">
                <a:ea typeface="宋体" charset="-122"/>
              </a:rPr>
              <a:t>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      case </a:t>
            </a:r>
            <a:r>
              <a:rPr lang="zh-CN" altLang="en-US" b="1" dirty="0">
                <a:ea typeface="宋体" charset="-122"/>
              </a:rPr>
              <a:t>常量</a:t>
            </a:r>
            <a:r>
              <a:rPr lang="en-US" altLang="zh-CN" b="1" dirty="0">
                <a:ea typeface="宋体" charset="-122"/>
              </a:rPr>
              <a:t>2 :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	</a:t>
            </a:r>
            <a:r>
              <a:rPr lang="en-US" altLang="zh-CN" b="1" dirty="0" smtClean="0">
                <a:ea typeface="宋体" charset="-122"/>
              </a:rPr>
              <a:t>JavaScript</a:t>
            </a:r>
            <a:r>
              <a:rPr lang="zh-CN" altLang="en-US" b="1" dirty="0">
                <a:ea typeface="宋体" charset="-122"/>
              </a:rPr>
              <a:t>语句</a:t>
            </a:r>
            <a:r>
              <a:rPr lang="en-US" altLang="zh-CN" b="1" dirty="0">
                <a:ea typeface="宋体" charset="-122"/>
              </a:rPr>
              <a:t>2;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	</a:t>
            </a:r>
            <a:r>
              <a:rPr lang="en-US" altLang="zh-CN" b="1" dirty="0" smtClean="0">
                <a:ea typeface="宋体" charset="-122"/>
              </a:rPr>
              <a:t>break</a:t>
            </a:r>
            <a:r>
              <a:rPr lang="en-US" altLang="zh-CN" b="1" dirty="0">
                <a:ea typeface="宋体" charset="-122"/>
              </a:rPr>
              <a:t>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        ...</a:t>
            </a:r>
            <a:endParaRPr lang="en-US" altLang="zh-CN" b="1" dirty="0">
              <a:ea typeface="宋体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       default </a:t>
            </a:r>
            <a:r>
              <a:rPr lang="en-US" altLang="zh-CN" b="1" dirty="0">
                <a:ea typeface="宋体" charset="-122"/>
              </a:rPr>
              <a:t>: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 smtClean="0">
                <a:ea typeface="宋体" charset="-122"/>
              </a:rPr>
              <a:t>             JavaScript</a:t>
            </a:r>
            <a:r>
              <a:rPr lang="zh-CN" altLang="en-US" b="1" dirty="0">
                <a:ea typeface="宋体" charset="-122"/>
              </a:rPr>
              <a:t>语句</a:t>
            </a:r>
            <a:r>
              <a:rPr lang="en-US" altLang="zh-CN" b="1" dirty="0">
                <a:ea typeface="宋体" charset="-122"/>
              </a:rPr>
              <a:t>3;   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}</a:t>
            </a:r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>
            <a:off x="1048494" y="3023390"/>
            <a:ext cx="4000500" cy="33591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for(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初始化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;  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条件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;  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增量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)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{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   </a:t>
            </a:r>
            <a:r>
              <a:rPr lang="en-US" altLang="zh-CN" b="1" dirty="0" smtClean="0">
                <a:ea typeface="宋体" charset="-122"/>
              </a:rPr>
              <a:t>  JavaScript</a:t>
            </a:r>
            <a:r>
              <a:rPr lang="zh-CN" altLang="en-US" b="1" dirty="0">
                <a:ea typeface="宋体" charset="-122"/>
              </a:rPr>
              <a:t>代码</a:t>
            </a:r>
            <a:r>
              <a:rPr lang="en-US" altLang="zh-CN" b="1" dirty="0">
                <a:ea typeface="宋体" charset="-122"/>
              </a:rPr>
              <a:t>;</a:t>
            </a:r>
            <a:br>
              <a:rPr lang="en-US" altLang="zh-CN" b="1" dirty="0">
                <a:ea typeface="宋体" charset="-122"/>
              </a:rPr>
            </a:br>
            <a:r>
              <a:rPr lang="en-US" altLang="zh-CN" b="1" dirty="0">
                <a:ea typeface="宋体" charset="-122"/>
              </a:rPr>
              <a:t> }</a:t>
            </a:r>
          </a:p>
          <a:p>
            <a:pPr>
              <a:lnSpc>
                <a:spcPct val="130000"/>
              </a:lnSpc>
              <a:defRPr/>
            </a:pPr>
            <a:endParaRPr lang="en-US" altLang="zh-CN" b="1" dirty="0">
              <a:ea typeface="宋体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while(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条件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)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{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     JavaScript</a:t>
            </a:r>
            <a:r>
              <a:rPr lang="zh-CN" altLang="en-US" b="1" dirty="0">
                <a:ea typeface="宋体" charset="-122"/>
              </a:rPr>
              <a:t>代码</a:t>
            </a:r>
            <a:r>
              <a:rPr lang="en-US" altLang="zh-CN" b="1" dirty="0">
                <a:ea typeface="宋体" charset="-122"/>
              </a:rPr>
              <a:t>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}</a:t>
            </a:r>
          </a:p>
        </p:txBody>
      </p:sp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4643438" y="285750"/>
            <a:ext cx="432117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核心语法</a:t>
            </a:r>
            <a:r>
              <a:rPr lang="en-US" altLang="zh-CN" dirty="0" smtClean="0"/>
              <a:t>—</a:t>
            </a:r>
            <a:r>
              <a:rPr dirty="0" smtClean="0"/>
              <a:t>逻辑控制语句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84225" y="1196975"/>
            <a:ext cx="6020023" cy="289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en-US" altLang="zh-CN" sz="2600" b="1" dirty="0">
                <a:ea typeface="微软雅黑" pitchFamily="34" charset="-122"/>
              </a:rPr>
              <a:t>if</a:t>
            </a:r>
            <a:r>
              <a:rPr lang="zh-CN" altLang="en-US" sz="2600" b="1" dirty="0">
                <a:ea typeface="微软雅黑" pitchFamily="34" charset="-122"/>
              </a:rPr>
              <a:t>条件语句</a:t>
            </a: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en-US" altLang="zh-CN" sz="2600" b="1" dirty="0">
                <a:ea typeface="微软雅黑" pitchFamily="34" charset="-122"/>
              </a:rPr>
              <a:t>switch</a:t>
            </a:r>
            <a:r>
              <a:rPr lang="zh-CN" altLang="en-US" sz="2600" b="1" dirty="0">
                <a:ea typeface="微软雅黑" pitchFamily="34" charset="-122"/>
              </a:rPr>
              <a:t>多分支语句</a:t>
            </a: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en-US" altLang="zh-CN" sz="2600" b="1" dirty="0">
                <a:ea typeface="微软雅黑" pitchFamily="34" charset="-122"/>
              </a:rPr>
              <a:t>for</a:t>
            </a:r>
            <a:r>
              <a:rPr lang="zh-CN" altLang="en-US" sz="2600" b="1" dirty="0">
                <a:ea typeface="微软雅黑" pitchFamily="34" charset="-122"/>
              </a:rPr>
              <a:t>、</a:t>
            </a:r>
            <a:r>
              <a:rPr lang="en-US" altLang="zh-CN" sz="2600" b="1" dirty="0">
                <a:ea typeface="微软雅黑" pitchFamily="34" charset="-122"/>
              </a:rPr>
              <a:t>while</a:t>
            </a:r>
            <a:r>
              <a:rPr lang="zh-CN" altLang="en-US" sz="2600" b="1" dirty="0">
                <a:ea typeface="微软雅黑" pitchFamily="34" charset="-122"/>
              </a:rPr>
              <a:t>循环</a:t>
            </a:r>
            <a:r>
              <a:rPr lang="zh-CN" altLang="en-US" sz="2600" b="1" dirty="0" smtClean="0">
                <a:ea typeface="微软雅黑" pitchFamily="34" charset="-122"/>
              </a:rPr>
              <a:t>语句</a:t>
            </a:r>
            <a:endParaRPr lang="en-US" altLang="zh-CN" sz="2600" b="1" dirty="0" smtClean="0"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en-US" altLang="zh-CN" sz="2600" b="1" dirty="0" smtClean="0">
                <a:ea typeface="微软雅黑" pitchFamily="34" charset="-122"/>
              </a:rPr>
              <a:t>for-in</a:t>
            </a:r>
            <a:endParaRPr lang="zh-CN" altLang="en-US" sz="2600" b="1" dirty="0"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endParaRPr lang="en-US" altLang="zh-CN" sz="2600" b="1" dirty="0">
              <a:ea typeface="微软雅黑" pitchFamily="34" charset="-122"/>
            </a:endParaRPr>
          </a:p>
        </p:txBody>
      </p:sp>
      <p:sp>
        <p:nvSpPr>
          <p:cNvPr id="8" name="AutoShape 13"/>
          <p:cNvSpPr>
            <a:spLocks noChangeArrowheads="1"/>
          </p:cNvSpPr>
          <p:nvPr/>
        </p:nvSpPr>
        <p:spPr bwMode="auto">
          <a:xfrm>
            <a:off x="1048494" y="3170238"/>
            <a:ext cx="5724872" cy="153272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sv-SE" altLang="zh-CN" b="1" dirty="0">
                <a:ea typeface="宋体" charset="-122"/>
              </a:rPr>
              <a:t>var fruit=[ "apple", "orange", "peach","banana"]; </a:t>
            </a:r>
          </a:p>
          <a:p>
            <a:pPr>
              <a:lnSpc>
                <a:spcPct val="130000"/>
              </a:lnSpc>
              <a:defRPr/>
            </a:pPr>
            <a:r>
              <a:rPr lang="sv-SE" altLang="zh-CN" b="1" dirty="0">
                <a:solidFill>
                  <a:srgbClr val="FF0000"/>
                </a:solidFill>
                <a:ea typeface="宋体" charset="-122"/>
              </a:rPr>
              <a:t>for(var i in fruit</a:t>
            </a:r>
            <a:r>
              <a:rPr lang="sv-SE" altLang="zh-CN" b="1" dirty="0" smtClean="0">
                <a:solidFill>
                  <a:srgbClr val="FF0000"/>
                </a:solidFill>
                <a:ea typeface="宋体" charset="-122"/>
              </a:rPr>
              <a:t>){</a:t>
            </a:r>
            <a:endParaRPr lang="sv-SE" altLang="zh-CN" b="1" dirty="0">
              <a:solidFill>
                <a:srgbClr val="FF0000"/>
              </a:solidFill>
              <a:ea typeface="宋体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sv-SE" altLang="zh-CN" b="1" dirty="0" smtClean="0">
                <a:solidFill>
                  <a:srgbClr val="FF0000"/>
                </a:solidFill>
                <a:ea typeface="宋体" charset="-122"/>
              </a:rPr>
              <a:t>       document.write(fruit[i</a:t>
            </a:r>
            <a:r>
              <a:rPr lang="sv-SE" altLang="zh-CN" b="1" dirty="0">
                <a:solidFill>
                  <a:srgbClr val="FF0000"/>
                </a:solidFill>
                <a:ea typeface="宋体" charset="-122"/>
              </a:rPr>
              <a:t>]+"&lt;br</a:t>
            </a:r>
            <a:r>
              <a:rPr lang="sv-SE" altLang="zh-CN" b="1" dirty="0" smtClean="0">
                <a:solidFill>
                  <a:srgbClr val="FF0000"/>
                </a:solidFill>
                <a:ea typeface="宋体" charset="-122"/>
              </a:rPr>
              <a:t>/&gt;");</a:t>
            </a:r>
          </a:p>
          <a:p>
            <a:pPr>
              <a:lnSpc>
                <a:spcPct val="130000"/>
              </a:lnSpc>
              <a:defRPr/>
            </a:pPr>
            <a:r>
              <a:rPr lang="sv-SE" altLang="zh-CN" b="1" dirty="0">
                <a:solidFill>
                  <a:srgbClr val="FF0000"/>
                </a:solidFill>
                <a:ea typeface="宋体" charset="-122"/>
              </a:rPr>
              <a:t>}</a:t>
            </a:r>
            <a:endParaRPr lang="en-US" altLang="zh-CN" b="1" dirty="0">
              <a:ea typeface="宋体" charset="-122"/>
            </a:endParaRPr>
          </a:p>
        </p:txBody>
      </p:sp>
      <p:pic>
        <p:nvPicPr>
          <p:cNvPr id="29698" name="Picture 2" descr="图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479825"/>
            <a:ext cx="3429006" cy="15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1F242D-694C-41F2-9303-B7838CD6D403}" type="slidenum">
              <a:rPr lang="zh-CN" altLang="en-US" smtClean="0"/>
              <a:pPr>
                <a:defRPr/>
              </a:pPr>
              <a:t>19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7308850" y="285750"/>
            <a:ext cx="1655763" cy="523875"/>
          </a:xfrm>
        </p:spPr>
        <p:txBody>
          <a:bodyPr/>
          <a:lstStyle/>
          <a:p>
            <a:pPr>
              <a:defRPr/>
            </a:pPr>
            <a:r>
              <a:rPr smtClean="0"/>
              <a:t>本课目标</a:t>
            </a:r>
            <a:endParaRPr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77440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学完本门课程后，你能够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 bwMode="auto">
          <a:xfrm>
            <a:off x="2357438" y="2714625"/>
            <a:ext cx="4572000" cy="92868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制作网页特效</a:t>
            </a:r>
            <a:endParaRPr lang="en-US" altLang="zh-CN" sz="2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357438" y="3892550"/>
            <a:ext cx="4572000" cy="92868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400" b="1" kern="0" dirty="0">
                <a:solidFill>
                  <a:schemeClr val="bg1"/>
                </a:solidFill>
                <a:latin typeface="Arial"/>
                <a:ea typeface="黑体"/>
              </a:rPr>
              <a:t>实现表单验证</a:t>
            </a:r>
          </a:p>
        </p:txBody>
      </p:sp>
      <p:sp>
        <p:nvSpPr>
          <p:cNvPr id="10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1F242D-694C-41F2-9303-B7838CD6D403}" type="slidenum">
              <a:rPr lang="zh-CN" altLang="en-US" smtClean="0"/>
              <a:pPr>
                <a:defRPr/>
              </a:pPr>
              <a:t>2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5286375" y="285750"/>
            <a:ext cx="367823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核心语法</a:t>
            </a:r>
            <a:r>
              <a:rPr lang="en-US" altLang="zh-CN" dirty="0" smtClean="0"/>
              <a:t>—</a:t>
            </a:r>
            <a:r>
              <a:rPr dirty="0" smtClean="0"/>
              <a:t>循环中断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break</a:t>
            </a:r>
          </a:p>
          <a:p>
            <a:pPr>
              <a:defRPr/>
            </a:pPr>
            <a:r>
              <a:rPr lang="en-US" altLang="zh-CN" smtClean="0"/>
              <a:t>continue</a:t>
            </a:r>
            <a:endParaRPr lang="zh-CN" altLang="en-US" dirty="0" smtClean="0"/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539552" y="2276872"/>
            <a:ext cx="5000625" cy="343058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&lt;script type="text/javascript"&gt;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var i=0;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for(i=0;i&lt;=5;i++){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if(i==3){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          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break;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</a:t>
            </a:r>
            <a:r>
              <a:rPr lang="en-US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document.write("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这个数字是：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"+i+"&lt;br/&gt;");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&lt;/script&gt;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550099" y="2325290"/>
            <a:ext cx="5000625" cy="3333750"/>
          </a:xfrm>
          <a:prstGeom prst="roundRect">
            <a:avLst>
              <a:gd name="adj" fmla="val 18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&lt;script type="text/javascript"&gt;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var i=0;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for(i=0;i&lt;=5;i++){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if(i==3){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   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continue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document.write("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这个数字是：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"+i+"&lt;br/&gt;");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&lt;/script&gt;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325290"/>
            <a:ext cx="3410547" cy="15561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149080"/>
            <a:ext cx="3410547" cy="1867370"/>
          </a:xfrm>
          <a:prstGeom prst="rect">
            <a:avLst/>
          </a:prstGeom>
        </p:spPr>
      </p:pic>
      <p:sp>
        <p:nvSpPr>
          <p:cNvPr id="10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1F242D-694C-41F2-9303-B7838CD6D403}" type="slidenum">
              <a:rPr lang="zh-CN" altLang="en-US" smtClean="0"/>
              <a:pPr>
                <a:defRPr/>
              </a:pPr>
              <a:t>20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6227763" y="285750"/>
            <a:ext cx="2736850" cy="523875"/>
          </a:xfrm>
        </p:spPr>
        <p:txBody>
          <a:bodyPr/>
          <a:lstStyle/>
          <a:p>
            <a:pPr>
              <a:defRPr/>
            </a:pPr>
            <a:r>
              <a:rPr smtClean="0"/>
              <a:t>核心语法</a:t>
            </a:r>
            <a:r>
              <a:rPr lang="en-US" altLang="zh-CN" smtClean="0"/>
              <a:t>—</a:t>
            </a:r>
            <a:r>
              <a:rPr smtClean="0"/>
              <a:t>注释</a:t>
            </a:r>
            <a:endParaRPr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264661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单行注释以 </a:t>
            </a:r>
            <a:r>
              <a:rPr lang="en-US" altLang="zh-CN" dirty="0" smtClean="0"/>
              <a:t>// </a:t>
            </a:r>
            <a:r>
              <a:rPr lang="zh-CN" altLang="en-US" dirty="0" smtClean="0"/>
              <a:t>开始，以行末结束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29699" name="AutoShape 7"/>
          <p:cNvSpPr>
            <a:spLocks noChangeArrowheads="1"/>
          </p:cNvSpPr>
          <p:nvPr/>
        </p:nvSpPr>
        <p:spPr bwMode="auto">
          <a:xfrm>
            <a:off x="1233061" y="2096812"/>
            <a:ext cx="7464425" cy="5000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alert("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恭喜你！注册会员成功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");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在页同上弹出注册会员成功的提示框</a:t>
            </a:r>
          </a:p>
        </p:txBody>
      </p:sp>
      <p:sp>
        <p:nvSpPr>
          <p:cNvPr id="29700" name="AutoShape 9"/>
          <p:cNvSpPr>
            <a:spLocks noChangeArrowheads="1"/>
          </p:cNvSpPr>
          <p:nvPr/>
        </p:nvSpPr>
        <p:spPr bwMode="auto">
          <a:xfrm>
            <a:off x="1187624" y="3861048"/>
            <a:ext cx="7500937" cy="15763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/*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使用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for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循环运行“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document.write("&lt;h3&gt;Hello World&lt;/h3&gt;");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”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5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次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使用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document.write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在页面上输出“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Hello World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” 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*/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</p:txBody>
      </p:sp>
      <p:sp>
        <p:nvSpPr>
          <p:cNvPr id="29702" name="矩形 8"/>
          <p:cNvSpPr>
            <a:spLocks noChangeArrowheads="1"/>
          </p:cNvSpPr>
          <p:nvPr/>
        </p:nvSpPr>
        <p:spPr bwMode="auto">
          <a:xfrm>
            <a:off x="784225" y="2786063"/>
            <a:ext cx="7715250" cy="8921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itchFamily="34" charset="-122"/>
              </a:rPr>
              <a:t>多行注释以 </a:t>
            </a:r>
            <a:r>
              <a:rPr lang="en-US" altLang="zh-CN" sz="2600" b="1" dirty="0">
                <a:latin typeface="+mn-lt"/>
                <a:ea typeface="微软雅黑" pitchFamily="34" charset="-122"/>
              </a:rPr>
              <a:t>/* </a:t>
            </a:r>
            <a:r>
              <a:rPr lang="zh-CN" altLang="en-US" sz="2600" b="1" dirty="0">
                <a:latin typeface="+mn-lt"/>
                <a:ea typeface="微软雅黑" pitchFamily="34" charset="-122"/>
              </a:rPr>
              <a:t>开始，以 *</a:t>
            </a:r>
            <a:r>
              <a:rPr lang="en-US" altLang="zh-CN" sz="2600" b="1" dirty="0">
                <a:latin typeface="+mn-lt"/>
                <a:ea typeface="微软雅黑" pitchFamily="34" charset="-122"/>
              </a:rPr>
              <a:t>/ </a:t>
            </a:r>
            <a:r>
              <a:rPr lang="zh-CN" altLang="en-US" sz="2600" b="1" dirty="0">
                <a:latin typeface="+mn-lt"/>
                <a:ea typeface="微软雅黑" pitchFamily="34" charset="-122"/>
              </a:rPr>
              <a:t>结束，符号 </a:t>
            </a:r>
            <a:r>
              <a:rPr lang="en-US" altLang="zh-CN" sz="2600" b="1" dirty="0">
                <a:latin typeface="+mn-lt"/>
                <a:ea typeface="微软雅黑" pitchFamily="34" charset="-122"/>
              </a:rPr>
              <a:t>/*…… */ </a:t>
            </a:r>
            <a:r>
              <a:rPr lang="zh-CN" altLang="en-US" sz="2600" b="1" dirty="0">
                <a:latin typeface="+mn-lt"/>
                <a:ea typeface="微软雅黑" pitchFamily="34" charset="-122"/>
              </a:rPr>
              <a:t>指示中间的语句是该程序中的</a:t>
            </a:r>
            <a:r>
              <a:rPr lang="zh-CN" altLang="en-US" sz="2600" b="1" dirty="0" smtClean="0">
                <a:latin typeface="+mn-lt"/>
                <a:ea typeface="微软雅黑" pitchFamily="34" charset="-122"/>
              </a:rPr>
              <a:t>注释</a:t>
            </a:r>
            <a:endParaRPr lang="zh-CN" altLang="en-US" sz="2600" b="1" dirty="0">
              <a:latin typeface="+mn-lt"/>
              <a:ea typeface="微软雅黑" pitchFamily="34" charset="-122"/>
            </a:endParaRPr>
          </a:p>
        </p:txBody>
      </p:sp>
      <p:grpSp>
        <p:nvGrpSpPr>
          <p:cNvPr id="8" name="组合 70"/>
          <p:cNvGrpSpPr>
            <a:grpSpLocks/>
          </p:cNvGrpSpPr>
          <p:nvPr/>
        </p:nvGrpSpPr>
        <p:grpSpPr bwMode="auto">
          <a:xfrm>
            <a:off x="187499" y="2139674"/>
            <a:ext cx="1000125" cy="414337"/>
            <a:chOff x="1000100" y="2528843"/>
            <a:chExt cx="1000132" cy="414475"/>
          </a:xfrm>
        </p:grpSpPr>
        <p:pic>
          <p:nvPicPr>
            <p:cNvPr id="9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11" name="组合 70"/>
          <p:cNvGrpSpPr>
            <a:grpSpLocks/>
          </p:cNvGrpSpPr>
          <p:nvPr/>
        </p:nvGrpSpPr>
        <p:grpSpPr bwMode="auto">
          <a:xfrm>
            <a:off x="187499" y="3796196"/>
            <a:ext cx="1000125" cy="414337"/>
            <a:chOff x="1000100" y="2528843"/>
            <a:chExt cx="1000132" cy="414475"/>
          </a:xfrm>
        </p:grpSpPr>
        <p:pic>
          <p:nvPicPr>
            <p:cNvPr id="12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1F242D-694C-41F2-9303-B7838CD6D403}" type="slidenum">
              <a:rPr lang="zh-CN" altLang="en-US" smtClean="0"/>
              <a:pPr>
                <a:defRPr/>
              </a:pPr>
              <a:t>21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3995738" y="69850"/>
            <a:ext cx="4968875" cy="954088"/>
          </a:xfrm>
        </p:spPr>
        <p:txBody>
          <a:bodyPr/>
          <a:lstStyle/>
          <a:p>
            <a:pPr>
              <a:defRPr/>
            </a:pPr>
            <a:r>
              <a:rPr dirty="0" smtClean="0"/>
              <a:t>核心语法</a:t>
            </a:r>
            <a:r>
              <a:rPr lang="en-US" altLang="zh-CN" dirty="0" smtClean="0"/>
              <a:t>—</a:t>
            </a:r>
            <a:r>
              <a:rPr dirty="0" smtClean="0"/>
              <a:t>常用的输入</a:t>
            </a:r>
            <a:r>
              <a:rPr lang="en-US" altLang="zh-CN" dirty="0" smtClean="0"/>
              <a:t>/</a:t>
            </a:r>
            <a:r>
              <a:rPr dirty="0" smtClean="0"/>
              <a:t>输出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8180263" cy="1998538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/>
              <a:t>alert()</a:t>
            </a:r>
          </a:p>
          <a:p>
            <a:pPr>
              <a:lnSpc>
                <a:spcPct val="150000"/>
              </a:lnSpc>
              <a:defRPr/>
            </a:pP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/>
              <a:t>prompt()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1235897" y="2060848"/>
            <a:ext cx="3405406" cy="57246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nb-NO" altLang="en-US" sz="24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alert("提示信息");</a:t>
            </a:r>
            <a:endParaRPr lang="zh-CN" altLang="en-US" sz="2400" b="1" dirty="0">
              <a:solidFill>
                <a:schemeClr val="accent5">
                  <a:lumMod val="1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259632" y="3284984"/>
            <a:ext cx="6768752" cy="153272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4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prompt</a:t>
            </a:r>
            <a:r>
              <a:rPr lang="en-US" altLang="zh-CN" sz="2400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("</a:t>
            </a:r>
            <a:r>
              <a:rPr lang="zh-CN" altLang="en-US" sz="2400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提示信息</a:t>
            </a:r>
            <a:r>
              <a:rPr lang="en-US" altLang="zh-CN" sz="24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", "</a:t>
            </a:r>
            <a:r>
              <a:rPr lang="zh-CN" altLang="en-US" sz="2400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输入</a:t>
            </a:r>
            <a:r>
              <a:rPr lang="zh-CN" altLang="en-US" sz="24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框的默认</a:t>
            </a:r>
            <a:r>
              <a:rPr lang="zh-CN" altLang="en-US" sz="2400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信息</a:t>
            </a:r>
            <a:r>
              <a:rPr lang="en-US" altLang="zh-CN" sz="24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");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4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prompt("</a:t>
            </a:r>
            <a:r>
              <a:rPr lang="zh-CN" altLang="en-US" sz="24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请输入你喜欢的颜色</a:t>
            </a:r>
            <a:r>
              <a:rPr lang="en-US" altLang="zh-CN" sz="24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","</a:t>
            </a:r>
            <a:r>
              <a:rPr lang="zh-CN" altLang="en-US" sz="24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红色</a:t>
            </a:r>
            <a:r>
              <a:rPr lang="en-US" altLang="zh-CN" sz="24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");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4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prompt("</a:t>
            </a:r>
            <a:r>
              <a:rPr lang="zh-CN" altLang="en-US" sz="24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请输入你喜欢的颜色</a:t>
            </a:r>
            <a:r>
              <a:rPr lang="en-US" altLang="zh-CN" sz="24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","");</a:t>
            </a:r>
            <a:endParaRPr lang="zh-CN" altLang="en-US" sz="2400" b="1" dirty="0">
              <a:solidFill>
                <a:schemeClr val="accent5">
                  <a:lumMod val="10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7" name="组合 71"/>
          <p:cNvGrpSpPr>
            <a:grpSpLocks/>
          </p:cNvGrpSpPr>
          <p:nvPr/>
        </p:nvGrpSpPr>
        <p:grpSpPr bwMode="auto">
          <a:xfrm>
            <a:off x="186246" y="2060848"/>
            <a:ext cx="1000125" cy="400050"/>
            <a:chOff x="1000100" y="1801286"/>
            <a:chExt cx="1000132" cy="400110"/>
          </a:xfrm>
        </p:grpSpPr>
        <p:pic>
          <p:nvPicPr>
            <p:cNvPr id="8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grpSp>
        <p:nvGrpSpPr>
          <p:cNvPr id="10" name="组合 71"/>
          <p:cNvGrpSpPr>
            <a:grpSpLocks/>
          </p:cNvGrpSpPr>
          <p:nvPr/>
        </p:nvGrpSpPr>
        <p:grpSpPr bwMode="auto">
          <a:xfrm>
            <a:off x="186246" y="3240291"/>
            <a:ext cx="1000125" cy="400050"/>
            <a:chOff x="1000100" y="1801286"/>
            <a:chExt cx="1000132" cy="400110"/>
          </a:xfrm>
        </p:grpSpPr>
        <p:pic>
          <p:nvPicPr>
            <p:cNvPr id="11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1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1F242D-694C-41F2-9303-B7838CD6D403}" type="slidenum">
              <a:rPr lang="zh-CN" altLang="en-US" smtClean="0"/>
              <a:pPr>
                <a:defRPr/>
              </a:pPr>
              <a:t>22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5435600" y="285750"/>
            <a:ext cx="352901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核心语法</a:t>
            </a:r>
            <a:r>
              <a:rPr lang="en-US" altLang="zh-CN" dirty="0" smtClean="0"/>
              <a:t>—</a:t>
            </a:r>
            <a:r>
              <a:rPr dirty="0" smtClean="0"/>
              <a:t>语法约定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代码区分大小写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变量、对象和函数的名称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分号</a:t>
            </a:r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1F242D-694C-41F2-9303-B7838CD6D403}" type="slidenum">
              <a:rPr lang="zh-CN" altLang="en-US" smtClean="0"/>
              <a:pPr>
                <a:defRPr/>
              </a:pPr>
              <a:t>23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3708400" y="285750"/>
            <a:ext cx="525621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统计字符串的个数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990426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统计包含“</a:t>
            </a:r>
            <a:r>
              <a:rPr lang="en-US" altLang="en-US" dirty="0" smtClean="0"/>
              <a:t>a</a:t>
            </a:r>
            <a:r>
              <a:rPr lang="zh-CN" altLang="en-US" dirty="0" smtClean="0"/>
              <a:t>”或“</a:t>
            </a:r>
            <a:r>
              <a:rPr lang="en-US" altLang="en-US" dirty="0" smtClean="0"/>
              <a:t>A</a:t>
            </a:r>
            <a:r>
              <a:rPr lang="zh-CN" altLang="en-US" dirty="0" smtClean="0"/>
              <a:t>”的字符串的个数</a:t>
            </a:r>
            <a:endParaRPr lang="en-US" altLang="zh-CN" dirty="0" smtClean="0"/>
          </a:p>
          <a:p>
            <a:pPr lvl="1">
              <a:defRPr/>
            </a:pPr>
            <a:endParaRPr lang="zh-CN" altLang="en-US" dirty="0" smtClean="0"/>
          </a:p>
        </p:txBody>
      </p:sp>
      <p:grpSp>
        <p:nvGrpSpPr>
          <p:cNvPr id="44038" name="组合 15"/>
          <p:cNvGrpSpPr>
            <a:grpSpLocks/>
          </p:cNvGrpSpPr>
          <p:nvPr/>
        </p:nvGrpSpPr>
        <p:grpSpPr bwMode="auto">
          <a:xfrm>
            <a:off x="71438" y="879475"/>
            <a:ext cx="928687" cy="406400"/>
            <a:chOff x="3786182" y="1192962"/>
            <a:chExt cx="928694" cy="406350"/>
          </a:xfrm>
        </p:grpSpPr>
        <p:sp>
          <p:nvSpPr>
            <p:cNvPr id="17" name="TextBox 16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宋体" charset="-122"/>
                </a:rPr>
                <a:t>练习</a:t>
              </a:r>
            </a:p>
          </p:txBody>
        </p:sp>
        <p:pic>
          <p:nvPicPr>
            <p:cNvPr id="4404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19"/>
          <p:cNvGrpSpPr>
            <a:grpSpLocks/>
          </p:cNvGrpSpPr>
          <p:nvPr/>
        </p:nvGrpSpPr>
        <p:grpSpPr bwMode="auto">
          <a:xfrm>
            <a:off x="2555776" y="6072188"/>
            <a:ext cx="2786062" cy="428625"/>
            <a:chOff x="3714744" y="5143512"/>
            <a:chExt cx="278608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29698" name="Picture 2" descr="F:\2016年工作\ACCP8.0产品开发\jQuery\案例源码\chapter01\Chapter01截图\图1.15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64904"/>
            <a:ext cx="4279079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1F242D-694C-41F2-9303-B7838CD6D403}" type="slidenum">
              <a:rPr lang="zh-CN" altLang="en-US" smtClean="0"/>
              <a:pPr>
                <a:defRPr/>
              </a:pPr>
              <a:t>24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25" y="285750"/>
            <a:ext cx="3392488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45061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5063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5064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5069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5065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1F242D-694C-41F2-9303-B7838CD6D403}" type="slidenum">
              <a:rPr lang="zh-CN" altLang="en-US" smtClean="0"/>
              <a:pPr>
                <a:defRPr/>
              </a:pPr>
              <a:t>25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7164388" y="285750"/>
            <a:ext cx="1800225" cy="523875"/>
          </a:xfrm>
        </p:spPr>
        <p:txBody>
          <a:bodyPr/>
          <a:lstStyle/>
          <a:p>
            <a:pPr>
              <a:defRPr/>
            </a:pPr>
            <a:r>
              <a:rPr smtClean="0"/>
              <a:t>程序调试</a:t>
            </a:r>
            <a:endParaRPr dirty="0" smtClean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4590826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/>
              <a:t>Chrome</a:t>
            </a:r>
            <a:r>
              <a:rPr lang="zh-CN" altLang="en-US" dirty="0" smtClean="0"/>
              <a:t>开发人员工具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停止</a:t>
            </a:r>
            <a:r>
              <a:rPr lang="zh-CN" altLang="en-US" dirty="0"/>
              <a:t>断点</a:t>
            </a:r>
            <a:r>
              <a:rPr lang="zh-CN" altLang="en-US" dirty="0" smtClean="0"/>
              <a:t>调试</a:t>
            </a:r>
            <a:endParaRPr lang="zh-CN" altLang="en-US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单</a:t>
            </a:r>
            <a:r>
              <a:rPr lang="zh-CN" altLang="en-US" dirty="0"/>
              <a:t>步调试，不进入函数体内</a:t>
            </a:r>
            <a:r>
              <a:rPr lang="zh-CN" altLang="en-US" dirty="0" smtClean="0"/>
              <a:t>部</a:t>
            </a:r>
            <a:endParaRPr lang="zh-CN" altLang="en-US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单</a:t>
            </a:r>
            <a:r>
              <a:rPr lang="zh-CN" altLang="en-US" dirty="0"/>
              <a:t>步调试，进入函数体内</a:t>
            </a:r>
            <a:r>
              <a:rPr lang="zh-CN" altLang="en-US" dirty="0" smtClean="0"/>
              <a:t>部</a:t>
            </a:r>
            <a:endParaRPr lang="zh-CN" altLang="en-US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跳出</a:t>
            </a:r>
            <a:r>
              <a:rPr lang="zh-CN" altLang="en-US" dirty="0"/>
              <a:t>当前</a:t>
            </a:r>
            <a:r>
              <a:rPr lang="zh-CN" altLang="en-US" dirty="0" smtClean="0"/>
              <a:t>函数</a:t>
            </a:r>
            <a:endParaRPr lang="zh-CN" altLang="en-US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禁用</a:t>
            </a:r>
            <a:r>
              <a:rPr lang="zh-CN" altLang="en-US" dirty="0"/>
              <a:t>所有的断点，不做任何调试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/>
              <a:t>alert()</a:t>
            </a:r>
            <a:r>
              <a:rPr lang="en-US" altLang="zh-CN" dirty="0" err="1" smtClean="0"/>
              <a:t>方法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endParaRPr lang="zh-CN" altLang="en-US" dirty="0" smtClean="0"/>
          </a:p>
        </p:txBody>
      </p:sp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1928813" y="6000750"/>
            <a:ext cx="4572000" cy="428625"/>
            <a:chOff x="3143240" y="5143512"/>
            <a:chExt cx="4572032" cy="428628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6092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3962396" y="5187962"/>
              <a:ext cx="2543193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程序调试</a:t>
              </a:r>
            </a:p>
          </p:txBody>
        </p:sp>
      </p:grpSp>
      <p:sp>
        <p:nvSpPr>
          <p:cNvPr id="12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1F242D-694C-41F2-9303-B7838CD6D403}" type="slidenum">
              <a:rPr lang="zh-CN" altLang="en-US" smtClean="0"/>
              <a:pPr>
                <a:defRPr/>
              </a:pPr>
              <a:t>26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5397500" y="285750"/>
            <a:ext cx="356711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调试程序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113444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alert()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Chorme</a:t>
            </a:r>
            <a:r>
              <a:rPr lang="zh-CN" altLang="en-US" dirty="0" smtClean="0"/>
              <a:t>开发人员工具相结合的方式</a:t>
            </a:r>
            <a:r>
              <a:rPr lang="en-US" altLang="zh-CN" dirty="0" err="1" smtClean="0"/>
              <a:t>调试程序</a:t>
            </a:r>
            <a:endParaRPr lang="zh-CN" altLang="en-US" dirty="0" smtClean="0"/>
          </a:p>
        </p:txBody>
      </p: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4427984" y="6219296"/>
            <a:ext cx="2786062" cy="428625"/>
            <a:chOff x="3714744" y="5143512"/>
            <a:chExt cx="278608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8" y="2506172"/>
            <a:ext cx="5265203" cy="20749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040252"/>
            <a:ext cx="5407855" cy="24769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23" y="4692349"/>
            <a:ext cx="3410709" cy="2049019"/>
          </a:xfrm>
          <a:prstGeom prst="rect">
            <a:avLst/>
          </a:prstGeom>
        </p:spPr>
      </p:pic>
      <p:grpSp>
        <p:nvGrpSpPr>
          <p:cNvPr id="16" name="组合 67"/>
          <p:cNvGrpSpPr>
            <a:grpSpLocks/>
          </p:cNvGrpSpPr>
          <p:nvPr/>
        </p:nvGrpSpPr>
        <p:grpSpPr bwMode="auto">
          <a:xfrm>
            <a:off x="77962" y="692696"/>
            <a:ext cx="1109662" cy="500062"/>
            <a:chOff x="6072198" y="1142984"/>
            <a:chExt cx="1109759" cy="500066"/>
          </a:xfrm>
        </p:grpSpPr>
        <p:pic>
          <p:nvPicPr>
            <p:cNvPr id="17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6481809" y="1171559"/>
              <a:ext cx="700148" cy="4000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sp>
        <p:nvSpPr>
          <p:cNvPr id="19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1F242D-694C-41F2-9303-B7838CD6D403}" type="slidenum">
              <a:rPr lang="zh-CN" altLang="en-US" smtClean="0"/>
              <a:pPr>
                <a:defRPr/>
              </a:pPr>
              <a:t>27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48133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813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813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814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813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1F242D-694C-41F2-9303-B7838CD6D403}" type="slidenum">
              <a:rPr lang="zh-CN" altLang="en-US" smtClean="0"/>
              <a:pPr>
                <a:defRPr/>
              </a:pPr>
              <a:t>28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6875463" y="285750"/>
            <a:ext cx="2089150" cy="523875"/>
          </a:xfrm>
        </p:spPr>
        <p:txBody>
          <a:bodyPr/>
          <a:lstStyle/>
          <a:p>
            <a:pPr>
              <a:defRPr/>
            </a:pPr>
            <a:r>
              <a:rPr smtClean="0"/>
              <a:t>什么是函数</a:t>
            </a:r>
            <a:endParaRPr dirty="0" smtClean="0"/>
          </a:p>
        </p:txBody>
      </p:sp>
      <p:sp>
        <p:nvSpPr>
          <p:cNvPr id="4" name="Rectangle 35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函数的含义：类似于</a:t>
            </a:r>
            <a:r>
              <a:rPr lang="en-US" altLang="zh-CN" smtClean="0"/>
              <a:t>Java</a:t>
            </a:r>
            <a:r>
              <a:rPr lang="zh-CN" altLang="en-US" smtClean="0"/>
              <a:t>中的方法，是完成特定任务的代码语句块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使用更简单：不用定义属于某个类，直接使用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函数分类：系统函数和自定义函数</a:t>
            </a:r>
            <a:endParaRPr lang="zh-CN" altLang="en-US" dirty="0" smtClean="0"/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1F242D-694C-41F2-9303-B7838CD6D403}" type="slidenum">
              <a:rPr lang="zh-CN" altLang="en-US" smtClean="0"/>
              <a:pPr>
                <a:defRPr/>
              </a:pPr>
              <a:t>29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7164388" y="285750"/>
            <a:ext cx="1800225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本章任务</a:t>
            </a:r>
            <a:endParaRPr dirty="0" smtClean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228657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统计包含“</a:t>
            </a:r>
            <a:r>
              <a:rPr lang="en-US" altLang="zh-CN" dirty="0" smtClean="0"/>
              <a:t>a</a:t>
            </a:r>
            <a:r>
              <a:rPr lang="zh-CN" altLang="en-US" dirty="0"/>
              <a:t>“或“</a:t>
            </a:r>
            <a:r>
              <a:rPr lang="en-US" altLang="zh-CN" dirty="0" smtClean="0"/>
              <a:t>A</a:t>
            </a:r>
            <a:r>
              <a:rPr lang="zh-CN" altLang="en-US" dirty="0"/>
              <a:t>“的字符串的个数</a:t>
            </a:r>
          </a:p>
          <a:p>
            <a:pPr>
              <a:defRPr/>
            </a:pPr>
            <a:r>
              <a:rPr lang="zh-CN" altLang="en-US" dirty="0"/>
              <a:t>调试程序</a:t>
            </a:r>
          </a:p>
          <a:p>
            <a:pPr>
              <a:defRPr/>
            </a:pPr>
            <a:r>
              <a:rPr lang="zh-CN" altLang="en-US" dirty="0"/>
              <a:t>实现两个数的四则运算</a:t>
            </a:r>
          </a:p>
          <a:p>
            <a:pPr>
              <a:defRPr/>
            </a:pPr>
            <a:r>
              <a:rPr lang="zh-CN" altLang="en-US" dirty="0"/>
              <a:t>统计考试科目的成绩</a:t>
            </a:r>
            <a:endParaRPr lang="zh-CN" altLang="en-US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9" y="2409120"/>
            <a:ext cx="5171332" cy="237626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604634"/>
            <a:ext cx="4432350" cy="4111165"/>
          </a:xfrm>
          <a:prstGeom prst="rect">
            <a:avLst/>
          </a:prstGeom>
        </p:spPr>
      </p:pic>
      <p:pic>
        <p:nvPicPr>
          <p:cNvPr id="29698" name="Picture 2" descr="F:\2016年工作\ACCP8.0产品开发\jQuery\案例源码\chapter01\Chapter01截图\图1.15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26" y="1700550"/>
            <a:ext cx="5498035" cy="379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699" name="Picture 3" descr="F:\2016年工作\ACCP8.0产品开发\jQuery\案例源码\chapter01\Chapter01截图\图1.40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582" y="3356992"/>
            <a:ext cx="4998473" cy="197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1F242D-694C-41F2-9303-B7838CD6D403}" type="slidenum">
              <a:rPr lang="zh-CN" altLang="en-US" smtClean="0"/>
              <a:pPr>
                <a:defRPr/>
              </a:pPr>
              <a:t>3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6588125" y="285750"/>
            <a:ext cx="237648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常用系统函数</a:t>
            </a:r>
          </a:p>
        </p:txBody>
      </p:sp>
      <p:sp>
        <p:nvSpPr>
          <p:cNvPr id="4" name="Rectangle 30"/>
          <p:cNvSpPr txBox="1">
            <a:spLocks noChangeArrowheads="1"/>
          </p:cNvSpPr>
          <p:nvPr/>
        </p:nvSpPr>
        <p:spPr bwMode="auto">
          <a:xfrm>
            <a:off x="784225" y="1276350"/>
            <a:ext cx="7959725" cy="494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en-US" altLang="zh-CN" sz="2600" b="1" dirty="0" err="1">
                <a:solidFill>
                  <a:srgbClr val="FF0000"/>
                </a:solidFill>
                <a:ea typeface="微软雅黑" pitchFamily="34" charset="-122"/>
              </a:rPr>
              <a:t>parseInt</a:t>
            </a:r>
            <a:r>
              <a:rPr lang="en-US" altLang="zh-CN" sz="2600" b="1" dirty="0">
                <a:solidFill>
                  <a:srgbClr val="FF0000"/>
                </a:solidFill>
                <a:ea typeface="微软雅黑" pitchFamily="34" charset="-122"/>
              </a:rPr>
              <a:t> (</a:t>
            </a:r>
            <a:r>
              <a:rPr lang="zh-CN" altLang="zh-CN" sz="2600" b="1" dirty="0">
                <a:solidFill>
                  <a:srgbClr val="FF0000"/>
                </a:solidFill>
                <a:ea typeface="微软雅黑" pitchFamily="34" charset="-122"/>
              </a:rPr>
              <a:t>"</a:t>
            </a:r>
            <a:r>
              <a:rPr lang="zh-CN" altLang="en-US" sz="2600" b="1" dirty="0">
                <a:solidFill>
                  <a:srgbClr val="FF0000"/>
                </a:solidFill>
                <a:ea typeface="微软雅黑" pitchFamily="34" charset="-122"/>
              </a:rPr>
              <a:t>字符串</a:t>
            </a:r>
            <a:r>
              <a:rPr lang="zh-CN" altLang="zh-CN" sz="2600" b="1" dirty="0">
                <a:solidFill>
                  <a:srgbClr val="FF0000"/>
                </a:solidFill>
                <a:ea typeface="微软雅黑" pitchFamily="34" charset="-122"/>
              </a:rPr>
              <a:t>"</a:t>
            </a:r>
            <a:r>
              <a:rPr lang="en-US" altLang="zh-CN" sz="2600" b="1" dirty="0">
                <a:solidFill>
                  <a:srgbClr val="FF0000"/>
                </a:solidFill>
                <a:ea typeface="微软雅黑" pitchFamily="34" charset="-122"/>
              </a:rPr>
              <a:t>)</a:t>
            </a: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zh-CN" altLang="en-US" sz="2400" b="1" dirty="0">
                <a:ea typeface="微软雅黑" pitchFamily="34" charset="-122"/>
              </a:rPr>
              <a:t>将字符串转换为整型数字 </a:t>
            </a: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zh-CN" altLang="en-US" sz="2400" b="1" dirty="0">
                <a:ea typeface="微软雅黑" pitchFamily="34" charset="-122"/>
              </a:rPr>
              <a:t>如</a:t>
            </a:r>
            <a:r>
              <a:rPr lang="en-US" altLang="zh-CN" sz="2400" b="1" dirty="0">
                <a:ea typeface="微软雅黑" pitchFamily="34" charset="-122"/>
              </a:rPr>
              <a:t>: </a:t>
            </a:r>
            <a:r>
              <a:rPr lang="en-US" altLang="zh-CN" sz="2400" b="1" dirty="0" err="1">
                <a:ea typeface="微软雅黑" pitchFamily="34" charset="-122"/>
              </a:rPr>
              <a:t>parseInt</a:t>
            </a:r>
            <a:r>
              <a:rPr lang="en-US" altLang="zh-CN" sz="2400" b="1" dirty="0">
                <a:ea typeface="微软雅黑" pitchFamily="34" charset="-122"/>
              </a:rPr>
              <a:t> (</a:t>
            </a:r>
            <a:r>
              <a:rPr lang="zh-CN" altLang="zh-CN" sz="2400" b="1" dirty="0">
                <a:ea typeface="微软雅黑" pitchFamily="34" charset="-122"/>
              </a:rPr>
              <a:t>"</a:t>
            </a:r>
            <a:r>
              <a:rPr lang="en-US" altLang="zh-CN" sz="2400" b="1" dirty="0">
                <a:ea typeface="微软雅黑" pitchFamily="34" charset="-122"/>
              </a:rPr>
              <a:t>86</a:t>
            </a:r>
            <a:r>
              <a:rPr lang="zh-CN" altLang="zh-CN" sz="2400" b="1" dirty="0">
                <a:ea typeface="微软雅黑" pitchFamily="34" charset="-122"/>
              </a:rPr>
              <a:t>"</a:t>
            </a:r>
            <a:r>
              <a:rPr lang="en-US" altLang="zh-CN" sz="2400" b="1" dirty="0">
                <a:ea typeface="微软雅黑" pitchFamily="34" charset="-122"/>
              </a:rPr>
              <a:t>)</a:t>
            </a:r>
            <a:r>
              <a:rPr lang="zh-CN" altLang="en-US" sz="2400" b="1" dirty="0">
                <a:ea typeface="微软雅黑" pitchFamily="34" charset="-122"/>
              </a:rPr>
              <a:t>将字符串“</a:t>
            </a:r>
            <a:r>
              <a:rPr lang="en-US" altLang="zh-CN" sz="2400" b="1" dirty="0" smtClean="0">
                <a:ea typeface="微软雅黑" pitchFamily="34" charset="-122"/>
              </a:rPr>
              <a:t>86</a:t>
            </a:r>
            <a:r>
              <a:rPr lang="zh-CN" altLang="en-US" sz="2400" b="1" dirty="0">
                <a:ea typeface="微软雅黑" pitchFamily="34" charset="-122"/>
              </a:rPr>
              <a:t>“转换为整型值</a:t>
            </a:r>
            <a:r>
              <a:rPr lang="en-US" altLang="zh-CN" sz="2400" b="1" dirty="0">
                <a:ea typeface="微软雅黑" pitchFamily="34" charset="-122"/>
              </a:rPr>
              <a:t>86</a:t>
            </a: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en-US" altLang="zh-CN" sz="2600" b="1" dirty="0" err="1">
                <a:solidFill>
                  <a:srgbClr val="FF0000"/>
                </a:solidFill>
                <a:ea typeface="微软雅黑" pitchFamily="34" charset="-122"/>
              </a:rPr>
              <a:t>p</a:t>
            </a:r>
            <a:r>
              <a:rPr lang="en-US" altLang="en-US" sz="2600" b="1" dirty="0" err="1">
                <a:solidFill>
                  <a:srgbClr val="FF0000"/>
                </a:solidFill>
                <a:ea typeface="微软雅黑" pitchFamily="34" charset="-122"/>
              </a:rPr>
              <a:t>arseFloat</a:t>
            </a:r>
            <a:r>
              <a:rPr lang="en-US" altLang="zh-CN" sz="2600" b="1" dirty="0">
                <a:solidFill>
                  <a:srgbClr val="FF0000"/>
                </a:solidFill>
                <a:ea typeface="微软雅黑" pitchFamily="34" charset="-122"/>
              </a:rPr>
              <a:t>(</a:t>
            </a:r>
            <a:r>
              <a:rPr lang="zh-CN" altLang="zh-CN" sz="2600" b="1" dirty="0">
                <a:solidFill>
                  <a:srgbClr val="FF0000"/>
                </a:solidFill>
                <a:ea typeface="微软雅黑" pitchFamily="34" charset="-122"/>
              </a:rPr>
              <a:t>"</a:t>
            </a:r>
            <a:r>
              <a:rPr lang="zh-CN" altLang="en-US" sz="2600" b="1" dirty="0">
                <a:solidFill>
                  <a:srgbClr val="FF0000"/>
                </a:solidFill>
                <a:ea typeface="微软雅黑" pitchFamily="34" charset="-122"/>
              </a:rPr>
              <a:t>字符串</a:t>
            </a:r>
            <a:r>
              <a:rPr lang="zh-CN" altLang="zh-CN" sz="2600" b="1" dirty="0">
                <a:solidFill>
                  <a:srgbClr val="FF0000"/>
                </a:solidFill>
                <a:ea typeface="微软雅黑" pitchFamily="34" charset="-122"/>
              </a:rPr>
              <a:t>"</a:t>
            </a:r>
            <a:r>
              <a:rPr lang="en-US" altLang="zh-CN" sz="2600" b="1" dirty="0">
                <a:solidFill>
                  <a:srgbClr val="FF0000"/>
                </a:solidFill>
                <a:ea typeface="微软雅黑" pitchFamily="34" charset="-122"/>
              </a:rPr>
              <a:t>)</a:t>
            </a: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zh-CN" altLang="en-US" sz="2400" b="1" dirty="0">
                <a:ea typeface="微软雅黑" pitchFamily="34" charset="-122"/>
              </a:rPr>
              <a:t>将字符串转换为浮点型数字 </a:t>
            </a: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zh-CN" altLang="en-US" sz="2400" b="1" dirty="0">
                <a:ea typeface="微软雅黑" pitchFamily="34" charset="-122"/>
              </a:rPr>
              <a:t>如</a:t>
            </a:r>
            <a:r>
              <a:rPr lang="en-US" altLang="zh-CN" sz="2400" b="1" dirty="0">
                <a:ea typeface="微软雅黑" pitchFamily="34" charset="-122"/>
              </a:rPr>
              <a:t>: </a:t>
            </a:r>
            <a:r>
              <a:rPr lang="en-US" altLang="zh-CN" sz="2400" b="1" dirty="0" err="1">
                <a:ea typeface="微软雅黑" pitchFamily="34" charset="-122"/>
              </a:rPr>
              <a:t>parseFloat</a:t>
            </a:r>
            <a:r>
              <a:rPr lang="en-US" altLang="zh-CN" sz="2400" b="1" dirty="0">
                <a:ea typeface="微软雅黑" pitchFamily="34" charset="-122"/>
              </a:rPr>
              <a:t>(</a:t>
            </a:r>
            <a:r>
              <a:rPr lang="zh-CN" altLang="zh-CN" sz="2400" b="1" dirty="0">
                <a:ea typeface="微软雅黑" pitchFamily="34" charset="-122"/>
              </a:rPr>
              <a:t>"</a:t>
            </a:r>
            <a:r>
              <a:rPr lang="en-US" altLang="zh-CN" sz="2400" b="1" dirty="0">
                <a:ea typeface="微软雅黑" pitchFamily="34" charset="-122"/>
              </a:rPr>
              <a:t>34.45</a:t>
            </a:r>
            <a:r>
              <a:rPr lang="zh-CN" altLang="zh-CN" sz="2400" b="1" dirty="0">
                <a:ea typeface="微软雅黑" pitchFamily="34" charset="-122"/>
              </a:rPr>
              <a:t>"</a:t>
            </a:r>
            <a:r>
              <a:rPr lang="en-US" altLang="zh-CN" sz="2400" b="1" dirty="0">
                <a:ea typeface="微软雅黑" pitchFamily="34" charset="-122"/>
              </a:rPr>
              <a:t>)</a:t>
            </a:r>
            <a:r>
              <a:rPr lang="zh-CN" altLang="en-US" sz="2400" b="1" dirty="0">
                <a:ea typeface="微软雅黑" pitchFamily="34" charset="-122"/>
              </a:rPr>
              <a:t>将字符串“</a:t>
            </a:r>
            <a:r>
              <a:rPr lang="en-US" altLang="zh-CN" sz="2400" b="1" dirty="0" smtClean="0">
                <a:ea typeface="微软雅黑" pitchFamily="34" charset="-122"/>
              </a:rPr>
              <a:t>34.45</a:t>
            </a:r>
            <a:r>
              <a:rPr lang="zh-CN" altLang="en-US" sz="2400" b="1" dirty="0">
                <a:ea typeface="微软雅黑" pitchFamily="34" charset="-122"/>
              </a:rPr>
              <a:t>“转换为浮点值</a:t>
            </a:r>
            <a:r>
              <a:rPr lang="en-US" altLang="zh-CN" sz="2400" b="1" dirty="0">
                <a:ea typeface="微软雅黑" pitchFamily="34" charset="-122"/>
              </a:rPr>
              <a:t>34.45</a:t>
            </a: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en-US" altLang="zh-CN" sz="2600" b="1" dirty="0" err="1">
                <a:solidFill>
                  <a:srgbClr val="FF0000"/>
                </a:solidFill>
                <a:ea typeface="微软雅黑" pitchFamily="34" charset="-122"/>
              </a:rPr>
              <a:t>isNaN</a:t>
            </a:r>
            <a:r>
              <a:rPr lang="en-US" altLang="zh-CN" sz="2600" b="1" dirty="0">
                <a:solidFill>
                  <a:srgbClr val="FF0000"/>
                </a:solidFill>
                <a:ea typeface="微软雅黑" pitchFamily="34" charset="-122"/>
              </a:rPr>
              <a:t>()</a:t>
            </a: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zh-CN" altLang="en-US" sz="2400" b="1" dirty="0">
                <a:ea typeface="微软雅黑" pitchFamily="34" charset="-122"/>
              </a:rPr>
              <a:t>用于检查其参数是否是非数字</a:t>
            </a:r>
            <a:endParaRPr lang="en-US" altLang="zh-CN" sz="2400" b="1" dirty="0"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endParaRPr lang="en-US" altLang="zh-CN" sz="2600" b="1" dirty="0">
              <a:ea typeface="微软雅黑" pitchFamily="34" charset="-122"/>
            </a:endParaRPr>
          </a:p>
        </p:txBody>
      </p:sp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1857375" y="6000750"/>
            <a:ext cx="4572000" cy="428625"/>
            <a:chOff x="3143240" y="5143512"/>
            <a:chExt cx="4572032" cy="428628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50188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 bwMode="auto">
            <a:xfrm>
              <a:off x="3962396" y="5187962"/>
              <a:ext cx="3030559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类型转换函数</a:t>
              </a:r>
            </a:p>
          </p:txBody>
        </p:sp>
      </p:grpSp>
      <p:sp>
        <p:nvSpPr>
          <p:cNvPr id="10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1F242D-694C-41F2-9303-B7838CD6D403}" type="slidenum">
              <a:rPr lang="zh-CN" altLang="en-US" smtClean="0"/>
              <a:pPr>
                <a:defRPr/>
              </a:pPr>
              <a:t>30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/>
          <p:cNvCxnSpPr/>
          <p:nvPr/>
        </p:nvCxnSpPr>
        <p:spPr bwMode="auto">
          <a:xfrm flipV="1">
            <a:off x="5786446" y="2165344"/>
            <a:ext cx="642942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 bwMode="auto">
          <a:xfrm>
            <a:off x="5786446" y="2451096"/>
            <a:ext cx="642942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940" name="标题 1"/>
          <p:cNvSpPr>
            <a:spLocks noGrp="1"/>
          </p:cNvSpPr>
          <p:nvPr>
            <p:ph type="title"/>
          </p:nvPr>
        </p:nvSpPr>
        <p:spPr>
          <a:xfrm>
            <a:off x="6804025" y="285750"/>
            <a:ext cx="2160588" cy="523875"/>
          </a:xfrm>
        </p:spPr>
        <p:txBody>
          <a:bodyPr/>
          <a:lstStyle/>
          <a:p>
            <a:pPr>
              <a:defRPr/>
            </a:pPr>
            <a:r>
              <a:rPr smtClean="0"/>
              <a:t>自定义函数</a:t>
            </a:r>
            <a:endParaRPr dirty="0" smtClean="0"/>
          </a:p>
        </p:txBody>
      </p:sp>
      <p:sp>
        <p:nvSpPr>
          <p:cNvPr id="3994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定义函数</a:t>
            </a:r>
            <a:endParaRPr lang="en-US" altLang="zh-CN" dirty="0" smtClean="0"/>
          </a:p>
        </p:txBody>
      </p:sp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784225" y="4071938"/>
            <a:ext cx="8388350" cy="9412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latin typeface="+mn-lt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latin typeface="+mn-lt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1800" b="1">
                <a:latin typeface="+mn-lt"/>
                <a:ea typeface="+mn-ea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 b="1">
                <a:latin typeface="+mn-lt"/>
                <a:ea typeface="+mn-ea"/>
                <a:cs typeface="楷体_GB231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US" dirty="0"/>
              <a:t>调用函数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函数调用一般和表单元素的事件一起使用，调用</a:t>
            </a:r>
            <a:r>
              <a:rPr lang="zh-CN" altLang="en-US" dirty="0" smtClean="0"/>
              <a:t>格式</a:t>
            </a:r>
            <a:endParaRPr lang="en-US" altLang="zh-CN" dirty="0" err="1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dirty="0"/>
              <a:t>         </a:t>
            </a:r>
            <a:endParaRPr lang="zh-CN" altLang="en-US" dirty="0"/>
          </a:p>
        </p:txBody>
      </p:sp>
      <p:grpSp>
        <p:nvGrpSpPr>
          <p:cNvPr id="51208" name="组合 8"/>
          <p:cNvGrpSpPr>
            <a:grpSpLocks/>
          </p:cNvGrpSpPr>
          <p:nvPr/>
        </p:nvGrpSpPr>
        <p:grpSpPr bwMode="auto">
          <a:xfrm>
            <a:off x="95458" y="1671638"/>
            <a:ext cx="1000125" cy="400050"/>
            <a:chOff x="1000100" y="1801286"/>
            <a:chExt cx="1000132" cy="400110"/>
          </a:xfrm>
        </p:grpSpPr>
        <p:pic>
          <p:nvPicPr>
            <p:cNvPr id="51215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宋体" charset="-122"/>
                </a:rPr>
                <a:t>语法</a:t>
              </a:r>
            </a:p>
          </p:txBody>
        </p:sp>
      </p:grp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1000125" y="2071688"/>
            <a:ext cx="4786313" cy="17145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function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函数名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(                                        </a:t>
            </a:r>
            <a:r>
              <a:rPr lang="en-US" altLang="zh-CN" b="1" dirty="0">
                <a:ea typeface="黑体" pitchFamily="2" charset="-122"/>
              </a:rPr>
              <a:t>){</a:t>
            </a:r>
            <a:endParaRPr lang="zh-CN" altLang="en-US" b="1" dirty="0">
              <a:ea typeface="黑体" pitchFamily="2" charset="-122"/>
            </a:endParaRP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     //JavaScript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语句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黑体" pitchFamily="2" charset="-122"/>
            </a:endParaRP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0000FF"/>
                </a:solidFill>
                <a:ea typeface="黑体" pitchFamily="2" charset="-122"/>
              </a:rPr>
              <a:t>     </a:t>
            </a:r>
            <a:r>
              <a:rPr lang="en-US" altLang="zh-CN" b="1" dirty="0">
                <a:ea typeface="黑体" pitchFamily="2" charset="-122"/>
              </a:rPr>
              <a:t>[return </a:t>
            </a:r>
            <a:r>
              <a:rPr lang="zh-CN" altLang="en-US" b="1" dirty="0">
                <a:ea typeface="黑体" pitchFamily="2" charset="-122"/>
              </a:rPr>
              <a:t>返回值</a:t>
            </a:r>
            <a:r>
              <a:rPr lang="en-US" altLang="zh-CN" b="1" dirty="0">
                <a:ea typeface="黑体" pitchFamily="2" charset="-122"/>
              </a:rPr>
              <a:t>]</a:t>
            </a:r>
            <a:endParaRPr lang="zh-CN" altLang="en-US" b="1" dirty="0">
              <a:ea typeface="黑体" pitchFamily="2" charset="-122"/>
            </a:endParaRP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黑体" pitchFamily="2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500813" y="1879600"/>
            <a:ext cx="1285875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无参函数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6500813" y="2451100"/>
            <a:ext cx="1285875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有参函数</a:t>
            </a:r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2857500" y="2071688"/>
            <a:ext cx="23876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b="1" dirty="0">
                <a:ea typeface="黑体" pitchFamily="2" charset="-122"/>
              </a:rPr>
              <a:t>参数</a:t>
            </a:r>
            <a:r>
              <a:rPr lang="en-US" altLang="zh-CN" b="1" dirty="0">
                <a:ea typeface="黑体" pitchFamily="2" charset="-122"/>
              </a:rPr>
              <a:t>1,</a:t>
            </a:r>
            <a:r>
              <a:rPr lang="zh-CN" altLang="en-US" b="1" dirty="0">
                <a:ea typeface="黑体" pitchFamily="2" charset="-122"/>
              </a:rPr>
              <a:t>参数</a:t>
            </a:r>
            <a:r>
              <a:rPr lang="en-US" altLang="zh-CN" b="1" dirty="0">
                <a:ea typeface="黑体" pitchFamily="2" charset="-122"/>
              </a:rPr>
              <a:t>2,</a:t>
            </a:r>
            <a:r>
              <a:rPr lang="zh-CN" altLang="en-US" b="1" dirty="0">
                <a:ea typeface="黑体" pitchFamily="2" charset="-122"/>
              </a:rPr>
              <a:t>参数</a:t>
            </a:r>
            <a:r>
              <a:rPr lang="en-US" altLang="zh-CN" b="1" dirty="0">
                <a:ea typeface="黑体" pitchFamily="2" charset="-122"/>
              </a:rPr>
              <a:t>3,…</a:t>
            </a:r>
            <a:endParaRPr lang="en-US" altLang="zh-CN" b="1" kern="0" dirty="0">
              <a:latin typeface="+mn-lt"/>
              <a:ea typeface="+mn-ea"/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3000375" y="3857625"/>
            <a:ext cx="1285875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可有可无</a:t>
            </a:r>
          </a:p>
        </p:txBody>
      </p:sp>
      <p:cxnSp>
        <p:nvCxnSpPr>
          <p:cNvPr id="22" name="直接箭头连接符 21"/>
          <p:cNvCxnSpPr/>
          <p:nvPr/>
        </p:nvCxnSpPr>
        <p:spPr bwMode="auto">
          <a:xfrm rot="16200000" flipH="1">
            <a:off x="2786050" y="3429000"/>
            <a:ext cx="500066" cy="35719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1750065" y="5083244"/>
            <a:ext cx="4786313" cy="50599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+mn-lt"/>
                <a:ea typeface="+mn-ea"/>
              </a:rPr>
              <a:t>事件名＝</a:t>
            </a:r>
            <a:r>
              <a:rPr lang="zh-CN" altLang="zh-CN" b="1" dirty="0">
                <a:latin typeface="+mn-lt"/>
                <a:ea typeface="+mn-ea"/>
              </a:rPr>
              <a:t> "</a:t>
            </a:r>
            <a:r>
              <a:rPr lang="zh-CN" altLang="en-US" b="1" dirty="0">
                <a:latin typeface="+mn-lt"/>
                <a:ea typeface="+mn-ea"/>
              </a:rPr>
              <a:t>函数名</a:t>
            </a:r>
            <a:r>
              <a:rPr lang="en-US" altLang="zh-CN" b="1" dirty="0">
                <a:latin typeface="+mn-lt"/>
                <a:ea typeface="+mn-ea"/>
              </a:rPr>
              <a:t>( )</a:t>
            </a:r>
            <a:r>
              <a:rPr lang="zh-CN" altLang="zh-CN" b="1" dirty="0">
                <a:latin typeface="+mn-lt"/>
                <a:ea typeface="+mn-ea"/>
              </a:rPr>
              <a:t>"</a:t>
            </a:r>
            <a:r>
              <a:rPr lang="en-US" altLang="zh-CN" b="1" dirty="0">
                <a:latin typeface="+mn-lt"/>
                <a:ea typeface="+mn-ea"/>
              </a:rPr>
              <a:t> ;</a:t>
            </a:r>
          </a:p>
        </p:txBody>
      </p:sp>
      <p:grpSp>
        <p:nvGrpSpPr>
          <p:cNvPr id="18" name="组合 71"/>
          <p:cNvGrpSpPr>
            <a:grpSpLocks/>
          </p:cNvGrpSpPr>
          <p:nvPr/>
        </p:nvGrpSpPr>
        <p:grpSpPr bwMode="auto">
          <a:xfrm>
            <a:off x="570952" y="5136217"/>
            <a:ext cx="1000125" cy="400050"/>
            <a:chOff x="1000100" y="1801286"/>
            <a:chExt cx="1000132" cy="400110"/>
          </a:xfrm>
        </p:grpSpPr>
        <p:pic>
          <p:nvPicPr>
            <p:cNvPr id="23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2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1F242D-694C-41F2-9303-B7838CD6D403}" type="slidenum">
              <a:rPr lang="zh-CN" altLang="en-US" smtClean="0"/>
              <a:pPr>
                <a:defRPr/>
              </a:pPr>
              <a:t>31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4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0" grpId="0"/>
      <p:bldP spid="21" grpId="0" animBg="1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8036247" cy="558378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ea typeface="+mn-ea"/>
              </a:rPr>
              <a:t>调用无参函数，输出</a:t>
            </a:r>
            <a:r>
              <a:rPr lang="en-US" altLang="zh-CN" dirty="0" smtClean="0">
                <a:ea typeface="+mn-ea"/>
              </a:rPr>
              <a:t>5次</a:t>
            </a:r>
            <a:r>
              <a:rPr lang="zh-CN" altLang="en-US" dirty="0" smtClean="0">
                <a:ea typeface="+mn-ea"/>
              </a:rPr>
              <a:t>“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ea typeface="+mn-ea"/>
              </a:rPr>
              <a:t>欢迎学习</a:t>
            </a:r>
            <a:r>
              <a:rPr lang="en-US" altLang="zh-CN" dirty="0" smtClean="0">
                <a:solidFill>
                  <a:schemeClr val="accent5">
                    <a:lumMod val="10000"/>
                  </a:schemeClr>
                </a:solidFill>
                <a:ea typeface="+mn-ea"/>
              </a:rPr>
              <a:t>JavaScript</a:t>
            </a:r>
            <a:r>
              <a:rPr lang="zh-CN" altLang="en-US" smtClean="0">
                <a:solidFill>
                  <a:schemeClr val="accent5">
                    <a:lumMod val="10000"/>
                  </a:schemeClr>
                </a:solidFill>
                <a:ea typeface="+mn-ea"/>
              </a:rPr>
              <a:t>”</a:t>
            </a:r>
            <a:endParaRPr lang="en-US" altLang="zh-CN" dirty="0">
              <a:ea typeface="+mn-ea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gray">
          <a:xfrm>
            <a:off x="1155700" y="4416425"/>
            <a:ext cx="7000875" cy="57150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+mn-ea"/>
                <a:ea typeface="+mn-ea"/>
              </a:rPr>
              <a:t>单击此按钮时，调用</a:t>
            </a:r>
            <a:r>
              <a:rPr lang="zh-CN" altLang="en-US" b="1" dirty="0" smtClean="0">
                <a:latin typeface="+mn-ea"/>
                <a:ea typeface="+mn-ea"/>
              </a:rPr>
              <a:t>函数</a:t>
            </a:r>
            <a:r>
              <a:rPr lang="en-US" altLang="zh-CN" b="1" dirty="0" smtClean="0">
                <a:latin typeface="+mn-ea"/>
                <a:ea typeface="+mn-ea"/>
              </a:rPr>
              <a:t>study( </a:t>
            </a:r>
            <a:r>
              <a:rPr lang="en-US" altLang="zh-CN" b="1" dirty="0">
                <a:latin typeface="+mn-ea"/>
                <a:ea typeface="+mn-ea"/>
              </a:rPr>
              <a:t>)，</a:t>
            </a:r>
            <a:r>
              <a:rPr lang="zh-CN" altLang="en-US" b="1" dirty="0">
                <a:latin typeface="+mn-ea"/>
                <a:ea typeface="+mn-ea"/>
              </a:rPr>
              <a:t>执行函数体中的代码</a:t>
            </a:r>
          </a:p>
        </p:txBody>
      </p:sp>
      <p:sp>
        <p:nvSpPr>
          <p:cNvPr id="40963" name="标题 1"/>
          <p:cNvSpPr>
            <a:spLocks noGrp="1"/>
          </p:cNvSpPr>
          <p:nvPr>
            <p:ph type="title"/>
          </p:nvPr>
        </p:nvSpPr>
        <p:spPr>
          <a:xfrm>
            <a:off x="6516688" y="285750"/>
            <a:ext cx="244792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调用无参函数</a:t>
            </a:r>
          </a:p>
        </p:txBody>
      </p:sp>
      <p:sp>
        <p:nvSpPr>
          <p:cNvPr id="40965" name="AutoShape 22"/>
          <p:cNvSpPr>
            <a:spLocks noChangeArrowheads="1"/>
          </p:cNvSpPr>
          <p:nvPr/>
        </p:nvSpPr>
        <p:spPr bwMode="auto">
          <a:xfrm>
            <a:off x="1155700" y="1933575"/>
            <a:ext cx="7059613" cy="2169825"/>
          </a:xfrm>
          <a:prstGeom prst="roundRect">
            <a:avLst>
              <a:gd name="adj" fmla="val 68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function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study( )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{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        for(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 i=0;i&lt;5;i++){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document.write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("&lt;h4&gt;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欢迎学习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JavaScript&lt;/h4&gt;");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        }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    }</a:t>
            </a:r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1155700" y="5187950"/>
            <a:ext cx="7059613" cy="8125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&lt;input name="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btn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" type="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button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  <a:ea typeface="+mn-ea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value="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显示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5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次欢迎学习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JavaScript"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  <a:ea typeface="+mn-ea"/>
              </a:rPr>
              <a:t>onclick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="study( )"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/&gt;</a:t>
            </a:r>
          </a:p>
        </p:txBody>
      </p:sp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1928813" y="6143625"/>
            <a:ext cx="4929187" cy="428625"/>
            <a:chOff x="3143240" y="5143512"/>
            <a:chExt cx="4929240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435773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52242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4723065" y="5187962"/>
              <a:ext cx="2542711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无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参函数</a:t>
              </a:r>
              <a:endParaRPr lang="en-US" altLang="zh-CN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70"/>
          <p:cNvGrpSpPr>
            <a:grpSpLocks/>
          </p:cNvGrpSpPr>
          <p:nvPr/>
        </p:nvGrpSpPr>
        <p:grpSpPr bwMode="auto">
          <a:xfrm>
            <a:off x="122755" y="1902500"/>
            <a:ext cx="1000125" cy="414337"/>
            <a:chOff x="1000100" y="2528843"/>
            <a:chExt cx="1000132" cy="414475"/>
          </a:xfrm>
        </p:grpSpPr>
        <p:pic>
          <p:nvPicPr>
            <p:cNvPr id="1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cxnSp>
        <p:nvCxnSpPr>
          <p:cNvPr id="6" name="直接箭头连接符 5"/>
          <p:cNvCxnSpPr/>
          <p:nvPr/>
        </p:nvCxnSpPr>
        <p:spPr bwMode="auto">
          <a:xfrm>
            <a:off x="2915816" y="2316837"/>
            <a:ext cx="3672408" cy="341641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1F242D-694C-41F2-9303-B7838CD6D403}" type="slidenum">
              <a:rPr lang="zh-CN" altLang="en-US" smtClean="0"/>
              <a:pPr>
                <a:defRPr/>
              </a:pPr>
              <a:t>32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>
          <a:xfrm>
            <a:off x="6443663" y="285750"/>
            <a:ext cx="2520950" cy="523875"/>
          </a:xfrm>
        </p:spPr>
        <p:txBody>
          <a:bodyPr/>
          <a:lstStyle/>
          <a:p>
            <a:pPr>
              <a:defRPr/>
            </a:pPr>
            <a:r>
              <a:rPr smtClean="0"/>
              <a:t>调用有参函数</a:t>
            </a:r>
            <a:endParaRPr dirty="0" smtClean="0"/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7859713" cy="630386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根据输入的次数，显示</a:t>
            </a:r>
            <a:r>
              <a:rPr lang="zh-CN" altLang="en-US" dirty="0"/>
              <a:t>“欢迎学习</a:t>
            </a:r>
            <a:r>
              <a:rPr lang="en-US" altLang="zh-CN" dirty="0" smtClean="0"/>
              <a:t>JavaScript</a:t>
            </a:r>
            <a:r>
              <a:rPr lang="zh-CN" altLang="en-US" dirty="0"/>
              <a:t>“</a:t>
            </a:r>
            <a:endParaRPr lang="en-US" altLang="zh-CN" dirty="0" smtClean="0"/>
          </a:p>
        </p:txBody>
      </p:sp>
      <p:sp>
        <p:nvSpPr>
          <p:cNvPr id="4" name="AutoShape 25"/>
          <p:cNvSpPr>
            <a:spLocks noChangeArrowheads="1"/>
          </p:cNvSpPr>
          <p:nvPr/>
        </p:nvSpPr>
        <p:spPr bwMode="gray">
          <a:xfrm>
            <a:off x="642938" y="4449763"/>
            <a:ext cx="8072437" cy="571500"/>
          </a:xfrm>
          <a:prstGeom prst="roundRect">
            <a:avLst>
              <a:gd name="adj" fmla="val 2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单击此按钮时，调用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study (count )，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执行函数体中的代码</a:t>
            </a:r>
          </a:p>
        </p:txBody>
      </p:sp>
      <p:sp>
        <p:nvSpPr>
          <p:cNvPr id="41989" name="AutoShape 22"/>
          <p:cNvSpPr>
            <a:spLocks noChangeArrowheads="1"/>
          </p:cNvSpPr>
          <p:nvPr/>
        </p:nvSpPr>
        <p:spPr bwMode="auto">
          <a:xfrm>
            <a:off x="642938" y="2000250"/>
            <a:ext cx="8001000" cy="21698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function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 study(count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){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for(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i=0;i&lt;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count;i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++){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document.write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("&lt;h4&gt;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欢迎学习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JavaScript&lt;/h4&gt;");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}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251520" y="5191125"/>
            <a:ext cx="8820472" cy="8125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&lt;input name="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btn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 type="button" value="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请输入显示欢迎学习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JavaScript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的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次数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onclick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="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study(prompt('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宋体" charset="-122"/>
              </a:rPr>
              <a:t>请输入显示欢迎学习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JavaScript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宋体" charset="-122"/>
              </a:rPr>
              <a:t>的次数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:',''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))" /&gt;</a:t>
            </a:r>
            <a:endParaRPr lang="en-US" altLang="zh-CN" b="1" dirty="0">
              <a:ea typeface="黑体" pitchFamily="49" charset="-122"/>
            </a:endParaRPr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 rot="16200000" flipV="1">
            <a:off x="826289" y="2605977"/>
            <a:ext cx="3714776" cy="2912550"/>
          </a:xfrm>
          <a:prstGeom prst="arc">
            <a:avLst>
              <a:gd name="adj1" fmla="val 11854561"/>
              <a:gd name="adj2" fmla="val 20673635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1714500" y="6143625"/>
            <a:ext cx="3937621" cy="428625"/>
            <a:chOff x="3143240" y="5143512"/>
            <a:chExt cx="3312135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6" y="5143512"/>
              <a:ext cx="2740629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53266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3744917" y="5188547"/>
              <a:ext cx="2542720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：有参函数</a:t>
              </a:r>
              <a:endParaRPr lang="en-US" altLang="zh-CN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70"/>
          <p:cNvGrpSpPr>
            <a:grpSpLocks/>
          </p:cNvGrpSpPr>
          <p:nvPr/>
        </p:nvGrpSpPr>
        <p:grpSpPr bwMode="auto">
          <a:xfrm>
            <a:off x="0" y="1585913"/>
            <a:ext cx="1000125" cy="414337"/>
            <a:chOff x="1000100" y="2528843"/>
            <a:chExt cx="1000132" cy="414475"/>
          </a:xfrm>
        </p:grpSpPr>
        <p:pic>
          <p:nvPicPr>
            <p:cNvPr id="1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20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1F242D-694C-41F2-9303-B7838CD6D403}" type="slidenum">
              <a:rPr lang="zh-CN" altLang="en-US" smtClean="0"/>
              <a:pPr>
                <a:defRPr/>
              </a:pPr>
              <a:t>33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2987675" y="69850"/>
            <a:ext cx="5976938" cy="954088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编写一个四则运算函数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需求说明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编写函数，实现使用</a:t>
            </a:r>
            <a:r>
              <a:rPr lang="en-US" altLang="zh-CN" smtClean="0"/>
              <a:t>prompt输入两个数和运算符号，</a:t>
            </a:r>
            <a:r>
              <a:rPr lang="zh-CN" altLang="en-US" smtClean="0"/>
              <a:t>并</a:t>
            </a:r>
            <a:r>
              <a:rPr lang="en-US" altLang="zh-CN" smtClean="0"/>
              <a:t>计算两个数的操作结果</a:t>
            </a:r>
            <a:endParaRPr lang="en-US" altLang="zh-CN" dirty="0" smtClean="0"/>
          </a:p>
        </p:txBody>
      </p:sp>
      <p:grpSp>
        <p:nvGrpSpPr>
          <p:cNvPr id="55303" name="组合 15"/>
          <p:cNvGrpSpPr>
            <a:grpSpLocks/>
          </p:cNvGrpSpPr>
          <p:nvPr/>
        </p:nvGrpSpPr>
        <p:grpSpPr bwMode="auto">
          <a:xfrm>
            <a:off x="71438" y="879475"/>
            <a:ext cx="928687" cy="406400"/>
            <a:chOff x="3786182" y="1192962"/>
            <a:chExt cx="928694" cy="406350"/>
          </a:xfrm>
        </p:grpSpPr>
        <p:sp>
          <p:nvSpPr>
            <p:cNvPr id="13" name="TextBox 12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宋体" charset="-122"/>
                </a:rPr>
                <a:t>练习</a:t>
              </a:r>
            </a:p>
          </p:txBody>
        </p:sp>
        <p:pic>
          <p:nvPicPr>
            <p:cNvPr id="55310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5575315" y="6188075"/>
            <a:ext cx="2786062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30722" name="Picture 2" descr="F:\2016年工作\ACCP8.0产品开发\jQuery\案例源码\chapter01\Chapter01截图\图1.33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95" y="2559036"/>
            <a:ext cx="4527255" cy="419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3" name="Picture 3" descr="F:\2016年工作\ACCP8.0产品开发\jQuery\案例源码\chapter01\Chapter01截图\图1.34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750" y="3501008"/>
            <a:ext cx="3685661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1F242D-694C-41F2-9303-B7838CD6D403}" type="slidenum">
              <a:rPr lang="zh-CN" altLang="en-US" smtClean="0"/>
              <a:pPr>
                <a:defRPr/>
              </a:pPr>
              <a:t>34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857875" y="285750"/>
            <a:ext cx="3106738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57349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5735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5735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735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5735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1F242D-694C-41F2-9303-B7838CD6D403}" type="slidenum">
              <a:rPr lang="zh-CN" altLang="en-US" smtClean="0"/>
              <a:pPr>
                <a:defRPr/>
              </a:pPr>
              <a:t>35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>
          <a:xfrm>
            <a:off x="6588125" y="285750"/>
            <a:ext cx="2376488" cy="523875"/>
          </a:xfrm>
        </p:spPr>
        <p:txBody>
          <a:bodyPr/>
          <a:lstStyle/>
          <a:p>
            <a:pPr>
              <a:defRPr/>
            </a:pPr>
            <a:r>
              <a:rPr smtClean="0"/>
              <a:t>变量的作用域</a:t>
            </a:r>
            <a:endParaRPr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全局变量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局部变量</a:t>
            </a:r>
            <a:endParaRPr lang="zh-CN" altLang="en-US" dirty="0"/>
          </a:p>
        </p:txBody>
      </p:sp>
      <p:grpSp>
        <p:nvGrpSpPr>
          <p:cNvPr id="2" name="组合 77"/>
          <p:cNvGrpSpPr>
            <a:grpSpLocks/>
          </p:cNvGrpSpPr>
          <p:nvPr/>
        </p:nvGrpSpPr>
        <p:grpSpPr bwMode="auto">
          <a:xfrm>
            <a:off x="71438" y="857250"/>
            <a:ext cx="1470025" cy="400050"/>
            <a:chOff x="2962268" y="5103147"/>
            <a:chExt cx="1469411" cy="400110"/>
          </a:xfrm>
        </p:grpSpPr>
        <p:pic>
          <p:nvPicPr>
            <p:cNvPr id="58377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214575" y="5103147"/>
              <a:ext cx="121710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宋体" charset="-122"/>
                </a:rPr>
                <a:t>代码阅读</a:t>
              </a:r>
            </a:p>
          </p:txBody>
        </p:sp>
      </p:grp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928688" y="1643063"/>
            <a:ext cx="7326312" cy="4857750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en-US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&lt;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body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onload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="</a:t>
            </a:r>
            <a:r>
              <a:rPr lang="en-US" altLang="en-US" b="1" dirty="0">
                <a:solidFill>
                  <a:srgbClr val="0E9CDE"/>
                </a:solidFill>
                <a:ea typeface="宋体" charset="-122"/>
              </a:rPr>
              <a:t>second( )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"&gt;</a:t>
            </a:r>
          </a:p>
          <a:p>
            <a:pPr>
              <a:defRPr/>
            </a:pPr>
            <a:r>
              <a:rPr lang="en-US" altLang="en-US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</a:t>
            </a:r>
            <a:r>
              <a:rPr lang="en-US" altLang="en-US" b="1" dirty="0" err="1" smtClean="0">
                <a:solidFill>
                  <a:srgbClr val="FF0000"/>
                </a:solidFill>
                <a:ea typeface="宋体" charset="-122"/>
              </a:rPr>
              <a:t>var</a:t>
            </a:r>
            <a:r>
              <a:rPr lang="en-US" altLang="en-US" b="1" dirty="0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</a:rPr>
              <a:t>i=20;</a:t>
            </a:r>
          </a:p>
          <a:p>
            <a:pPr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function </a:t>
            </a:r>
            <a:r>
              <a:rPr lang="en-US" altLang="en-US" b="1" dirty="0">
                <a:solidFill>
                  <a:srgbClr val="0E9CDE"/>
                </a:solidFill>
                <a:ea typeface="宋体" charset="-122"/>
              </a:rPr>
              <a:t>first( )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{</a:t>
            </a:r>
          </a:p>
          <a:p>
            <a:pPr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var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</a:rPr>
              <a:t>i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=5;</a:t>
            </a:r>
          </a:p>
          <a:p>
            <a:pPr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for(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var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</a:rPr>
              <a:t>j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=0;j&lt;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i;j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++){</a:t>
            </a:r>
          </a:p>
          <a:p>
            <a:pPr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 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document.write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("&amp;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nbsp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;&amp;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nbsp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;&amp;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nbsp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;&amp;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nbsp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;"+j);</a:t>
            </a:r>
          </a:p>
          <a:p>
            <a:pPr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}</a:t>
            </a:r>
          </a:p>
          <a:p>
            <a:pPr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}</a:t>
            </a:r>
          </a:p>
          <a:p>
            <a:pPr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function </a:t>
            </a:r>
            <a:r>
              <a:rPr lang="en-US" altLang="en-US" b="1" dirty="0">
                <a:solidFill>
                  <a:srgbClr val="0E9CDE"/>
                </a:solidFill>
                <a:ea typeface="宋体" charset="-122"/>
              </a:rPr>
              <a:t>second( )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{</a:t>
            </a:r>
          </a:p>
          <a:p>
            <a:pPr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var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t=prompt("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输入一个数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","")</a:t>
            </a:r>
          </a:p>
          <a:p>
            <a:pP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if(t&gt;i)</a:t>
            </a:r>
          </a:p>
          <a:p>
            <a:pPr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 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document.write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(t);</a:t>
            </a:r>
          </a:p>
          <a:p>
            <a:pPr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else</a:t>
            </a:r>
          </a:p>
          <a:p>
            <a:pPr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 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document.write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(i);</a:t>
            </a:r>
          </a:p>
          <a:p>
            <a:pPr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first( );</a:t>
            </a:r>
          </a:p>
          <a:p>
            <a:pPr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}</a:t>
            </a:r>
            <a:endParaRPr lang="en-US" altLang="en-US" b="1" dirty="0" smtClean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286000" y="1308100"/>
            <a:ext cx="6000750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在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prompt()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弹出的输入框中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输入</a:t>
            </a:r>
            <a:r>
              <a:rPr lang="en-US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67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，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页面输出什么内容？</a:t>
            </a:r>
          </a:p>
        </p:txBody>
      </p:sp>
      <p:pic>
        <p:nvPicPr>
          <p:cNvPr id="30722" name="Picture 2" descr="F:\2016年工作\ACCP8.0产品开发\jQuery\案例源码\chapter01\Chapter01截图\图1.35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996952"/>
            <a:ext cx="5705868" cy="300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组合 14"/>
          <p:cNvGrpSpPr>
            <a:grpSpLocks/>
          </p:cNvGrpSpPr>
          <p:nvPr/>
        </p:nvGrpSpPr>
        <p:grpSpPr bwMode="auto">
          <a:xfrm>
            <a:off x="1714500" y="6143625"/>
            <a:ext cx="3937621" cy="428625"/>
            <a:chOff x="3143240" y="5143512"/>
            <a:chExt cx="3312135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3714746" y="5143512"/>
              <a:ext cx="2740629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3741934" y="5188547"/>
              <a:ext cx="254868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：变量的作用域</a:t>
              </a:r>
              <a:endParaRPr lang="en-US" altLang="zh-CN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1F242D-694C-41F2-9303-B7838CD6D403}" type="slidenum">
              <a:rPr lang="zh-CN" altLang="en-US" smtClean="0"/>
              <a:pPr>
                <a:defRPr/>
              </a:pPr>
              <a:t>36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92280" y="285728"/>
            <a:ext cx="1872332" cy="523220"/>
          </a:xfrm>
        </p:spPr>
        <p:txBody>
          <a:bodyPr/>
          <a:lstStyle/>
          <a:p>
            <a:r>
              <a:rPr lang="zh-CN" altLang="en-US" dirty="0" smtClean="0"/>
              <a:t>事件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7103771"/>
              </p:ext>
            </p:extLst>
          </p:nvPr>
        </p:nvGraphicFramePr>
        <p:xfrm>
          <a:off x="755576" y="1628800"/>
          <a:ext cx="7645400" cy="3942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1631"/>
                <a:gridCol w="5153769"/>
              </a:tblGrid>
              <a:tr h="7023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+mn-lt"/>
                          <a:ea typeface="+mn-ea"/>
                        </a:rPr>
                        <a:t>名称</a:t>
                      </a:r>
                      <a:endParaRPr lang="zh-CN" altLang="en-US" sz="2800" dirty="0">
                        <a:latin typeface="+mn-lt"/>
                        <a:ea typeface="+mn-ea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+mn-lt"/>
                          <a:ea typeface="+mn-ea"/>
                        </a:rPr>
                        <a:t>说明</a:t>
                      </a:r>
                      <a:endParaRPr lang="zh-CN" altLang="en-US" sz="2800" dirty="0">
                        <a:latin typeface="+mn-lt"/>
                        <a:ea typeface="+mn-ea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2400" kern="105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onload</a:t>
                      </a:r>
                      <a:endParaRPr lang="zh-CN" sz="2400" kern="105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2400" kern="10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一个页面或一幅图像完成加载</a:t>
                      </a:r>
                      <a:endParaRPr lang="zh-CN" sz="2400" kern="105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/>
                </a:tc>
              </a:tr>
              <a:tr h="648072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2400" kern="105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onlick</a:t>
                      </a:r>
                      <a:endParaRPr lang="zh-CN" sz="2400" kern="105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2400" kern="10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鼠标单击某个对象</a:t>
                      </a:r>
                      <a:endParaRPr lang="zh-CN" sz="2400" kern="105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/>
                </a:tc>
              </a:tr>
              <a:tr h="720080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2400" kern="105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onmouseover</a:t>
                      </a:r>
                      <a:endParaRPr lang="zh-CN" sz="2400" kern="105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2400" kern="10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鼠标指导移到某元素上</a:t>
                      </a:r>
                      <a:endParaRPr lang="zh-CN" sz="2400" kern="105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/>
                </a:tc>
              </a:tr>
              <a:tr h="648072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2400" kern="105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onkeydown</a:t>
                      </a:r>
                      <a:endParaRPr lang="zh-CN" sz="2400" kern="105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2400" kern="10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某个键盘按键被按下</a:t>
                      </a:r>
                      <a:endParaRPr lang="zh-CN" sz="2400" kern="105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/>
                </a:tc>
              </a:tr>
              <a:tr h="648072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2400" kern="105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onchange</a:t>
                      </a:r>
                      <a:endParaRPr lang="zh-CN" sz="2400" kern="105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2400" kern="10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域的内容被改变</a:t>
                      </a:r>
                      <a:endParaRPr lang="zh-CN" sz="2400" kern="105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1F242D-694C-41F2-9303-B7838CD6D403}" type="slidenum">
              <a:rPr lang="zh-CN" altLang="en-US" smtClean="0"/>
              <a:pPr>
                <a:defRPr/>
              </a:pPr>
              <a:t>37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612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xfrm>
            <a:off x="3598863" y="285284"/>
            <a:ext cx="5365750" cy="523220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统计考试科目的成绩</a:t>
            </a:r>
            <a:endParaRPr dirty="0" smtClean="0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需求说明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使用</a:t>
            </a:r>
            <a:r>
              <a:rPr lang="en-US" altLang="zh-CN" smtClean="0"/>
              <a:t>prompt()</a:t>
            </a:r>
            <a:r>
              <a:rPr lang="zh-CN" altLang="en-US" smtClean="0"/>
              <a:t>方法输入考试科目的数量，要求数量必须是非零、非负数的数值类型，否则给出相应提示并退出程序</a:t>
            </a:r>
          </a:p>
          <a:p>
            <a:pPr lvl="1">
              <a:defRPr/>
            </a:pPr>
            <a:r>
              <a:rPr lang="zh-CN" altLang="en-US" smtClean="0"/>
              <a:t>根据考试科目的数量，使用</a:t>
            </a:r>
            <a:r>
              <a:rPr lang="en-US" altLang="zh-CN" smtClean="0"/>
              <a:t>prompt()</a:t>
            </a:r>
            <a:r>
              <a:rPr lang="zh-CN" altLang="en-US" smtClean="0"/>
              <a:t>方法输入各科的考试成绩并累加，要求成绩必须是非负数的数值类型，否则给出相应提示并退出程序</a:t>
            </a:r>
          </a:p>
          <a:p>
            <a:pPr lvl="1">
              <a:defRPr/>
            </a:pPr>
            <a:r>
              <a:rPr lang="zh-CN" altLang="en-US" smtClean="0"/>
              <a:t>如果各项输入正确，则弹出总成绩</a:t>
            </a:r>
          </a:p>
        </p:txBody>
      </p:sp>
      <p:grpSp>
        <p:nvGrpSpPr>
          <p:cNvPr id="56330" name="组合 15"/>
          <p:cNvGrpSpPr>
            <a:grpSpLocks/>
          </p:cNvGrpSpPr>
          <p:nvPr/>
        </p:nvGrpSpPr>
        <p:grpSpPr bwMode="auto">
          <a:xfrm>
            <a:off x="71438" y="879475"/>
            <a:ext cx="928687" cy="406400"/>
            <a:chOff x="3786182" y="1192962"/>
            <a:chExt cx="928694" cy="406350"/>
          </a:xfrm>
        </p:grpSpPr>
        <p:sp>
          <p:nvSpPr>
            <p:cNvPr id="14" name="TextBox 13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宋体" charset="-122"/>
                </a:rPr>
                <a:t>练习</a:t>
              </a:r>
            </a:p>
          </p:txBody>
        </p:sp>
        <p:pic>
          <p:nvPicPr>
            <p:cNvPr id="5633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4214813" y="6311900"/>
            <a:ext cx="2786062" cy="428625"/>
            <a:chOff x="3714744" y="5143512"/>
            <a:chExt cx="278608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962396" y="5187962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31746" name="Picture 2" descr="F:\2016年工作\ACCP8.0产品开发\jQuery\案例源码\chapter01\Chapter01截图\图1.37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" y="4464765"/>
            <a:ext cx="4260295" cy="179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F:\2016年工作\ACCP8.0产品开发\jQuery\案例源码\chapter01\Chapter01截图\图1.40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63" y="4464765"/>
            <a:ext cx="4220894" cy="166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1F242D-694C-41F2-9303-B7838CD6D403}" type="slidenum">
              <a:rPr lang="zh-CN" altLang="en-US" smtClean="0"/>
              <a:pPr>
                <a:defRPr/>
              </a:pPr>
              <a:t>38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857875" y="285750"/>
            <a:ext cx="3106738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57349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5735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5735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735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5735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1F242D-694C-41F2-9303-B7838CD6D403}" type="slidenum">
              <a:rPr lang="zh-CN" altLang="en-US" smtClean="0"/>
              <a:pPr>
                <a:defRPr/>
              </a:pPr>
              <a:t>39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437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7215188" y="285750"/>
            <a:ext cx="1749425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本章目标</a:t>
            </a:r>
            <a:endParaRPr dirty="0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2862634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掌握</a:t>
            </a:r>
            <a:r>
              <a:rPr lang="en-US" altLang="zh-CN" dirty="0"/>
              <a:t>JavaScript</a:t>
            </a:r>
            <a:r>
              <a:rPr lang="zh-CN" altLang="en-US" dirty="0"/>
              <a:t>的组成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掌握</a:t>
            </a:r>
            <a:r>
              <a:rPr lang="en-US" altLang="zh-CN" dirty="0"/>
              <a:t>JavaScript</a:t>
            </a:r>
            <a:r>
              <a:rPr lang="zh-CN" altLang="en-US" dirty="0"/>
              <a:t>的基本语法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会</a:t>
            </a:r>
            <a:r>
              <a:rPr lang="zh-CN" altLang="en-US" dirty="0"/>
              <a:t>定义和使用函数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会</a:t>
            </a:r>
            <a:r>
              <a:rPr lang="zh-CN" altLang="en-US" dirty="0"/>
              <a:t>使用工具进行代码</a:t>
            </a:r>
            <a:r>
              <a:rPr lang="zh-CN" altLang="en-US" dirty="0" smtClean="0"/>
              <a:t>调试</a:t>
            </a:r>
            <a:endParaRPr lang="zh-CN" altLang="en-US" dirty="0"/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224" y="1853184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344" y="2493169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3220022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88" y="2572322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1F242D-694C-41F2-9303-B7838CD6D403}" type="slidenum">
              <a:rPr lang="zh-CN" altLang="en-US" smtClean="0"/>
              <a:pPr>
                <a:defRPr/>
              </a:pPr>
              <a:t>4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7308304" y="285750"/>
            <a:ext cx="1656309" cy="523875"/>
          </a:xfrm>
        </p:spPr>
        <p:txBody>
          <a:bodyPr/>
          <a:lstStyle/>
          <a:p>
            <a:pPr>
              <a:defRPr/>
            </a:pPr>
            <a:r>
              <a:rPr smtClean="0"/>
              <a:t>总结</a:t>
            </a:r>
          </a:p>
        </p:txBody>
      </p:sp>
      <p:sp>
        <p:nvSpPr>
          <p:cNvPr id="61445" name="TextBox 4"/>
          <p:cNvSpPr txBox="1">
            <a:spLocks noChangeArrowheads="1"/>
          </p:cNvSpPr>
          <p:nvPr/>
        </p:nvSpPr>
        <p:spPr bwMode="auto">
          <a:xfrm>
            <a:off x="2448477" y="1340768"/>
            <a:ext cx="6299987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2000" b="1" dirty="0">
                <a:ea typeface="微软雅黑" pitchFamily="34" charset="-122"/>
                <a:cs typeface="Arial" charset="0"/>
              </a:rPr>
              <a:t> </a:t>
            </a:r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JavaScript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的组成和基本结构</a:t>
            </a:r>
            <a:endParaRPr lang="zh-CN" altLang="en-US" sz="2000" b="1" dirty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2000" b="1" dirty="0">
                <a:ea typeface="微软雅黑" pitchFamily="34" charset="-122"/>
                <a:cs typeface="Arial" charset="0"/>
              </a:rPr>
              <a:t> </a:t>
            </a:r>
            <a:r>
              <a:rPr lang="en-US" altLang="zh-CN" sz="20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JavaScript</a:t>
            </a:r>
            <a:r>
              <a:rPr lang="zh-CN" altLang="en-US" sz="20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基本结构和在网页中引入</a:t>
            </a:r>
            <a:r>
              <a:rPr lang="en-US" altLang="zh-CN" sz="20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JavaScript</a:t>
            </a:r>
          </a:p>
          <a:p>
            <a:pPr eaLnBrk="1" hangingPunct="1">
              <a:lnSpc>
                <a:spcPct val="200000"/>
              </a:lnSpc>
            </a:pPr>
            <a:endParaRPr lang="en-US" altLang="zh-CN" sz="2000" dirty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核心语法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200000"/>
              </a:lnSpc>
            </a:pP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20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程序调试：</a:t>
            </a:r>
            <a:r>
              <a:rPr lang="en-US" altLang="zh-CN" sz="20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Chrome</a:t>
            </a:r>
            <a:r>
              <a:rPr lang="zh-CN" altLang="en-US" sz="20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开发工具和</a:t>
            </a:r>
            <a:r>
              <a:rPr lang="en-US" altLang="zh-CN" sz="20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alert</a:t>
            </a:r>
          </a:p>
          <a:p>
            <a:pPr eaLnBrk="1" hangingPunct="1">
              <a:lnSpc>
                <a:spcPct val="300000"/>
              </a:lnSpc>
            </a:pP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函数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</p:txBody>
      </p:sp>
      <p:sp>
        <p:nvSpPr>
          <p:cNvPr id="61446" name="AutoShape 3"/>
          <p:cNvSpPr>
            <a:spLocks/>
          </p:cNvSpPr>
          <p:nvPr/>
        </p:nvSpPr>
        <p:spPr bwMode="auto">
          <a:xfrm>
            <a:off x="3690217" y="2780928"/>
            <a:ext cx="697833" cy="152547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61447" name="TextBox 11"/>
          <p:cNvSpPr txBox="1">
            <a:spLocks noChangeArrowheads="1"/>
          </p:cNvSpPr>
          <p:nvPr/>
        </p:nvSpPr>
        <p:spPr bwMode="auto">
          <a:xfrm>
            <a:off x="4430810" y="2636912"/>
            <a:ext cx="233532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变量的声明和赋值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数据类型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数组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运算符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逻辑控制语句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注释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语法约定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61448" name="TextBox 12"/>
          <p:cNvSpPr txBox="1">
            <a:spLocks noChangeArrowheads="1"/>
          </p:cNvSpPr>
          <p:nvPr/>
        </p:nvSpPr>
        <p:spPr bwMode="auto">
          <a:xfrm>
            <a:off x="3430893" y="4941168"/>
            <a:ext cx="2027237" cy="1342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500"/>
              </a:lnSpc>
            </a:pP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常用系统函数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ts val="2500"/>
              </a:lnSpc>
            </a:pP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自定义函数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ts val="2500"/>
              </a:lnSpc>
            </a:pP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变量的作用域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ts val="2500"/>
              </a:lnSpc>
            </a:pP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事件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61449" name="AutoShape 3"/>
          <p:cNvSpPr>
            <a:spLocks/>
          </p:cNvSpPr>
          <p:nvPr/>
        </p:nvSpPr>
        <p:spPr bwMode="auto">
          <a:xfrm>
            <a:off x="3131840" y="5085184"/>
            <a:ext cx="288032" cy="1111628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61450" name="TextBox 15"/>
          <p:cNvSpPr txBox="1">
            <a:spLocks noChangeArrowheads="1"/>
          </p:cNvSpPr>
          <p:nvPr/>
        </p:nvSpPr>
        <p:spPr bwMode="auto">
          <a:xfrm>
            <a:off x="0" y="3409941"/>
            <a:ext cx="21494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ea typeface="微软雅黑" pitchFamily="34" charset="-122"/>
                <a:cs typeface="Arial" charset="0"/>
              </a:rPr>
              <a:t>JavaScript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基础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61451" name="AutoShape 3"/>
          <p:cNvSpPr>
            <a:spLocks/>
          </p:cNvSpPr>
          <p:nvPr/>
        </p:nvSpPr>
        <p:spPr bwMode="auto">
          <a:xfrm>
            <a:off x="2185881" y="1620838"/>
            <a:ext cx="357187" cy="3968402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1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1F242D-694C-41F2-9303-B7838CD6D403}" type="slidenum">
              <a:rPr lang="zh-CN" altLang="en-US" smtClean="0"/>
              <a:pPr>
                <a:defRPr/>
              </a:pPr>
              <a:t>40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" grpId="0" animBg="1"/>
      <p:bldP spid="61447" grpId="0"/>
      <p:bldP spid="61448" grpId="0"/>
      <p:bldP spid="614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5072063" y="285750"/>
            <a:ext cx="3892550" cy="523875"/>
          </a:xfrm>
        </p:spPr>
        <p:txBody>
          <a:bodyPr/>
          <a:lstStyle/>
          <a:p>
            <a:pPr>
              <a:defRPr/>
            </a:pPr>
            <a:r>
              <a:rPr smtClean="0"/>
              <a:t>为什么要学</a:t>
            </a:r>
            <a:r>
              <a:rPr lang="en-US" altLang="zh-CN" smtClean="0"/>
              <a:t>JavaScript</a:t>
            </a:r>
            <a:endParaRPr 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149448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表单验证－减轻服务器端压力</a:t>
            </a:r>
          </a:p>
        </p:txBody>
      </p:sp>
      <p:sp>
        <p:nvSpPr>
          <p:cNvPr id="4" name="Rectangle 92"/>
          <p:cNvSpPr>
            <a:spLocks noChangeArrowheads="1"/>
          </p:cNvSpPr>
          <p:nvPr/>
        </p:nvSpPr>
        <p:spPr bwMode="auto">
          <a:xfrm>
            <a:off x="755576" y="1844824"/>
            <a:ext cx="5141913" cy="4921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itchFamily="34" charset="-122"/>
              </a:rPr>
              <a:t>页面动态效果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44824"/>
            <a:ext cx="6340549" cy="460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81" y="2336949"/>
            <a:ext cx="4162246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 bwMode="auto">
          <a:xfrm>
            <a:off x="1331640" y="2300945"/>
            <a:ext cx="1008112" cy="335967"/>
          </a:xfrm>
          <a:prstGeom prst="rect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2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6" name="直接箭头连接符 5"/>
          <p:cNvCxnSpPr>
            <a:stCxn id="3" idx="3"/>
            <a:endCxn id="2" idx="1"/>
          </p:cNvCxnSpPr>
          <p:nvPr/>
        </p:nvCxnSpPr>
        <p:spPr bwMode="auto">
          <a:xfrm>
            <a:off x="2339752" y="2468929"/>
            <a:ext cx="2328697" cy="120207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F:\2016年工作\ACCP8.0产品开发\jQuery\案例源码\chapter07\Chapter07截图\图7.19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87" y="2468927"/>
            <a:ext cx="2713194" cy="253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F:\2016年工作\ACCP8.0产品开发\jQuery\案例源码\chapter07\Chapter07截图\图7.13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449" y="2340769"/>
            <a:ext cx="4190738" cy="266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518" y="2780928"/>
            <a:ext cx="5441669" cy="3264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 bwMode="auto">
          <a:xfrm>
            <a:off x="544686" y="3503023"/>
            <a:ext cx="2011089" cy="335967"/>
          </a:xfrm>
          <a:prstGeom prst="rect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2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 flipV="1">
            <a:off x="2555776" y="3356992"/>
            <a:ext cx="948324" cy="31210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1F242D-694C-41F2-9303-B7838CD6D403}" type="slidenum">
              <a:rPr lang="zh-CN" altLang="en-US" smtClean="0"/>
              <a:pPr>
                <a:defRPr/>
              </a:pPr>
              <a:t>5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3" grpId="1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5651500" y="285750"/>
            <a:ext cx="3313113" cy="523875"/>
          </a:xfrm>
        </p:spPr>
        <p:txBody>
          <a:bodyPr/>
          <a:lstStyle/>
          <a:p>
            <a:pPr>
              <a:defRPr/>
            </a:pPr>
            <a:r>
              <a:rPr smtClean="0"/>
              <a:t>什么是</a:t>
            </a:r>
            <a:r>
              <a:rPr lang="en-US" altLang="zh-CN" smtClean="0"/>
              <a:t>JavaScript</a:t>
            </a:r>
            <a:endParaRPr lang="en-US" dirty="0" smtClean="0"/>
          </a:p>
        </p:txBody>
      </p:sp>
      <p:sp>
        <p:nvSpPr>
          <p:cNvPr id="19467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JavaScript</a:t>
            </a:r>
            <a:r>
              <a:rPr lang="zh-CN" altLang="en-US" dirty="0" smtClean="0"/>
              <a:t>是一种基于对象和事件驱动的、并具有安全性能的脚本语言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JavaScript</a:t>
            </a:r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向</a:t>
            </a:r>
            <a:r>
              <a:rPr lang="en-US" dirty="0" smtClean="0"/>
              <a:t>HTML</a:t>
            </a:r>
            <a:r>
              <a:rPr lang="zh-CN" altLang="en-US" dirty="0" smtClean="0"/>
              <a:t>页面中添加交互行为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脚本语言，语法和</a:t>
            </a:r>
            <a:r>
              <a:rPr lang="en-US" dirty="0" smtClean="0"/>
              <a:t>Java</a:t>
            </a:r>
            <a:r>
              <a:rPr lang="zh-CN" altLang="en-US" dirty="0" smtClean="0"/>
              <a:t>类似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解释性语言，边执行边解释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JavaScript</a:t>
            </a:r>
            <a:r>
              <a:rPr lang="zh-CN" altLang="en-US" dirty="0" smtClean="0"/>
              <a:t>组成</a:t>
            </a: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gray">
          <a:xfrm>
            <a:off x="3500438" y="6143625"/>
            <a:ext cx="1285875" cy="407988"/>
          </a:xfrm>
          <a:prstGeom prst="flowChartAlternateProcess">
            <a:avLst/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DOM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gray">
          <a:xfrm>
            <a:off x="3071813" y="4638675"/>
            <a:ext cx="2143125" cy="504825"/>
          </a:xfrm>
          <a:prstGeom prst="flowChartAlternateProcess">
            <a:avLst/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JavaScript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19461" name="AutoShape 17"/>
          <p:cNvCxnSpPr>
            <a:cxnSpLocks noChangeShapeType="1"/>
            <a:stCxn id="6" idx="2"/>
            <a:endCxn id="5" idx="0"/>
          </p:cNvCxnSpPr>
          <p:nvPr/>
        </p:nvCxnSpPr>
        <p:spPr bwMode="auto">
          <a:xfrm rot="5400000">
            <a:off x="3643472" y="5643724"/>
            <a:ext cx="999847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AutoShape 20"/>
          <p:cNvSpPr>
            <a:spLocks noChangeArrowheads="1"/>
          </p:cNvSpPr>
          <p:nvPr/>
        </p:nvSpPr>
        <p:spPr bwMode="gray">
          <a:xfrm>
            <a:off x="857250" y="6138863"/>
            <a:ext cx="1785938" cy="503237"/>
          </a:xfrm>
          <a:prstGeom prst="flowChartAlternateProcess">
            <a:avLst/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err="1">
                <a:solidFill>
                  <a:schemeClr val="bg1"/>
                </a:solidFill>
                <a:latin typeface="+mn-ea"/>
                <a:ea typeface="+mn-ea"/>
              </a:rPr>
              <a:t>ECMAScript</a:t>
            </a:r>
            <a:endParaRPr lang="en-US" altLang="zh-CN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AutoShape 21"/>
          <p:cNvSpPr>
            <a:spLocks noChangeArrowheads="1"/>
          </p:cNvSpPr>
          <p:nvPr/>
        </p:nvSpPr>
        <p:spPr bwMode="gray">
          <a:xfrm>
            <a:off x="6000750" y="6138863"/>
            <a:ext cx="1285875" cy="504825"/>
          </a:xfrm>
          <a:prstGeom prst="flowChartAlternateProcess">
            <a:avLst/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BOM</a:t>
            </a:r>
          </a:p>
        </p:txBody>
      </p:sp>
      <p:cxnSp>
        <p:nvCxnSpPr>
          <p:cNvPr id="19464" name="直接连接符 15"/>
          <p:cNvCxnSpPr>
            <a:cxnSpLocks noChangeShapeType="1"/>
          </p:cNvCxnSpPr>
          <p:nvPr/>
        </p:nvCxnSpPr>
        <p:spPr bwMode="auto">
          <a:xfrm>
            <a:off x="1714519" y="5638823"/>
            <a:ext cx="4929188" cy="1587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65" name="直接箭头连接符 19"/>
          <p:cNvCxnSpPr>
            <a:cxnSpLocks noChangeShapeType="1"/>
            <a:endCxn id="10" idx="0"/>
          </p:cNvCxnSpPr>
          <p:nvPr/>
        </p:nvCxnSpPr>
        <p:spPr bwMode="auto">
          <a:xfrm rot="5400000">
            <a:off x="6394470" y="5888060"/>
            <a:ext cx="500062" cy="158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66" name="直接箭头连接符 27"/>
          <p:cNvCxnSpPr>
            <a:cxnSpLocks noChangeShapeType="1"/>
          </p:cNvCxnSpPr>
          <p:nvPr/>
        </p:nvCxnSpPr>
        <p:spPr bwMode="auto">
          <a:xfrm rot="5400000">
            <a:off x="1465282" y="5888060"/>
            <a:ext cx="50006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1F242D-694C-41F2-9303-B7838CD6D403}" type="slidenum">
              <a:rPr lang="zh-CN" altLang="en-US" smtClean="0"/>
              <a:pPr>
                <a:defRPr/>
              </a:pPr>
              <a:t>6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5076825" y="285750"/>
            <a:ext cx="3887788" cy="52387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JavaScript</a:t>
            </a:r>
            <a:r>
              <a:rPr smtClean="0"/>
              <a:t>的基本结构</a:t>
            </a:r>
            <a:endParaRPr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JavaScript</a:t>
            </a:r>
            <a:r>
              <a:rPr lang="zh-CN" altLang="en-US" smtClean="0"/>
              <a:t>的基本结构</a:t>
            </a:r>
          </a:p>
        </p:txBody>
      </p:sp>
      <p:sp>
        <p:nvSpPr>
          <p:cNvPr id="4" name="AutoShape 50"/>
          <p:cNvSpPr>
            <a:spLocks noChangeArrowheads="1"/>
          </p:cNvSpPr>
          <p:nvPr/>
        </p:nvSpPr>
        <p:spPr bwMode="auto">
          <a:xfrm>
            <a:off x="928688" y="2420888"/>
            <a:ext cx="7143750" cy="19653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&lt;script type="text/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javascript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"&gt;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&lt;!—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  JavaScript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语句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—&gt;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&lt;/script &gt;</a:t>
            </a:r>
          </a:p>
        </p:txBody>
      </p:sp>
      <p:grpSp>
        <p:nvGrpSpPr>
          <p:cNvPr id="6" name="组合 71"/>
          <p:cNvGrpSpPr>
            <a:grpSpLocks/>
          </p:cNvGrpSpPr>
          <p:nvPr/>
        </p:nvGrpSpPr>
        <p:grpSpPr bwMode="auto">
          <a:xfrm>
            <a:off x="211300" y="1814513"/>
            <a:ext cx="1000125" cy="400050"/>
            <a:chOff x="1000100" y="1801286"/>
            <a:chExt cx="1000132" cy="400110"/>
          </a:xfrm>
        </p:grpSpPr>
        <p:pic>
          <p:nvPicPr>
            <p:cNvPr id="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9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1F242D-694C-41F2-9303-B7838CD6D403}" type="slidenum">
              <a:rPr lang="zh-CN" altLang="en-US" smtClean="0"/>
              <a:pPr>
                <a:defRPr/>
              </a:pPr>
              <a:t>7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5795963" y="285750"/>
            <a:ext cx="3168650" cy="52387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JavaScript</a:t>
            </a:r>
            <a:r>
              <a:rPr smtClean="0"/>
              <a:t>的应用</a:t>
            </a:r>
            <a:endParaRPr dirty="0" smtClean="0"/>
          </a:p>
        </p:txBody>
      </p:sp>
      <p:sp>
        <p:nvSpPr>
          <p:cNvPr id="4" name="AutoShape 50"/>
          <p:cNvSpPr>
            <a:spLocks noChangeArrowheads="1"/>
          </p:cNvSpPr>
          <p:nvPr/>
        </p:nvSpPr>
        <p:spPr bwMode="auto">
          <a:xfrm>
            <a:off x="714375" y="1139825"/>
            <a:ext cx="7929563" cy="3416320"/>
          </a:xfrm>
          <a:prstGeom prst="roundRect">
            <a:avLst>
              <a:gd name="adj" fmla="val 3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b="1" dirty="0">
                <a:ea typeface="宋体" charset="-122"/>
              </a:rPr>
              <a:t>……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ea typeface="宋体" charset="-122"/>
              </a:rPr>
              <a:t>&lt;title&gt;</a:t>
            </a:r>
            <a:r>
              <a:rPr lang="zh-CN" altLang="en-US" b="1" dirty="0">
                <a:ea typeface="宋体" charset="-122"/>
              </a:rPr>
              <a:t>初学</a:t>
            </a:r>
            <a:r>
              <a:rPr lang="en-US" altLang="zh-CN" b="1" dirty="0">
                <a:ea typeface="宋体" charset="-122"/>
              </a:rPr>
              <a:t>JavaScript&lt;/title&gt;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 smtClean="0">
                <a:ea typeface="宋体" charset="-122"/>
              </a:rPr>
              <a:t>&lt;/</a:t>
            </a:r>
            <a:r>
              <a:rPr lang="en-US" altLang="zh-CN" b="1" dirty="0">
                <a:ea typeface="宋体" charset="-122"/>
              </a:rPr>
              <a:t>head&gt;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ea typeface="宋体" charset="-122"/>
              </a:rPr>
              <a:t>&lt;body</a:t>
            </a:r>
            <a:r>
              <a:rPr lang="en-US" altLang="zh-CN" b="1" dirty="0" smtClean="0">
                <a:ea typeface="宋体" charset="-122"/>
              </a:rPr>
              <a:t>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&lt;script type="text/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javascript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"&gt;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   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document.write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("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初学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JavaScript");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   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document.write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("&lt;h1&gt;Hello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JavaScript&lt;/h1&gt;");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&lt;/script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&gt;</a:t>
            </a:r>
            <a:endParaRPr lang="en-US" altLang="zh-CN" b="1" dirty="0">
              <a:ea typeface="宋体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1" dirty="0" smtClean="0">
                <a:ea typeface="宋体" charset="-122"/>
              </a:rPr>
              <a:t>&lt;/</a:t>
            </a:r>
            <a:r>
              <a:rPr lang="en-US" altLang="zh-CN" b="1" dirty="0">
                <a:ea typeface="宋体" charset="-122"/>
              </a:rPr>
              <a:t>body&gt;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ea typeface="宋体" charset="-122"/>
              </a:rPr>
              <a:t>&lt;/html&gt;</a:t>
            </a:r>
          </a:p>
        </p:txBody>
      </p:sp>
      <p:grpSp>
        <p:nvGrpSpPr>
          <p:cNvPr id="2" name="组合 13"/>
          <p:cNvGrpSpPr>
            <a:grpSpLocks/>
          </p:cNvGrpSpPr>
          <p:nvPr/>
        </p:nvGrpSpPr>
        <p:grpSpPr bwMode="auto">
          <a:xfrm>
            <a:off x="71438" y="5172075"/>
            <a:ext cx="842962" cy="400050"/>
            <a:chOff x="3786182" y="3143248"/>
            <a:chExt cx="843709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3929184" y="3143248"/>
              <a:ext cx="700707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宋体" charset="-122"/>
                </a:rPr>
                <a:t>经验</a:t>
              </a:r>
            </a:p>
          </p:txBody>
        </p:sp>
        <p:pic>
          <p:nvPicPr>
            <p:cNvPr id="27667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2643188" y="6215063"/>
            <a:ext cx="4572000" cy="428625"/>
            <a:chOff x="3143240" y="5143512"/>
            <a:chExt cx="457203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7664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4078895" y="5187962"/>
              <a:ext cx="348495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：初学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JavaScript</a:t>
              </a:r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184275" y="4892675"/>
            <a:ext cx="6696075" cy="1108075"/>
            <a:chOff x="1184275" y="4892675"/>
            <a:chExt cx="6696075" cy="1108075"/>
          </a:xfrm>
        </p:grpSpPr>
        <p:sp>
          <p:nvSpPr>
            <p:cNvPr id="13" name="AutoShape 4"/>
            <p:cNvSpPr>
              <a:spLocks noChangeArrowheads="1"/>
            </p:cNvSpPr>
            <p:nvPr/>
          </p:nvSpPr>
          <p:spPr bwMode="auto">
            <a:xfrm>
              <a:off x="1184275" y="5072063"/>
              <a:ext cx="6673850" cy="928687"/>
            </a:xfrm>
            <a:prstGeom prst="roundRect">
              <a:avLst>
                <a:gd name="adj" fmla="val 115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en-US" b="1" dirty="0">
                  <a:latin typeface="微软雅黑" pitchFamily="34" charset="-122"/>
                  <a:ea typeface="微软雅黑" pitchFamily="34" charset="-122"/>
                </a:rPr>
                <a:t>&lt;script&gt;…&lt;/script&gt;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可以包含在文档中的任何地方，只要保证这些代码在被使用前已读取并加载到内存即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可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657" name="AutoShape 4"/>
            <p:cNvSpPr>
              <a:spLocks noChangeArrowheads="1"/>
            </p:cNvSpPr>
            <p:nvPr/>
          </p:nvSpPr>
          <p:spPr bwMode="gray">
            <a:xfrm>
              <a:off x="7523163" y="4892675"/>
              <a:ext cx="357187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grpSp>
        <p:nvGrpSpPr>
          <p:cNvPr id="18" name="组合 70"/>
          <p:cNvGrpSpPr>
            <a:grpSpLocks/>
          </p:cNvGrpSpPr>
          <p:nvPr/>
        </p:nvGrpSpPr>
        <p:grpSpPr bwMode="auto">
          <a:xfrm>
            <a:off x="71438" y="620688"/>
            <a:ext cx="1000125" cy="414337"/>
            <a:chOff x="1000100" y="2528843"/>
            <a:chExt cx="1000132" cy="414475"/>
          </a:xfrm>
        </p:grpSpPr>
        <p:pic>
          <p:nvPicPr>
            <p:cNvPr id="2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22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1F242D-694C-41F2-9303-B7838CD6D403}" type="slidenum">
              <a:rPr lang="zh-CN" altLang="en-US" smtClean="0"/>
              <a:pPr>
                <a:defRPr/>
              </a:pPr>
              <a:t>8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>
          <a:xfrm>
            <a:off x="5081588" y="285750"/>
            <a:ext cx="3883025" cy="52387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JavaScript</a:t>
            </a:r>
            <a:r>
              <a:rPr smtClean="0"/>
              <a:t>的执行原理</a:t>
            </a:r>
            <a:endParaRPr dirty="0" smtClean="0"/>
          </a:p>
        </p:txBody>
      </p:sp>
      <p:graphicFrame>
        <p:nvGraphicFramePr>
          <p:cNvPr id="28675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7423150" y="2565400"/>
          <a:ext cx="122555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1" name="Image" r:id="rId4" imgW="1225091" imgH="1962750" progId="">
                  <p:embed/>
                </p:oleObj>
              </mc:Choice>
              <mc:Fallback>
                <p:oleObj name="Image" r:id="rId4" imgW="1225091" imgH="1962750" progId="">
                  <p:embed/>
                  <p:pic>
                    <p:nvPicPr>
                      <p:cNvPr id="0" name="Picture 8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3150" y="2565400"/>
                        <a:ext cx="1225550" cy="196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6664325" y="4694238"/>
            <a:ext cx="2265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黑体" pitchFamily="49" charset="-122"/>
                <a:ea typeface="黑体" pitchFamily="49" charset="-122"/>
              </a:rPr>
              <a:t>应用  服务器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820988" y="2428875"/>
            <a:ext cx="5048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 b="1">
                <a:solidFill>
                  <a:schemeClr val="bg1"/>
                </a:solidFill>
              </a:rPr>
              <a:t>IE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4216400" y="2774950"/>
            <a:ext cx="1824038" cy="776288"/>
          </a:xfrm>
          <a:prstGeom prst="wedgeRoundRectCallout">
            <a:avLst>
              <a:gd name="adj1" fmla="val -27364"/>
              <a:gd name="adj2" fmla="val 5160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解析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HTML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标签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和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JavaScript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3906838" y="4630738"/>
            <a:ext cx="2347912" cy="77787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从服务器端下载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含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JavaScript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的页面</a:t>
            </a:r>
          </a:p>
        </p:txBody>
      </p:sp>
      <p:cxnSp>
        <p:nvCxnSpPr>
          <p:cNvPr id="12" name="AutoShape 12"/>
          <p:cNvCxnSpPr>
            <a:cxnSpLocks noChangeShapeType="1"/>
            <a:endCxn id="11" idx="1"/>
          </p:cNvCxnSpPr>
          <p:nvPr/>
        </p:nvCxnSpPr>
        <p:spPr bwMode="auto">
          <a:xfrm rot="16200000" flipH="1">
            <a:off x="2988873" y="4101682"/>
            <a:ext cx="1002554" cy="833438"/>
          </a:xfrm>
          <a:prstGeom prst="curvedConnector2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525713" y="4300538"/>
            <a:ext cx="1404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itchFamily="49" charset="-122"/>
                <a:ea typeface="黑体" pitchFamily="49" charset="-122"/>
              </a:rPr>
              <a:t>返回  响应</a:t>
            </a:r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3994150" y="1765300"/>
            <a:ext cx="3006725" cy="40957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包含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JavaScript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的请求页面</a:t>
            </a:r>
          </a:p>
        </p:txBody>
      </p:sp>
      <p:cxnSp>
        <p:nvCxnSpPr>
          <p:cNvPr id="16" name="AutoShape 16"/>
          <p:cNvCxnSpPr>
            <a:cxnSpLocks noChangeShapeType="1"/>
            <a:endCxn id="15" idx="1"/>
          </p:cNvCxnSpPr>
          <p:nvPr/>
        </p:nvCxnSpPr>
        <p:spPr bwMode="auto">
          <a:xfrm rot="5400000" flipH="1" flipV="1">
            <a:off x="2934683" y="1629685"/>
            <a:ext cx="718025" cy="1399379"/>
          </a:xfrm>
          <a:prstGeom prst="curvedConnector2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2063750" y="2259013"/>
            <a:ext cx="129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itchFamily="49" charset="-122"/>
                <a:ea typeface="黑体" pitchFamily="49" charset="-122"/>
              </a:rPr>
              <a:t>发送  请求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785813" y="2860675"/>
            <a:ext cx="503237" cy="431800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3073400" y="1854200"/>
            <a:ext cx="503238" cy="431800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3211513" y="4643438"/>
            <a:ext cx="503237" cy="431800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28689" name="Picture 4" descr="C:\Users\jian.zhang\Desktop\安卓PPT模板demo\模拟器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50" y="2687638"/>
            <a:ext cx="1898650" cy="13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215900" y="3230563"/>
            <a:ext cx="1563688" cy="555625"/>
          </a:xfrm>
          <a:prstGeom prst="rightArrow">
            <a:avLst>
              <a:gd name="adj1" fmla="val 50000"/>
              <a:gd name="adj2" fmla="val 7035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>
              <a:defRPr/>
            </a:pPr>
            <a:r>
              <a:rPr lang="zh-CN" altLang="en-US" b="1" dirty="0">
                <a:ea typeface="宋体" charset="-122"/>
              </a:rPr>
              <a:t>浏览器输入</a:t>
            </a:r>
          </a:p>
        </p:txBody>
      </p:sp>
      <p:sp>
        <p:nvSpPr>
          <p:cNvPr id="28691" name="TextBox 33"/>
          <p:cNvSpPr txBox="1">
            <a:spLocks noChangeArrowheads="1"/>
          </p:cNvSpPr>
          <p:nvPr/>
        </p:nvSpPr>
        <p:spPr bwMode="auto">
          <a:xfrm>
            <a:off x="1644650" y="2901950"/>
            <a:ext cx="1428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IE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3428992" y="3194809"/>
            <a:ext cx="71438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Freeform 12"/>
          <p:cNvSpPr>
            <a:spLocks/>
          </p:cNvSpPr>
          <p:nvPr/>
        </p:nvSpPr>
        <p:spPr bwMode="auto">
          <a:xfrm rot="8643221">
            <a:off x="6225696" y="4441922"/>
            <a:ext cx="1859278" cy="803916"/>
          </a:xfrm>
          <a:prstGeom prst="arc">
            <a:avLst>
              <a:gd name="adj1" fmla="val 10930154"/>
              <a:gd name="adj2" fmla="val 287653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31" name="Freeform 12"/>
          <p:cNvSpPr>
            <a:spLocks/>
          </p:cNvSpPr>
          <p:nvPr/>
        </p:nvSpPr>
        <p:spPr bwMode="auto">
          <a:xfrm rot="1356412">
            <a:off x="6943213" y="1911248"/>
            <a:ext cx="1085821" cy="672053"/>
          </a:xfrm>
          <a:prstGeom prst="arc">
            <a:avLst>
              <a:gd name="adj1" fmla="val 1138557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25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1F242D-694C-41F2-9303-B7838CD6D403}" type="slidenum">
              <a:rPr lang="zh-CN" altLang="en-US" smtClean="0"/>
              <a:pPr>
                <a:defRPr/>
              </a:pPr>
              <a:t>9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/>
      <p:bldP spid="15" grpId="0" animBg="1"/>
      <p:bldP spid="18" grpId="0"/>
      <p:bldP spid="19" grpId="0" animBg="1"/>
      <p:bldP spid="21" grpId="0" animBg="1"/>
      <p:bldP spid="22" grpId="0" animBg="1"/>
      <p:bldP spid="20" grpId="0" animBg="1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/>
        </a:solidFill>
        <a:ln w="9525" cap="flat" cmpd="sng" algn="ctr">
          <a:solidFill>
            <a:schemeClr val="accent3">
              <a:lumMod val="95000"/>
            </a:schemeClr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lIns="0" tIns="0" rIns="0" bIns="0" anchor="ctr"/>
      <a:lstStyle>
        <a:defPPr algn="ctr">
          <a:defRPr sz="2400" b="1" kern="0" dirty="0">
            <a:solidFill>
              <a:schemeClr val="bg1"/>
            </a:solidFill>
            <a:latin typeface="Arial"/>
            <a:ea typeface="黑体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7557</TotalTime>
  <Words>2667</Words>
  <Application>Microsoft Office PowerPoint</Application>
  <PresentationFormat>全屏显示(4:3)</PresentationFormat>
  <Paragraphs>555</Paragraphs>
  <Slides>40</Slides>
  <Notes>34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0" baseType="lpstr">
      <vt:lpstr>黑体</vt:lpstr>
      <vt:lpstr>楷体_GB2312</vt:lpstr>
      <vt:lpstr>宋体</vt:lpstr>
      <vt:lpstr>微软雅黑</vt:lpstr>
      <vt:lpstr>Arial</vt:lpstr>
      <vt:lpstr>Tahoma</vt:lpstr>
      <vt:lpstr>Times New Roman</vt:lpstr>
      <vt:lpstr>Wingdings</vt:lpstr>
      <vt:lpstr>模板</vt:lpstr>
      <vt:lpstr>Image</vt:lpstr>
      <vt:lpstr>PowerPoint 演示文稿</vt:lpstr>
      <vt:lpstr>本课目标</vt:lpstr>
      <vt:lpstr>本章任务</vt:lpstr>
      <vt:lpstr>本章目标</vt:lpstr>
      <vt:lpstr>为什么要学JavaScript</vt:lpstr>
      <vt:lpstr>什么是JavaScript</vt:lpstr>
      <vt:lpstr>JavaScript的基本结构</vt:lpstr>
      <vt:lpstr>JavaScript的应用</vt:lpstr>
      <vt:lpstr>JavaScript的执行原理</vt:lpstr>
      <vt:lpstr>网页中引用JavaScript的方式</vt:lpstr>
      <vt:lpstr>JavaScript核心语法</vt:lpstr>
      <vt:lpstr>核心语法—变量</vt:lpstr>
      <vt:lpstr>核心语法—数据类型</vt:lpstr>
      <vt:lpstr>核心语法— typeof运算符</vt:lpstr>
      <vt:lpstr>核心语法—String对象</vt:lpstr>
      <vt:lpstr>核心语法—数组2-1</vt:lpstr>
      <vt:lpstr>核心语法—数组2-2</vt:lpstr>
      <vt:lpstr>核心语法—运算符号</vt:lpstr>
      <vt:lpstr>核心语法—逻辑控制语句</vt:lpstr>
      <vt:lpstr>核心语法—循环中断</vt:lpstr>
      <vt:lpstr>核心语法—注释</vt:lpstr>
      <vt:lpstr>核心语法—常用的输入/输出</vt:lpstr>
      <vt:lpstr>核心语法—语法约定</vt:lpstr>
      <vt:lpstr>学员操作—统计字符串的个数</vt:lpstr>
      <vt:lpstr>共性问题集中讲解</vt:lpstr>
      <vt:lpstr>程序调试</vt:lpstr>
      <vt:lpstr>学员操作—调试程序</vt:lpstr>
      <vt:lpstr>共性问题集中讲解</vt:lpstr>
      <vt:lpstr>什么是函数</vt:lpstr>
      <vt:lpstr>常用系统函数</vt:lpstr>
      <vt:lpstr>自定义函数</vt:lpstr>
      <vt:lpstr>调用无参函数</vt:lpstr>
      <vt:lpstr>调用有参函数</vt:lpstr>
      <vt:lpstr>学员操作—编写一个四则运算函数</vt:lpstr>
      <vt:lpstr>共性问题集中讲解</vt:lpstr>
      <vt:lpstr>变量的作用域</vt:lpstr>
      <vt:lpstr>事件</vt:lpstr>
      <vt:lpstr>学员操作—统计考试科目的成绩</vt:lpstr>
      <vt:lpstr>共性问题集中讲解</vt:lpstr>
      <vt:lpstr>总结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war</cp:lastModifiedBy>
  <cp:revision>964</cp:revision>
  <dcterms:created xsi:type="dcterms:W3CDTF">2006-03-08T06:55:38Z</dcterms:created>
  <dcterms:modified xsi:type="dcterms:W3CDTF">2017-03-20T09:11:20Z</dcterms:modified>
</cp:coreProperties>
</file>