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4"/>
  </p:notesMasterIdLst>
  <p:handoutMasterIdLst>
    <p:handoutMasterId r:id="rId45"/>
  </p:handoutMasterIdLst>
  <p:sldIdLst>
    <p:sldId id="590" r:id="rId2"/>
    <p:sldId id="579" r:id="rId3"/>
    <p:sldId id="536" r:id="rId4"/>
    <p:sldId id="538" r:id="rId5"/>
    <p:sldId id="539" r:id="rId6"/>
    <p:sldId id="540" r:id="rId7"/>
    <p:sldId id="589" r:id="rId8"/>
    <p:sldId id="541" r:id="rId9"/>
    <p:sldId id="542" r:id="rId10"/>
    <p:sldId id="543" r:id="rId11"/>
    <p:sldId id="544" r:id="rId12"/>
    <p:sldId id="545" r:id="rId13"/>
    <p:sldId id="548" r:id="rId14"/>
    <p:sldId id="586" r:id="rId15"/>
    <p:sldId id="550" r:id="rId16"/>
    <p:sldId id="551" r:id="rId17"/>
    <p:sldId id="552" r:id="rId18"/>
    <p:sldId id="553" r:id="rId19"/>
    <p:sldId id="585" r:id="rId20"/>
    <p:sldId id="555" r:id="rId21"/>
    <p:sldId id="556" r:id="rId22"/>
    <p:sldId id="557" r:id="rId23"/>
    <p:sldId id="558" r:id="rId24"/>
    <p:sldId id="559" r:id="rId25"/>
    <p:sldId id="560" r:id="rId26"/>
    <p:sldId id="563" r:id="rId27"/>
    <p:sldId id="584" r:id="rId28"/>
    <p:sldId id="565" r:id="rId29"/>
    <p:sldId id="567" r:id="rId30"/>
    <p:sldId id="568" r:id="rId31"/>
    <p:sldId id="569" r:id="rId32"/>
    <p:sldId id="570" r:id="rId33"/>
    <p:sldId id="566" r:id="rId34"/>
    <p:sldId id="587" r:id="rId35"/>
    <p:sldId id="571" r:id="rId36"/>
    <p:sldId id="572" r:id="rId37"/>
    <p:sldId id="588" r:id="rId38"/>
    <p:sldId id="573" r:id="rId39"/>
    <p:sldId id="574" r:id="rId40"/>
    <p:sldId id="575" r:id="rId41"/>
    <p:sldId id="583" r:id="rId42"/>
    <p:sldId id="58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BAD"/>
    <a:srgbClr val="0E9CDE"/>
    <a:srgbClr val="0C83B8"/>
    <a:srgbClr val="FFFFFF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 autoAdjust="0"/>
    <p:restoredTop sz="81967" autoAdjust="0"/>
  </p:normalViewPr>
  <p:slideViewPr>
    <p:cSldViewPr>
      <p:cViewPr varScale="1">
        <p:scale>
          <a:sx n="61" d="100"/>
          <a:sy n="61" d="100"/>
        </p:scale>
        <p:origin x="1368" y="4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383F0F9-7FF8-4288-8824-ED10D0D4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23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CFDFD1D-596E-4674-9E32-605A3EBD0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0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55EC6-B1DD-4D8E-BB1B-A198E623E26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88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、简介窗口特征。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、学员了解即可，不需要学员掌握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方法中的属性；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C4DFB-3E0A-4833-92A5-5EBD82107D0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52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84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18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B8CA3-72D4-4818-9B3E-7E4BF999D5F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804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E3FA63-B6FC-440B-B035-1AEC83938E0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4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A4CB23-4E5F-4A79-BA31-6EA3322DF84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23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679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教学指导：过渡到下一页，</a:t>
            </a:r>
            <a:r>
              <a:rPr lang="en-US" altLang="zh-CN" smtClean="0"/>
              <a:t>document.referrer</a:t>
            </a:r>
            <a:r>
              <a:rPr lang="zh-CN" altLang="en-US" smtClean="0"/>
              <a:t>的应用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DC96E6-F5AC-4890-B524-D01B35D906E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084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教学指导：讲解需求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D431AF-6D57-40FA-9D03-895DEEF8796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68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 ：使用</a:t>
            </a:r>
            <a:r>
              <a:rPr lang="en-US" altLang="zh-CN" smtClean="0"/>
              <a:t>MyEclipse</a:t>
            </a:r>
            <a:r>
              <a:rPr lang="zh-CN" altLang="en-US" smtClean="0"/>
              <a:t>演示示例。并说明</a:t>
            </a:r>
            <a:r>
              <a:rPr lang="en-US" altLang="zh-CN" smtClean="0"/>
              <a:t>praise.html</a:t>
            </a:r>
            <a:r>
              <a:rPr lang="zh-CN" altLang="en-US" smtClean="0"/>
              <a:t>页面的关键代码中使用的</a:t>
            </a:r>
            <a:r>
              <a:rPr lang="en-US" altLang="zh-CN" smtClean="0"/>
              <a:t>setTimeout()</a:t>
            </a:r>
            <a:r>
              <a:rPr lang="zh-CN" altLang="en-US" smtClean="0"/>
              <a:t>是定时函数，具体用法将在后面学习，只需要知道在这里的作用是延迟</a:t>
            </a:r>
            <a:r>
              <a:rPr lang="en-US" altLang="zh-CN" smtClean="0"/>
              <a:t>5</a:t>
            </a:r>
            <a:r>
              <a:rPr lang="zh-CN" altLang="en-US" smtClean="0"/>
              <a:t>秒后自动跳转到</a:t>
            </a:r>
            <a:r>
              <a:rPr lang="en-US" altLang="zh-CN" smtClean="0"/>
              <a:t>login.html</a:t>
            </a:r>
            <a:r>
              <a:rPr lang="zh-CN" altLang="en-US" smtClean="0"/>
              <a:t>即可。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2DBDDC-E98A-47D6-8EF9-8B41CB72EBC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54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回顾：上次课的教学内容和学员已学过的相关技术内容</a:t>
            </a:r>
            <a:endParaRPr lang="en-US" altLang="zh-CN" smtClean="0"/>
          </a:p>
          <a:p>
            <a:r>
              <a:rPr lang="zh-CN" altLang="en-US" smtClean="0"/>
              <a:t>作业点评：点评作业的提交情况和共性问题，目的是给学员作业反馈以促进学员完成作业的积极性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3249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教学指导：讲解各</a:t>
            </a:r>
            <a:r>
              <a:rPr lang="en-US" altLang="zh-CN" smtClean="0"/>
              <a:t>getElement</a:t>
            </a:r>
            <a:r>
              <a:rPr lang="zh-CN" altLang="en-US" smtClean="0"/>
              <a:t>系列方法的应用场合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2889C-F59B-4EA2-A0EA-4DF61EE9C52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279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教学演示示例：讲解</a:t>
            </a:r>
            <a:r>
              <a:rPr lang="fr-FR" altLang="zh-CN" smtClean="0"/>
              <a:t>innerHTML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59F1AA-1276-4A9D-8E16-8F92E3B7EB8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32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教学指导：小结各</a:t>
            </a:r>
            <a:r>
              <a:rPr lang="en-US" altLang="zh-CN" smtClean="0"/>
              <a:t>getElement</a:t>
            </a:r>
            <a:r>
              <a:rPr lang="zh-CN" altLang="en-US" smtClean="0"/>
              <a:t>系列方法及</a:t>
            </a:r>
            <a:r>
              <a:rPr lang="en-US" altLang="en-US" smtClean="0"/>
              <a:t>innerHTML</a:t>
            </a:r>
            <a:r>
              <a:rPr lang="zh-CN" altLang="en-US" smtClean="0"/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26A771-D74E-41F7-B7E8-09DECC4C85D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465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729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1D92C-2103-4046-8981-86FB5CDB5A8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706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教学指导：说明什么是内置对象，以及各内置对象的作用，说明重点讲解</a:t>
            </a:r>
            <a:r>
              <a:rPr lang="en-US" altLang="zh-CN" smtClean="0"/>
              <a:t>Date</a:t>
            </a:r>
            <a:r>
              <a:rPr lang="zh-CN" altLang="en-US" smtClean="0"/>
              <a:t>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CE69A-26CF-45B8-B38F-1D6574C69E7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728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411226-A1BD-4B02-91F6-351FA60B960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420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9167D-74A3-4675-B463-80450E4B428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321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教学指导：简介各方法，重点说明：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b="1" smtClean="0"/>
              <a:t>getDay()</a:t>
            </a:r>
            <a:r>
              <a:rPr lang="zh-CN" altLang="en-US" b="1" smtClean="0"/>
              <a:t>：</a:t>
            </a:r>
            <a:r>
              <a:rPr lang="en-US" altLang="zh-CN" smtClean="0"/>
              <a:t>0</a:t>
            </a:r>
            <a:r>
              <a:rPr lang="zh-CN" altLang="en-US" smtClean="0"/>
              <a:t>－表示周日，</a:t>
            </a:r>
            <a:r>
              <a:rPr lang="en-US" altLang="zh-CN" smtClean="0"/>
              <a:t>1</a:t>
            </a:r>
            <a:r>
              <a:rPr lang="zh-CN" altLang="en-US" smtClean="0"/>
              <a:t>－表示周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 smtClean="0"/>
              <a:t>－表示周</a:t>
            </a:r>
            <a:r>
              <a:rPr lang="en-US" altLang="zh-CN" smtClean="0"/>
              <a:t>6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b="1" smtClean="0">
                <a:latin typeface="Arial" charset="0"/>
                <a:ea typeface="黑体" pitchFamily="49" charset="-122"/>
                <a:cs typeface="Times New Roman" pitchFamily="18" charset="0"/>
              </a:rPr>
              <a:t>getMonth()</a:t>
            </a:r>
            <a:r>
              <a:rPr lang="zh-CN" altLang="en-US" b="1" smtClean="0">
                <a:latin typeface="Arial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mtClean="0"/>
              <a:t>0</a:t>
            </a:r>
            <a:r>
              <a:rPr lang="zh-CN" altLang="en-US" smtClean="0"/>
              <a:t>－</a:t>
            </a:r>
            <a:r>
              <a:rPr lang="en-US" altLang="zh-CN" smtClean="0"/>
              <a:t>11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表示</a:t>
            </a:r>
            <a:r>
              <a:rPr lang="en-US" altLang="zh-CN" smtClean="0"/>
              <a:t>1</a:t>
            </a:r>
            <a:r>
              <a:rPr lang="zh-CN" altLang="en-US" smtClean="0"/>
              <a:t>月分，</a:t>
            </a:r>
            <a:r>
              <a:rPr lang="en-US" altLang="zh-CN" smtClean="0"/>
              <a:t>11</a:t>
            </a:r>
            <a:r>
              <a:rPr lang="zh-CN" altLang="en-US" smtClean="0"/>
              <a:t>表示</a:t>
            </a:r>
            <a:r>
              <a:rPr lang="en-US" altLang="zh-CN" smtClean="0"/>
              <a:t>12</a:t>
            </a:r>
            <a:r>
              <a:rPr lang="zh-CN" altLang="en-US" smtClean="0"/>
              <a:t>月份。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E0523-8D82-483D-AA39-6572C2FBE36F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476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EC73D-383F-4AA4-A7B9-D38562158741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28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E8451-C521-41FD-A9B2-64E3ACE9AA0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880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</a:t>
            </a:r>
            <a:r>
              <a:rPr lang="en-US" altLang="zh-CN" smtClean="0"/>
              <a:t>:</a:t>
            </a:r>
            <a:r>
              <a:rPr lang="zh-CN" altLang="en-US" smtClean="0"/>
              <a:t>对照示例讲解各函数的作用，可以对比</a:t>
            </a:r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Math</a:t>
            </a:r>
            <a:r>
              <a:rPr lang="zh-CN" altLang="en-US" smtClean="0"/>
              <a:t>对象的方法。并说明应该场合。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BA13B-3858-4832-A4CC-633AF7835AF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977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AFE3F1-6EE8-4EFC-A4C9-712BCD95CB1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err="1" smtClean="0"/>
              <a:t>setTimeout</a:t>
            </a:r>
            <a:r>
              <a:rPr lang="zh-CN" altLang="en-US" dirty="0" smtClean="0"/>
              <a:t>的用法，结合例子讲解，并演示效果；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</a:t>
            </a:r>
            <a:r>
              <a:rPr lang="en-US" altLang="zh-CN" dirty="0" err="1" smtClean="0"/>
              <a:t>setTimeout</a:t>
            </a:r>
            <a:r>
              <a:rPr lang="zh-CN" altLang="en-US" dirty="0" smtClean="0"/>
              <a:t>后，把</a:t>
            </a:r>
            <a:r>
              <a:rPr lang="en-US" altLang="zh-CN" b="0" dirty="0" err="1" smtClean="0"/>
              <a:t>setTimeout</a:t>
            </a:r>
            <a:r>
              <a:rPr lang="zh-CN" altLang="en-US" b="0" dirty="0" smtClean="0"/>
              <a:t>换成</a:t>
            </a:r>
            <a:r>
              <a:rPr lang="en-US" altLang="zh-CN" b="0" dirty="0" err="1" smtClean="0">
                <a:solidFill>
                  <a:schemeClr val="bg1"/>
                </a:solidFill>
              </a:rPr>
              <a:t>setInterval</a:t>
            </a:r>
            <a:r>
              <a:rPr lang="zh-CN" altLang="en-US" b="0" dirty="0" smtClean="0">
                <a:solidFill>
                  <a:schemeClr val="bg1"/>
                </a:solidFill>
              </a:rPr>
              <a:t>看看演示效果，请学员思考为什么？然后引出下一页的内容；</a:t>
            </a:r>
            <a:endParaRPr lang="zh-CN" alt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E1A1B2-C195-4145-99D0-E8A7EC235AD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268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sym typeface="Wingdings" pitchFamily="2" charset="2"/>
              </a:rPr>
              <a:t>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修改示例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、讲解两个定时函数的区别；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在等待指定时间后执行函数，且只执行一次；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是每指导间也不是时间后执行一次函数，循 环执行，所以时钟例子使用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2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E1A1B2-C195-4145-99D0-E8A7EC235ADB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498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、讲解两者之间的区别；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clear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Timeout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清除由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设置的定时；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clearInterval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清除由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设置的定时；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0E117A-970A-4190-959A-C66AF8A8D5C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4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3720E3-9AA0-493A-B654-4ED46092255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76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18E20-6E7F-4B06-8DA4-320DA4B946BD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504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70B55-6173-46DE-93C5-6569EDDE70A2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99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教学指导：讲解</a:t>
            </a:r>
            <a:r>
              <a:rPr lang="en-US" altLang="zh-CN" dirty="0" smtClean="0"/>
              <a:t>BOM</a:t>
            </a:r>
            <a:r>
              <a:rPr lang="zh-CN" altLang="en-US" dirty="0" smtClean="0"/>
              <a:t>模型图的层次结构，及实现功能。说明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对象是整个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的核心，引出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对象常用的属性、方法和事件。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D9A82-4A99-462D-A768-E64A72A8B47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1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总结一下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可实现的功能即可；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D9A82-4A99-462D-A768-E64A72A8B47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1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6BD48A-0255-4ABE-A4A7-218B270FC6E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28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教学指导：说明常用的属性就是前面提到的</a:t>
            </a:r>
            <a:r>
              <a:rPr lang="en-US" altLang="zh-CN" smtClean="0"/>
              <a:t>BOM</a:t>
            </a:r>
            <a:r>
              <a:rPr lang="zh-CN" altLang="en-US" smtClean="0"/>
              <a:t>模型中的对象，讲解使用语法、示例即可。说明后面会详细介绍。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99214-2535-45FE-B4A0-9AC06E34679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9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简介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对象的各方法的功能。并说明接下来重点讲解</a:t>
            </a:r>
            <a:r>
              <a:rPr lang="en-GB" altLang="zh-CN" dirty="0" smtClean="0"/>
              <a:t>confirm 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close()</a:t>
            </a:r>
            <a:r>
              <a:rPr lang="zh-CN" altLang="en-US" dirty="0" smtClean="0"/>
              <a:t>方法。</a:t>
            </a:r>
            <a:r>
              <a:rPr lang="en-US" altLang="en-US" dirty="0" err="1" smtClean="0"/>
              <a:t>setTimeout</a:t>
            </a:r>
            <a:r>
              <a:rPr lang="en-US" altLang="en-US" dirty="0" smtClean="0"/>
              <a:t>( )</a:t>
            </a:r>
          </a:p>
          <a:p>
            <a:pPr eaLnBrk="1" hangingPunct="1"/>
            <a:r>
              <a:rPr lang="zh-CN" altLang="en-US" dirty="0" smtClean="0"/>
              <a:t>和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 )</a:t>
            </a:r>
            <a:r>
              <a:rPr lang="zh-CN" altLang="en-US" dirty="0" smtClean="0"/>
              <a:t>后面讲解。</a:t>
            </a:r>
            <a:endParaRPr lang="en-US" altLang="zh-CN" dirty="0" smtClean="0"/>
          </a:p>
          <a:p>
            <a:endParaRPr lang="zh-CN" altLang="en-US" b="1" dirty="0" smtClean="0">
              <a:latin typeface="Arial" charset="0"/>
              <a:ea typeface="黑体" pitchFamily="49" charset="-122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C2EA9D-1070-4748-87A7-F1FEB59A8D8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5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confirm()</a:t>
            </a:r>
            <a:r>
              <a:rPr lang="zh-CN" altLang="en-US" dirty="0" smtClean="0"/>
              <a:t>的用法，结合例子讲解；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、讲解完后，说明三者的区别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E8463-AD93-4D75-80AE-344C3B146D3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1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59C49-370F-4568-86FD-5A9483C7988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88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556D-04FC-480A-9491-E1ADF17D9DA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0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C8DF-58AA-4637-B9D9-590F94CC17E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21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3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29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EF0AE-6667-4B2A-B545-23559138489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13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2A789-6B8C-458C-BF34-65F52C2473C2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7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55F8D-B1B6-47D0-BD04-65F7D5E0ECA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CBE0-3BD9-48DF-802C-741D6AC125F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2228-EECA-4249-AF8B-83605375E59E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9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5753-2572-4882-9514-4A0577F6A36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5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9190-5D86-491B-AF65-3D32A06EA57E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6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3608" y="1466992"/>
            <a:ext cx="7636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b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2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window</a:t>
            </a:r>
            <a:r>
              <a:rPr dirty="0" smtClean="0"/>
              <a:t>对象的常用方法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常用的方法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928662" y="1982781"/>
          <a:ext cx="7429552" cy="430408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57388"/>
                <a:gridCol w="5572164"/>
              </a:tblGrid>
              <a:tr h="368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91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prompt(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显示可提示用户输入的对话框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alert(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显示带有一个提示信息和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确定按钮的警示框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confirm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带有提示信息、确定和取消按钮的对话框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close(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关闭浏览器窗口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open( 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打开一个新的浏览器窗口，加载给定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所指定的文档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setTimeout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在指定的毫秒数后调用函数或计算表达式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set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nterval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按照指定的周期（以毫秒计）来调用函数或表达式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confirm()</a:t>
            </a:r>
            <a:r>
              <a:rPr smtClean="0"/>
              <a:t>方法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059910" y="1411629"/>
            <a:ext cx="7657053" cy="4464496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confirm()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alert 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prompt()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alert(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：一</a:t>
            </a:r>
            <a:r>
              <a:rPr lang="zh-CN" altLang="en-US" dirty="0"/>
              <a:t>个参数，仅显示警告对话框的消息，无返回值，不能对脚本产生任何</a:t>
            </a:r>
            <a:r>
              <a:rPr lang="zh-CN" altLang="en-US" dirty="0" smtClean="0"/>
              <a:t>改变</a:t>
            </a:r>
            <a:endParaRPr lang="zh-CN" altLang="en-US" dirty="0"/>
          </a:p>
          <a:p>
            <a:pPr lvl="1">
              <a:defRPr/>
            </a:pPr>
            <a:r>
              <a:rPr lang="en-US" altLang="zh-CN" dirty="0" smtClean="0"/>
              <a:t>prompt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：两</a:t>
            </a:r>
            <a:r>
              <a:rPr lang="zh-CN" altLang="en-US" dirty="0"/>
              <a:t>个参数</a:t>
            </a:r>
            <a:r>
              <a:rPr lang="zh-CN" altLang="en-US" dirty="0" smtClean="0"/>
              <a:t>，输入</a:t>
            </a:r>
            <a:r>
              <a:rPr lang="zh-CN" altLang="en-US" dirty="0"/>
              <a:t>对话框，用来提示用户输入一些信息，单击“取消”按钮则返回</a:t>
            </a:r>
            <a:r>
              <a:rPr lang="en-US" altLang="zh-CN" dirty="0"/>
              <a:t>null</a:t>
            </a:r>
            <a:r>
              <a:rPr lang="zh-CN" altLang="en-US" dirty="0"/>
              <a:t>，单击“确定”按钮则返回用户输入的值，常用于收集用户关于特定问题而反馈的</a:t>
            </a:r>
            <a:r>
              <a:rPr lang="zh-CN" altLang="en-US" dirty="0" smtClean="0"/>
              <a:t>信息</a:t>
            </a:r>
            <a:endParaRPr lang="zh-CN" altLang="en-US" dirty="0"/>
          </a:p>
          <a:p>
            <a:pPr lvl="1">
              <a:defRPr/>
            </a:pPr>
            <a:r>
              <a:rPr lang="en-US" altLang="zh-CN" dirty="0" smtClean="0"/>
              <a:t>confirm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：一</a:t>
            </a:r>
            <a:r>
              <a:rPr lang="zh-CN" altLang="en-US" dirty="0"/>
              <a:t>个参数</a:t>
            </a:r>
            <a:r>
              <a:rPr lang="zh-CN" altLang="en-US" dirty="0" smtClean="0"/>
              <a:t>，确认</a:t>
            </a:r>
            <a:r>
              <a:rPr lang="zh-CN" altLang="en-US" dirty="0"/>
              <a:t>对话框，显示提示对话框的消息、“确定”按钮和“取消”按钮，单击“确定”按钮返回</a:t>
            </a:r>
            <a:r>
              <a:rPr lang="en-US" altLang="zh-CN" dirty="0"/>
              <a:t>true</a:t>
            </a:r>
            <a:r>
              <a:rPr lang="zh-CN" altLang="en-US" dirty="0"/>
              <a:t>，单击“取消”按钮返回</a:t>
            </a:r>
            <a:r>
              <a:rPr lang="en-US" altLang="zh-CN" dirty="0"/>
              <a:t>false</a:t>
            </a:r>
            <a:r>
              <a:rPr lang="zh-CN" altLang="en-US" dirty="0"/>
              <a:t>，因此与</a:t>
            </a:r>
            <a:r>
              <a:rPr lang="en-US" altLang="zh-CN" dirty="0"/>
              <a:t>if-else</a:t>
            </a:r>
            <a:r>
              <a:rPr lang="zh-CN" altLang="en-US" dirty="0"/>
              <a:t>语句搭配使用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369000" y="1456595"/>
            <a:ext cx="6087488" cy="460237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lt"/>
                <a:ea typeface="+mn-ea"/>
              </a:rPr>
              <a:t>confirm("</a:t>
            </a:r>
            <a:r>
              <a:rPr lang="zh-CN" altLang="en-US" b="1" dirty="0">
                <a:latin typeface="+mn-lt"/>
                <a:ea typeface="+mn-ea"/>
              </a:rPr>
              <a:t>对话框中显示的纯文本</a:t>
            </a:r>
            <a:r>
              <a:rPr lang="en-US" altLang="zh-CN" b="1" dirty="0">
                <a:latin typeface="+mn-lt"/>
                <a:ea typeface="+mn-ea"/>
              </a:rPr>
              <a:t>")</a:t>
            </a:r>
          </a:p>
        </p:txBody>
      </p:sp>
      <p:grpSp>
        <p:nvGrpSpPr>
          <p:cNvPr id="22534" name="组合 6"/>
          <p:cNvGrpSpPr>
            <a:grpSpLocks/>
          </p:cNvGrpSpPr>
          <p:nvPr/>
        </p:nvGrpSpPr>
        <p:grpSpPr bwMode="auto">
          <a:xfrm>
            <a:off x="71438" y="1430883"/>
            <a:ext cx="1000125" cy="400050"/>
            <a:chOff x="1000100" y="1801286"/>
            <a:chExt cx="1000132" cy="400110"/>
          </a:xfrm>
        </p:grpSpPr>
        <p:pic>
          <p:nvPicPr>
            <p:cNvPr id="2253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71438" y="2057400"/>
            <a:ext cx="1000125" cy="414337"/>
            <a:chOff x="1000100" y="2528843"/>
            <a:chExt cx="1000132" cy="414475"/>
          </a:xfrm>
        </p:grpSpPr>
        <p:pic>
          <p:nvPicPr>
            <p:cNvPr id="2253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357313" y="2048151"/>
            <a:ext cx="6099175" cy="2922452"/>
          </a:xfrm>
          <a:prstGeom prst="roundRect">
            <a:avLst>
              <a:gd name="adj" fmla="val 8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&lt;script type="text/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javascript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"&gt;</a:t>
            </a: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flag=confirm("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确认要删除此条信息吗？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if(flag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==true)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	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alert("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删除成功！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else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	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alert("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你取消了删除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&lt;/script&gt;</a:t>
            </a:r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2286001" y="5085184"/>
            <a:ext cx="4014192" cy="428625"/>
            <a:chOff x="3143240" y="5143512"/>
            <a:chExt cx="507213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117487" y="5187962"/>
              <a:ext cx="3865012" cy="36933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：确认对话框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1071563" y="850975"/>
            <a:ext cx="7645400" cy="70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dirty="0" smtClean="0"/>
              <a:t>confirm()</a:t>
            </a:r>
            <a:r>
              <a:rPr lang="zh-CN" altLang="en-US" dirty="0"/>
              <a:t>：将弹出一个确认对话框</a:t>
            </a:r>
            <a:endParaRPr lang="en-US" altLang="zh-CN" dirty="0" smtClean="0"/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5" grpId="0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035488" y="285728"/>
            <a:ext cx="3929124" cy="52322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open()</a:t>
            </a:r>
            <a:r>
              <a:rPr smtClean="0"/>
              <a:t>方法</a:t>
            </a:r>
            <a:endParaRPr dirty="0" smtClean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8" y="1290484"/>
            <a:ext cx="1000125" cy="400050"/>
            <a:chOff x="1000100" y="1801286"/>
            <a:chExt cx="1000132" cy="400110"/>
          </a:xfrm>
        </p:grpSpPr>
        <p:pic>
          <p:nvPicPr>
            <p:cNvPr id="2356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40500"/>
              </p:ext>
            </p:extLst>
          </p:nvPr>
        </p:nvGraphicFramePr>
        <p:xfrm>
          <a:off x="642910" y="1734266"/>
          <a:ext cx="7858180" cy="435903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157304"/>
                <a:gridCol w="4700876"/>
              </a:tblGrid>
              <a:tr h="367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96630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height、width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窗口文档显示区的高度、宽度。以像素计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left、top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窗口的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x坐标、y坐标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。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以像素计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toolbar=yes | no  |1 | 0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是否显示浏览器的工具栏。黙认是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scrollbars=yes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是否显示滚动条。黙认是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location=yes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是否显示地址地段。黙认是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status=yes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是否添加状态栏。黙认是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menubar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是否显示菜单栏。黙认是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resizable=yes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窗口是否可调节尺寸。黙认是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titlebar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是否显示标题栏。黙认是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fullscreen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是否使用全屏模式显示浏览器。黙认是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no。处于全屏模式的窗口必须同时处于剧院模式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合 14"/>
          <p:cNvGrpSpPr>
            <a:grpSpLocks/>
          </p:cNvGrpSpPr>
          <p:nvPr/>
        </p:nvGrpSpPr>
        <p:grpSpPr bwMode="auto">
          <a:xfrm>
            <a:off x="2286001" y="6240735"/>
            <a:ext cx="5184774" cy="428625"/>
            <a:chOff x="3143240" y="5143512"/>
            <a:chExt cx="5481336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5006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475412" y="5187962"/>
              <a:ext cx="514916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window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对象操作窗口</a:t>
              </a:r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815032" y="1214438"/>
            <a:ext cx="7069336" cy="70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窗口特征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80157" y="1258486"/>
            <a:ext cx="7460877" cy="658346"/>
          </a:xfr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kern="1200" dirty="0" err="1" smtClean="0">
                <a:ea typeface="+mn-ea"/>
              </a:rPr>
              <a:t>window.open</a:t>
            </a:r>
            <a:r>
              <a:rPr lang="en-US" altLang="zh-CN" sz="2000" kern="1200" dirty="0">
                <a:ea typeface="+mn-ea"/>
              </a:rPr>
              <a:t>("</a:t>
            </a:r>
            <a:r>
              <a:rPr lang="zh-CN" altLang="en-US" sz="2000" kern="1200" dirty="0">
                <a:ea typeface="+mn-ea"/>
              </a:rPr>
              <a:t>弹出窗口的</a:t>
            </a:r>
            <a:r>
              <a:rPr lang="en-US" altLang="zh-CN" sz="2000" kern="1200" dirty="0" err="1">
                <a:ea typeface="+mn-ea"/>
              </a:rPr>
              <a:t>url</a:t>
            </a:r>
            <a:r>
              <a:rPr lang="en-US" altLang="zh-CN" sz="2000" kern="1200" dirty="0">
                <a:ea typeface="+mn-ea"/>
              </a:rPr>
              <a:t>","</a:t>
            </a:r>
            <a:r>
              <a:rPr lang="zh-CN" altLang="en-US" sz="2000" kern="1200" dirty="0">
                <a:ea typeface="+mn-ea"/>
              </a:rPr>
              <a:t>窗口名称</a:t>
            </a:r>
            <a:r>
              <a:rPr lang="en-US" altLang="zh-CN" sz="2000" kern="1200" dirty="0">
                <a:ea typeface="+mn-ea"/>
              </a:rPr>
              <a:t>","</a:t>
            </a:r>
            <a:r>
              <a:rPr lang="zh-CN" altLang="en-US" sz="2000" kern="1200" dirty="0">
                <a:ea typeface="+mn-ea"/>
              </a:rPr>
              <a:t>窗口特征</a:t>
            </a:r>
            <a:r>
              <a:rPr lang="en-US" altLang="zh-CN" sz="2000" kern="1200" dirty="0">
                <a:ea typeface="+mn-ea"/>
              </a:rPr>
              <a:t>”)</a:t>
            </a:r>
          </a:p>
        </p:txBody>
      </p: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699792" y="70634"/>
            <a:ext cx="626482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制作简易的当当购物车页面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“半闭”按钮时，关闭当前页面购物</a:t>
            </a:r>
            <a:r>
              <a:rPr lang="zh-CN" altLang="en-US" dirty="0" smtClean="0"/>
              <a:t>车页面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单击“移入收藏”弹出收藏提示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单击“删除”弹出确认删除提示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单击“结算”按钮，弹出结算信息页面窗口</a:t>
            </a:r>
            <a:endParaRPr lang="en-US" altLang="zh-CN" dirty="0" smtClean="0"/>
          </a:p>
        </p:txBody>
      </p:sp>
      <p:grpSp>
        <p:nvGrpSpPr>
          <p:cNvPr id="26629" name="组合 7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4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5674898" y="607626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2050" name="Picture 2" descr="F:\2016年工作\ACCP8.0产品开发\jQuery\案例源码\chapter02\Chapter02截图\图2.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59003"/>
            <a:ext cx="4752528" cy="328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history</a:t>
            </a:r>
            <a:r>
              <a:rPr smtClean="0"/>
              <a:t>对象</a:t>
            </a:r>
            <a:endParaRPr dirty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常用方法</a:t>
            </a:r>
            <a:endParaRPr lang="en-US" altLang="zh-CN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982781"/>
          <a:ext cx="6715172" cy="210213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back()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加载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history 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对象列表中的前一个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forward()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加载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history 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对象列表中的下一个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 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go()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加载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history 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对象列表中的某个具体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5"/>
          <p:cNvSpPr txBox="1">
            <a:spLocks noChangeArrowheads="1"/>
          </p:cNvSpPr>
          <p:nvPr/>
        </p:nvSpPr>
        <p:spPr bwMode="auto">
          <a:xfrm>
            <a:off x="714375" y="4286250"/>
            <a:ext cx="7931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8" name="Rectangle 35"/>
          <p:cNvSpPr txBox="1">
            <a:spLocks noChangeArrowheads="1"/>
          </p:cNvSpPr>
          <p:nvPr/>
        </p:nvSpPr>
        <p:spPr bwMode="auto">
          <a:xfrm>
            <a:off x="357188" y="4643438"/>
            <a:ext cx="407193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 err="1">
                <a:latin typeface="+mn-lt"/>
                <a:ea typeface="+mn-ea"/>
              </a:rPr>
              <a:t>history.back</a:t>
            </a:r>
            <a:r>
              <a:rPr lang="en-US" altLang="en-US" sz="2400" b="1" dirty="0">
                <a:latin typeface="+mn-lt"/>
                <a:ea typeface="+mn-ea"/>
              </a:rPr>
              <a:t>()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 err="1">
                <a:latin typeface="+mn-lt"/>
                <a:ea typeface="+mn-ea"/>
              </a:rPr>
              <a:t>history.forward</a:t>
            </a:r>
            <a:r>
              <a:rPr lang="en-US" altLang="en-US" sz="2400" b="1" dirty="0">
                <a:latin typeface="+mn-lt"/>
                <a:ea typeface="+mn-ea"/>
              </a:rPr>
              <a:t>()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>
                <a:latin typeface="+mn-lt"/>
                <a:ea typeface="+mn-ea"/>
              </a:rPr>
              <a:t>   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9" name="Rectangle 35"/>
          <p:cNvSpPr txBox="1">
            <a:spLocks noChangeArrowheads="1"/>
          </p:cNvSpPr>
          <p:nvPr/>
        </p:nvSpPr>
        <p:spPr bwMode="auto">
          <a:xfrm>
            <a:off x="3857625" y="4643438"/>
            <a:ext cx="30718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 err="1">
                <a:latin typeface="+mn-lt"/>
                <a:ea typeface="+mn-ea"/>
              </a:rPr>
              <a:t>history.go</a:t>
            </a:r>
            <a:r>
              <a:rPr lang="en-US" altLang="en-US" sz="2400" b="1" dirty="0">
                <a:latin typeface="+mn-lt"/>
                <a:ea typeface="+mn-ea"/>
              </a:rPr>
              <a:t>(-1)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 err="1"/>
              <a:t>history.go</a:t>
            </a:r>
            <a:r>
              <a:rPr lang="en-US" altLang="en-US" sz="2400" b="1" dirty="0"/>
              <a:t>(1) </a:t>
            </a:r>
            <a:endParaRPr lang="en-US" altLang="en-US" sz="2400" b="1" dirty="0"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>
                <a:latin typeface="+mn-lt"/>
                <a:ea typeface="+mn-ea"/>
              </a:rPr>
              <a:t>   </a:t>
            </a:r>
            <a:endParaRPr lang="en-US" altLang="zh-CN" sz="2400" b="1" dirty="0">
              <a:latin typeface="+mn-lt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0364" y="5000636"/>
            <a:ext cx="135732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28992" y="5643578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35"/>
          <p:cNvSpPr txBox="1">
            <a:spLocks noChangeArrowheads="1"/>
          </p:cNvSpPr>
          <p:nvPr/>
        </p:nvSpPr>
        <p:spPr bwMode="auto">
          <a:xfrm>
            <a:off x="4857750" y="4143375"/>
            <a:ext cx="40719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/>
              <a:t> </a:t>
            </a:r>
            <a:endParaRPr lang="en-US" altLang="en-US" sz="2400" b="1" dirty="0"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>
                <a:latin typeface="+mn-lt"/>
                <a:ea typeface="+mn-ea"/>
              </a:rPr>
              <a:t>   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214688" y="4500563"/>
            <a:ext cx="687387" cy="407987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6643688" y="5500688"/>
            <a:ext cx="2143125" cy="3667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浏览器中的“前进”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6643688" y="4857750"/>
            <a:ext cx="2143125" cy="3667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浏览器中的“后退”</a:t>
            </a: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3429000" y="5143500"/>
            <a:ext cx="687388" cy="407988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lang="fr-FR" smtClean="0"/>
              <a:t>location</a:t>
            </a:r>
            <a:r>
              <a:rPr smtClean="0"/>
              <a:t>对象</a:t>
            </a:r>
            <a:endParaRPr dirty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常用属性</a:t>
            </a:r>
            <a:endParaRPr lang="en-US" altLang="zh-CN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643050"/>
          <a:ext cx="6715172" cy="210213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host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设置或返回主机名和当前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的端口号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hostname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设置或返回当前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的主机名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href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设置或返回完整的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5"/>
          <p:cNvSpPr txBox="1">
            <a:spLocks noChangeArrowheads="1"/>
          </p:cNvSpPr>
          <p:nvPr/>
        </p:nvSpPr>
        <p:spPr bwMode="auto">
          <a:xfrm>
            <a:off x="714375" y="4286250"/>
            <a:ext cx="7931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18" name="Rectangle 35"/>
          <p:cNvSpPr txBox="1">
            <a:spLocks noChangeArrowheads="1"/>
          </p:cNvSpPr>
          <p:nvPr/>
        </p:nvSpPr>
        <p:spPr bwMode="auto">
          <a:xfrm>
            <a:off x="4857750" y="4143375"/>
            <a:ext cx="40719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/>
              <a:t> </a:t>
            </a:r>
            <a:endParaRPr lang="en-US" altLang="en-US" sz="2400" b="1" dirty="0"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altLang="en-US" sz="2400" b="1" dirty="0">
                <a:latin typeface="+mn-lt"/>
                <a:ea typeface="+mn-ea"/>
              </a:rPr>
              <a:t>   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29704" name="Rectangle 35"/>
          <p:cNvSpPr txBox="1">
            <a:spLocks noChangeArrowheads="1"/>
          </p:cNvSpPr>
          <p:nvPr/>
        </p:nvSpPr>
        <p:spPr bwMode="auto">
          <a:xfrm>
            <a:off x="785813" y="3786188"/>
            <a:ext cx="7931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常用方法</a:t>
            </a:r>
            <a:endParaRPr lang="en-US" altLang="zh-CN" sz="2600" b="1">
              <a:ea typeface="微软雅黑" pitchFamily="34" charset="-122"/>
            </a:endParaRPr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928662" y="4572008"/>
          <a:ext cx="6715172" cy="156876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03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reload()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重新加载当前文档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replace()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用新的文档替换当前文档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3635375" y="285750"/>
            <a:ext cx="5329238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location</a:t>
            </a:r>
            <a:r>
              <a:rPr dirty="0" smtClean="0"/>
              <a:t>和</a:t>
            </a:r>
            <a:r>
              <a:rPr lang="en-US" altLang="zh-CN" dirty="0" smtClean="0"/>
              <a:t>history</a:t>
            </a:r>
            <a:r>
              <a:rPr dirty="0" smtClean="0"/>
              <a:t>对象的应用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主页面使用</a:t>
            </a:r>
            <a:r>
              <a:rPr lang="en-US" altLang="zh-CN" dirty="0" err="1" smtClean="0"/>
              <a:t>href实现跳转和刷新本页</a:t>
            </a:r>
            <a:endParaRPr lang="en-US" altLang="zh-CN" dirty="0" smtClean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857250" y="4429125"/>
            <a:ext cx="7358063" cy="147796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javascript:location.href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='flower.html'"&gt;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查看鲜花详情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javascript:location.reload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刷新本页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javascript:history.back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返回主页面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000250" y="6215063"/>
            <a:ext cx="5286375" cy="428625"/>
            <a:chOff x="3143240" y="5143512"/>
            <a:chExt cx="5286433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7149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3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9" y="5187962"/>
              <a:ext cx="4437112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location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history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</a:p>
          </p:txBody>
        </p:sp>
      </p:grpSp>
      <p:pic>
        <p:nvPicPr>
          <p:cNvPr id="3075" name="Picture 3" descr="F:\2016年工作\ACCP8.0产品开发\jQuery\案例源码\chapter02\Chapter02截图\图2.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24744"/>
            <a:ext cx="4073265" cy="187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2016年工作\ACCP8.0产品开发\jQuery\案例源码\chapter02\Chapter02截图\图2.15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94368"/>
            <a:ext cx="5806704" cy="366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>
            <a:endCxn id="3074" idx="1"/>
          </p:cNvCxnSpPr>
          <p:nvPr/>
        </p:nvCxnSpPr>
        <p:spPr>
          <a:xfrm>
            <a:off x="1849716" y="2780928"/>
            <a:ext cx="1354132" cy="164819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70"/>
          <p:cNvGrpSpPr>
            <a:grpSpLocks/>
          </p:cNvGrpSpPr>
          <p:nvPr/>
        </p:nvGrpSpPr>
        <p:grpSpPr bwMode="auto">
          <a:xfrm>
            <a:off x="-274" y="3933056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-0.00226 0.189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94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0.00243 -0.208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851275" y="285750"/>
            <a:ext cx="51133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查看一年四季变化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制作查看一年四季变化的主页面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主页面实现链接到其他页面及刷新本页功能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其他页面实现前进、后退和链接到其他页面功能</a:t>
            </a:r>
            <a:endParaRPr lang="zh-CN" altLang="en-US" dirty="0" smtClean="0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894013" y="6311900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098" name="Picture 2" descr="F:\2016年工作\ACCP8.0产品开发\jQuery\案例源码\chapter02\Chapter02截图\图2.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93" y="3130412"/>
            <a:ext cx="5560063" cy="30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2\Chapter02截图\图2.1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4" y="3068960"/>
            <a:ext cx="2579688" cy="311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80263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window</a:t>
            </a:r>
            <a:r>
              <a:rPr lang="zh-CN" altLang="en-US" dirty="0" smtClean="0"/>
              <a:t>对象常用的方法有哪些？并举例说明其用法 </a:t>
            </a:r>
            <a:endParaRPr lang="en-US" altLang="zh-CN" dirty="0" smtClean="0"/>
          </a:p>
          <a:p>
            <a:pPr marL="342900" lvl="2" indent="-342900">
              <a:lnSpc>
                <a:spcPct val="150000"/>
              </a:lnSpc>
              <a:buSzPct val="100000"/>
              <a:buFont typeface="Wingdings" pitchFamily="2" charset="2"/>
              <a:buChar char="n"/>
              <a:defRPr/>
            </a:pPr>
            <a:r>
              <a:rPr lang="zh-CN" altLang="en-US" sz="2600" dirty="0">
                <a:ea typeface="微软雅黑" pitchFamily="34" charset="-122"/>
                <a:cs typeface="+mn-cs"/>
              </a:rPr>
              <a:t>访问页面中带有</a:t>
            </a:r>
            <a:r>
              <a:rPr lang="en-US" altLang="zh-CN" sz="2600" dirty="0">
                <a:ea typeface="微软雅黑" pitchFamily="34" charset="-122"/>
                <a:cs typeface="+mn-cs"/>
              </a:rPr>
              <a:t>ID</a:t>
            </a:r>
            <a:r>
              <a:rPr lang="zh-CN" altLang="en-US" sz="2600" dirty="0">
                <a:ea typeface="微软雅黑" pitchFamily="34" charset="-122"/>
                <a:cs typeface="+mn-cs"/>
              </a:rPr>
              <a:t>的元素使用什么方法？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定时函数有几种，其作用分别是什么？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如何在页面上实现前进、后退？</a:t>
            </a:r>
            <a:endParaRPr lang="zh-CN" altLang="en-US" dirty="0"/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Document</a:t>
            </a:r>
            <a:r>
              <a:rPr smtClean="0"/>
              <a:t>对象</a:t>
            </a:r>
            <a:endParaRPr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常用属性</a:t>
            </a:r>
            <a:endParaRPr lang="zh-CN" altLang="en-US" dirty="0" smtClean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70506"/>
              </p:ext>
            </p:extLst>
          </p:nvPr>
        </p:nvGraphicFramePr>
        <p:xfrm>
          <a:off x="1071538" y="1928802"/>
          <a:ext cx="6715172" cy="153350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referrer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返回载入当前文档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的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返回当前文档的</a:t>
                      </a: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798" name="组合 71"/>
          <p:cNvGrpSpPr>
            <a:grpSpLocks/>
          </p:cNvGrpSpPr>
          <p:nvPr/>
        </p:nvGrpSpPr>
        <p:grpSpPr bwMode="auto">
          <a:xfrm>
            <a:off x="71438" y="3814763"/>
            <a:ext cx="1000125" cy="400050"/>
            <a:chOff x="1000100" y="1801286"/>
            <a:chExt cx="1000132" cy="400110"/>
          </a:xfrm>
        </p:grpSpPr>
        <p:pic>
          <p:nvPicPr>
            <p:cNvPr id="3380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00125" y="4500563"/>
            <a:ext cx="4429125" cy="10858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document.referrer</a:t>
            </a:r>
            <a:endParaRPr lang="en-US" altLang="zh-CN" b="1" dirty="0">
              <a:solidFill>
                <a:srgbClr val="FF0000"/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document.URL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33" y="4478026"/>
            <a:ext cx="2336655" cy="230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0" y="3595609"/>
            <a:ext cx="5629287" cy="62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3" y="779375"/>
            <a:ext cx="5351087" cy="57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Document</a:t>
            </a:r>
            <a:r>
              <a:rPr smtClean="0"/>
              <a:t>对象应用</a:t>
            </a:r>
            <a:r>
              <a:rPr lang="en-US" altLang="zh-CN" smtClean="0"/>
              <a:t>2-1</a:t>
            </a:r>
            <a:endParaRPr dirty="0" smtClean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14678" y="2428868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>
            <a:spLocks/>
          </p:cNvSpPr>
          <p:nvPr/>
        </p:nvSpPr>
        <p:spPr bwMode="auto">
          <a:xfrm rot="5400000" flipV="1">
            <a:off x="107141" y="4179115"/>
            <a:ext cx="1214446" cy="857224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929058" y="5271776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Freeform 12"/>
          <p:cNvSpPr>
            <a:spLocks/>
          </p:cNvSpPr>
          <p:nvPr/>
        </p:nvSpPr>
        <p:spPr bwMode="auto">
          <a:xfrm rot="5400000" flipV="1">
            <a:off x="35671" y="1393033"/>
            <a:ext cx="1214446" cy="857224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gray">
          <a:xfrm>
            <a:off x="5912361" y="1279703"/>
            <a:ext cx="2214563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praise.html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页面</a:t>
            </a: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gray">
          <a:xfrm>
            <a:off x="5786438" y="4143375"/>
            <a:ext cx="2214562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login.html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页面</a:t>
            </a:r>
          </a:p>
        </p:txBody>
      </p:sp>
      <p:sp>
        <p:nvSpPr>
          <p:cNvPr id="34836" name="Rectangle 8"/>
          <p:cNvSpPr>
            <a:spLocks noChangeArrowheads="1"/>
          </p:cNvSpPr>
          <p:nvPr/>
        </p:nvSpPr>
        <p:spPr bwMode="auto">
          <a:xfrm>
            <a:off x="4357686" y="888426"/>
            <a:ext cx="142875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4493611" y="3717032"/>
            <a:ext cx="1662565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4" y="1700808"/>
            <a:ext cx="2394196" cy="189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755" y="1725597"/>
            <a:ext cx="3427909" cy="172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09" y="4885531"/>
            <a:ext cx="2848104" cy="138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Document</a:t>
            </a:r>
            <a:r>
              <a:rPr smtClean="0"/>
              <a:t>对象应用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判断页面是否是链接进入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自动跳转到登录页面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000125" y="2643188"/>
            <a:ext cx="6858000" cy="26431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preUrl</a:t>
            </a:r>
            <a:r>
              <a:rPr lang="en-US" altLang="en-US" b="1" dirty="0"/>
              <a:t>=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document.referrer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;  </a:t>
            </a:r>
            <a:r>
              <a:rPr lang="en-US" altLang="en-US" b="1" dirty="0"/>
              <a:t>//</a:t>
            </a:r>
            <a:r>
              <a:rPr lang="zh-CN" altLang="en-US" b="1" dirty="0"/>
              <a:t>载入本页面文档的地址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if(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preUrl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==""){</a:t>
            </a:r>
            <a:r>
              <a:rPr lang="en-US" altLang="en-US" b="1" dirty="0"/>
              <a:t>	</a:t>
            </a:r>
            <a:endParaRPr lang="zh-CN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</a:t>
            </a:r>
            <a:r>
              <a:rPr lang="en-US" altLang="en-US" b="1" dirty="0" err="1"/>
              <a:t>document.write</a:t>
            </a:r>
            <a:r>
              <a:rPr lang="en-US" altLang="en-US" b="1" dirty="0"/>
              <a:t>("&lt;h2&gt;</a:t>
            </a:r>
            <a:r>
              <a:rPr lang="zh-CN" altLang="en-US" b="1" dirty="0"/>
              <a:t>您不是从领奖页面进入，</a:t>
            </a:r>
            <a:r>
              <a:rPr lang="en-US" altLang="en-US" b="1" dirty="0"/>
              <a:t>5</a:t>
            </a:r>
            <a:r>
              <a:rPr lang="zh-CN" altLang="en-US" b="1" dirty="0"/>
              <a:t>秒后将自动 </a:t>
            </a:r>
            <a:endParaRPr lang="en-US" altLang="zh-CN" b="1" dirty="0"/>
          </a:p>
          <a:p>
            <a:pPr>
              <a:lnSpc>
                <a:spcPct val="150000"/>
              </a:lnSpc>
              <a:defRPr/>
            </a:pPr>
            <a:r>
              <a:rPr lang="zh-CN" altLang="en-US" b="1" dirty="0"/>
              <a:t>                         跳转到登录页面</a:t>
            </a:r>
            <a:r>
              <a:rPr lang="en-US" altLang="en-US" b="1" dirty="0"/>
              <a:t>&lt;/h2&gt;");</a:t>
            </a:r>
            <a:endParaRPr lang="zh-CN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      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setTimeout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("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javascript:location.href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='login.html'",5000);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endParaRPr lang="en-US" altLang="zh-CN" b="1" dirty="0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1928813" y="6072188"/>
            <a:ext cx="4579937" cy="428625"/>
            <a:chOff x="3143240" y="5143512"/>
            <a:chExt cx="4580148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5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428" y="5187962"/>
              <a:ext cx="3760960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判断页面来源并跳转</a:t>
              </a:r>
            </a:p>
          </p:txBody>
        </p:sp>
      </p:grp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635375" y="285750"/>
            <a:ext cx="5329238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Document</a:t>
            </a:r>
            <a:r>
              <a:rPr dirty="0" smtClean="0"/>
              <a:t>对象的常用方法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Document</a:t>
            </a:r>
            <a:r>
              <a:rPr lang="zh-CN" altLang="en-US" smtClean="0"/>
              <a:t>对象的常用方法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571472" y="1928802"/>
          <a:ext cx="6643734" cy="40538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548358"/>
                <a:gridCol w="3095376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getElementById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返回对拥有指定</a:t>
                      </a:r>
                      <a:r>
                        <a:rPr lang="en-US" sz="2000" b="1" kern="100" dirty="0"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zh-CN" sz="2000" b="1" kern="100" dirty="0" smtClean="0">
                          <a:latin typeface="+mn-ea"/>
                          <a:ea typeface="+mn-ea"/>
                          <a:cs typeface="Times New Roman"/>
                        </a:rPr>
                        <a:t>的第一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个对象的引用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getElementsByName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返回带有指定名称的对象的集合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getElementsByTagName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返回带有指定标签名的对象的集合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write()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向文档写文本、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HTML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表达式或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代码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7143750" y="2378075"/>
            <a:ext cx="1785938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en-US" b="1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唯一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7143750" y="3235325"/>
            <a:ext cx="1857375" cy="40798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相同</a:t>
            </a:r>
            <a:r>
              <a:rPr lang="en-US" altLang="en-US" b="1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7143750" y="4164013"/>
            <a:ext cx="1857375" cy="40798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相同的元素</a:t>
            </a: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2016年工作\ACCP8.0产品开发\jQuery\案例源码\chapter02\Chapter02截图\图2.2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79642"/>
            <a:ext cx="4960133" cy="250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067175" y="285750"/>
            <a:ext cx="4897438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Document</a:t>
            </a:r>
            <a:r>
              <a:rPr dirty="0" smtClean="0"/>
              <a:t>对象访问页面元素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动态改变层、标签中的内容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访问相同</a:t>
            </a:r>
            <a:r>
              <a:rPr lang="en-US" altLang="zh-CN" smtClean="0"/>
              <a:t>name的元素</a:t>
            </a:r>
          </a:p>
          <a:p>
            <a:pPr>
              <a:defRPr/>
            </a:pPr>
            <a:r>
              <a:rPr lang="zh-CN" altLang="en-US" smtClean="0"/>
              <a:t>访问相同标签的元素</a:t>
            </a:r>
            <a:endParaRPr lang="en-US" altLang="zh-CN" dirty="0" smtClean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72321" y="2415448"/>
            <a:ext cx="1000125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857374" y="6286500"/>
            <a:ext cx="4946873" cy="428625"/>
            <a:chOff x="3143240" y="5143512"/>
            <a:chExt cx="4610486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90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609614" y="5187962"/>
              <a:ext cx="414411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document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对象的应用</a:t>
              </a:r>
            </a:p>
          </p:txBody>
        </p:sp>
      </p:grpSp>
      <p:pic>
        <p:nvPicPr>
          <p:cNvPr id="2051" name="Picture 3" descr="F:\2016年工作\ACCP8.0产品开发\jQuery\案例源码\chapter02\Chapter02截图\图2.23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59" y="2509927"/>
            <a:ext cx="5152941" cy="259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030727" y="3231148"/>
            <a:ext cx="114300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572446" y="2677793"/>
            <a:ext cx="2458281" cy="69623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F:\2016年工作\ACCP8.0产品开发\jQuery\案例源码\chapter02\Chapter02截图\图2.2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10" y="2346214"/>
            <a:ext cx="6483215" cy="333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3593749" y="4686696"/>
            <a:ext cx="792088" cy="2880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761074" y="5127128"/>
            <a:ext cx="1048698" cy="3901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>
            <a:stCxn id="4" idx="2"/>
            <a:endCxn id="29" idx="3"/>
          </p:cNvCxnSpPr>
          <p:nvPr/>
        </p:nvCxnSpPr>
        <p:spPr>
          <a:xfrm flipH="1">
            <a:off x="3809772" y="4974728"/>
            <a:ext cx="180021" cy="3474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F:\2016年工作\ACCP8.0产品开发\jQuery\案例源码\chapter02\Chapter02截图\图2.24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13" y="2754659"/>
            <a:ext cx="6474048" cy="31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 bwMode="auto">
          <a:xfrm>
            <a:off x="3017684" y="5034148"/>
            <a:ext cx="792088" cy="2880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003484" y="5465416"/>
            <a:ext cx="4232812" cy="2111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stCxn id="32" idx="2"/>
          </p:cNvCxnSpPr>
          <p:nvPr/>
        </p:nvCxnSpPr>
        <p:spPr>
          <a:xfrm>
            <a:off x="3413728" y="5322180"/>
            <a:ext cx="180021" cy="195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2" animBg="1"/>
      <p:bldP spid="13" grpId="0" animBg="1"/>
      <p:bldP spid="13" grpId="2" animBg="1"/>
      <p:bldP spid="4" grpId="0" animBg="1"/>
      <p:bldP spid="4" grpId="1" animBg="1"/>
      <p:bldP spid="29" grpId="0" animBg="1"/>
      <p:bldP spid="29" grpId="1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22700" y="285750"/>
            <a:ext cx="5141913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Document</a:t>
            </a:r>
            <a:r>
              <a:rPr dirty="0" smtClean="0"/>
              <a:t>对象的常用方法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动态改变层、标签中的内容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访问相同</a:t>
            </a:r>
            <a:r>
              <a:rPr lang="en-US" altLang="zh-CN" dirty="0" err="1" smtClean="0"/>
              <a:t>name的元素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访问相同标签的元素</a:t>
            </a:r>
            <a:endParaRPr lang="en-US" altLang="zh-CN" dirty="0" smtClean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914401" y="2214563"/>
            <a:ext cx="7762056" cy="571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0B7BAD"/>
                </a:solidFill>
              </a:rPr>
              <a:t>getElementById</a:t>
            </a:r>
            <a:r>
              <a:rPr lang="en-US" altLang="en-US" b="1" dirty="0">
                <a:solidFill>
                  <a:srgbClr val="0B7BAD"/>
                </a:solidFill>
              </a:rPr>
              <a:t>("book")</a:t>
            </a:r>
            <a:r>
              <a:rPr lang="en-US" altLang="en-US" b="1" dirty="0"/>
              <a:t>.</a:t>
            </a:r>
            <a:r>
              <a:rPr lang="en-US" altLang="en-US" b="1" dirty="0" err="1">
                <a:solidFill>
                  <a:srgbClr val="FF0000"/>
                </a:solidFill>
              </a:rPr>
              <a:t>innerHTML</a:t>
            </a:r>
            <a:r>
              <a:rPr lang="en-US" altLang="en-US" b="1" dirty="0"/>
              <a:t>="</a:t>
            </a:r>
            <a:r>
              <a:rPr lang="zh-CN" altLang="en-US" b="1" dirty="0"/>
              <a:t>现象级全球畅销书</a:t>
            </a:r>
            <a:r>
              <a:rPr lang="en-US" altLang="zh-CN" b="1" dirty="0"/>
              <a:t>";</a:t>
            </a:r>
            <a:endParaRPr lang="zh-CN" altLang="en-US" b="1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071563" y="3214688"/>
            <a:ext cx="7460877" cy="2571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0B7BAD"/>
                </a:solidFill>
              </a:rPr>
              <a:t>aInput</a:t>
            </a:r>
            <a:r>
              <a:rPr lang="en-US" altLang="en-US" b="1" dirty="0">
                <a:solidFill>
                  <a:srgbClr val="0B7BAD"/>
                </a:solidFill>
              </a:rPr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0B7BAD"/>
                </a:solidFill>
              </a:rPr>
              <a:t>getElementsByName</a:t>
            </a:r>
            <a:r>
              <a:rPr lang="en-US" altLang="en-US" b="1" dirty="0"/>
              <a:t>("</a:t>
            </a:r>
            <a:r>
              <a:rPr lang="en-US" altLang="en-US" b="1" dirty="0">
                <a:solidFill>
                  <a:srgbClr val="0B7BAD"/>
                </a:solidFill>
              </a:rPr>
              <a:t>season</a:t>
            </a:r>
            <a:r>
              <a:rPr lang="en-US" altLang="en-US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sStr</a:t>
            </a:r>
            <a:r>
              <a:rPr lang="en-US" altLang="en-US" b="1" dirty="0"/>
              <a:t>="";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for(</a:t>
            </a:r>
            <a:r>
              <a:rPr lang="en-US" altLang="en-US" b="1" dirty="0" err="1"/>
              <a:t>var</a:t>
            </a:r>
            <a:r>
              <a:rPr lang="en-US" altLang="en-US" b="1" dirty="0"/>
              <a:t> i=0;i&lt;</a:t>
            </a:r>
            <a:r>
              <a:rPr lang="en-US" altLang="en-US" b="1" dirty="0" err="1">
                <a:solidFill>
                  <a:srgbClr val="0B7BAD"/>
                </a:solidFill>
              </a:rPr>
              <a:t>aInput.length</a:t>
            </a:r>
            <a:r>
              <a:rPr lang="en-US" altLang="en-US" b="1" dirty="0" err="1"/>
              <a:t>;i</a:t>
            </a:r>
            <a:r>
              <a:rPr lang="en-US" altLang="en-US" b="1" dirty="0"/>
              <a:t>++){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    </a:t>
            </a:r>
            <a:r>
              <a:rPr lang="en-US" altLang="en-US" b="1" dirty="0" err="1"/>
              <a:t>sStr</a:t>
            </a:r>
            <a:r>
              <a:rPr lang="en-US" altLang="en-US" b="1" dirty="0"/>
              <a:t>+=</a:t>
            </a:r>
            <a:r>
              <a:rPr lang="en-US" altLang="en-US" b="1" dirty="0" err="1">
                <a:solidFill>
                  <a:srgbClr val="0B7BAD"/>
                </a:solidFill>
              </a:rPr>
              <a:t>aInput</a:t>
            </a:r>
            <a:r>
              <a:rPr lang="en-US" altLang="en-US" b="1" dirty="0">
                <a:solidFill>
                  <a:srgbClr val="0B7BAD"/>
                </a:solidFill>
              </a:rPr>
              <a:t>[i].value</a:t>
            </a:r>
            <a:r>
              <a:rPr lang="en-US" altLang="en-US" b="1" dirty="0"/>
              <a:t>+"&amp;</a:t>
            </a:r>
            <a:r>
              <a:rPr lang="en-US" altLang="en-US" b="1" dirty="0" err="1"/>
              <a:t>nbsp</a:t>
            </a:r>
            <a:r>
              <a:rPr lang="en-US" altLang="en-US" b="1" dirty="0"/>
              <a:t>;&amp;</a:t>
            </a:r>
            <a:r>
              <a:rPr lang="en-US" altLang="en-US" b="1" dirty="0" err="1"/>
              <a:t>nbsp</a:t>
            </a:r>
            <a:r>
              <a:rPr lang="en-US" altLang="en-US" b="1" dirty="0"/>
              <a:t>;";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        </a:t>
            </a:r>
            <a:r>
              <a:rPr lang="en-US" altLang="en-US" b="1" dirty="0" err="1"/>
              <a:t>document.getElementById</a:t>
            </a:r>
            <a:r>
              <a:rPr lang="en-US" altLang="en-US" b="1" dirty="0"/>
              <a:t>("replace").</a:t>
            </a:r>
            <a:r>
              <a:rPr lang="en-US" altLang="en-US" b="1" dirty="0" err="1"/>
              <a:t>innerHTML</a:t>
            </a:r>
            <a:r>
              <a:rPr lang="en-US" altLang="en-US" b="1" dirty="0"/>
              <a:t>=</a:t>
            </a:r>
            <a:r>
              <a:rPr lang="en-US" altLang="en-US" b="1" dirty="0" err="1"/>
              <a:t>sStr</a:t>
            </a:r>
            <a:r>
              <a:rPr lang="en-US" altLang="en-US" b="1" dirty="0"/>
              <a:t>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99310" y="3169946"/>
            <a:ext cx="7460878" cy="26431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0B7BAD"/>
                </a:solidFill>
              </a:rPr>
              <a:t>aInput</a:t>
            </a:r>
            <a:r>
              <a:rPr lang="en-US" altLang="en-US" b="1" dirty="0"/>
              <a:t>=</a:t>
            </a:r>
            <a:r>
              <a:rPr lang="en-US" altLang="en-US" b="1" dirty="0" err="1"/>
              <a:t>document.</a:t>
            </a:r>
            <a:r>
              <a:rPr lang="en-US" altLang="en-US" b="1" dirty="0" err="1">
                <a:solidFill>
                  <a:srgbClr val="0B7BAD"/>
                </a:solidFill>
              </a:rPr>
              <a:t>getElementsByTagName</a:t>
            </a:r>
            <a:r>
              <a:rPr lang="en-US" altLang="en-US" b="1" dirty="0">
                <a:solidFill>
                  <a:srgbClr val="0B7BAD"/>
                </a:solidFill>
              </a:rPr>
              <a:t>("input")</a:t>
            </a:r>
            <a:r>
              <a:rPr lang="en-US" altLang="en-US" b="1" dirty="0"/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/>
              <a:t>sStr</a:t>
            </a:r>
            <a:r>
              <a:rPr lang="en-US" altLang="en-US" b="1" dirty="0"/>
              <a:t>="";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smtClean="0"/>
              <a:t>for(</a:t>
            </a: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/>
              <a:t>i=0;i&lt;</a:t>
            </a:r>
            <a:r>
              <a:rPr lang="en-US" altLang="en-US" b="1" dirty="0" err="1">
                <a:solidFill>
                  <a:srgbClr val="0B7BAD"/>
                </a:solidFill>
              </a:rPr>
              <a:t>aInput.length</a:t>
            </a:r>
            <a:r>
              <a:rPr lang="en-US" altLang="en-US" b="1" dirty="0" err="1"/>
              <a:t>;i</a:t>
            </a:r>
            <a:r>
              <a:rPr lang="en-US" altLang="en-US" b="1" dirty="0"/>
              <a:t>++){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smtClean="0"/>
              <a:t>       </a:t>
            </a:r>
            <a:r>
              <a:rPr lang="en-US" altLang="en-US" b="1" dirty="0" err="1" smtClean="0"/>
              <a:t>sStr</a:t>
            </a:r>
            <a:r>
              <a:rPr lang="en-US" altLang="en-US" b="1" dirty="0"/>
              <a:t>+=</a:t>
            </a:r>
            <a:r>
              <a:rPr lang="en-US" altLang="en-US" b="1" dirty="0" err="1">
                <a:solidFill>
                  <a:srgbClr val="0B7BAD"/>
                </a:solidFill>
              </a:rPr>
              <a:t>aInput</a:t>
            </a:r>
            <a:r>
              <a:rPr lang="en-US" altLang="en-US" b="1" dirty="0">
                <a:solidFill>
                  <a:srgbClr val="0B7BAD"/>
                </a:solidFill>
              </a:rPr>
              <a:t>[i].value</a:t>
            </a:r>
            <a:r>
              <a:rPr lang="en-US" altLang="en-US" b="1" dirty="0"/>
              <a:t>+"&amp;</a:t>
            </a:r>
            <a:r>
              <a:rPr lang="en-US" altLang="en-US" b="1" dirty="0" err="1"/>
              <a:t>nbsp</a:t>
            </a:r>
            <a:r>
              <a:rPr lang="en-US" altLang="en-US" b="1" dirty="0"/>
              <a:t>;&amp;</a:t>
            </a:r>
            <a:r>
              <a:rPr lang="en-US" altLang="en-US" b="1" dirty="0" err="1"/>
              <a:t>nbsp</a:t>
            </a:r>
            <a:r>
              <a:rPr lang="en-US" altLang="en-US" b="1" dirty="0"/>
              <a:t>;";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b="1" dirty="0" smtClean="0"/>
              <a:t>}</a:t>
            </a:r>
            <a:endParaRPr lang="en-US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en-US" b="1" dirty="0" err="1" smtClean="0"/>
              <a:t>document.getElementById</a:t>
            </a:r>
            <a:r>
              <a:rPr lang="en-US" altLang="en-US" b="1" dirty="0"/>
              <a:t>("replace").</a:t>
            </a:r>
            <a:r>
              <a:rPr lang="en-US" altLang="en-US" b="1" dirty="0" err="1"/>
              <a:t>innerHTML</a:t>
            </a:r>
            <a:r>
              <a:rPr lang="en-US" altLang="en-US" b="1" dirty="0"/>
              <a:t>=</a:t>
            </a:r>
            <a:r>
              <a:rPr lang="en-US" altLang="en-US" b="1" dirty="0" err="1"/>
              <a:t>sStr</a:t>
            </a:r>
            <a:r>
              <a:rPr lang="en-US" altLang="en-US" b="1" dirty="0"/>
              <a:t>;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491879" y="285750"/>
            <a:ext cx="547273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完善当当购物车页面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49448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在练习</a:t>
            </a:r>
            <a:r>
              <a:rPr lang="en-US" altLang="zh-CN" dirty="0"/>
              <a:t>1</a:t>
            </a:r>
            <a:r>
              <a:rPr lang="zh-CN" altLang="zh-CN" dirty="0"/>
              <a:t>的基础上完善当当购物车</a:t>
            </a:r>
            <a:r>
              <a:rPr lang="zh-CN" altLang="zh-CN" dirty="0" smtClean="0"/>
              <a:t>页面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计算商品总计</a:t>
            </a:r>
            <a:endParaRPr lang="en-US" altLang="zh-CN" dirty="0" smtClean="0"/>
          </a:p>
        </p:txBody>
      </p:sp>
      <p:grpSp>
        <p:nvGrpSpPr>
          <p:cNvPr id="41990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19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00375" y="6072188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3074" name="Picture 2" descr="F:\2016年工作\ACCP8.0产品开发\jQuery\案例源码\chapter02\Chapter02截图\图2.2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7" y="2708920"/>
            <a:ext cx="4637063" cy="321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725" y="285750"/>
            <a:ext cx="3671888" cy="523875"/>
          </a:xfrm>
        </p:spPr>
        <p:txBody>
          <a:bodyPr/>
          <a:lstStyle/>
          <a:p>
            <a:pPr>
              <a:defRPr/>
            </a:pPr>
            <a:r>
              <a:rPr lang="fr-FR" smtClean="0"/>
              <a:t>JavaScript</a:t>
            </a:r>
            <a:r>
              <a:rPr smtClean="0"/>
              <a:t>内置对象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Array</a:t>
            </a:r>
            <a:r>
              <a:rPr lang="zh-CN" altLang="en-US" dirty="0" smtClean="0"/>
              <a:t>：用于在单独的变量名中存储一系列的值</a:t>
            </a:r>
          </a:p>
          <a:p>
            <a:pPr>
              <a:defRPr/>
            </a:pPr>
            <a:r>
              <a:rPr lang="fr-FR" dirty="0" smtClean="0"/>
              <a:t>String</a:t>
            </a:r>
            <a:r>
              <a:rPr lang="zh-CN" altLang="en-US" dirty="0" smtClean="0"/>
              <a:t>：用于支持对字符串的处理</a:t>
            </a:r>
          </a:p>
          <a:p>
            <a:pPr>
              <a:defRPr/>
            </a:pPr>
            <a:r>
              <a:rPr lang="fr-FR" dirty="0" smtClean="0"/>
              <a:t>Math</a:t>
            </a:r>
            <a:r>
              <a:rPr lang="zh-CN" altLang="en-US" dirty="0" smtClean="0"/>
              <a:t>：用于执行常用的数学任务，它包含了若干个数字常量和函数</a:t>
            </a:r>
          </a:p>
          <a:p>
            <a:pPr>
              <a:defRPr/>
            </a:pPr>
            <a:r>
              <a:rPr lang="fr-FR" dirty="0" smtClean="0"/>
              <a:t>Date</a:t>
            </a:r>
            <a:r>
              <a:rPr lang="zh-CN" altLang="en-US" dirty="0" smtClean="0"/>
              <a:t>：用于操作日期和时间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372200" y="70634"/>
            <a:ext cx="2592413" cy="95410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Date</a:t>
            </a:r>
            <a:r>
              <a:rPr dirty="0" smtClean="0"/>
              <a:t>对象</a:t>
            </a:r>
            <a:r>
              <a:rPr lang="en-US" dirty="0" smtClean="0"/>
              <a:t>2-1</a:t>
            </a:r>
            <a:endParaRPr dirty="0" smtClean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如何在页面中显示当前时间的小时、分钟和秒？</a:t>
            </a:r>
            <a:endParaRPr lang="zh-CN" altLang="en-US" dirty="0" smtClean="0"/>
          </a:p>
        </p:txBody>
      </p:sp>
      <p:grpSp>
        <p:nvGrpSpPr>
          <p:cNvPr id="46086" name="组合 72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609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69"/>
          <p:cNvGrpSpPr>
            <a:grpSpLocks/>
          </p:cNvGrpSpPr>
          <p:nvPr/>
        </p:nvGrpSpPr>
        <p:grpSpPr bwMode="auto">
          <a:xfrm>
            <a:off x="71438" y="4838700"/>
            <a:ext cx="1000125" cy="447675"/>
            <a:chOff x="1000100" y="3235185"/>
            <a:chExt cx="1000132" cy="446983"/>
          </a:xfrm>
        </p:grpSpPr>
        <p:pic>
          <p:nvPicPr>
            <p:cNvPr id="4609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714375" y="5205413"/>
            <a:ext cx="7645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使用</a:t>
            </a:r>
            <a:r>
              <a:rPr lang="en-US" altLang="zh-CN" sz="2600" b="1">
                <a:ea typeface="微软雅黑" pitchFamily="34" charset="-122"/>
              </a:rPr>
              <a:t>Date</a:t>
            </a:r>
            <a:r>
              <a:rPr lang="zh-CN" altLang="en-US" sz="2600" b="1">
                <a:ea typeface="微软雅黑" pitchFamily="34" charset="-122"/>
              </a:rPr>
              <a:t>对象获得时、分、秒</a:t>
            </a:r>
          </a:p>
        </p:txBody>
      </p:sp>
      <p:pic>
        <p:nvPicPr>
          <p:cNvPr id="4098" name="Picture 2" descr="F:\2016年工作\ACCP8.0产品开发\jQuery\案例源码\chapter02\Chapter02截图\图2.2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31" y="2276872"/>
            <a:ext cx="5460887" cy="19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979712" y="3501008"/>
            <a:ext cx="1944216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27906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在</a:t>
            </a:r>
            <a:r>
              <a:rPr lang="fr-FR" dirty="0" smtClean="0"/>
              <a:t>HTML</a:t>
            </a:r>
            <a:r>
              <a:rPr lang="zh-CN" altLang="en-US" dirty="0" smtClean="0"/>
              <a:t>页面中如何引用</a:t>
            </a:r>
            <a:r>
              <a:rPr lang="fr-FR" dirty="0" smtClean="0"/>
              <a:t>JavaScript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简述</a:t>
            </a:r>
            <a:r>
              <a:rPr lang="fr-FR" dirty="0" smtClean="0"/>
              <a:t>prompt()</a:t>
            </a:r>
            <a:r>
              <a:rPr lang="zh-CN" altLang="en-US" dirty="0" smtClean="0"/>
              <a:t> 和</a:t>
            </a:r>
            <a:r>
              <a:rPr lang="fr-FR" dirty="0" smtClean="0"/>
              <a:t>alert()</a:t>
            </a:r>
            <a:r>
              <a:rPr lang="zh-CN" altLang="en-US" dirty="0" smtClean="0"/>
              <a:t>方法的区别及应用场合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如何定义和使用函数？</a:t>
            </a:r>
            <a:endParaRPr lang="zh-CN" altLang="en-GB" dirty="0" smtClean="0"/>
          </a:p>
          <a:p>
            <a:pPr>
              <a:lnSpc>
                <a:spcPct val="150000"/>
              </a:lnSpc>
              <a:defRPr/>
            </a:pPr>
            <a:endParaRPr lang="zh-CN" altLang="en-GB" dirty="0" smtClean="0"/>
          </a:p>
          <a:p>
            <a:pPr>
              <a:lnSpc>
                <a:spcPct val="150000"/>
              </a:lnSpc>
              <a:defRPr/>
            </a:pPr>
            <a:endParaRPr lang="zh-CN" altLang="en-GB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6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11028" y="4005064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372200" y="70634"/>
            <a:ext cx="2592413" cy="95410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Date</a:t>
            </a:r>
            <a:r>
              <a:rPr dirty="0" smtClean="0"/>
              <a:t>对象</a:t>
            </a:r>
            <a:r>
              <a:rPr lang="en-US" dirty="0" smtClean="0"/>
              <a:t>2-1</a:t>
            </a:r>
            <a:endParaRPr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899592" y="1412776"/>
            <a:ext cx="6768752" cy="848181"/>
          </a:xfr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indent="0"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  <a:tabLst>
                <a:tab pos="444500" algn="l"/>
              </a:tabLst>
            </a:pPr>
            <a:r>
              <a:rPr lang="en-US" altLang="zh-CN" sz="2000" kern="1200" dirty="0" err="1" smtClean="0">
                <a:solidFill>
                  <a:schemeClr val="accent5">
                    <a:lumMod val="10000"/>
                  </a:schemeClr>
                </a:solidFill>
                <a:ea typeface="+mn-ea"/>
              </a:rPr>
              <a:t>var</a:t>
            </a:r>
            <a:r>
              <a:rPr lang="en-US" altLang="zh-CN" sz="2000" kern="1200" dirty="0" smtClean="0">
                <a:solidFill>
                  <a:schemeClr val="accent5">
                    <a:lumMod val="10000"/>
                  </a:schemeClr>
                </a:solidFill>
                <a:ea typeface="+mn-ea"/>
              </a:rPr>
              <a:t> </a:t>
            </a:r>
            <a:r>
              <a:rPr lang="en-US" altLang="zh-CN" sz="2000" kern="1200" dirty="0" err="1">
                <a:solidFill>
                  <a:schemeClr val="accent5">
                    <a:lumMod val="10000"/>
                  </a:schemeClr>
                </a:solidFill>
                <a:ea typeface="+mn-ea"/>
              </a:rPr>
              <a:t>日期对象</a:t>
            </a:r>
            <a:r>
              <a:rPr lang="en-US" altLang="zh-CN" sz="2000" kern="1200" dirty="0">
                <a:solidFill>
                  <a:schemeClr val="accent5">
                    <a:lumMod val="10000"/>
                  </a:schemeClr>
                </a:solidFill>
                <a:ea typeface="+mn-ea"/>
              </a:rPr>
              <a:t>=new Date(</a:t>
            </a:r>
            <a:r>
              <a:rPr lang="en-US" altLang="zh-CN" sz="2000" kern="1200" dirty="0" err="1">
                <a:solidFill>
                  <a:schemeClr val="accent5">
                    <a:lumMod val="10000"/>
                  </a:schemeClr>
                </a:solidFill>
                <a:ea typeface="+mn-ea"/>
              </a:rPr>
              <a:t>参数</a:t>
            </a:r>
            <a:r>
              <a:rPr lang="en-US" altLang="zh-CN" sz="2000" kern="1200" dirty="0">
                <a:solidFill>
                  <a:schemeClr val="accent5">
                    <a:lumMod val="10000"/>
                  </a:schemeClr>
                </a:solidFill>
                <a:ea typeface="+mn-ea"/>
              </a:rPr>
              <a:t>)</a:t>
            </a:r>
          </a:p>
          <a:p>
            <a:pPr marL="0" indent="0"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  <a:tabLst>
                <a:tab pos="444500" algn="l"/>
              </a:tabLst>
            </a:pPr>
            <a:r>
              <a:rPr lang="zh-CN" altLang="en-US" sz="2000" kern="1200" dirty="0" smtClean="0">
                <a:solidFill>
                  <a:schemeClr val="accent5">
                    <a:lumMod val="10000"/>
                  </a:schemeClr>
                </a:solidFill>
                <a:ea typeface="+mn-ea"/>
              </a:rPr>
              <a:t>参数</a:t>
            </a:r>
            <a:r>
              <a:rPr lang="zh-CN" altLang="en-US" sz="2000" kern="1200" dirty="0">
                <a:solidFill>
                  <a:schemeClr val="accent5">
                    <a:lumMod val="10000"/>
                  </a:schemeClr>
                </a:solidFill>
                <a:ea typeface="+mn-ea"/>
              </a:rPr>
              <a:t>格式：</a:t>
            </a:r>
            <a:r>
              <a:rPr lang="en-US" altLang="zh-CN" sz="2000" kern="1200" dirty="0">
                <a:solidFill>
                  <a:schemeClr val="accent5">
                    <a:lumMod val="10000"/>
                  </a:schemeClr>
                </a:solidFill>
                <a:ea typeface="+mn-ea"/>
              </a:rPr>
              <a:t>MM</a:t>
            </a:r>
            <a:r>
              <a:rPr lang="zh-CN" altLang="en-US" sz="2000" kern="1200" dirty="0">
                <a:solidFill>
                  <a:schemeClr val="accent5">
                    <a:lumMod val="10000"/>
                  </a:schemeClr>
                </a:solidFill>
                <a:ea typeface="+mn-ea"/>
              </a:rPr>
              <a:t>  </a:t>
            </a:r>
            <a:r>
              <a:rPr lang="en-US" altLang="zh-CN" sz="2000" kern="1200" dirty="0" err="1">
                <a:solidFill>
                  <a:schemeClr val="accent5">
                    <a:lumMod val="10000"/>
                  </a:schemeClr>
                </a:solidFill>
                <a:ea typeface="+mn-ea"/>
              </a:rPr>
              <a:t>DD,YYYY,hh:mm:ss</a:t>
            </a:r>
            <a:endParaRPr lang="en-US" altLang="zh-CN" sz="2000" kern="1200" dirty="0">
              <a:solidFill>
                <a:schemeClr val="accent5">
                  <a:lumMod val="10000"/>
                </a:schemeClr>
              </a:solidFill>
              <a:ea typeface="+mn-ea"/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259632" y="3352800"/>
            <a:ext cx="7560840" cy="909816"/>
          </a:xfrm>
          <a:prstGeom prst="roundRect">
            <a:avLst>
              <a:gd name="adj" fmla="val 401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var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 today=new Date();   //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返回当前日期和时间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var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tdate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=new Date("</a:t>
            </a:r>
            <a:r>
              <a:rPr lang="en-US" altLang="zh-CN" sz="2000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september</a:t>
            </a: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 1,2013,14:58:12");</a:t>
            </a:r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7110" name="组合 71"/>
          <p:cNvGrpSpPr>
            <a:grpSpLocks/>
          </p:cNvGrpSpPr>
          <p:nvPr/>
        </p:nvGrpSpPr>
        <p:grpSpPr bwMode="auto">
          <a:xfrm>
            <a:off x="71438" y="857250"/>
            <a:ext cx="1000125" cy="400050"/>
            <a:chOff x="1000100" y="1801286"/>
            <a:chExt cx="1000132" cy="400110"/>
          </a:xfrm>
        </p:grpSpPr>
        <p:pic>
          <p:nvPicPr>
            <p:cNvPr id="471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71438" y="3067050"/>
            <a:ext cx="1000125" cy="414338"/>
            <a:chOff x="1000100" y="2528843"/>
            <a:chExt cx="1000132" cy="414475"/>
          </a:xfrm>
        </p:grpSpPr>
        <p:pic>
          <p:nvPicPr>
            <p:cNvPr id="471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Date</a:t>
            </a:r>
            <a:r>
              <a:rPr smtClean="0"/>
              <a:t>对象的方法</a:t>
            </a:r>
            <a:endParaRPr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常用方法</a:t>
            </a:r>
            <a:endParaRPr lang="zh-CN" altLang="en-US" dirty="0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15149"/>
              </p:ext>
            </p:extLst>
          </p:nvPr>
        </p:nvGraphicFramePr>
        <p:xfrm>
          <a:off x="928688" y="1785938"/>
          <a:ext cx="7603752" cy="435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20"/>
                <a:gridCol w="5688632"/>
              </a:tblGrid>
              <a:tr h="397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 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155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getDate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对象的一个月中的每一天，其值介于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getDay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对象的星期中的每一天，其值介于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getHours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对象的小时数，其值介于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getMinutes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对象的分钟数，其值介于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59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getSeconds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对象的秒数，其值介于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59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getMonth()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对象的月份，其值介于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getFullYear()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对象的年份，其值为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位数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getTime()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返回自某一时刻（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1970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年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日）以来的毫秒数</a:t>
                      </a:r>
                    </a:p>
                  </a:txBody>
                  <a:tcPr marL="68580" marR="6858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2016年工作\ACCP8.0产品开发\jQuery\案例源码\chapter02\Chapter02截图\图2.2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1"/>
            <a:ext cx="5021163" cy="178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115616" y="2132856"/>
            <a:ext cx="7848872" cy="38318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lIns="72000" rIns="72000">
            <a:spAutoFit/>
          </a:bodyPr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function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disptime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(){</a:t>
            </a: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today = new Date();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hh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today.getHours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 </a:t>
            </a: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mm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today.getMinutes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today.getSeconds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document.getElementById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myclock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innerHTML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现在是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:"+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hh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+":"+mm+": 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disptime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472238" y="285750"/>
            <a:ext cx="2492375" cy="523875"/>
          </a:xfrm>
        </p:spPr>
        <p:txBody>
          <a:bodyPr/>
          <a:lstStyle/>
          <a:p>
            <a:pPr>
              <a:defRPr/>
            </a:pPr>
            <a:r>
              <a:rPr smtClean="0"/>
              <a:t>制作时钟特效</a:t>
            </a:r>
            <a:endParaRPr dirty="0" smtClean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84641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dirty="0" smtClean="0"/>
              <a:t>Date</a:t>
            </a:r>
            <a:r>
              <a:rPr lang="zh-CN" altLang="en-US" dirty="0" smtClean="0"/>
              <a:t>对象的方法显示当前时间的小时、分钟和秒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347864" y="5523543"/>
            <a:ext cx="5225206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div id="</a:t>
            </a:r>
            <a:r>
              <a:rPr lang="en-US" altLang="zh-CN" b="1" dirty="0" err="1">
                <a:solidFill>
                  <a:srgbClr val="FF0000"/>
                </a:solidFill>
              </a:rPr>
              <a:t>myclock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"&gt;&lt;/div&gt;</a:t>
            </a: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4863455" y="3023388"/>
            <a:ext cx="428625" cy="1214437"/>
          </a:xfrm>
          <a:prstGeom prst="rightBrace">
            <a:avLst>
              <a:gd name="adj1" fmla="val 5649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gray">
          <a:xfrm>
            <a:off x="5715000" y="3353570"/>
            <a:ext cx="2571750" cy="4937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获得小时、分钟、秒数</a:t>
            </a:r>
          </a:p>
        </p:txBody>
      </p: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1857375" y="6286500"/>
            <a:ext cx="3794746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496778" y="5187962"/>
              <a:ext cx="236978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：时钟特效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70"/>
          <p:cNvGrpSpPr>
            <a:grpSpLocks/>
          </p:cNvGrpSpPr>
          <p:nvPr/>
        </p:nvGrpSpPr>
        <p:grpSpPr bwMode="auto">
          <a:xfrm>
            <a:off x="27861" y="2132856"/>
            <a:ext cx="1000125" cy="414337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9925" y="285750"/>
            <a:ext cx="19446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Math</a:t>
            </a:r>
            <a:r>
              <a:rPr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642938" y="2000250"/>
          <a:ext cx="7786687" cy="281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80"/>
                <a:gridCol w="3110082"/>
                <a:gridCol w="3286125"/>
              </a:tblGrid>
              <a:tr h="397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 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示例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738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ceil()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对数进行上舍入</a:t>
                      </a: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Math.ceil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Math.ceil(-25.5);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-25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4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floor()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对数进行下舍入</a:t>
                      </a: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Math.floor(25.5);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Math.floor(-25.5);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37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round()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把数四舍五入为最接近的数</a:t>
                      </a: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Math.round(25.5);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Math.round(-25.5);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37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random()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0~1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之间的随机数</a:t>
                      </a: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Math.random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例如：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0.6273608814137365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7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1214438" y="6029325"/>
            <a:ext cx="5929312" cy="423863"/>
          </a:xfrm>
          <a:prstGeom prst="roundRect">
            <a:avLst>
              <a:gd name="adj" fmla="val 401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iNum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Math.floor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Math.random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()*98+2);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4" name="组合 58"/>
          <p:cNvGrpSpPr>
            <a:grpSpLocks/>
          </p:cNvGrpSpPr>
          <p:nvPr/>
        </p:nvGrpSpPr>
        <p:grpSpPr bwMode="auto">
          <a:xfrm>
            <a:off x="71438" y="4927600"/>
            <a:ext cx="958850" cy="430213"/>
            <a:chOff x="3643306" y="2500357"/>
            <a:chExt cx="958752" cy="430730"/>
          </a:xfrm>
        </p:grpSpPr>
        <p:pic>
          <p:nvPicPr>
            <p:cNvPr id="4509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14375" y="54244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如何实现返回的整数范围为</a:t>
            </a:r>
            <a:r>
              <a:rPr lang="en-US" altLang="zh-CN" sz="2600" b="1">
                <a:ea typeface="微软雅黑" pitchFamily="34" charset="-122"/>
              </a:rPr>
              <a:t>2~99</a:t>
            </a:r>
            <a:r>
              <a:rPr lang="zh-CN" altLang="en-US" sz="2600" b="1">
                <a:ea typeface="微软雅黑" pitchFamily="34" charset="-122"/>
              </a:rPr>
              <a:t>？</a:t>
            </a:r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/>
              <a:t>随机选择</a:t>
            </a:r>
            <a:r>
              <a:rPr lang="zh-CN" altLang="en-US" dirty="0" smtClean="0"/>
              <a:t>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106245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147" name="Picture 3" descr="F:\2016年工作\ACCP8.0产品开发\jQuery\案例源码\chapter02\Chapter02截图\图2.3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8761"/>
            <a:ext cx="4604175" cy="17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:\2016年工作\ACCP8.0产品开发\jQuery\案例源码\chapter02\Chapter02截图\图2.3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66913"/>
            <a:ext cx="4345208" cy="16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771800" y="2078881"/>
            <a:ext cx="1008112" cy="288032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6156176" y="3375025"/>
            <a:ext cx="504056" cy="288032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>
          <a:xfrm>
            <a:off x="3779912" y="2366913"/>
            <a:ext cx="2376264" cy="11521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14"/>
          <p:cNvGrpSpPr>
            <a:grpSpLocks/>
          </p:cNvGrpSpPr>
          <p:nvPr/>
        </p:nvGrpSpPr>
        <p:grpSpPr bwMode="auto">
          <a:xfrm>
            <a:off x="1857375" y="6286500"/>
            <a:ext cx="3794746" cy="428625"/>
            <a:chOff x="3143240" y="5143512"/>
            <a:chExt cx="457203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4149916" y="5187962"/>
              <a:ext cx="306350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：选择颜色</a:t>
              </a:r>
            </a:p>
          </p:txBody>
        </p:sp>
      </p:grpSp>
      <p:grpSp>
        <p:nvGrpSpPr>
          <p:cNvPr id="16" name="组合 70"/>
          <p:cNvGrpSpPr>
            <a:grpSpLocks/>
          </p:cNvGrpSpPr>
          <p:nvPr/>
        </p:nvGrpSpPr>
        <p:grpSpPr bwMode="auto">
          <a:xfrm>
            <a:off x="223490" y="3824882"/>
            <a:ext cx="1000125" cy="414337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9" name="圆角矩形 18"/>
          <p:cNvSpPr>
            <a:spLocks noChangeArrowheads="1"/>
          </p:cNvSpPr>
          <p:nvPr/>
        </p:nvSpPr>
        <p:spPr bwMode="auto">
          <a:xfrm>
            <a:off x="1219070" y="4253702"/>
            <a:ext cx="7745417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selColor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color=Array("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红色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黄色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蓝色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绿色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橙色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青色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紫色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num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Math.ceil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Math.random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()*7)-1;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document.getElementById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("color").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innerHTML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=color[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num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8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7019925" y="285750"/>
            <a:ext cx="19446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Date</a:t>
            </a:r>
            <a:r>
              <a:rPr smtClean="0"/>
              <a:t>对象</a:t>
            </a:r>
            <a:endParaRPr dirty="0" smtClean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制作的时钟特效示例中，时间为什么不改变？</a:t>
            </a:r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0181" name="组合 72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5018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69"/>
          <p:cNvGrpSpPr>
            <a:grpSpLocks/>
          </p:cNvGrpSpPr>
          <p:nvPr/>
        </p:nvGrpSpPr>
        <p:grpSpPr bwMode="auto">
          <a:xfrm>
            <a:off x="71438" y="2266950"/>
            <a:ext cx="1000125" cy="447675"/>
            <a:chOff x="1000100" y="3235185"/>
            <a:chExt cx="1000132" cy="446983"/>
          </a:xfrm>
        </p:grpSpPr>
        <p:pic>
          <p:nvPicPr>
            <p:cNvPr id="50186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5813" y="2714625"/>
            <a:ext cx="77882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zh-CN" sz="2600" b="1">
                <a:ea typeface="微软雅黑" pitchFamily="34" charset="-122"/>
              </a:rPr>
              <a:t>由于时间在不停地走，所以应该每隔1秒调用显示时间的方法</a:t>
            </a:r>
            <a:r>
              <a:rPr lang="zh-CN" altLang="en-US" sz="2600" b="1">
                <a:ea typeface="微软雅黑" pitchFamily="34" charset="-122"/>
              </a:rPr>
              <a:t>，</a:t>
            </a:r>
            <a:r>
              <a:rPr lang="zh-CN" altLang="zh-CN" sz="2600" b="1">
                <a:ea typeface="微软雅黑" pitchFamily="34" charset="-122"/>
              </a:rPr>
              <a:t>如何解决？</a:t>
            </a:r>
            <a:endParaRPr lang="zh-CN" altLang="en-US" sz="2600" b="1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>
              <a:ea typeface="微软雅黑" pitchFamily="34" charset="-122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1428751" y="4429125"/>
            <a:ext cx="4223370" cy="9445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定时函数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1249624" y="1785938"/>
            <a:ext cx="542925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latin typeface="+mn-lt"/>
                <a:ea typeface="+mn-ea"/>
              </a:rPr>
              <a:t>setTimeout</a:t>
            </a:r>
            <a:r>
              <a:rPr lang="en-US" altLang="zh-CN" b="1" dirty="0">
                <a:latin typeface="+mn-lt"/>
                <a:ea typeface="+mn-ea"/>
              </a:rPr>
              <a:t>("</a:t>
            </a:r>
            <a:r>
              <a:rPr lang="zh-CN" altLang="en-US" b="1" dirty="0">
                <a:latin typeface="+mn-lt"/>
                <a:ea typeface="+mn-ea"/>
              </a:rPr>
              <a:t>调用的函数</a:t>
            </a:r>
            <a:r>
              <a:rPr lang="en-US" altLang="zh-CN" b="1" dirty="0">
                <a:latin typeface="+mn-lt"/>
                <a:ea typeface="+mn-ea"/>
              </a:rPr>
              <a:t>",</a:t>
            </a:r>
            <a:r>
              <a:rPr lang="zh-CN" altLang="en-US" b="1" dirty="0">
                <a:latin typeface="+mn-lt"/>
                <a:ea typeface="+mn-ea"/>
              </a:rPr>
              <a:t>等待的毫秒数</a:t>
            </a:r>
            <a:r>
              <a:rPr lang="fr-FR" altLang="zh-CN" b="1" dirty="0">
                <a:latin typeface="+mn-lt"/>
                <a:ea typeface="+mn-ea"/>
              </a:rPr>
              <a:t>)</a:t>
            </a:r>
            <a:endParaRPr lang="en-US" altLang="zh-CN" b="1" dirty="0">
              <a:latin typeface="+mn-lt"/>
              <a:ea typeface="+mn-ea"/>
            </a:endParaRPr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228184" y="70634"/>
            <a:ext cx="2736429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定时函数</a:t>
            </a:r>
            <a:r>
              <a:rPr lang="en-US" dirty="0" smtClean="0"/>
              <a:t>2-1</a:t>
            </a:r>
            <a:endParaRPr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14362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setTimeout</a:t>
            </a:r>
            <a:r>
              <a:rPr lang="en-US" altLang="zh-CN" dirty="0" smtClean="0"/>
              <a:t>()</a:t>
            </a:r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246784" y="2988313"/>
            <a:ext cx="542925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myTime</a:t>
            </a:r>
            <a:r>
              <a:rPr lang="zh-CN" altLang="en-US" b="1" kern="0" dirty="0"/>
              <a:t>＝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setTimeout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disptime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() ", 1000 );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6572250" y="1985963"/>
            <a:ext cx="2571750" cy="857250"/>
          </a:xfrm>
          <a:prstGeom prst="borderCallout1">
            <a:avLst>
              <a:gd name="adj1" fmla="val 134340"/>
              <a:gd name="adj2" fmla="val -17838"/>
              <a:gd name="adj3" fmla="val 48603"/>
              <a:gd name="adj4" fmla="val -165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毫秒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之后执行函数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disptime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一次</a:t>
            </a:r>
          </a:p>
        </p:txBody>
      </p:sp>
      <p:grpSp>
        <p:nvGrpSpPr>
          <p:cNvPr id="51211" name="组合 71"/>
          <p:cNvGrpSpPr>
            <a:grpSpLocks/>
          </p:cNvGrpSpPr>
          <p:nvPr/>
        </p:nvGrpSpPr>
        <p:grpSpPr bwMode="auto">
          <a:xfrm>
            <a:off x="71438" y="1785938"/>
            <a:ext cx="1000125" cy="400050"/>
            <a:chOff x="1000100" y="1801286"/>
            <a:chExt cx="1000132" cy="400110"/>
          </a:xfrm>
        </p:grpSpPr>
        <p:pic>
          <p:nvPicPr>
            <p:cNvPr id="512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82055" y="3645024"/>
            <a:ext cx="8448997" cy="19823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name="s" type="button"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显示提示消息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onclick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="timer()" /&gt;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timer(){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t=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setTimeout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("alert('3 seconds')",3000)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1857375" y="6286500"/>
            <a:ext cx="3794746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001202" y="5187962"/>
              <a:ext cx="3360935" cy="36933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：定时函数</a:t>
              </a: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2580592" y="5445224"/>
            <a:ext cx="5951848" cy="610784"/>
          </a:xfrm>
          <a:prstGeom prst="borderCallout1">
            <a:avLst>
              <a:gd name="adj1" fmla="val -82595"/>
              <a:gd name="adj2" fmla="val 2125"/>
              <a:gd name="adj3" fmla="val 1122"/>
              <a:gd name="adj4" fmla="val 1395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>
                <a:solidFill>
                  <a:schemeClr val="bg1"/>
                </a:solidFill>
              </a:rPr>
              <a:t>var</a:t>
            </a:r>
            <a:r>
              <a:rPr lang="en-US" altLang="zh-CN" b="1" dirty="0">
                <a:solidFill>
                  <a:schemeClr val="bg1"/>
                </a:solidFill>
              </a:rPr>
              <a:t> t= </a:t>
            </a:r>
            <a:r>
              <a:rPr lang="en-US" altLang="zh-CN" b="1" dirty="0" err="1">
                <a:solidFill>
                  <a:schemeClr val="bg1"/>
                </a:solidFill>
              </a:rPr>
              <a:t>setInterval</a:t>
            </a:r>
            <a:r>
              <a:rPr lang="en-US" altLang="zh-CN" b="1" dirty="0">
                <a:solidFill>
                  <a:schemeClr val="bg1"/>
                </a:solidFill>
              </a:rPr>
              <a:t>("alert('3 seconds')",3000);</a:t>
            </a:r>
          </a:p>
        </p:txBody>
      </p:sp>
      <p:grpSp>
        <p:nvGrpSpPr>
          <p:cNvPr id="25" name="组合 70"/>
          <p:cNvGrpSpPr>
            <a:grpSpLocks/>
          </p:cNvGrpSpPr>
          <p:nvPr/>
        </p:nvGrpSpPr>
        <p:grpSpPr bwMode="auto">
          <a:xfrm>
            <a:off x="43483" y="2830357"/>
            <a:ext cx="1000125" cy="414337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372200" y="286077"/>
            <a:ext cx="2592413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定时函数</a:t>
            </a:r>
            <a:r>
              <a:rPr lang="en-US" dirty="0" smtClean="0"/>
              <a:t>2-2</a:t>
            </a:r>
            <a:endParaRPr dirty="0" smtClean="0"/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1071563" y="4149080"/>
            <a:ext cx="6715125" cy="100012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如果要多次调用，使用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或者让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disptime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自身再次调用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315564" y="2428666"/>
            <a:ext cx="5429250" cy="5127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/>
              <a:t>var</a:t>
            </a:r>
            <a:r>
              <a:rPr lang="en-US" altLang="zh-CN" b="1" kern="0" dirty="0"/>
              <a:t>  </a:t>
            </a:r>
            <a:r>
              <a:rPr lang="en-US" altLang="zh-CN" b="1" kern="0" dirty="0" err="1"/>
              <a:t>myTime</a:t>
            </a:r>
            <a:r>
              <a:rPr lang="zh-CN" altLang="en-US" b="1" kern="0" dirty="0"/>
              <a:t>＝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setInterval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disptime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() ", 1000 );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6500813" y="2678854"/>
            <a:ext cx="2571750" cy="857250"/>
          </a:xfrm>
          <a:prstGeom prst="borderCallout1">
            <a:avLst>
              <a:gd name="adj1" fmla="val 9929"/>
              <a:gd name="adj2" fmla="val -18213"/>
              <a:gd name="adj3" fmla="val 54141"/>
              <a:gd name="adj4" fmla="val 129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每隔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毫秒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执行函数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disptime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一次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856777" y="605422"/>
            <a:ext cx="793115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 err="1">
                <a:ea typeface="微软雅黑" pitchFamily="34" charset="-122"/>
              </a:rPr>
              <a:t>setInterval</a:t>
            </a:r>
            <a:r>
              <a:rPr lang="en-US" altLang="zh-CN" sz="2600" b="1" dirty="0" smtClean="0">
                <a:ea typeface="微软雅黑" pitchFamily="34" charset="-122"/>
              </a:rPr>
              <a:t>()</a:t>
            </a:r>
            <a:endParaRPr lang="en-US" altLang="zh-CN" sz="2600" b="1" dirty="0">
              <a:ea typeface="微软雅黑" pitchFamily="34" charset="-122"/>
            </a:endParaRPr>
          </a:p>
        </p:txBody>
      </p:sp>
      <p:grpSp>
        <p:nvGrpSpPr>
          <p:cNvPr id="3" name="组合 71"/>
          <p:cNvGrpSpPr>
            <a:grpSpLocks/>
          </p:cNvGrpSpPr>
          <p:nvPr/>
        </p:nvGrpSpPr>
        <p:grpSpPr bwMode="auto">
          <a:xfrm>
            <a:off x="101127" y="1529347"/>
            <a:ext cx="1000125" cy="400050"/>
            <a:chOff x="1000100" y="1801286"/>
            <a:chExt cx="1000132" cy="400110"/>
          </a:xfrm>
        </p:grpSpPr>
        <p:pic>
          <p:nvPicPr>
            <p:cNvPr id="512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1857375" y="6215063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824559" y="5183073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：时钟特效动起来了</a:t>
              </a:r>
            </a:p>
          </p:txBody>
        </p:sp>
      </p:grp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298651" y="1554721"/>
            <a:ext cx="641872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en-US" altLang="zh-CN" sz="2000" b="1" dirty="0" err="1">
                <a:ea typeface="微软雅黑" pitchFamily="34" charset="-122"/>
              </a:rPr>
              <a:t>setInterval</a:t>
            </a:r>
            <a:r>
              <a:rPr lang="en-US" altLang="zh-CN" sz="2000" b="1" dirty="0">
                <a:ea typeface="微软雅黑" pitchFamily="34" charset="-122"/>
              </a:rPr>
              <a:t>("</a:t>
            </a:r>
            <a:r>
              <a:rPr lang="zh-CN" altLang="en-US" sz="2000" b="1" dirty="0">
                <a:ea typeface="微软雅黑" pitchFamily="34" charset="-122"/>
              </a:rPr>
              <a:t>调用的函数</a:t>
            </a:r>
            <a:r>
              <a:rPr lang="en-US" altLang="zh-CN" sz="2000" b="1" dirty="0">
                <a:ea typeface="微软雅黑" pitchFamily="34" charset="-122"/>
              </a:rPr>
              <a:t>",</a:t>
            </a:r>
            <a:r>
              <a:rPr lang="zh-CN" altLang="en-US" sz="2000" b="1" dirty="0">
                <a:ea typeface="微软雅黑" pitchFamily="34" charset="-122"/>
              </a:rPr>
              <a:t>间隔的毫秒数</a:t>
            </a:r>
            <a:r>
              <a:rPr lang="fr-FR" altLang="zh-CN" sz="2000" b="1" dirty="0">
                <a:ea typeface="微软雅黑" pitchFamily="34" charset="-122"/>
              </a:rPr>
              <a:t>)</a:t>
            </a:r>
            <a:endParaRPr lang="en-US" altLang="zh-CN" sz="2000" b="1" dirty="0">
              <a:ea typeface="微软雅黑" pitchFamily="34" charset="-122"/>
            </a:endParaRPr>
          </a:p>
        </p:txBody>
      </p:sp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61617" y="2414138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8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清除函数</a:t>
            </a:r>
            <a:endParaRPr dirty="0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79563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clearTimeout</a:t>
            </a:r>
            <a:r>
              <a:rPr lang="en-US" dirty="0" smtClean="0"/>
              <a:t>()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187623" y="2428875"/>
            <a:ext cx="5527501" cy="1071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myTime</a:t>
            </a:r>
            <a:r>
              <a:rPr lang="zh-CN" altLang="en-US" b="1" kern="0" dirty="0"/>
              <a:t>＝</a:t>
            </a:r>
            <a:r>
              <a:rPr lang="en-US" altLang="zh-CN" b="1" kern="0" dirty="0" err="1"/>
              <a:t>setTimeout</a:t>
            </a:r>
            <a:r>
              <a:rPr lang="en-US" altLang="zh-CN" b="1" kern="0" dirty="0"/>
              <a:t>("</a:t>
            </a:r>
            <a:r>
              <a:rPr lang="en-US" altLang="zh-CN" b="1" kern="0" dirty="0" err="1"/>
              <a:t>disptime</a:t>
            </a:r>
            <a:r>
              <a:rPr lang="en-US" altLang="zh-CN" b="1" kern="0" dirty="0"/>
              <a:t>() ", 1000 );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 err="1"/>
              <a:t>clearTimeout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  <a:ea typeface="黑体" pitchFamily="2" charset="-122"/>
              </a:rPr>
              <a:t>myTime</a:t>
            </a:r>
            <a:r>
              <a:rPr lang="en-US" b="1" dirty="0"/>
              <a:t>)</a:t>
            </a:r>
            <a:r>
              <a:rPr lang="zh-CN" altLang="en-US" b="1" dirty="0"/>
              <a:t>；</a:t>
            </a:r>
            <a:endParaRPr lang="en-US" altLang="zh-CN" b="1" kern="0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230981" y="4725144"/>
            <a:ext cx="5484143" cy="10001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/>
              <a:t>var</a:t>
            </a:r>
            <a:r>
              <a:rPr lang="en-US" altLang="zh-CN" b="1" kern="0" dirty="0"/>
              <a:t>  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myTime</a:t>
            </a:r>
            <a:r>
              <a:rPr lang="zh-CN" altLang="en-US" b="1" kern="0" dirty="0"/>
              <a:t>＝</a:t>
            </a:r>
            <a:r>
              <a:rPr lang="en-US" altLang="zh-CN" b="1" kern="0" dirty="0" err="1"/>
              <a:t>setInterval</a:t>
            </a:r>
            <a:r>
              <a:rPr lang="en-US" altLang="zh-CN" b="1" kern="0" dirty="0"/>
              <a:t>("</a:t>
            </a:r>
            <a:r>
              <a:rPr lang="en-US" altLang="zh-CN" b="1" kern="0" dirty="0" err="1"/>
              <a:t>disptime</a:t>
            </a:r>
            <a:r>
              <a:rPr lang="en-US" altLang="zh-CN" b="1" kern="0" dirty="0"/>
              <a:t>() ", 1000 );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 err="1"/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  <a:ea typeface="黑体" pitchFamily="2" charset="-122"/>
              </a:rPr>
              <a:t>myTime</a:t>
            </a:r>
            <a:r>
              <a:rPr lang="en-US" b="1" dirty="0"/>
              <a:t>)</a:t>
            </a:r>
            <a:r>
              <a:rPr lang="zh-CN" altLang="en-US" b="1" dirty="0"/>
              <a:t>；</a:t>
            </a:r>
            <a:endParaRPr lang="en-US" altLang="zh-CN" b="1" kern="0" dirty="0"/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kern="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5813" y="3571875"/>
            <a:ext cx="793115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 err="1" smtClean="0">
                <a:ea typeface="微软雅黑" pitchFamily="34" charset="-122"/>
              </a:rPr>
              <a:t>clearInterval</a:t>
            </a:r>
            <a:r>
              <a:rPr lang="en-US" altLang="zh-CN" sz="2600" b="1" dirty="0" smtClean="0">
                <a:ea typeface="微软雅黑" pitchFamily="34" charset="-122"/>
              </a:rPr>
              <a:t> ()</a:t>
            </a:r>
            <a:endParaRPr lang="en-US" altLang="zh-CN" sz="2600" b="1" dirty="0">
              <a:ea typeface="微软雅黑" pitchFamily="34" charset="-122"/>
            </a:endParaRPr>
          </a:p>
        </p:txBody>
      </p:sp>
      <p:grpSp>
        <p:nvGrpSpPr>
          <p:cNvPr id="52232" name="组合 71"/>
          <p:cNvGrpSpPr>
            <a:grpSpLocks/>
          </p:cNvGrpSpPr>
          <p:nvPr/>
        </p:nvGrpSpPr>
        <p:grpSpPr bwMode="auto">
          <a:xfrm>
            <a:off x="71438" y="1700808"/>
            <a:ext cx="1000125" cy="400050"/>
            <a:chOff x="1000100" y="1801286"/>
            <a:chExt cx="1000132" cy="400110"/>
          </a:xfrm>
        </p:grpSpPr>
        <p:pic>
          <p:nvPicPr>
            <p:cNvPr id="5224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71"/>
          <p:cNvGrpSpPr>
            <a:grpSpLocks/>
          </p:cNvGrpSpPr>
          <p:nvPr/>
        </p:nvGrpSpPr>
        <p:grpSpPr bwMode="auto">
          <a:xfrm>
            <a:off x="142875" y="4005064"/>
            <a:ext cx="1000125" cy="400050"/>
            <a:chOff x="1000100" y="1801286"/>
            <a:chExt cx="1000132" cy="400110"/>
          </a:xfrm>
        </p:grpSpPr>
        <p:pic>
          <p:nvPicPr>
            <p:cNvPr id="5224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857375" y="5952703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224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85663" y="5183073"/>
              <a:ext cx="319512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：清除时钟特效</a:t>
              </a:r>
            </a:p>
          </p:txBody>
        </p:sp>
      </p:grp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1219765" y="1720944"/>
            <a:ext cx="549536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en-US" altLang="zh-CN" sz="2000" b="1" dirty="0" err="1">
                <a:ea typeface="微软雅黑" pitchFamily="34" charset="-122"/>
              </a:rPr>
              <a:t>clearTimeout</a:t>
            </a:r>
            <a:r>
              <a:rPr lang="en-US" altLang="zh-CN" sz="2000" b="1" dirty="0">
                <a:ea typeface="微软雅黑" pitchFamily="34" charset="-122"/>
              </a:rPr>
              <a:t>(</a:t>
            </a:r>
            <a:r>
              <a:rPr lang="en-US" altLang="zh-CN" sz="2000" b="1" dirty="0" err="1">
                <a:ea typeface="微软雅黑" pitchFamily="34" charset="-122"/>
              </a:rPr>
              <a:t>setTimeOut</a:t>
            </a:r>
            <a:r>
              <a:rPr lang="en-US" altLang="zh-CN" sz="2000" b="1" dirty="0">
                <a:ea typeface="微软雅黑" pitchFamily="34" charset="-122"/>
              </a:rPr>
              <a:t>()</a:t>
            </a:r>
            <a:r>
              <a:rPr lang="zh-CN" altLang="en-US" sz="2000" b="1" dirty="0">
                <a:ea typeface="微软雅黑" pitchFamily="34" charset="-122"/>
              </a:rPr>
              <a:t>返回的</a:t>
            </a:r>
            <a:r>
              <a:rPr lang="en-US" altLang="zh-CN" sz="2000" b="1" dirty="0">
                <a:ea typeface="微软雅黑" pitchFamily="34" charset="-122"/>
              </a:rPr>
              <a:t>ID</a:t>
            </a:r>
            <a:r>
              <a:rPr lang="zh-CN" altLang="en-US" sz="2000" b="1" dirty="0">
                <a:ea typeface="微软雅黑" pitchFamily="34" charset="-122"/>
              </a:rPr>
              <a:t>值</a:t>
            </a:r>
            <a:r>
              <a:rPr lang="en-US" altLang="zh-CN" sz="2000" b="1" dirty="0">
                <a:ea typeface="微软雅黑" pitchFamily="34" charset="-122"/>
              </a:rPr>
              <a:t>)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219765" y="4056959"/>
            <a:ext cx="549536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en-US" altLang="zh-CN" sz="2000" b="1" dirty="0" err="1">
                <a:ea typeface="微软雅黑" pitchFamily="34" charset="-122"/>
              </a:rPr>
              <a:t>clearInterval</a:t>
            </a:r>
            <a:r>
              <a:rPr lang="en-US" altLang="zh-CN" sz="2000" b="1" dirty="0">
                <a:ea typeface="微软雅黑" pitchFamily="34" charset="-122"/>
              </a:rPr>
              <a:t>(</a:t>
            </a:r>
            <a:r>
              <a:rPr lang="en-US" altLang="zh-CN" sz="2000" b="1" dirty="0" err="1">
                <a:ea typeface="微软雅黑" pitchFamily="34" charset="-122"/>
              </a:rPr>
              <a:t>setInterval</a:t>
            </a:r>
            <a:r>
              <a:rPr lang="en-US" altLang="zh-CN" sz="2000" b="1" dirty="0">
                <a:ea typeface="微软雅黑" pitchFamily="34" charset="-122"/>
              </a:rPr>
              <a:t>()</a:t>
            </a:r>
            <a:r>
              <a:rPr lang="zh-CN" altLang="en-US" sz="2000" b="1" dirty="0">
                <a:ea typeface="微软雅黑" pitchFamily="34" charset="-122"/>
              </a:rPr>
              <a:t>返回的</a:t>
            </a:r>
            <a:r>
              <a:rPr lang="en-US" altLang="zh-CN" sz="2000" b="1" dirty="0">
                <a:ea typeface="微软雅黑" pitchFamily="34" charset="-122"/>
              </a:rPr>
              <a:t>ID</a:t>
            </a:r>
            <a:r>
              <a:rPr lang="zh-CN" altLang="en-US" sz="2000" b="1" dirty="0">
                <a:ea typeface="微软雅黑" pitchFamily="34" charset="-122"/>
              </a:rPr>
              <a:t>值</a:t>
            </a:r>
            <a:r>
              <a:rPr lang="en-US" altLang="zh-CN" sz="2000" b="1" dirty="0">
                <a:ea typeface="微软雅黑" pitchFamily="34" charset="-122"/>
              </a:rPr>
              <a:t>)</a:t>
            </a:r>
          </a:p>
        </p:txBody>
      </p:sp>
      <p:grpSp>
        <p:nvGrpSpPr>
          <p:cNvPr id="24" name="组合 70"/>
          <p:cNvGrpSpPr>
            <a:grpSpLocks/>
          </p:cNvGrpSpPr>
          <p:nvPr/>
        </p:nvGrpSpPr>
        <p:grpSpPr bwMode="auto">
          <a:xfrm>
            <a:off x="107504" y="2467451"/>
            <a:ext cx="1000125" cy="414337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8" name="组合 70"/>
          <p:cNvGrpSpPr>
            <a:grpSpLocks/>
          </p:cNvGrpSpPr>
          <p:nvPr/>
        </p:nvGrpSpPr>
        <p:grpSpPr bwMode="auto">
          <a:xfrm>
            <a:off x="105526" y="4722019"/>
            <a:ext cx="1000125" cy="414337"/>
            <a:chOff x="1000100" y="2528843"/>
            <a:chExt cx="1000132" cy="414475"/>
          </a:xfrm>
        </p:grpSpPr>
        <p:pic>
          <p:nvPicPr>
            <p:cNvPr id="2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38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555875" y="285750"/>
            <a:ext cx="64087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12</a:t>
            </a:r>
            <a:r>
              <a:rPr lang="zh-CN" altLang="en-US" dirty="0"/>
              <a:t>进制的时钟特效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86263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dirty="0" smtClean="0"/>
              <a:t>Date</a:t>
            </a:r>
            <a:r>
              <a:rPr lang="zh-CN" altLang="en-US" dirty="0"/>
              <a:t>对象的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>
              <a:defRPr/>
            </a:pPr>
            <a:r>
              <a:rPr lang="en-US" dirty="0" err="1" smtClean="0"/>
              <a:t>setInterval</a:t>
            </a:r>
            <a:r>
              <a:rPr lang="en-US" dirty="0"/>
              <a:t>( )</a:t>
            </a:r>
            <a:r>
              <a:rPr lang="zh-CN" altLang="en-US" dirty="0"/>
              <a:t>方法的使用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制作显示年、月、日、星期几，并且显示上午（</a:t>
            </a:r>
            <a:r>
              <a:rPr lang="en-US" altLang="zh-CN" dirty="0"/>
              <a:t>AM</a:t>
            </a:r>
            <a:r>
              <a:rPr lang="zh-CN" altLang="en-US" dirty="0"/>
              <a:t>）和下午（</a:t>
            </a:r>
            <a:r>
              <a:rPr lang="en-US" altLang="zh-CN" dirty="0"/>
              <a:t>PM</a:t>
            </a:r>
            <a:r>
              <a:rPr lang="zh-CN" altLang="en-US" dirty="0"/>
              <a:t>）的十二进制的时钟</a:t>
            </a:r>
            <a:endParaRPr lang="zh-CN" altLang="en-US" dirty="0" smtClean="0"/>
          </a:p>
        </p:txBody>
      </p:sp>
      <p:grpSp>
        <p:nvGrpSpPr>
          <p:cNvPr id="53253" name="组合 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532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53255" name="组合 12"/>
          <p:cNvGrpSpPr>
            <a:grpSpLocks/>
          </p:cNvGrpSpPr>
          <p:nvPr/>
        </p:nvGrpSpPr>
        <p:grpSpPr bwMode="auto">
          <a:xfrm>
            <a:off x="2928938" y="6312743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326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7170" name="Picture 2" descr="F:\2016年工作\ACCP8.0产品开发\jQuery\案例源码\chapter02\Chapter02截图\图2.3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00" y="3970504"/>
            <a:ext cx="5549800" cy="224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39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6958013" y="285750"/>
            <a:ext cx="200660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制作当当购物车页面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查看一年四季的变化页面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制作</a:t>
            </a:r>
            <a:r>
              <a:rPr lang="en-US" altLang="zh-CN" dirty="0"/>
              <a:t>12</a:t>
            </a:r>
            <a:r>
              <a:rPr lang="zh-CN" altLang="en-US" dirty="0"/>
              <a:t>进制时钟特效</a:t>
            </a:r>
            <a:endParaRPr lang="zh-CN" altLang="en-US" dirty="0" smtClean="0"/>
          </a:p>
        </p:txBody>
      </p:sp>
      <p:pic>
        <p:nvPicPr>
          <p:cNvPr id="1026" name="Picture 2" descr="F:\2016年工作\ACCP8.0产品开发\jQuery\案例源码\chapter02\Chapter02截图\图2.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505517"/>
            <a:ext cx="3207027" cy="387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2\Chapter02截图\图2.2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916832"/>
            <a:ext cx="550034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2016年工作\ACCP8.0产品开发\jQuery\案例源码\chapter02\Chapter02截图\图2.3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356992"/>
            <a:ext cx="481515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411413" y="285750"/>
            <a:ext cx="65532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12</a:t>
            </a:r>
            <a:r>
              <a:rPr lang="zh-CN" altLang="en-US" dirty="0"/>
              <a:t>进制的时钟特效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887040" y="1214438"/>
            <a:ext cx="7645400" cy="372673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实现思路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获得年、月、日、时、分、秒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按</a:t>
            </a:r>
            <a:r>
              <a:rPr lang="en-US" altLang="zh-CN" dirty="0" smtClean="0"/>
              <a:t>12</a:t>
            </a:r>
            <a:r>
              <a:rPr lang="zh-CN" altLang="en-US" dirty="0" smtClean="0"/>
              <a:t>小时制显示小时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判断星期几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dirty="0" err="1" smtClean="0"/>
              <a:t>setInterval</a:t>
            </a:r>
            <a:r>
              <a:rPr lang="en-US" dirty="0" smtClean="0"/>
              <a:t>()</a:t>
            </a:r>
            <a:r>
              <a:rPr lang="zh-CN" altLang="en-US" dirty="0" smtClean="0"/>
              <a:t>定时显示当前时间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hour(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)&gt;12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hour=hour-12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</p:txBody>
      </p:sp>
      <p:grpSp>
        <p:nvGrpSpPr>
          <p:cNvPr id="54277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5428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-36512" y="4479206"/>
            <a:ext cx="985837" cy="461962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5428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3214688" y="5786438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40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41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948264" y="285750"/>
            <a:ext cx="2016349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2011233" y="1320541"/>
            <a:ext cx="3496871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50000"/>
              </a:lnSpc>
            </a:pP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window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对象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50000"/>
              </a:lnSpc>
            </a:pPr>
            <a:r>
              <a:rPr lang="en-US" altLang="zh-CN" sz="2000" b="1" dirty="0">
                <a:ea typeface="微软雅黑" pitchFamily="34" charset="-122"/>
                <a:cs typeface="Arial" charset="0"/>
              </a:rPr>
              <a:t>history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对象与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location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对象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document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对象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en-US" altLang="zh-CN" sz="2000" b="1" dirty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内置对象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0" name="AutoShape 3"/>
          <p:cNvSpPr>
            <a:spLocks/>
          </p:cNvSpPr>
          <p:nvPr/>
        </p:nvSpPr>
        <p:spPr bwMode="auto">
          <a:xfrm>
            <a:off x="3635896" y="1556792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4639316" y="4186876"/>
            <a:ext cx="37703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Date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对象：时钟特效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ea typeface="微软雅黑" pitchFamily="34" charset="-122"/>
                <a:cs typeface="Arial" charset="0"/>
              </a:rPr>
              <a:t>Math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</a:t>
            </a:r>
          </a:p>
        </p:txBody>
      </p:sp>
      <p:sp>
        <p:nvSpPr>
          <p:cNvPr id="57352" name="TextBox 12"/>
          <p:cNvSpPr txBox="1">
            <a:spLocks noChangeArrowheads="1"/>
          </p:cNvSpPr>
          <p:nvPr/>
        </p:nvSpPr>
        <p:spPr bwMode="auto">
          <a:xfrm>
            <a:off x="3815284" y="1412776"/>
            <a:ext cx="44206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ea typeface="微软雅黑" pitchFamily="34" charset="-122"/>
                <a:cs typeface="Arial" charset="0"/>
              </a:rPr>
              <a:t>alert(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confirm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close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open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setTimeout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setInterval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endParaRPr lang="zh-CN" altLang="en-US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57354" name="TextBox 15"/>
          <p:cNvSpPr txBox="1">
            <a:spLocks noChangeArrowheads="1"/>
          </p:cNvSpPr>
          <p:nvPr/>
        </p:nvSpPr>
        <p:spPr bwMode="auto">
          <a:xfrm>
            <a:off x="-108520" y="3035861"/>
            <a:ext cx="1907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操作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BOM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5" name="AutoShape 3"/>
          <p:cNvSpPr>
            <a:spLocks/>
          </p:cNvSpPr>
          <p:nvPr/>
        </p:nvSpPr>
        <p:spPr bwMode="auto">
          <a:xfrm>
            <a:off x="1619672" y="1620838"/>
            <a:ext cx="357187" cy="366501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5148064" y="2349508"/>
            <a:ext cx="179388" cy="57606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327452" y="2204864"/>
            <a:ext cx="27729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ea typeface="微软雅黑" pitchFamily="34" charset="-122"/>
                <a:cs typeface="Arial" charset="0"/>
              </a:rPr>
              <a:t>back(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forward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go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ea typeface="微软雅黑" pitchFamily="34" charset="-122"/>
                <a:cs typeface="Arial" charset="0"/>
              </a:rPr>
              <a:t>reload(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replace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849004" y="3112301"/>
            <a:ext cx="179388" cy="103677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023272" y="2948751"/>
            <a:ext cx="27729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getElementById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getElementsByName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getElementsByTagName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)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4427984" y="4399428"/>
            <a:ext cx="179388" cy="77695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>
            <a:off x="6713922" y="2072751"/>
            <a:ext cx="2178559" cy="2952328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42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8002586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 err="1"/>
              <a:t>getElementById</a:t>
            </a:r>
            <a:r>
              <a:rPr lang="en-US" altLang="zh-CN" dirty="0"/>
              <a:t>( )</a:t>
            </a:r>
            <a:r>
              <a:rPr lang="zh-CN" altLang="en-US" dirty="0"/>
              <a:t>方法访问</a:t>
            </a:r>
            <a:r>
              <a:rPr lang="en-US" altLang="zh-CN" dirty="0"/>
              <a:t>DOM</a:t>
            </a:r>
            <a:r>
              <a:rPr lang="zh-CN" altLang="en-US" dirty="0"/>
              <a:t>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 err="1"/>
              <a:t>getElementsByName</a:t>
            </a:r>
            <a:r>
              <a:rPr lang="en-US" altLang="zh-CN" dirty="0"/>
              <a:t>( )</a:t>
            </a:r>
            <a:r>
              <a:rPr lang="zh-CN" altLang="en-US" dirty="0"/>
              <a:t>方法访问</a:t>
            </a:r>
            <a:r>
              <a:rPr lang="en-US" altLang="zh-CN" dirty="0"/>
              <a:t>DOM</a:t>
            </a:r>
            <a:r>
              <a:rPr lang="zh-CN" altLang="en-US" dirty="0"/>
              <a:t>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 err="1"/>
              <a:t>getElementsByTagName</a:t>
            </a:r>
            <a:r>
              <a:rPr lang="en-US" altLang="zh-CN" dirty="0"/>
              <a:t>( )</a:t>
            </a:r>
            <a:r>
              <a:rPr lang="zh-CN" altLang="en-US" dirty="0"/>
              <a:t>方法访问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 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使用定时函数和</a:t>
            </a:r>
            <a:r>
              <a:rPr lang="en-US" altLang="zh-CN" dirty="0"/>
              <a:t>Date</a:t>
            </a:r>
            <a:r>
              <a:rPr lang="zh-CN" altLang="en-US" dirty="0"/>
              <a:t>对象制作时钟特效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1069181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4" y="185261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2" y="251998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42" y="3933056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3" y="3897337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168" y="70634"/>
            <a:ext cx="2880445" cy="95410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BOM</a:t>
            </a:r>
            <a:r>
              <a:rPr dirty="0" smtClean="0"/>
              <a:t>模型</a:t>
            </a:r>
            <a:r>
              <a:rPr lang="en-US" dirty="0" smtClean="0"/>
              <a:t>2-1</a:t>
            </a:r>
            <a:endParaRPr dirty="0"/>
          </a:p>
        </p:txBody>
      </p:sp>
      <p:pic>
        <p:nvPicPr>
          <p:cNvPr id="18435" name="内容占位符 4" descr="图2.1.BM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824" y="2769890"/>
            <a:ext cx="6394450" cy="3827462"/>
          </a:xfrm>
        </p:spPr>
      </p:pic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6316736" y="2739727"/>
            <a:ext cx="2071688" cy="3667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整个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BOM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的核心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88049" y="2954024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4224" y="1214437"/>
            <a:ext cx="8180263" cy="181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BOM</a:t>
            </a:r>
            <a:r>
              <a:rPr lang="zh-CN" altLang="en-US" dirty="0" smtClean="0"/>
              <a:t>：浏览器对象模型（</a:t>
            </a:r>
            <a:r>
              <a:rPr lang="en-US" altLang="zh-CN" dirty="0" smtClean="0"/>
              <a:t>Browser Object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BOM</a:t>
            </a:r>
            <a:r>
              <a:rPr lang="zh-CN" altLang="en-US" dirty="0" smtClean="0"/>
              <a:t>提供了独立于内容的、可以与浏览器窗口进行互动的对象结构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168" y="286077"/>
            <a:ext cx="2880445" cy="52322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BOM</a:t>
            </a:r>
            <a:r>
              <a:rPr dirty="0" smtClean="0"/>
              <a:t>模型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1268760"/>
            <a:ext cx="7929563" cy="544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en-US" sz="2600" b="1" dirty="0">
                <a:ea typeface="微软雅黑" pitchFamily="34" charset="-122"/>
              </a:rPr>
              <a:t>BOM</a:t>
            </a:r>
            <a:r>
              <a:rPr lang="zh-CN" altLang="en-US" sz="2600" b="1" dirty="0">
                <a:ea typeface="微软雅黑" pitchFamily="34" charset="-122"/>
              </a:rPr>
              <a:t>可实现功能</a:t>
            </a:r>
            <a:endParaRPr lang="en-US" altLang="zh-CN" sz="26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弹出新的浏览器窗口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移动、关闭浏览器窗口以及调整窗口的大小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页面的前进、后退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0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window</a:t>
            </a:r>
            <a:r>
              <a:rPr dirty="0" smtClean="0"/>
              <a:t>对象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常用方法</a:t>
            </a:r>
            <a:endParaRPr lang="en-US" altLang="zh-CN" dirty="0" smtClean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window</a:t>
            </a:r>
            <a:r>
              <a:rPr dirty="0" smtClean="0"/>
              <a:t>对象的常用属性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常用的属性</a:t>
            </a:r>
            <a:endParaRPr lang="zh-CN" altLang="en-US" dirty="0"/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982781"/>
          <a:ext cx="6786610" cy="161065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99626"/>
                <a:gridCol w="4786984"/>
              </a:tblGrid>
              <a:tr h="374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98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history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有关客户访问过的</a:t>
                      </a: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</a:t>
                      </a: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的信息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location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有关当前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的信息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42875" y="3929063"/>
            <a:ext cx="1000125" cy="400050"/>
            <a:chOff x="1000100" y="1801286"/>
            <a:chExt cx="1000132" cy="400110"/>
          </a:xfrm>
        </p:grpSpPr>
        <p:pic>
          <p:nvPicPr>
            <p:cNvPr id="2049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92163" y="4449763"/>
            <a:ext cx="4645025" cy="571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en-US" b="1" dirty="0">
                <a:solidFill>
                  <a:srgbClr val="FF0000"/>
                </a:solidFill>
                <a:ea typeface="黑体" pitchFamily="2" charset="-122"/>
              </a:rPr>
              <a:t>window.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属性名</a:t>
            </a:r>
            <a:r>
              <a:rPr lang="fr-FR" altLang="en-US" b="1" dirty="0">
                <a:solidFill>
                  <a:srgbClr val="FF0000"/>
                </a:solidFill>
                <a:ea typeface="黑体" pitchFamily="2" charset="-122"/>
              </a:rPr>
              <a:t>=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endParaRPr lang="en-US" altLang="zh-CN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792163" y="5905500"/>
            <a:ext cx="5210175" cy="4524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/>
              <a:t>window.location=</a:t>
            </a:r>
            <a:r>
              <a:rPr lang="en-US" altLang="zh-CN" b="1" dirty="0" smtClean="0"/>
              <a:t>"</a:t>
            </a:r>
            <a:r>
              <a:rPr lang="fr-FR" b="1" dirty="0" smtClean="0"/>
              <a:t>http</a:t>
            </a:r>
            <a:r>
              <a:rPr lang="fr-FR" b="1" dirty="0"/>
              <a:t>://www.bdqn.cn</a:t>
            </a:r>
            <a:r>
              <a:rPr lang="en-US" altLang="zh-CN" b="1" dirty="0" smtClean="0"/>
              <a:t>"</a:t>
            </a:r>
            <a:r>
              <a:rPr lang="fr-FR" b="1" dirty="0" smtClean="0"/>
              <a:t> </a:t>
            </a:r>
            <a:r>
              <a:rPr lang="fr-FR" b="1" dirty="0"/>
              <a:t>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71438" y="5300663"/>
            <a:ext cx="1000125" cy="414337"/>
            <a:chOff x="1000100" y="2528843"/>
            <a:chExt cx="1000132" cy="414475"/>
          </a:xfrm>
        </p:grpSpPr>
        <p:pic>
          <p:nvPicPr>
            <p:cNvPr id="2049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143500" y="5491163"/>
            <a:ext cx="3100908" cy="3667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表示跳转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到北大青鸟首页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7733623B-2E06-4FF8-B3E5-CE0CA09B0991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 rtlCol="0" anchor="ctr"/>
      <a:lstStyle>
        <a:defPPr algn="ctr"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7282</TotalTime>
  <Words>3005</Words>
  <Application>Microsoft Office PowerPoint</Application>
  <PresentationFormat>全屏显示(4:3)</PresentationFormat>
  <Paragraphs>552</Paragraphs>
  <Slides>42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演示文稿</vt:lpstr>
      <vt:lpstr>预习检查</vt:lpstr>
      <vt:lpstr>回顾与作业点评</vt:lpstr>
      <vt:lpstr>本章任务</vt:lpstr>
      <vt:lpstr>本章目标</vt:lpstr>
      <vt:lpstr>BOM模型2-1</vt:lpstr>
      <vt:lpstr>BOM模型2-2</vt:lpstr>
      <vt:lpstr>window对象</vt:lpstr>
      <vt:lpstr>window对象的常用属性</vt:lpstr>
      <vt:lpstr>window对象的常用方法</vt:lpstr>
      <vt:lpstr>confirm()方法</vt:lpstr>
      <vt:lpstr>open()方法</vt:lpstr>
      <vt:lpstr>学员操作—制作简易的当当购物车页面</vt:lpstr>
      <vt:lpstr>共性问题集中讲解</vt:lpstr>
      <vt:lpstr>history对象</vt:lpstr>
      <vt:lpstr>location对象</vt:lpstr>
      <vt:lpstr>location和history对象的应用</vt:lpstr>
      <vt:lpstr>学员操作—查看一年四季变化</vt:lpstr>
      <vt:lpstr>共性问题集中讲解</vt:lpstr>
      <vt:lpstr>Document对象</vt:lpstr>
      <vt:lpstr>Document对象应用2-1</vt:lpstr>
      <vt:lpstr>Document对象应用2-2</vt:lpstr>
      <vt:lpstr>Document对象的常用方法2-1</vt:lpstr>
      <vt:lpstr>Document对象访问页面元素</vt:lpstr>
      <vt:lpstr>Document对象的常用方法2-2</vt:lpstr>
      <vt:lpstr>学员操作—完善当当购物车页面</vt:lpstr>
      <vt:lpstr>共性问题集中讲解</vt:lpstr>
      <vt:lpstr>JavaScript内置对象</vt:lpstr>
      <vt:lpstr>Date对象2-1</vt:lpstr>
      <vt:lpstr>Date对象2-1</vt:lpstr>
      <vt:lpstr>Date对象的方法</vt:lpstr>
      <vt:lpstr>制作时钟特效</vt:lpstr>
      <vt:lpstr>Math对象</vt:lpstr>
      <vt:lpstr>随机选择颜色</vt:lpstr>
      <vt:lpstr>Date对象</vt:lpstr>
      <vt:lpstr>定时函数2-1</vt:lpstr>
      <vt:lpstr>定时函数2-2</vt:lpstr>
      <vt:lpstr>清除函数</vt:lpstr>
      <vt:lpstr>学员操作—制作12进制的时钟特效2-1</vt:lpstr>
      <vt:lpstr>学员操作—制作12进制的时钟特效2-2</vt:lpstr>
      <vt:lpstr>共性问题集中讲解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953</cp:revision>
  <dcterms:created xsi:type="dcterms:W3CDTF">2006-03-08T06:55:38Z</dcterms:created>
  <dcterms:modified xsi:type="dcterms:W3CDTF">2017-03-20T09:14:39Z</dcterms:modified>
</cp:coreProperties>
</file>