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36"/>
  </p:notesMasterIdLst>
  <p:handoutMasterIdLst>
    <p:handoutMasterId r:id="rId37"/>
  </p:handoutMasterIdLst>
  <p:sldIdLst>
    <p:sldId id="611" r:id="rId2"/>
    <p:sldId id="579" r:id="rId3"/>
    <p:sldId id="536" r:id="rId4"/>
    <p:sldId id="538" r:id="rId5"/>
    <p:sldId id="539" r:id="rId6"/>
    <p:sldId id="589" r:id="rId7"/>
    <p:sldId id="540" r:id="rId8"/>
    <p:sldId id="590" r:id="rId9"/>
    <p:sldId id="542" r:id="rId10"/>
    <p:sldId id="591" r:id="rId11"/>
    <p:sldId id="548" r:id="rId12"/>
    <p:sldId id="586" r:id="rId13"/>
    <p:sldId id="592" r:id="rId14"/>
    <p:sldId id="595" r:id="rId15"/>
    <p:sldId id="594" r:id="rId16"/>
    <p:sldId id="593" r:id="rId17"/>
    <p:sldId id="596" r:id="rId18"/>
    <p:sldId id="553" r:id="rId19"/>
    <p:sldId id="585" r:id="rId20"/>
    <p:sldId id="597" r:id="rId21"/>
    <p:sldId id="599" r:id="rId22"/>
    <p:sldId id="598" r:id="rId23"/>
    <p:sldId id="600" r:id="rId24"/>
    <p:sldId id="601" r:id="rId25"/>
    <p:sldId id="606" r:id="rId26"/>
    <p:sldId id="607" r:id="rId27"/>
    <p:sldId id="602" r:id="rId28"/>
    <p:sldId id="603" r:id="rId29"/>
    <p:sldId id="608" r:id="rId30"/>
    <p:sldId id="609" r:id="rId31"/>
    <p:sldId id="610" r:id="rId32"/>
    <p:sldId id="604" r:id="rId33"/>
    <p:sldId id="605" r:id="rId34"/>
    <p:sldId id="580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FE"/>
    <a:srgbClr val="0B7BAD"/>
    <a:srgbClr val="99CCFF"/>
    <a:srgbClr val="FFFFCC"/>
    <a:srgbClr val="0E9CDE"/>
    <a:srgbClr val="0C83B8"/>
    <a:srgbClr val="FFFFFF"/>
    <a:srgbClr val="EDF5FD"/>
    <a:srgbClr val="E2F5FE"/>
    <a:srgbClr val="EBF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9" autoAdjust="0"/>
    <p:restoredTop sz="85991" autoAdjust="0"/>
  </p:normalViewPr>
  <p:slideViewPr>
    <p:cSldViewPr>
      <p:cViewPr varScale="1">
        <p:scale>
          <a:sx n="64" d="100"/>
          <a:sy n="64" d="100"/>
        </p:scale>
        <p:origin x="1440" y="60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2383F0F9-7FF8-4288-8824-ED10D0D4F4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232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CFDFD1D-596E-4674-9E32-605A3EBD06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072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C55EC6-B1DD-4D8E-BB1B-A198E623E269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050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C8AF38-F686-4FA2-9CE2-626ACB1E2099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3311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改变页面内容样式，通常需要一些浏览器触</a:t>
            </a:r>
            <a:r>
              <a:rPr lang="zh-CN" altLang="en-US" baseline="0" dirty="0" smtClean="0"/>
              <a:t>发行为，例如单击某内容、鼠标经过某内容等；这些行为需要</a:t>
            </a:r>
            <a:r>
              <a:rPr lang="en-US" altLang="zh-CN" baseline="0" dirty="0" smtClean="0"/>
              <a:t>JavaScript</a:t>
            </a:r>
            <a:r>
              <a:rPr lang="zh-CN" altLang="en-US" baseline="0" dirty="0" smtClean="0"/>
              <a:t>中的事件；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、让学员了解在</a:t>
            </a:r>
            <a:r>
              <a:rPr lang="en-US" altLang="zh-CN" baseline="0" dirty="0" err="1" smtClean="0"/>
              <a:t>Javascript</a:t>
            </a:r>
            <a:r>
              <a:rPr lang="zh-CN" altLang="en-US" baseline="0" dirty="0" smtClean="0"/>
              <a:t>中的一些事件；说明事件在网页中应用非常频繁，然后引出下一页的例子，通过例子说明事件在和</a:t>
            </a:r>
            <a:r>
              <a:rPr lang="en-US" altLang="zh-CN" baseline="0" dirty="0" smtClean="0"/>
              <a:t>style</a:t>
            </a:r>
            <a:r>
              <a:rPr lang="zh-CN" altLang="en-US" baseline="0" dirty="0" smtClean="0"/>
              <a:t>属性相结合实现的</a:t>
            </a:r>
            <a:r>
              <a:rPr lang="zh-CN" altLang="en-US" baseline="0" smtClean="0"/>
              <a:t>页面效果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5416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修改示例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的代码，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使用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className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属性实现示例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340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、讲解使用</a:t>
            </a:r>
            <a:r>
              <a:rPr lang="en-US" altLang="zh-CN" sz="1200" dirty="0" err="1" smtClean="0"/>
              <a:t>getComputedStyle</a:t>
            </a:r>
            <a:r>
              <a:rPr lang="zh-CN" altLang="en-US" sz="1200" dirty="0" smtClean="0"/>
              <a:t>获取样式，但是在</a:t>
            </a:r>
            <a:r>
              <a:rPr lang="en-US" altLang="zh-CN" sz="1200" dirty="0" smtClean="0"/>
              <a:t>IE</a:t>
            </a:r>
            <a:r>
              <a:rPr lang="zh-CN" altLang="en-US" sz="1200" dirty="0" smtClean="0"/>
              <a:t>中不支持；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、再引出</a:t>
            </a:r>
            <a:r>
              <a:rPr lang="en-US" altLang="zh-CN" sz="1200" dirty="0" err="1" smtClean="0"/>
              <a:t>currentStyle</a:t>
            </a:r>
            <a:r>
              <a:rPr lang="zh-CN" altLang="en-US" sz="1200" dirty="0" smtClean="0"/>
              <a:t>用来兼容；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058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3720E3-9AA0-493A-B654-4ED46092255A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9347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D18E20-6E7F-4B06-8DA4-320DA4B946BD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5736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226680-6B4C-4061-97B3-CFB9EE3D72D4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228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51D92C-2103-4046-8981-86FB5CDB5A87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3484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教学指导；</a:t>
            </a:r>
            <a:endParaRPr lang="en-US" altLang="zh-CN" dirty="0" smtClean="0"/>
          </a:p>
          <a:p>
            <a:r>
              <a:rPr lang="zh-CN" altLang="en-US" dirty="0" smtClean="0"/>
              <a:t>总结部分</a:t>
            </a:r>
            <a:r>
              <a:rPr lang="zh-CN" altLang="zh-CN" dirty="0" smtClean="0"/>
              <a:t>主要达到以下几个目的：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b="1" dirty="0" smtClean="0"/>
              <a:t>回顾内容</a:t>
            </a:r>
            <a:r>
              <a:rPr lang="zh-CN" altLang="en-US" b="1" dirty="0" smtClean="0"/>
              <a:t>。</a:t>
            </a:r>
            <a:r>
              <a:rPr lang="zh-CN" altLang="en-US" dirty="0" smtClean="0">
                <a:solidFill>
                  <a:srgbClr val="C00000"/>
                </a:solidFill>
              </a:rPr>
              <a:t>注意与</a:t>
            </a:r>
            <a:r>
              <a:rPr lang="zh-CN" altLang="zh-CN" dirty="0" smtClean="0">
                <a:solidFill>
                  <a:srgbClr val="C00000"/>
                </a:solidFill>
              </a:rPr>
              <a:t>与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</a:t>
            </a:r>
            <a:r>
              <a:rPr lang="zh-CN" altLang="zh-CN" dirty="0" smtClean="0">
                <a:solidFill>
                  <a:srgbClr val="C00000"/>
                </a:solidFill>
              </a:rPr>
              <a:t>不一样。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dirty="0" smtClean="0"/>
              <a:t>是强调</a:t>
            </a:r>
            <a:r>
              <a:rPr lang="zh-CN" altLang="en-US" dirty="0" smtClean="0"/>
              <a:t>内容概貌，学到技术，告知要学习什么；总结时，</a:t>
            </a:r>
            <a:r>
              <a:rPr lang="zh-CN" altLang="zh-CN" dirty="0" smtClean="0"/>
              <a:t>要格外强调观点，把每一</a:t>
            </a:r>
            <a:r>
              <a:rPr lang="zh-CN" altLang="en-US" dirty="0" smtClean="0"/>
              <a:t>个知识点</a:t>
            </a:r>
            <a:r>
              <a:rPr lang="zh-CN" altLang="zh-CN" dirty="0" smtClean="0"/>
              <a:t>的观点</a:t>
            </a:r>
            <a:r>
              <a:rPr lang="zh-CN" altLang="en-US" dirty="0" smtClean="0"/>
              <a:t>结论</a:t>
            </a:r>
            <a:r>
              <a:rPr lang="zh-CN" altLang="zh-CN" dirty="0" smtClean="0"/>
              <a:t>都尽量突出出来。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整理逻辑</a:t>
            </a:r>
            <a:r>
              <a:rPr lang="zh-CN" altLang="en-US" b="1" dirty="0" smtClean="0"/>
              <a:t>。</a:t>
            </a:r>
            <a:r>
              <a:rPr lang="zh-CN" altLang="zh-CN" dirty="0" smtClean="0"/>
              <a:t>还应该把观点之间的逻辑联系梳理出来</a:t>
            </a:r>
            <a:r>
              <a:rPr lang="zh-CN" altLang="en-US" dirty="0" smtClean="0"/>
              <a:t>。</a:t>
            </a:r>
            <a:r>
              <a:rPr lang="zh-CN" altLang="zh-CN" dirty="0" smtClean="0"/>
              <a:t>从而使</a:t>
            </a:r>
            <a:r>
              <a:rPr lang="zh-CN" altLang="en-US" dirty="0" smtClean="0"/>
              <a:t>知识</a:t>
            </a:r>
            <a:r>
              <a:rPr lang="zh-CN" altLang="zh-CN" dirty="0" smtClean="0"/>
              <a:t>系统化、逻辑化。要帮助</a:t>
            </a:r>
            <a:r>
              <a:rPr lang="zh-CN" altLang="en-US" dirty="0" smtClean="0"/>
              <a:t>学员</a:t>
            </a:r>
            <a:r>
              <a:rPr lang="zh-CN" altLang="zh-CN" dirty="0" smtClean="0"/>
              <a:t>整清逻辑是总结的一大任务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970B55-6173-46DE-93C5-6569EDDE70A2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671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回顾：上次课的教学内容和学员已学过的相关技术内容</a:t>
            </a:r>
            <a:endParaRPr lang="en-US" altLang="zh-CN" dirty="0" smtClean="0"/>
          </a:p>
          <a:p>
            <a:r>
              <a:rPr lang="zh-CN" altLang="en-US" dirty="0" smtClean="0"/>
              <a:t>作业点评：点评作业的提交情况和共性问题，目的是给学员作业反馈以促进学员完成作业的积极性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2169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2E8451-C521-41FD-A9B2-64E3ACE9AA0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339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操作分为三个方面；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、但是这三个方法如何操作页面呢，操作页面什么内容呢，该如何操作呢？当然是按节点关系找到页面元素，然后操作，引出下一页的内容；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109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教学指导：讲解节点之间的关系，以及根节点、父节点和子节点之间的关系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4D9A82-4A99-462D-A768-E64A72A8B47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3201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、讲解节点属性的用法，然后引出示例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、演示示例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，说明各节点之间的关系，演示属性的用法；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、根据示例</a:t>
            </a:r>
            <a:r>
              <a:rPr lang="en-US" altLang="zh-CN" dirty="0" smtClean="0"/>
              <a:t>2</a:t>
            </a:r>
            <a:r>
              <a:rPr lang="zh-CN" altLang="en-US" baseline="0" dirty="0" smtClean="0"/>
              <a:t>演示结果不同，引出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element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属性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；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E99214-2535-45FE-B4A0-9AC06E34679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240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E99214-2535-45FE-B4A0-9AC06E34679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222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CA2DCB-5795-4DDC-AC19-3B32CF7BAEF3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5743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19FDDB-8BB1-4090-9842-57A09E207722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34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2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 userDrawn="1"/>
        </p:nvSpPr>
        <p:spPr bwMode="auto">
          <a:xfrm>
            <a:off x="6429358" y="5857876"/>
            <a:ext cx="642942" cy="142876"/>
          </a:xfrm>
          <a:prstGeom prst="roundRect">
            <a:avLst/>
          </a:prstGeom>
          <a:solidFill>
            <a:srgbClr val="0E9CDE"/>
          </a:solidFill>
          <a:ln cmpd="sng">
            <a:noFill/>
            <a:headEnd type="none"/>
            <a:tailEnd type="triangle"/>
          </a:ln>
          <a:effectLst/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9" name="组合 13"/>
          <p:cNvGrpSpPr>
            <a:grpSpLocks/>
          </p:cNvGrpSpPr>
          <p:nvPr userDrawn="1"/>
        </p:nvGrpSpPr>
        <p:grpSpPr bwMode="auto">
          <a:xfrm>
            <a:off x="7715250" y="1751013"/>
            <a:ext cx="576263" cy="677862"/>
            <a:chOff x="7786710" y="1500174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>
              <a:grpSpLocks/>
            </p:cNvGrpSpPr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59C49-370F-4568-86FD-5A9483C7988F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88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C556D-04FC-480A-9491-E1ADF17D9DA6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70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AC8DF-58AA-4637-B9D9-590F94CC17EA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217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94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29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EF0AE-6667-4B2A-B545-23559138489A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136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2A789-6B8C-458C-BF34-65F52C2473C2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075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55F8D-B1B6-47D0-BD04-65F7D5E0ECA4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44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6CBE0-3BD9-48DF-802C-741D6AC125F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42228-EECA-4249-AF8B-83605375E59E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99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85753-2572-4882-9514-4A0577F6A36F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35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59190-5D86-491B-AF65-3D32A06EA57E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16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/37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6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  <p:sldLayoutId id="214748443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7528" y="1406386"/>
            <a:ext cx="74209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</a:t>
            </a:r>
            <a:r>
              <a:rPr lang="zh-CN" altLang="en-US" sz="44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</a:t>
            </a:r>
            <a:br>
              <a:rPr lang="zh-CN" altLang="en-US" sz="44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44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44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44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44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424660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4357688" y="286077"/>
            <a:ext cx="4606925" cy="52322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根据层次关系访问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455612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element</a:t>
            </a:r>
            <a:r>
              <a:rPr lang="zh-CN" altLang="zh-CN" dirty="0"/>
              <a:t>属性</a:t>
            </a:r>
            <a:endParaRPr lang="zh-CN" altLang="en-US" dirty="0"/>
          </a:p>
        </p:txBody>
      </p:sp>
      <p:sp>
        <p:nvSpPr>
          <p:cNvPr id="7" name="Rectangle 109"/>
          <p:cNvSpPr>
            <a:spLocks noChangeArrowheads="1"/>
          </p:cNvSpPr>
          <p:nvPr/>
        </p:nvSpPr>
        <p:spPr bwMode="auto">
          <a:xfrm>
            <a:off x="539750" y="1268413"/>
            <a:ext cx="82296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Tx/>
              <a:buBlip>
                <a:blip r:embed="rId3"/>
              </a:buBlip>
              <a:defRPr/>
            </a:pPr>
            <a:endParaRPr lang="zh-CN" altLang="en-US" sz="2800" b="1" dirty="0">
              <a:latin typeface="+mn-lt"/>
              <a:ea typeface="+mn-ea"/>
            </a:endParaRP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424251"/>
              </p:ext>
            </p:extLst>
          </p:nvPr>
        </p:nvGraphicFramePr>
        <p:xfrm>
          <a:off x="928662" y="1916832"/>
          <a:ext cx="7243738" cy="3168352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779242"/>
                <a:gridCol w="4464496"/>
              </a:tblGrid>
              <a:tr h="5821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属性名称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描述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930045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汉仪书宋二简"/>
                          <a:cs typeface="Arial" pitchFamily="34" charset="0"/>
                        </a:rPr>
                        <a:t>firstElementChild</a:t>
                      </a:r>
                      <a:endParaRPr lang="zh-CN" sz="1800" kern="1050" dirty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汉仪书宋二简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返回节点的第一个子节点，最普遍的用法是访问该元素的文本节点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35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汉仪书宋二简"/>
                          <a:cs typeface="Arial" pitchFamily="34" charset="0"/>
                        </a:rPr>
                        <a:t>lastElementChild</a:t>
                      </a:r>
                      <a:endParaRPr lang="zh-CN" sz="1800" kern="1050" dirty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汉仪书宋二简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返回节点的最后一个子节点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785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汉仪书宋二简"/>
                          <a:cs typeface="Arial" pitchFamily="34" charset="0"/>
                        </a:rPr>
                        <a:t>nextElementSibling</a:t>
                      </a:r>
                      <a:endParaRPr lang="zh-CN" sz="1800" kern="1050" dirty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汉仪书宋二简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下一个节点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汉仪书宋二简"/>
                          <a:cs typeface="Arial" pitchFamily="34" charset="0"/>
                        </a:rPr>
                        <a:t>previousElementSibling</a:t>
                      </a:r>
                      <a:endParaRPr lang="zh-CN" sz="1800" kern="1050" dirty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汉仪书宋二简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上一个节点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合 70"/>
          <p:cNvGrpSpPr>
            <a:grpSpLocks/>
          </p:cNvGrpSpPr>
          <p:nvPr/>
        </p:nvGrpSpPr>
        <p:grpSpPr bwMode="auto">
          <a:xfrm>
            <a:off x="71438" y="1643063"/>
            <a:ext cx="1000125" cy="414337"/>
            <a:chOff x="1000100" y="2528843"/>
            <a:chExt cx="1000132" cy="414475"/>
          </a:xfrm>
        </p:grpSpPr>
        <p:pic>
          <p:nvPicPr>
            <p:cNvPr id="1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971600" y="2143125"/>
            <a:ext cx="7632847" cy="25820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7313" lvl="1" defTabSz="723900">
              <a:lnSpc>
                <a:spcPct val="20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oNext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oParent.nextElementSibling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||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oParent.nextSibling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marL="87313" lvl="1" defTabSz="723900">
              <a:lnSpc>
                <a:spcPct val="20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oPre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oParent.previousElementSibling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||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oParent.previousSibling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marL="87313" lvl="1" defTabSz="723900">
              <a:lnSpc>
                <a:spcPct val="20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oFirst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oParent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.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firstElementChild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||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oParent.firstChild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marL="87313" lvl="1" defTabSz="723900">
              <a:lnSpc>
                <a:spcPct val="20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oLast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oParent.lastElementChild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||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oParent.lastChild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10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7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699792" y="286077"/>
            <a:ext cx="6264821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访问当当购物车页面节点</a:t>
            </a:r>
            <a:endParaRPr dirty="0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180263" cy="221456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单击</a:t>
            </a:r>
            <a:r>
              <a:rPr lang="zh-CN" altLang="en-US" dirty="0"/>
              <a:t>“结算”按钮，使用节点的层次关系访问节点，在页面下方显示各个商品的价格和所有商品的</a:t>
            </a:r>
            <a:r>
              <a:rPr lang="zh-CN" altLang="en-US" dirty="0" smtClean="0"/>
              <a:t>总价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节点属性和</a:t>
            </a:r>
            <a:r>
              <a:rPr lang="en-US" altLang="zh-CN" dirty="0"/>
              <a:t>element</a:t>
            </a:r>
            <a:r>
              <a:rPr lang="zh-CN" altLang="en-US" dirty="0"/>
              <a:t>属性消除浏览器</a:t>
            </a:r>
            <a:r>
              <a:rPr lang="zh-CN" altLang="en-US" dirty="0" smtClean="0"/>
              <a:t>兼容性</a:t>
            </a:r>
            <a:endParaRPr lang="zh-CN" altLang="en-US" dirty="0"/>
          </a:p>
        </p:txBody>
      </p:sp>
      <p:grpSp>
        <p:nvGrpSpPr>
          <p:cNvPr id="26629" name="组合 7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664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108324" y="6309320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4" name="Picture 2" descr="F:\2016年工作\ACCP8.0产品开发\jQuery\案例源码\chapter03\Chapter03截图\图3.6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1" y="3112644"/>
            <a:ext cx="4729681" cy="275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2016年工作\ACCP8.0产品开发\jQuery\案例源码\chapter03\Chapter03截图\图3.7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712" y="3112644"/>
            <a:ext cx="3852752" cy="276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11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75" y="285750"/>
            <a:ext cx="3106738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765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765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765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766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765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12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88224" y="285728"/>
            <a:ext cx="2376388" cy="523220"/>
          </a:xfrm>
        </p:spPr>
        <p:txBody>
          <a:bodyPr/>
          <a:lstStyle/>
          <a:p>
            <a:r>
              <a:rPr lang="zh-CN" altLang="en-US" dirty="0" smtClean="0"/>
              <a:t>节点信息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1710522"/>
          </a:xfrm>
        </p:spPr>
        <p:txBody>
          <a:bodyPr/>
          <a:lstStyle/>
          <a:p>
            <a:r>
              <a:rPr lang="en-US" altLang="zh-CN" dirty="0" err="1" smtClean="0"/>
              <a:t>nodeName</a:t>
            </a:r>
            <a:r>
              <a:rPr lang="zh-CN" altLang="en-US" dirty="0" smtClean="0"/>
              <a:t>：节点名称</a:t>
            </a:r>
            <a:endParaRPr lang="en-US" altLang="zh-CN" dirty="0" smtClean="0"/>
          </a:p>
          <a:p>
            <a:r>
              <a:rPr lang="en-US" altLang="zh-CN" dirty="0" err="1" smtClean="0"/>
              <a:t>nodeValue</a:t>
            </a:r>
            <a:r>
              <a:rPr lang="zh-CN" altLang="en-US" dirty="0" smtClean="0"/>
              <a:t>：节点值</a:t>
            </a:r>
            <a:endParaRPr lang="zh-CN" altLang="en-US" dirty="0"/>
          </a:p>
          <a:p>
            <a:r>
              <a:rPr lang="en-US" altLang="zh-CN" dirty="0" err="1" smtClean="0"/>
              <a:t>nodeType</a:t>
            </a:r>
            <a:r>
              <a:rPr lang="zh-CN" altLang="en-US" dirty="0" smtClean="0"/>
              <a:t>：节点类型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16833"/>
              </p:ext>
            </p:extLst>
          </p:nvPr>
        </p:nvGraphicFramePr>
        <p:xfrm>
          <a:off x="899592" y="2708920"/>
          <a:ext cx="6552728" cy="3312368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779242"/>
                <a:gridCol w="3773486"/>
              </a:tblGrid>
              <a:tr h="5821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节点类型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NodeType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值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700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20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元素</a:t>
                      </a:r>
                      <a:r>
                        <a:rPr lang="en-US" sz="20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element</a:t>
                      </a:r>
                      <a:endParaRPr lang="zh-CN" sz="20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0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</a:t>
                      </a:r>
                      <a:endParaRPr lang="zh-CN" sz="2000" kern="105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3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20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属性</a:t>
                      </a:r>
                      <a:r>
                        <a:rPr lang="en-US" sz="2000" kern="1050" dirty="0" err="1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attr</a:t>
                      </a:r>
                      <a:r>
                        <a:rPr lang="en-US" sz="20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 </a:t>
                      </a:r>
                      <a:endParaRPr lang="zh-CN" sz="20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0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</a:t>
                      </a:r>
                      <a:endParaRPr lang="zh-CN" sz="2000" kern="105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78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20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文本</a:t>
                      </a:r>
                      <a:r>
                        <a:rPr lang="en-US" sz="20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text</a:t>
                      </a:r>
                      <a:endParaRPr lang="zh-CN" sz="20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0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</a:t>
                      </a:r>
                      <a:endParaRPr lang="zh-CN" sz="2000" kern="105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20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注释</a:t>
                      </a:r>
                      <a:r>
                        <a:rPr lang="en-US" sz="20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comments</a:t>
                      </a:r>
                      <a:endParaRPr lang="zh-CN" sz="20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0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8</a:t>
                      </a:r>
                      <a:endParaRPr lang="zh-CN" sz="2000" kern="105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20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文档</a:t>
                      </a:r>
                      <a:r>
                        <a:rPr lang="en-US" sz="20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document</a:t>
                      </a:r>
                      <a:endParaRPr lang="zh-CN" sz="20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0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9</a:t>
                      </a:r>
                      <a:endParaRPr lang="zh-CN" sz="2000" kern="105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14"/>
          <p:cNvGrpSpPr>
            <a:grpSpLocks/>
          </p:cNvGrpSpPr>
          <p:nvPr/>
        </p:nvGrpSpPr>
        <p:grpSpPr bwMode="auto">
          <a:xfrm>
            <a:off x="2286001" y="6240735"/>
            <a:ext cx="3566641" cy="428625"/>
            <a:chOff x="3143240" y="5143512"/>
            <a:chExt cx="5072134" cy="428628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4242013" y="5187962"/>
              <a:ext cx="361596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：节点信息</a:t>
              </a:r>
            </a:p>
          </p:txBody>
        </p:sp>
      </p:grpSp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13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72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2200" y="285728"/>
            <a:ext cx="2592412" cy="523220"/>
          </a:xfrm>
        </p:spPr>
        <p:txBody>
          <a:bodyPr/>
          <a:lstStyle/>
          <a:p>
            <a:r>
              <a:rPr lang="zh-CN" altLang="en-US" dirty="0" smtClean="0"/>
              <a:t>操作节点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35827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操作节点的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创建和插入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删除和替换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操作节点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获取元素的样式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14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72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F:\2016年工作\ACCP8.0产品开发\jQuery\案例源码\chapter03\Chapter03截图\图3.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073" y="2556207"/>
            <a:ext cx="3819113" cy="137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104" y="285728"/>
            <a:ext cx="3456508" cy="523220"/>
          </a:xfrm>
        </p:spPr>
        <p:txBody>
          <a:bodyPr/>
          <a:lstStyle/>
          <a:p>
            <a:r>
              <a:rPr lang="zh-CN" altLang="en-US" dirty="0"/>
              <a:t>操作节点的属性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1044295"/>
            <a:ext cx="5967101" cy="1160569"/>
          </a:xfr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kern="1200" dirty="0" err="1">
                <a:latin typeface="Arial" charset="0"/>
                <a:ea typeface="宋体" pitchFamily="2" charset="-122"/>
              </a:rPr>
              <a:t>getAttribute</a:t>
            </a:r>
            <a:r>
              <a:rPr lang="en-US" altLang="zh-CN" sz="2000" kern="1200" dirty="0">
                <a:latin typeface="Arial" charset="0"/>
                <a:ea typeface="宋体" pitchFamily="2" charset="-122"/>
              </a:rPr>
              <a:t>("</a:t>
            </a:r>
            <a:r>
              <a:rPr lang="zh-CN" altLang="en-US" sz="2000" kern="1200" dirty="0">
                <a:latin typeface="Arial" charset="0"/>
                <a:ea typeface="宋体" pitchFamily="2" charset="-122"/>
              </a:rPr>
              <a:t>属性名</a:t>
            </a:r>
            <a:r>
              <a:rPr lang="en-US" altLang="zh-CN" sz="2000" kern="1200" dirty="0">
                <a:latin typeface="Arial" charset="0"/>
                <a:ea typeface="宋体" pitchFamily="2" charset="-122"/>
              </a:rPr>
              <a:t>")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kern="1200" dirty="0" err="1">
                <a:latin typeface="Arial" charset="0"/>
                <a:ea typeface="宋体" pitchFamily="2" charset="-122"/>
              </a:rPr>
              <a:t>setAttribute</a:t>
            </a:r>
            <a:r>
              <a:rPr lang="en-US" altLang="zh-CN" sz="2000" kern="1200" dirty="0">
                <a:latin typeface="Arial" charset="0"/>
                <a:ea typeface="宋体" pitchFamily="2" charset="-122"/>
              </a:rPr>
              <a:t>("</a:t>
            </a:r>
            <a:r>
              <a:rPr lang="zh-CN" altLang="en-US" sz="2000" kern="1200" dirty="0">
                <a:latin typeface="Arial" charset="0"/>
                <a:ea typeface="宋体" pitchFamily="2" charset="-122"/>
              </a:rPr>
              <a:t>属性名</a:t>
            </a:r>
            <a:r>
              <a:rPr lang="en-US" altLang="zh-CN" sz="2000" kern="1200" dirty="0">
                <a:latin typeface="Arial" charset="0"/>
                <a:ea typeface="宋体" pitchFamily="2" charset="-122"/>
              </a:rPr>
              <a:t>","</a:t>
            </a:r>
            <a:r>
              <a:rPr lang="zh-CN" altLang="en-US" sz="2000" kern="1200" dirty="0">
                <a:latin typeface="Arial" charset="0"/>
                <a:ea typeface="宋体" pitchFamily="2" charset="-122"/>
              </a:rPr>
              <a:t>属性值</a:t>
            </a:r>
            <a:r>
              <a:rPr lang="en-US" altLang="zh-CN" sz="2000" kern="1200" dirty="0">
                <a:latin typeface="Arial" charset="0"/>
                <a:ea typeface="宋体" pitchFamily="2" charset="-122"/>
              </a:rPr>
              <a:t>")</a:t>
            </a:r>
            <a:endParaRPr lang="zh-CN" altLang="en-US" sz="2000" kern="1200" dirty="0">
              <a:latin typeface="Arial" charset="0"/>
              <a:ea typeface="宋体" pitchFamily="2" charset="-122"/>
            </a:endParaRPr>
          </a:p>
        </p:txBody>
      </p:sp>
      <p:grpSp>
        <p:nvGrpSpPr>
          <p:cNvPr id="5" name="组合 71"/>
          <p:cNvGrpSpPr>
            <a:grpSpLocks/>
          </p:cNvGrpSpPr>
          <p:nvPr/>
        </p:nvGrpSpPr>
        <p:grpSpPr bwMode="auto">
          <a:xfrm>
            <a:off x="101127" y="1044295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pic>
        <p:nvPicPr>
          <p:cNvPr id="3074" name="Picture 2" descr="F:\2016年工作\ACCP8.0产品开发\jQuery\案例源码\chapter03\Chapter03截图\图3.1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7" y="3645024"/>
            <a:ext cx="2295800" cy="322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2016年工作\ACCP8.0产品开发\jQuery\案例源码\chapter03\Chapter03截图\图3.10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973384"/>
            <a:ext cx="1944216" cy="280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 bwMode="auto">
          <a:xfrm>
            <a:off x="3059832" y="3501008"/>
            <a:ext cx="1368152" cy="288032"/>
          </a:xfrm>
          <a:prstGeom prst="rect">
            <a:avLst/>
          </a:prstGeom>
          <a:ln w="25400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endCxn id="3074" idx="3"/>
          </p:cNvCxnSpPr>
          <p:nvPr/>
        </p:nvCxnSpPr>
        <p:spPr>
          <a:xfrm flipH="1">
            <a:off x="2608227" y="3855841"/>
            <a:ext cx="900100" cy="140151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 bwMode="auto">
          <a:xfrm>
            <a:off x="4512851" y="3501008"/>
            <a:ext cx="1067261" cy="288032"/>
          </a:xfrm>
          <a:prstGeom prst="rect">
            <a:avLst/>
          </a:prstGeom>
          <a:ln w="25400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5" idx="2"/>
            <a:endCxn id="3076" idx="1"/>
          </p:cNvCxnSpPr>
          <p:nvPr/>
        </p:nvCxnSpPr>
        <p:spPr>
          <a:xfrm>
            <a:off x="5046482" y="3789040"/>
            <a:ext cx="1325718" cy="158585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14"/>
          <p:cNvGrpSpPr>
            <a:grpSpLocks/>
          </p:cNvGrpSpPr>
          <p:nvPr/>
        </p:nvGrpSpPr>
        <p:grpSpPr bwMode="auto">
          <a:xfrm>
            <a:off x="2687873" y="6287958"/>
            <a:ext cx="3566641" cy="428625"/>
            <a:chOff x="3143240" y="5143512"/>
            <a:chExt cx="5072134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895509" y="5187962"/>
              <a:ext cx="430897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：操作节点属性</a:t>
              </a:r>
            </a:p>
          </p:txBody>
        </p:sp>
      </p:grpSp>
      <p:sp>
        <p:nvSpPr>
          <p:cNvPr id="2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15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81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64088" y="285728"/>
            <a:ext cx="3600524" cy="523220"/>
          </a:xfrm>
        </p:spPr>
        <p:txBody>
          <a:bodyPr/>
          <a:lstStyle/>
          <a:p>
            <a:r>
              <a:rPr lang="zh-CN" altLang="en-US" dirty="0"/>
              <a:t>创建和插入节点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774418"/>
          </a:xfrm>
        </p:spPr>
        <p:txBody>
          <a:bodyPr/>
          <a:lstStyle/>
          <a:p>
            <a:r>
              <a:rPr lang="zh-CN" altLang="en-US" dirty="0" smtClean="0"/>
              <a:t>创建节点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07751"/>
              </p:ext>
            </p:extLst>
          </p:nvPr>
        </p:nvGraphicFramePr>
        <p:xfrm>
          <a:off x="928662" y="1916832"/>
          <a:ext cx="7675786" cy="2807532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3139282"/>
                <a:gridCol w="4536504"/>
              </a:tblGrid>
              <a:tr h="5821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描述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70005"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createElement</a:t>
                      </a:r>
                      <a:r>
                        <a:rPr lang="en-US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( </a:t>
                      </a:r>
                      <a:r>
                        <a:rPr lang="en-US" sz="1800" kern="105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tagName</a:t>
                      </a:r>
                      <a:r>
                        <a:rPr lang="en-US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)</a:t>
                      </a:r>
                      <a:endParaRPr lang="zh-CN" sz="1800" kern="105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创建一个标签名为</a:t>
                      </a:r>
                      <a:r>
                        <a:rPr lang="en-US" sz="1800" kern="105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tagName</a:t>
                      </a:r>
                      <a:r>
                        <a:rPr lang="zh-CN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的新元素节点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35"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A.appendChild</a:t>
                      </a:r>
                      <a:r>
                        <a:rPr lang="en-US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( B)</a:t>
                      </a:r>
                      <a:endParaRPr lang="zh-CN" sz="1800" kern="105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把</a:t>
                      </a:r>
                      <a:r>
                        <a:rPr lang="en-US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B</a:t>
                      </a:r>
                      <a:r>
                        <a:rPr lang="zh-CN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节点追加至</a:t>
                      </a:r>
                      <a:r>
                        <a:rPr lang="en-US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A</a:t>
                      </a:r>
                      <a:r>
                        <a:rPr lang="zh-CN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节点的末尾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005"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insertBefore</a:t>
                      </a:r>
                      <a:r>
                        <a:rPr lang="en-US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( A,B )</a:t>
                      </a:r>
                      <a:endParaRPr lang="zh-CN" sz="1800" kern="105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把</a:t>
                      </a:r>
                      <a:r>
                        <a:rPr lang="en-US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A</a:t>
                      </a:r>
                      <a:r>
                        <a:rPr lang="zh-CN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节点插入到</a:t>
                      </a:r>
                      <a:r>
                        <a:rPr lang="en-US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B</a:t>
                      </a:r>
                      <a:r>
                        <a:rPr lang="zh-CN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节点之前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cloneNode</a:t>
                      </a:r>
                      <a:r>
                        <a:rPr lang="en-US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(deep)</a:t>
                      </a:r>
                      <a:endParaRPr lang="zh-CN" sz="1800" kern="105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复制某个指定的节点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14"/>
          <p:cNvGrpSpPr>
            <a:grpSpLocks/>
          </p:cNvGrpSpPr>
          <p:nvPr/>
        </p:nvGrpSpPr>
        <p:grpSpPr bwMode="auto">
          <a:xfrm>
            <a:off x="2687873" y="6287958"/>
            <a:ext cx="3566641" cy="428625"/>
            <a:chOff x="3143240" y="5143512"/>
            <a:chExt cx="5072134" cy="428628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4242014" y="5187962"/>
              <a:ext cx="3615959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：操作节点</a:t>
              </a:r>
            </a:p>
          </p:txBody>
        </p:sp>
      </p:grpSp>
      <p:pic>
        <p:nvPicPr>
          <p:cNvPr id="4098" name="Picture 2" descr="F:\2016年工作\ACCP8.0产品开发\jQuery\案例源码\chapter03\Chapter03截图\图3.1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423694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2016年工作\ACCP8.0产品开发\jQuery\案例源码\chapter03\Chapter03截图\图3.15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85519"/>
            <a:ext cx="5113333" cy="331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16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52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64088" y="285728"/>
            <a:ext cx="3600524" cy="523220"/>
          </a:xfrm>
        </p:spPr>
        <p:txBody>
          <a:bodyPr/>
          <a:lstStyle/>
          <a:p>
            <a:r>
              <a:rPr lang="zh-CN" altLang="en-US" dirty="0"/>
              <a:t>删除和替换节点</a:t>
            </a: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07164"/>
              </p:ext>
            </p:extLst>
          </p:nvPr>
        </p:nvGraphicFramePr>
        <p:xfrm>
          <a:off x="683568" y="1052736"/>
          <a:ext cx="8136904" cy="1661463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4680520"/>
                <a:gridCol w="3456384"/>
              </a:tblGrid>
              <a:tr h="5821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描述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70005"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removeChild</a:t>
                      </a:r>
                      <a:r>
                        <a:rPr lang="en-US" altLang="zh-CN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( node)</a:t>
                      </a:r>
                      <a:endParaRPr lang="zh-CN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删除指定的节点</a:t>
                      </a:r>
                      <a:endParaRPr lang="zh-CN" sz="1800" kern="105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35"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replaceChild</a:t>
                      </a:r>
                      <a:r>
                        <a:rPr lang="en-US" altLang="zh-CN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( </a:t>
                      </a:r>
                      <a:r>
                        <a:rPr lang="en-US" altLang="zh-CN" sz="1800" kern="1050" dirty="0" err="1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newNode</a:t>
                      </a:r>
                      <a:r>
                        <a:rPr lang="en-US" altLang="zh-CN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, </a:t>
                      </a:r>
                      <a:r>
                        <a:rPr lang="en-US" altLang="zh-CN" sz="1800" kern="1050" dirty="0" err="1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oldNode</a:t>
                      </a:r>
                      <a:r>
                        <a:rPr lang="en-US" altLang="zh-CN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)</a:t>
                      </a:r>
                      <a:r>
                        <a:rPr lang="zh-CN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属性</a:t>
                      </a:r>
                      <a:r>
                        <a:rPr lang="en-US" sz="1800" kern="1050" dirty="0" err="1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attr</a:t>
                      </a:r>
                      <a:r>
                        <a:rPr lang="en-US" sz="1800" kern="1050" dirty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 </a:t>
                      </a:r>
                      <a:endParaRPr lang="zh-CN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用其他的节点替换指定的节点</a:t>
                      </a:r>
                      <a:endParaRPr lang="zh-CN" sz="1800" kern="105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2" name="Picture 2" descr="F:\2016年工作\ACCP8.0产品开发\jQuery\案例源码\chapter03\Chapter03截图\图3.1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0928"/>
            <a:ext cx="3578916" cy="233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2016年工作\ACCP8.0产品开发\jQuery\案例源码\chapter03\Chapter03截图\图3.19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56" y="4125913"/>
            <a:ext cx="4003643" cy="260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箭头连接符 7"/>
          <p:cNvCxnSpPr/>
          <p:nvPr/>
        </p:nvCxnSpPr>
        <p:spPr>
          <a:xfrm>
            <a:off x="1475656" y="4869160"/>
            <a:ext cx="3168352" cy="108012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915816" y="4823695"/>
            <a:ext cx="3168352" cy="108012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070992" y="2780928"/>
            <a:ext cx="6858000" cy="30994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 err="1" smtClean="0"/>
              <a:t>var</a:t>
            </a:r>
            <a:r>
              <a:rPr lang="en-US" altLang="en-US" b="1" dirty="0" smtClean="0"/>
              <a:t> </a:t>
            </a:r>
            <a:r>
              <a:rPr lang="en-US" altLang="en-US" b="1" dirty="0" err="1"/>
              <a:t>delNode</a:t>
            </a:r>
            <a:r>
              <a:rPr lang="en-US" altLang="en-US" b="1" dirty="0"/>
              <a:t>=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("first");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 err="1" smtClean="0"/>
              <a:t>delNode.parentNode.</a:t>
            </a:r>
            <a:r>
              <a:rPr lang="en-US" altLang="en-US" b="1" dirty="0" err="1" smtClean="0">
                <a:solidFill>
                  <a:srgbClr val="FF0000"/>
                </a:solidFill>
              </a:rPr>
              <a:t>removeChild</a:t>
            </a:r>
            <a:r>
              <a:rPr lang="en-US" altLang="en-US" b="1" dirty="0" smtClean="0"/>
              <a:t>(</a:t>
            </a:r>
            <a:r>
              <a:rPr lang="en-US" altLang="en-US" b="1" dirty="0" err="1" smtClean="0"/>
              <a:t>delNode</a:t>
            </a:r>
            <a:r>
              <a:rPr lang="en-US" altLang="en-US" b="1" dirty="0" smtClean="0"/>
              <a:t>);</a:t>
            </a:r>
          </a:p>
          <a:p>
            <a:pPr>
              <a:lnSpc>
                <a:spcPct val="150000"/>
              </a:lnSpc>
              <a:defRPr/>
            </a:pPr>
            <a:endParaRPr lang="en-US" altLang="en-US" b="1" dirty="0"/>
          </a:p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/>
              <a:t>oldNode</a:t>
            </a:r>
            <a:r>
              <a:rPr lang="en-US" altLang="en-US" b="1" dirty="0"/>
              <a:t>=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("second");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 err="1" smtClean="0"/>
              <a:t>var</a:t>
            </a:r>
            <a:r>
              <a:rPr lang="en-US" altLang="en-US" b="1" dirty="0" smtClean="0"/>
              <a:t> </a:t>
            </a:r>
            <a:r>
              <a:rPr lang="en-US" altLang="en-US" b="1" dirty="0" err="1"/>
              <a:t>newNode</a:t>
            </a:r>
            <a:r>
              <a:rPr lang="en-US" altLang="en-US" b="1" dirty="0"/>
              <a:t>=</a:t>
            </a:r>
            <a:r>
              <a:rPr lang="en-US" altLang="en-US" b="1" dirty="0" err="1"/>
              <a:t>document.</a:t>
            </a:r>
            <a:r>
              <a:rPr lang="en-US" altLang="en-US" b="1" dirty="0" err="1">
                <a:solidFill>
                  <a:srgbClr val="FF0000"/>
                </a:solidFill>
              </a:rPr>
              <a:t>createElement</a:t>
            </a:r>
            <a:r>
              <a:rPr lang="en-US" altLang="en-US" b="1" dirty="0"/>
              <a:t>("</a:t>
            </a:r>
            <a:r>
              <a:rPr lang="en-US" altLang="en-US" b="1" dirty="0" err="1"/>
              <a:t>img</a:t>
            </a:r>
            <a:r>
              <a:rPr lang="en-US" altLang="en-US" b="1" dirty="0"/>
              <a:t>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 err="1" smtClean="0"/>
              <a:t>newNode.setAttribute</a:t>
            </a:r>
            <a:r>
              <a:rPr lang="en-US" altLang="en-US" b="1" dirty="0"/>
              <a:t>("</a:t>
            </a:r>
            <a:r>
              <a:rPr lang="en-US" altLang="en-US" b="1" dirty="0" err="1"/>
              <a:t>src</a:t>
            </a:r>
            <a:r>
              <a:rPr lang="en-US" altLang="en-US" b="1" dirty="0"/>
              <a:t>","images/f03.jpg");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 err="1" smtClean="0"/>
              <a:t>oldNode.parentNode.</a:t>
            </a:r>
            <a:r>
              <a:rPr lang="en-US" altLang="en-US" b="1" dirty="0" err="1" smtClean="0">
                <a:solidFill>
                  <a:srgbClr val="FF0000"/>
                </a:solidFill>
              </a:rPr>
              <a:t>replaceChild</a:t>
            </a:r>
            <a:r>
              <a:rPr lang="en-US" altLang="en-US" b="1" dirty="0" smtClean="0"/>
              <a:t>(</a:t>
            </a:r>
            <a:r>
              <a:rPr lang="en-US" altLang="en-US" b="1" dirty="0" err="1" smtClean="0"/>
              <a:t>newNode,oldNode</a:t>
            </a:r>
            <a:r>
              <a:rPr lang="en-US" altLang="en-US" b="1" dirty="0" smtClean="0"/>
              <a:t>);</a:t>
            </a:r>
            <a:endParaRPr lang="en-US" altLang="en-US" b="1" dirty="0"/>
          </a:p>
        </p:txBody>
      </p:sp>
      <p:grpSp>
        <p:nvGrpSpPr>
          <p:cNvPr id="12" name="组合 14"/>
          <p:cNvGrpSpPr>
            <a:grpSpLocks/>
          </p:cNvGrpSpPr>
          <p:nvPr/>
        </p:nvGrpSpPr>
        <p:grpSpPr bwMode="auto">
          <a:xfrm>
            <a:off x="2110568" y="6287958"/>
            <a:ext cx="4116375" cy="428625"/>
            <a:chOff x="3143240" y="5143512"/>
            <a:chExt cx="523449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3722257" y="5187962"/>
              <a:ext cx="465547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删除和替换节点</a:t>
              </a:r>
            </a:p>
          </p:txBody>
        </p:sp>
      </p:grpSp>
      <p:grpSp>
        <p:nvGrpSpPr>
          <p:cNvPr id="17" name="组合 70"/>
          <p:cNvGrpSpPr>
            <a:grpSpLocks/>
          </p:cNvGrpSpPr>
          <p:nvPr/>
        </p:nvGrpSpPr>
        <p:grpSpPr bwMode="auto">
          <a:xfrm>
            <a:off x="0" y="2839440"/>
            <a:ext cx="1000125" cy="414337"/>
            <a:chOff x="1000100" y="2528843"/>
            <a:chExt cx="1000132" cy="414475"/>
          </a:xfrm>
        </p:grpSpPr>
        <p:pic>
          <p:nvPicPr>
            <p:cNvPr id="1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17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79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3116393" y="70634"/>
            <a:ext cx="5848220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操作当当购物车页面</a:t>
            </a:r>
            <a:endParaRPr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252271" cy="1422474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单击</a:t>
            </a:r>
            <a:r>
              <a:rPr lang="zh-CN" altLang="en-US" dirty="0"/>
              <a:t>“删除”按钮，使用</a:t>
            </a:r>
            <a:r>
              <a:rPr lang="en-US" altLang="zh-CN" dirty="0" err="1"/>
              <a:t>parentNode</a:t>
            </a:r>
            <a:r>
              <a:rPr lang="zh-CN" altLang="en-US" dirty="0"/>
              <a:t>访问当前节点的父亲节点等，使用</a:t>
            </a:r>
            <a:r>
              <a:rPr lang="en-US" altLang="zh-CN" dirty="0" err="1"/>
              <a:t>removeChild</a:t>
            </a:r>
            <a:r>
              <a:rPr lang="en-US" altLang="zh-CN" dirty="0"/>
              <a:t>( )</a:t>
            </a:r>
            <a:r>
              <a:rPr lang="zh-CN" altLang="en-US" dirty="0"/>
              <a:t>删除当前商品</a:t>
            </a:r>
            <a:endParaRPr lang="zh-CN" altLang="en-US" dirty="0" smtClean="0"/>
          </a:p>
        </p:txBody>
      </p:sp>
      <p:grpSp>
        <p:nvGrpSpPr>
          <p:cNvPr id="31749" name="组合 8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175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1733927" y="6311900"/>
            <a:ext cx="2786062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6147" name="Picture 3" descr="F:\2016年工作\ACCP8.0产品开发\jQuery\案例源码\chapter03\Chapter03截图\图3.2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515758"/>
            <a:ext cx="5873950" cy="311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F:\2016年工作\ACCP8.0产品开发\jQuery\案例源码\chapter03\Chapter03截图\图3.2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512" y="4801720"/>
            <a:ext cx="4392488" cy="165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18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277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277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277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278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277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19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4" y="1214438"/>
            <a:ext cx="8180263" cy="514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简述</a:t>
            </a:r>
            <a:r>
              <a:rPr lang="en-US" altLang="zh-CN" dirty="0"/>
              <a:t>DOM</a:t>
            </a:r>
            <a:r>
              <a:rPr lang="zh-CN" altLang="en-US" dirty="0"/>
              <a:t>的分类和节点间的</a:t>
            </a:r>
            <a:r>
              <a:rPr lang="zh-CN" altLang="en-US" dirty="0" smtClean="0"/>
              <a:t>关系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简述如何按层次关系访问</a:t>
            </a:r>
            <a:r>
              <a:rPr lang="zh-CN" altLang="en-US" dirty="0" smtClean="0"/>
              <a:t>节点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用什么方法获取节点的属性值？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style</a:t>
            </a:r>
            <a:r>
              <a:rPr lang="zh-CN" altLang="en-US" dirty="0"/>
              <a:t>属性和</a:t>
            </a:r>
            <a:r>
              <a:rPr lang="en-US" altLang="zh-CN" dirty="0" err="1"/>
              <a:t>className</a:t>
            </a:r>
            <a:r>
              <a:rPr lang="zh-CN" altLang="en-US" dirty="0"/>
              <a:t>在改变样式上有什么区别？</a:t>
            </a:r>
          </a:p>
        </p:txBody>
      </p:sp>
      <p:grpSp>
        <p:nvGrpSpPr>
          <p:cNvPr id="14342" name="组合 1"/>
          <p:cNvGrpSpPr>
            <a:grpSpLocks/>
          </p:cNvGrpSpPr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4344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5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168" y="285728"/>
            <a:ext cx="2880444" cy="523220"/>
          </a:xfrm>
        </p:spPr>
        <p:txBody>
          <a:bodyPr/>
          <a:lstStyle/>
          <a:p>
            <a:r>
              <a:rPr lang="zh-CN" altLang="en-US" dirty="0"/>
              <a:t>操作节点样式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17" y="1844579"/>
            <a:ext cx="1452469" cy="376085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13" y="2852691"/>
            <a:ext cx="3021654" cy="1672935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5" idx="3"/>
          </p:cNvCxnSpPr>
          <p:nvPr/>
        </p:nvCxnSpPr>
        <p:spPr>
          <a:xfrm>
            <a:off x="3065986" y="2032622"/>
            <a:ext cx="995803" cy="86360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784224" y="1214438"/>
            <a:ext cx="8252271" cy="486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dirty="0" smtClean="0"/>
              <a:t>如何实现鼠标移至“我的购物车”显示商品内容？</a:t>
            </a:r>
          </a:p>
        </p:txBody>
      </p:sp>
      <p:grpSp>
        <p:nvGrpSpPr>
          <p:cNvPr id="11" name="组合 72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1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784224" y="4525626"/>
            <a:ext cx="7316167" cy="1999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zh-CN" dirty="0"/>
              <a:t>改变样式的</a:t>
            </a:r>
            <a:r>
              <a:rPr lang="zh-CN" altLang="zh-CN" dirty="0" smtClean="0"/>
              <a:t>属性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style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 err="1"/>
              <a:t>className</a:t>
            </a:r>
            <a:r>
              <a:rPr lang="zh-CN" altLang="en-US" dirty="0"/>
              <a:t>属性</a:t>
            </a:r>
            <a:endParaRPr lang="zh-CN" altLang="en-US" dirty="0" smtClean="0"/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20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9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4208" y="285728"/>
            <a:ext cx="2520404" cy="523220"/>
          </a:xfrm>
        </p:spPr>
        <p:txBody>
          <a:bodyPr/>
          <a:lstStyle/>
          <a:p>
            <a:r>
              <a:rPr lang="en-US" altLang="zh-CN" dirty="0"/>
              <a:t>style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9801" y="1155310"/>
            <a:ext cx="7071148" cy="630402"/>
          </a:xfr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kern="1200" dirty="0">
                <a:latin typeface="Arial" charset="0"/>
                <a:ea typeface="宋体" pitchFamily="2" charset="-122"/>
              </a:rPr>
              <a:t>HTML</a:t>
            </a:r>
            <a:r>
              <a:rPr lang="zh-CN" altLang="en-US" sz="2000" kern="1200" dirty="0">
                <a:latin typeface="Arial" charset="0"/>
                <a:ea typeface="宋体" pitchFamily="2" charset="-122"/>
              </a:rPr>
              <a:t>元素</a:t>
            </a:r>
            <a:r>
              <a:rPr lang="en-US" altLang="zh-CN" sz="2000" kern="1200" dirty="0">
                <a:latin typeface="Arial" charset="0"/>
                <a:ea typeface="宋体" pitchFamily="2" charset="-122"/>
              </a:rPr>
              <a:t>.style.</a:t>
            </a:r>
            <a:r>
              <a:rPr lang="zh-CN" altLang="en-US" sz="2000" kern="1200" dirty="0">
                <a:latin typeface="Arial" charset="0"/>
                <a:ea typeface="宋体" pitchFamily="2" charset="-122"/>
              </a:rPr>
              <a:t>样式属性＝</a:t>
            </a:r>
            <a:r>
              <a:rPr lang="en-US" altLang="zh-CN" sz="2000" kern="1200" dirty="0">
                <a:latin typeface="Arial" charset="0"/>
                <a:ea typeface="宋体" pitchFamily="2" charset="-122"/>
              </a:rPr>
              <a:t>"</a:t>
            </a:r>
            <a:r>
              <a:rPr lang="zh-CN" altLang="en-US" sz="2000" kern="1200" dirty="0">
                <a:latin typeface="Arial" charset="0"/>
                <a:ea typeface="宋体" pitchFamily="2" charset="-122"/>
              </a:rPr>
              <a:t>值</a:t>
            </a:r>
            <a:r>
              <a:rPr lang="en-US" altLang="zh-CN" sz="2000" kern="1200" dirty="0">
                <a:latin typeface="Arial" charset="0"/>
                <a:ea typeface="宋体" pitchFamily="2" charset="-122"/>
              </a:rPr>
              <a:t>"</a:t>
            </a:r>
            <a:endParaRPr lang="zh-CN" altLang="en-US" sz="2000" kern="1200" dirty="0">
              <a:latin typeface="Arial" charset="0"/>
              <a:ea typeface="宋体" pitchFamily="2" charset="-122"/>
            </a:endParaRPr>
          </a:p>
        </p:txBody>
      </p:sp>
      <p:grpSp>
        <p:nvGrpSpPr>
          <p:cNvPr id="5" name="组合 71"/>
          <p:cNvGrpSpPr>
            <a:grpSpLocks/>
          </p:cNvGrpSpPr>
          <p:nvPr/>
        </p:nvGrpSpPr>
        <p:grpSpPr bwMode="auto">
          <a:xfrm>
            <a:off x="101127" y="836712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187624" y="1988840"/>
            <a:ext cx="6858000" cy="11521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document.getElementById</a:t>
            </a:r>
            <a:r>
              <a:rPr lang="en-US" altLang="en-US" b="1" dirty="0"/>
              <a:t>("titles").</a:t>
            </a:r>
            <a:r>
              <a:rPr lang="en-US" altLang="en-US" b="1" dirty="0" err="1">
                <a:solidFill>
                  <a:srgbClr val="FF0000"/>
                </a:solidFill>
              </a:rPr>
              <a:t>style.</a:t>
            </a:r>
            <a:r>
              <a:rPr lang="en-US" altLang="en-US" b="1" dirty="0" err="1"/>
              <a:t>color</a:t>
            </a:r>
            <a:r>
              <a:rPr lang="en-US" altLang="en-US" b="1" dirty="0"/>
              <a:t>="#ff0000"; 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document.getElementById</a:t>
            </a:r>
            <a:r>
              <a:rPr lang="en-US" altLang="en-US" b="1" dirty="0"/>
              <a:t>("titles").</a:t>
            </a:r>
            <a:r>
              <a:rPr lang="en-US" altLang="en-US" b="1" dirty="0" err="1">
                <a:solidFill>
                  <a:srgbClr val="FF0000"/>
                </a:solidFill>
              </a:rPr>
              <a:t>style</a:t>
            </a:r>
            <a:r>
              <a:rPr lang="en-US" altLang="en-US" b="1" dirty="0" err="1"/>
              <a:t>.fontSize</a:t>
            </a:r>
            <a:r>
              <a:rPr lang="en-US" altLang="en-US" b="1" dirty="0"/>
              <a:t>="25px ";</a:t>
            </a:r>
            <a:endParaRPr lang="en-US" altLang="en-US" b="1" dirty="0" smtClean="0"/>
          </a:p>
        </p:txBody>
      </p:sp>
      <p:graphicFrame>
        <p:nvGraphicFramePr>
          <p:cNvPr id="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66069"/>
              </p:ext>
            </p:extLst>
          </p:nvPr>
        </p:nvGraphicFramePr>
        <p:xfrm>
          <a:off x="401164" y="3284984"/>
          <a:ext cx="8550731" cy="2680133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133907"/>
                <a:gridCol w="7416824"/>
              </a:tblGrid>
              <a:tr h="5821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类别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属性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70005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背景</a:t>
                      </a:r>
                      <a:endParaRPr lang="zh-CN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backgroundColor</a:t>
                      </a:r>
                      <a:r>
                        <a:rPr lang="zh-CN" altLang="en-US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800" kern="1050" dirty="0" err="1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backgroundImage</a:t>
                      </a:r>
                      <a:r>
                        <a:rPr lang="zh-CN" altLang="en-US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800" kern="1050" dirty="0" err="1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backgroundRepeat</a:t>
                      </a:r>
                      <a:endParaRPr lang="zh-CN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35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文本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fontSize</a:t>
                      </a:r>
                      <a:r>
                        <a:rPr lang="zh-CN" altLang="en-US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800" kern="1050" dirty="0" err="1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fontWeight</a:t>
                      </a:r>
                      <a:r>
                        <a:rPr lang="zh-CN" altLang="en-US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800" kern="1050" dirty="0" err="1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textAlign</a:t>
                      </a:r>
                      <a:r>
                        <a:rPr lang="zh-CN" altLang="en-US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800" kern="1050" dirty="0" err="1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textDecoration</a:t>
                      </a:r>
                      <a:r>
                        <a:rPr lang="zh-CN" altLang="en-US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font</a:t>
                      </a:r>
                      <a:r>
                        <a:rPr lang="zh-CN" altLang="en-US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color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35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边距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padding</a:t>
                      </a:r>
                      <a:r>
                        <a:rPr lang="zh-CN" altLang="en-US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800" kern="1050" dirty="0" err="1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paddingTop</a:t>
                      </a:r>
                      <a:r>
                        <a:rPr lang="en-US" altLang="zh-CN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 </a:t>
                      </a:r>
                      <a:r>
                        <a:rPr lang="zh-CN" altLang="en-US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800" kern="1050" dirty="0" err="1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paddingBottom</a:t>
                      </a:r>
                      <a:r>
                        <a:rPr lang="zh-CN" altLang="en-US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800" kern="1050" dirty="0" err="1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paddingLeft</a:t>
                      </a:r>
                      <a:r>
                        <a:rPr lang="zh-CN" altLang="en-US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800" kern="1050" dirty="0" err="1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paddingRight</a:t>
                      </a:r>
                      <a:endParaRPr lang="en-US" altLang="zh-CN" sz="1800" kern="1050" dirty="0" smtClean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35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边框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border</a:t>
                      </a:r>
                      <a:r>
                        <a:rPr lang="zh-CN" altLang="en-US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800" kern="1050" dirty="0" err="1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borderTop</a:t>
                      </a:r>
                      <a:r>
                        <a:rPr lang="zh-CN" altLang="en-US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800" kern="1050" dirty="0" err="1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borderBottom</a:t>
                      </a:r>
                      <a:r>
                        <a:rPr lang="zh-CN" altLang="en-US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800" kern="1050" dirty="0" err="1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borderLeft</a:t>
                      </a:r>
                      <a:r>
                        <a:rPr lang="zh-CN" altLang="en-US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800" kern="1050" dirty="0" err="1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borderRight</a:t>
                      </a:r>
                      <a:endParaRPr lang="en-US" altLang="zh-CN" sz="1800" kern="1050" dirty="0" smtClean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97749"/>
              </p:ext>
            </p:extLst>
          </p:nvPr>
        </p:nvGraphicFramePr>
        <p:xfrm>
          <a:off x="344525" y="3284984"/>
          <a:ext cx="8550731" cy="2680133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643299"/>
                <a:gridCol w="5907432"/>
              </a:tblGrid>
              <a:tr h="5821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描述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70005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onclick</a:t>
                      </a:r>
                      <a:endParaRPr lang="zh-CN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当用户单击某个对象时调用事件</a:t>
                      </a:r>
                      <a:endParaRPr lang="zh-CN" sz="1800" kern="1050" dirty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35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onmouseover</a:t>
                      </a:r>
                      <a:endParaRPr lang="zh-CN" altLang="en-US" sz="1800" kern="1050" dirty="0" smtClean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鼠标移到某元素之上</a:t>
                      </a:r>
                      <a:endParaRPr lang="en-US" altLang="zh-CN" sz="1800" kern="1050" dirty="0" smtClean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35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onmouseout</a:t>
                      </a:r>
                      <a:endParaRPr lang="zh-CN" altLang="en-US" sz="1800" kern="1050" dirty="0" smtClean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鼠标从某元素移开</a:t>
                      </a:r>
                      <a:endParaRPr lang="en-US" altLang="zh-CN" sz="1800" kern="1050" dirty="0" smtClean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35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onmousedown</a:t>
                      </a:r>
                      <a:endParaRPr lang="zh-CN" altLang="en-US" sz="1800" kern="1050" dirty="0" smtClean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 smtClean="0">
                          <a:effectLst/>
                          <a:latin typeface="+mn-lt"/>
                          <a:ea typeface="微软雅黑" pitchFamily="34" charset="-122"/>
                          <a:cs typeface="Times New Roman"/>
                        </a:rPr>
                        <a:t>鼠标按钮被按下</a:t>
                      </a:r>
                      <a:endParaRPr lang="en-US" altLang="zh-CN" sz="1800" kern="1050" dirty="0" smtClean="0">
                        <a:effectLst/>
                        <a:latin typeface="+mn-lt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1" name="组合 70"/>
          <p:cNvGrpSpPr>
            <a:grpSpLocks/>
          </p:cNvGrpSpPr>
          <p:nvPr/>
        </p:nvGrpSpPr>
        <p:grpSpPr bwMode="auto">
          <a:xfrm>
            <a:off x="101127" y="1988840"/>
            <a:ext cx="1000125" cy="414337"/>
            <a:chOff x="1000100" y="2528843"/>
            <a:chExt cx="1000132" cy="414475"/>
          </a:xfrm>
        </p:grpSpPr>
        <p:pic>
          <p:nvPicPr>
            <p:cNvPr id="1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21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2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266" y="285728"/>
            <a:ext cx="2865346" cy="523220"/>
          </a:xfrm>
        </p:spPr>
        <p:txBody>
          <a:bodyPr/>
          <a:lstStyle/>
          <a:p>
            <a:r>
              <a:rPr lang="zh-CN" altLang="en-US" dirty="0" smtClean="0"/>
              <a:t>我的购物车</a:t>
            </a:r>
            <a:endParaRPr lang="zh-CN" altLang="en-US" dirty="0"/>
          </a:p>
        </p:txBody>
      </p: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2110568" y="6287958"/>
            <a:ext cx="3988698" cy="428625"/>
            <a:chOff x="3143240" y="5143512"/>
            <a:chExt cx="5072134" cy="428628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4278402" y="5187962"/>
              <a:ext cx="354318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：我的购物车</a:t>
              </a:r>
            </a:p>
          </p:txBody>
        </p:sp>
      </p:grpSp>
      <p:grpSp>
        <p:nvGrpSpPr>
          <p:cNvPr id="10" name="组合 70"/>
          <p:cNvGrpSpPr>
            <a:grpSpLocks/>
          </p:cNvGrpSpPr>
          <p:nvPr/>
        </p:nvGrpSpPr>
        <p:grpSpPr bwMode="auto">
          <a:xfrm>
            <a:off x="65741" y="764704"/>
            <a:ext cx="1000125" cy="414338"/>
            <a:chOff x="1000100" y="2528843"/>
            <a:chExt cx="1000132" cy="414475"/>
          </a:xfrm>
        </p:grpSpPr>
        <p:pic>
          <p:nvPicPr>
            <p:cNvPr id="1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12722" y="1412776"/>
            <a:ext cx="8248666" cy="34563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function over(){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("cart").</a:t>
            </a:r>
            <a:r>
              <a:rPr lang="en-US" altLang="en-US" b="1" dirty="0" err="1">
                <a:solidFill>
                  <a:srgbClr val="FF0000"/>
                </a:solidFill>
              </a:rPr>
              <a:t>style.</a:t>
            </a:r>
            <a:r>
              <a:rPr lang="en-US" altLang="en-US" b="1" dirty="0" err="1"/>
              <a:t>backgroundColor</a:t>
            </a:r>
            <a:r>
              <a:rPr lang="en-US" altLang="en-US" b="1" dirty="0"/>
              <a:t>="#</a:t>
            </a:r>
            <a:r>
              <a:rPr lang="en-US" altLang="en-US" b="1" dirty="0" err="1"/>
              <a:t>ffffff</a:t>
            </a:r>
            <a:r>
              <a:rPr lang="en-US" altLang="en-US" b="1" dirty="0"/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 smtClean="0"/>
              <a:t>        </a:t>
            </a:r>
            <a:r>
              <a:rPr lang="en-US" altLang="en-US" b="1" dirty="0" err="1" smtClean="0"/>
              <a:t>document.getElementById</a:t>
            </a:r>
            <a:r>
              <a:rPr lang="en-US" altLang="en-US" b="1" dirty="0"/>
              <a:t>("cart").</a:t>
            </a:r>
            <a:r>
              <a:rPr lang="en-US" altLang="en-US" b="1" dirty="0" err="1">
                <a:solidFill>
                  <a:srgbClr val="FF0000"/>
                </a:solidFill>
              </a:rPr>
              <a:t>style</a:t>
            </a:r>
            <a:r>
              <a:rPr lang="en-US" altLang="en-US" b="1" dirty="0" err="1"/>
              <a:t>.zIndex</a:t>
            </a:r>
            <a:r>
              <a:rPr lang="en-US" altLang="en-US" b="1" dirty="0"/>
              <a:t>="100";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 smtClean="0"/>
              <a:t>        </a:t>
            </a:r>
            <a:r>
              <a:rPr lang="en-US" altLang="en-US" b="1" dirty="0" err="1" smtClean="0"/>
              <a:t>document.getElementById</a:t>
            </a:r>
            <a:r>
              <a:rPr lang="en-US" altLang="en-US" b="1" dirty="0"/>
              <a:t>("cart").</a:t>
            </a:r>
            <a:r>
              <a:rPr lang="en-US" altLang="en-US" b="1" dirty="0" err="1">
                <a:solidFill>
                  <a:srgbClr val="FF0000"/>
                </a:solidFill>
              </a:rPr>
              <a:t>style</a:t>
            </a:r>
            <a:r>
              <a:rPr lang="en-US" altLang="en-US" b="1" dirty="0" err="1"/>
              <a:t>.borderBottom</a:t>
            </a:r>
            <a:r>
              <a:rPr lang="en-US" altLang="en-US" b="1" dirty="0"/>
              <a:t>="none";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 smtClean="0"/>
              <a:t>        </a:t>
            </a:r>
            <a:r>
              <a:rPr lang="en-US" altLang="en-US" b="1" dirty="0" err="1" smtClean="0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").</a:t>
            </a:r>
            <a:r>
              <a:rPr lang="en-US" altLang="en-US" b="1" dirty="0" err="1">
                <a:solidFill>
                  <a:srgbClr val="FF0000"/>
                </a:solidFill>
              </a:rPr>
              <a:t>style</a:t>
            </a:r>
            <a:r>
              <a:rPr lang="en-US" altLang="en-US" b="1" dirty="0" err="1"/>
              <a:t>.display</a:t>
            </a:r>
            <a:r>
              <a:rPr lang="en-US" altLang="en-US" b="1" dirty="0"/>
              <a:t>="block";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 smtClean="0"/>
              <a:t>        </a:t>
            </a:r>
            <a:r>
              <a:rPr lang="en-US" altLang="en-US" b="1" dirty="0" err="1" smtClean="0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").</a:t>
            </a:r>
            <a:r>
              <a:rPr lang="en-US" altLang="en-US" b="1" dirty="0" err="1">
                <a:solidFill>
                  <a:srgbClr val="FF0000"/>
                </a:solidFill>
              </a:rPr>
              <a:t>style</a:t>
            </a:r>
            <a:r>
              <a:rPr lang="en-US" altLang="en-US" b="1" dirty="0" err="1"/>
              <a:t>.position</a:t>
            </a:r>
            <a:r>
              <a:rPr lang="en-US" altLang="en-US" b="1" dirty="0"/>
              <a:t>="relative";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 smtClean="0"/>
              <a:t>        </a:t>
            </a:r>
            <a:r>
              <a:rPr lang="en-US" altLang="en-US" b="1" dirty="0" err="1" smtClean="0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").</a:t>
            </a:r>
            <a:r>
              <a:rPr lang="en-US" altLang="en-US" b="1" dirty="0" err="1">
                <a:solidFill>
                  <a:srgbClr val="FF0000"/>
                </a:solidFill>
              </a:rPr>
              <a:t>style</a:t>
            </a:r>
            <a:r>
              <a:rPr lang="en-US" altLang="en-US" b="1" dirty="0" err="1"/>
              <a:t>.top</a:t>
            </a:r>
            <a:r>
              <a:rPr lang="en-US" altLang="en-US" b="1" dirty="0"/>
              <a:t>="-1px";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 smtClean="0"/>
              <a:t>}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03211" y="1434164"/>
            <a:ext cx="8248666" cy="28083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function out(){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("cart").</a:t>
            </a:r>
            <a:r>
              <a:rPr lang="en-US" altLang="en-US" b="1" dirty="0" err="1">
                <a:solidFill>
                  <a:srgbClr val="FF0000"/>
                </a:solidFill>
              </a:rPr>
              <a:t>style</a:t>
            </a:r>
            <a:r>
              <a:rPr lang="en-US" altLang="en-US" b="1" dirty="0" err="1"/>
              <a:t>.backgroundColor</a:t>
            </a:r>
            <a:r>
              <a:rPr lang="en-US" altLang="en-US" b="1" dirty="0"/>
              <a:t>="#f9f9f9";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("cart").</a:t>
            </a:r>
            <a:r>
              <a:rPr lang="en-US" altLang="en-US" b="1" dirty="0" err="1">
                <a:solidFill>
                  <a:srgbClr val="FF0000"/>
                </a:solidFill>
              </a:rPr>
              <a:t>style.</a:t>
            </a:r>
            <a:r>
              <a:rPr lang="en-US" altLang="en-US" b="1" dirty="0" err="1"/>
              <a:t>borderBottom</a:t>
            </a:r>
            <a:r>
              <a:rPr lang="en-US" altLang="en-US" b="1" dirty="0"/>
              <a:t>="solid 1px #</a:t>
            </a:r>
            <a:r>
              <a:rPr lang="en-US" altLang="en-US" b="1" dirty="0" err="1"/>
              <a:t>dcdcdc</a:t>
            </a:r>
            <a:r>
              <a:rPr lang="en-US" altLang="en-US" b="1" dirty="0"/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").</a:t>
            </a:r>
            <a:r>
              <a:rPr lang="en-US" altLang="en-US" b="1" dirty="0" err="1">
                <a:solidFill>
                  <a:srgbClr val="FF0000"/>
                </a:solidFill>
              </a:rPr>
              <a:t>style</a:t>
            </a:r>
            <a:r>
              <a:rPr lang="en-US" altLang="en-US" b="1" dirty="0" err="1"/>
              <a:t>.display</a:t>
            </a:r>
            <a:r>
              <a:rPr lang="en-US" altLang="en-US" b="1" dirty="0"/>
              <a:t>="none";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}</a:t>
            </a:r>
            <a:endParaRPr lang="en-US" altLang="en-US" b="1" dirty="0" smtClean="0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22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78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</p:spPr>
        <p:txBody>
          <a:bodyPr/>
          <a:lstStyle/>
          <a:p>
            <a:r>
              <a:rPr lang="en-US" altLang="zh-CN" dirty="0" err="1"/>
              <a:t>className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2273" y="1106065"/>
            <a:ext cx="7645398" cy="558394"/>
          </a:xfr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kern="1200" dirty="0">
                <a:latin typeface="Arial" charset="0"/>
                <a:ea typeface="宋体" pitchFamily="2" charset="-122"/>
              </a:rPr>
              <a:t>HTML</a:t>
            </a:r>
            <a:r>
              <a:rPr lang="zh-CN" altLang="en-US" sz="2000" kern="1200" dirty="0">
                <a:latin typeface="Arial" charset="0"/>
                <a:ea typeface="宋体" pitchFamily="2" charset="-122"/>
              </a:rPr>
              <a:t>元素</a:t>
            </a:r>
            <a:r>
              <a:rPr lang="en-US" altLang="zh-CN" sz="2000" kern="1200" dirty="0">
                <a:latin typeface="Arial" charset="0"/>
                <a:ea typeface="宋体" pitchFamily="2" charset="-122"/>
              </a:rPr>
              <a:t>.</a:t>
            </a:r>
            <a:r>
              <a:rPr lang="en-US" altLang="zh-CN" sz="2000" kern="1200" dirty="0" err="1">
                <a:latin typeface="Arial" charset="0"/>
                <a:ea typeface="宋体" pitchFamily="2" charset="-122"/>
              </a:rPr>
              <a:t>className</a:t>
            </a:r>
            <a:r>
              <a:rPr lang="en-US" altLang="zh-CN" sz="2000" kern="1200" dirty="0">
                <a:latin typeface="Arial" charset="0"/>
                <a:ea typeface="宋体" pitchFamily="2" charset="-122"/>
              </a:rPr>
              <a:t>="</a:t>
            </a:r>
            <a:r>
              <a:rPr lang="zh-CN" altLang="en-US" sz="2000" kern="1200" dirty="0">
                <a:latin typeface="Arial" charset="0"/>
                <a:ea typeface="宋体" pitchFamily="2" charset="-122"/>
              </a:rPr>
              <a:t>样式名称</a:t>
            </a:r>
            <a:r>
              <a:rPr lang="en-US" altLang="zh-CN" sz="2000" kern="1200" dirty="0">
                <a:latin typeface="Arial" charset="0"/>
                <a:ea typeface="宋体" pitchFamily="2" charset="-122"/>
              </a:rPr>
              <a:t>"</a:t>
            </a:r>
            <a:endParaRPr lang="zh-CN" altLang="en-US" sz="2000" kern="1200" dirty="0">
              <a:latin typeface="Arial" charset="0"/>
              <a:ea typeface="宋体" pitchFamily="2" charset="-122"/>
            </a:endParaRPr>
          </a:p>
        </p:txBody>
      </p:sp>
      <p:grpSp>
        <p:nvGrpSpPr>
          <p:cNvPr id="5" name="组合 71"/>
          <p:cNvGrpSpPr>
            <a:grpSpLocks/>
          </p:cNvGrpSpPr>
          <p:nvPr/>
        </p:nvGrpSpPr>
        <p:grpSpPr bwMode="auto">
          <a:xfrm>
            <a:off x="101127" y="836712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101251" y="1772816"/>
            <a:ext cx="7650625" cy="35283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function over(){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("cart").</a:t>
            </a:r>
            <a:r>
              <a:rPr lang="en-US" altLang="en-US" b="1" dirty="0" err="1">
                <a:solidFill>
                  <a:srgbClr val="FF0000"/>
                </a:solidFill>
              </a:rPr>
              <a:t>className</a:t>
            </a:r>
            <a:r>
              <a:rPr lang="en-US" altLang="en-US" b="1" dirty="0"/>
              <a:t>="</a:t>
            </a:r>
            <a:r>
              <a:rPr lang="en-US" altLang="en-US" b="1" dirty="0" err="1"/>
              <a:t>cartOver</a:t>
            </a:r>
            <a:r>
              <a:rPr lang="en-US" altLang="en-US" b="1" dirty="0"/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").</a:t>
            </a:r>
            <a:r>
              <a:rPr lang="en-US" altLang="en-US" b="1" dirty="0" err="1">
                <a:solidFill>
                  <a:srgbClr val="FF0000"/>
                </a:solidFill>
              </a:rPr>
              <a:t>className</a:t>
            </a:r>
            <a:r>
              <a:rPr lang="en-US" altLang="en-US" b="1" dirty="0"/>
              <a:t>="</a:t>
            </a:r>
            <a:r>
              <a:rPr lang="en-US" altLang="en-US" b="1" dirty="0" err="1"/>
              <a:t>cartListOver</a:t>
            </a:r>
            <a:r>
              <a:rPr lang="en-US" altLang="en-US" b="1" dirty="0"/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function out(){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("cart").</a:t>
            </a:r>
            <a:r>
              <a:rPr lang="en-US" altLang="en-US" b="1" dirty="0" err="1">
                <a:solidFill>
                  <a:srgbClr val="FF0000"/>
                </a:solidFill>
              </a:rPr>
              <a:t>className</a:t>
            </a:r>
            <a:r>
              <a:rPr lang="en-US" altLang="en-US" b="1" dirty="0"/>
              <a:t>="</a:t>
            </a:r>
            <a:r>
              <a:rPr lang="en-US" altLang="en-US" b="1" dirty="0" err="1"/>
              <a:t>cartOut</a:t>
            </a:r>
            <a:r>
              <a:rPr lang="en-US" altLang="en-US" b="1" dirty="0"/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").</a:t>
            </a:r>
            <a:r>
              <a:rPr lang="en-US" altLang="en-US" b="1" dirty="0" err="1">
                <a:solidFill>
                  <a:srgbClr val="FF0000"/>
                </a:solidFill>
              </a:rPr>
              <a:t>className</a:t>
            </a:r>
            <a:r>
              <a:rPr lang="en-US" altLang="en-US" b="1" dirty="0"/>
              <a:t>="</a:t>
            </a:r>
            <a:r>
              <a:rPr lang="en-US" altLang="en-US" b="1" dirty="0" err="1"/>
              <a:t>cartListOut</a:t>
            </a:r>
            <a:r>
              <a:rPr lang="en-US" altLang="en-US" b="1" dirty="0"/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}</a:t>
            </a:r>
          </a:p>
        </p:txBody>
      </p:sp>
      <p:grpSp>
        <p:nvGrpSpPr>
          <p:cNvPr id="9" name="组合 14"/>
          <p:cNvGrpSpPr>
            <a:grpSpLocks/>
          </p:cNvGrpSpPr>
          <p:nvPr/>
        </p:nvGrpSpPr>
        <p:grpSpPr bwMode="auto">
          <a:xfrm>
            <a:off x="2110568" y="6165304"/>
            <a:ext cx="3988698" cy="428625"/>
            <a:chOff x="3143240" y="5143512"/>
            <a:chExt cx="5072134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4278402" y="5187962"/>
              <a:ext cx="354318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：我的购物车</a:t>
              </a:r>
            </a:p>
          </p:txBody>
        </p:sp>
      </p:grpSp>
      <p:grpSp>
        <p:nvGrpSpPr>
          <p:cNvPr id="14" name="组合 70"/>
          <p:cNvGrpSpPr>
            <a:grpSpLocks/>
          </p:cNvGrpSpPr>
          <p:nvPr/>
        </p:nvGrpSpPr>
        <p:grpSpPr bwMode="auto">
          <a:xfrm>
            <a:off x="101127" y="1772816"/>
            <a:ext cx="1000125" cy="414337"/>
            <a:chOff x="1000100" y="2528843"/>
            <a:chExt cx="1000132" cy="414475"/>
          </a:xfrm>
        </p:grpSpPr>
        <p:pic>
          <p:nvPicPr>
            <p:cNvPr id="1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23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08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获取元素的样式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945724"/>
            <a:ext cx="6853310" cy="486386"/>
          </a:xfr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kern="1200" dirty="0">
                <a:latin typeface="Arial" charset="0"/>
                <a:ea typeface="宋体" pitchFamily="2" charset="-122"/>
              </a:rPr>
              <a:t>HTML</a:t>
            </a:r>
            <a:r>
              <a:rPr lang="zh-CN" altLang="en-US" sz="2000" kern="1200" dirty="0">
                <a:latin typeface="Arial" charset="0"/>
                <a:ea typeface="宋体" pitchFamily="2" charset="-122"/>
              </a:rPr>
              <a:t>元素</a:t>
            </a:r>
            <a:r>
              <a:rPr lang="en-US" altLang="zh-CN" sz="2000" kern="1200" dirty="0">
                <a:latin typeface="Arial" charset="0"/>
                <a:ea typeface="宋体" pitchFamily="2" charset="-122"/>
              </a:rPr>
              <a:t>.style.</a:t>
            </a:r>
            <a:r>
              <a:rPr lang="zh-CN" altLang="en-US" sz="2000" kern="1200" dirty="0">
                <a:latin typeface="Arial" charset="0"/>
                <a:ea typeface="宋体" pitchFamily="2" charset="-122"/>
              </a:rPr>
              <a:t>样式属性</a:t>
            </a:r>
            <a:r>
              <a:rPr lang="en-US" altLang="zh-CN" sz="2000" kern="1200" dirty="0">
                <a:latin typeface="Arial" charset="0"/>
                <a:ea typeface="宋体" pitchFamily="2" charset="-122"/>
              </a:rPr>
              <a:t>;</a:t>
            </a:r>
            <a:endParaRPr lang="zh-CN" altLang="en-US" sz="2000" kern="1200" dirty="0">
              <a:latin typeface="Arial" charset="0"/>
              <a:ea typeface="宋体" pitchFamily="2" charset="-122"/>
            </a:endParaRPr>
          </a:p>
        </p:txBody>
      </p:sp>
      <p:grpSp>
        <p:nvGrpSpPr>
          <p:cNvPr id="5" name="组合 71"/>
          <p:cNvGrpSpPr>
            <a:grpSpLocks/>
          </p:cNvGrpSpPr>
          <p:nvPr/>
        </p:nvGrpSpPr>
        <p:grpSpPr bwMode="auto">
          <a:xfrm>
            <a:off x="101127" y="940718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187624" y="1772816"/>
            <a:ext cx="6840760" cy="72008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altLang="en-US" b="1" dirty="0"/>
              <a:t>alert(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").display);</a:t>
            </a:r>
          </a:p>
        </p:txBody>
      </p:sp>
      <p:grpSp>
        <p:nvGrpSpPr>
          <p:cNvPr id="9" name="组合 71"/>
          <p:cNvGrpSpPr>
            <a:grpSpLocks/>
          </p:cNvGrpSpPr>
          <p:nvPr/>
        </p:nvGrpSpPr>
        <p:grpSpPr bwMode="auto">
          <a:xfrm>
            <a:off x="101127" y="2916032"/>
            <a:ext cx="1000125" cy="400050"/>
            <a:chOff x="1000100" y="1801286"/>
            <a:chExt cx="1000132" cy="400110"/>
          </a:xfrm>
        </p:grpSpPr>
        <p:pic>
          <p:nvPicPr>
            <p:cNvPr id="10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1092936" y="2780928"/>
            <a:ext cx="7842874" cy="618641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eaLnBrk="0" hangingPunct="0">
              <a:lnSpc>
                <a:spcPct val="150000"/>
              </a:lnSpc>
              <a:buClr>
                <a:srgbClr val="0E9CDE"/>
              </a:buClr>
              <a:buSzPct val="100000"/>
              <a:buFont typeface="Wingdings" pitchFamily="2" charset="2"/>
              <a:buNone/>
              <a:defRPr sz="2000" b="1"/>
            </a:lvl1pPr>
            <a:lvl2pPr marL="742950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latin typeface="+mn-lt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r>
              <a:rPr lang="en-US" altLang="zh-CN" dirty="0" err="1"/>
              <a:t>document.defaultView.getComputedStyle</a:t>
            </a:r>
            <a:r>
              <a:rPr lang="en-US" altLang="zh-CN" dirty="0"/>
              <a:t>(</a:t>
            </a:r>
            <a:r>
              <a:rPr lang="zh-CN" altLang="en-US" dirty="0"/>
              <a:t>元素</a:t>
            </a:r>
            <a:r>
              <a:rPr lang="en-US" altLang="zh-CN" dirty="0"/>
              <a:t>,null).</a:t>
            </a:r>
            <a:r>
              <a:rPr lang="zh-CN" altLang="en-US" dirty="0"/>
              <a:t>属性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101252" y="3645024"/>
            <a:ext cx="7834558" cy="10076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 err="1" smtClean="0"/>
              <a:t>var</a:t>
            </a:r>
            <a:r>
              <a:rPr lang="en-US" altLang="en-US" b="1" dirty="0" smtClean="0"/>
              <a:t> </a:t>
            </a:r>
            <a:r>
              <a:rPr lang="en-US" altLang="en-US" b="1" dirty="0" err="1"/>
              <a:t>cartList</a:t>
            </a:r>
            <a:r>
              <a:rPr lang="en-US" altLang="en-US" b="1" dirty="0"/>
              <a:t>=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alert(</a:t>
            </a:r>
            <a:r>
              <a:rPr lang="en-US" altLang="en-US" b="1" dirty="0" err="1"/>
              <a:t>document.defaultView.</a:t>
            </a:r>
            <a:r>
              <a:rPr lang="en-US" altLang="en-US" b="1" dirty="0" err="1">
                <a:solidFill>
                  <a:srgbClr val="FF0000"/>
                </a:solidFill>
              </a:rPr>
              <a:t>getComputedStyle</a:t>
            </a:r>
            <a:r>
              <a:rPr lang="en-US" altLang="en-US" b="1" dirty="0"/>
              <a:t>(</a:t>
            </a:r>
            <a:r>
              <a:rPr lang="en-US" altLang="en-US" b="1" dirty="0" err="1"/>
              <a:t>cartList,null</a:t>
            </a:r>
            <a:r>
              <a:rPr lang="en-US" altLang="en-US" b="1" dirty="0"/>
              <a:t>).display);</a:t>
            </a:r>
          </a:p>
          <a:p>
            <a:pPr>
              <a:lnSpc>
                <a:spcPct val="150000"/>
              </a:lnSpc>
              <a:defRPr/>
            </a:pPr>
            <a:endParaRPr lang="en-US" altLang="en-US" b="1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218591" y="5260148"/>
            <a:ext cx="5257099" cy="618641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eaLnBrk="0" hangingPunct="0">
              <a:lnSpc>
                <a:spcPct val="150000"/>
              </a:lnSpc>
              <a:buClr>
                <a:srgbClr val="0E9CDE"/>
              </a:buClr>
              <a:buSzPct val="100000"/>
              <a:buFont typeface="Wingdings" pitchFamily="2" charset="2"/>
              <a:buNone/>
              <a:defRPr sz="2000" b="1"/>
            </a:lvl1pPr>
            <a:lvl2pPr marL="742950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latin typeface="+mn-lt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r>
              <a:rPr lang="en-US" altLang="zh-CN" dirty="0"/>
              <a:t>HTML</a:t>
            </a:r>
            <a:r>
              <a:rPr lang="zh-CN" altLang="en-US" dirty="0"/>
              <a:t>元素</a:t>
            </a:r>
            <a:r>
              <a:rPr lang="en-US" altLang="zh-CN" dirty="0"/>
              <a:t>. </a:t>
            </a:r>
            <a:r>
              <a:rPr lang="en-US" altLang="zh-CN" dirty="0" err="1"/>
              <a:t>currentStyle</a:t>
            </a:r>
            <a:r>
              <a:rPr lang="en-US" altLang="zh-CN" dirty="0"/>
              <a:t>.</a:t>
            </a:r>
            <a:r>
              <a:rPr lang="zh-CN" altLang="en-US" dirty="0"/>
              <a:t>样式属性</a:t>
            </a:r>
            <a:r>
              <a:rPr lang="en-US" altLang="zh-CN" dirty="0"/>
              <a:t>;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721052" y="6021288"/>
            <a:ext cx="7848872" cy="55267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alert(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").</a:t>
            </a:r>
            <a:r>
              <a:rPr lang="en-US" altLang="en-US" b="1" dirty="0" err="1" smtClean="0">
                <a:solidFill>
                  <a:srgbClr val="FF0000"/>
                </a:solidFill>
              </a:rPr>
              <a:t>currentStyle</a:t>
            </a:r>
            <a:r>
              <a:rPr lang="en-US" altLang="en-US" b="1" dirty="0" err="1" smtClean="0"/>
              <a:t>.display</a:t>
            </a:r>
            <a:r>
              <a:rPr lang="en-US" altLang="en-US" b="1" dirty="0" smtClean="0"/>
              <a:t>);</a:t>
            </a:r>
            <a:endParaRPr lang="en-US" altLang="en-US" b="1" dirty="0"/>
          </a:p>
        </p:txBody>
      </p:sp>
      <p:sp>
        <p:nvSpPr>
          <p:cNvPr id="17" name="矩形 16"/>
          <p:cNvSpPr/>
          <p:nvPr/>
        </p:nvSpPr>
        <p:spPr bwMode="auto">
          <a:xfrm>
            <a:off x="6769724" y="4894994"/>
            <a:ext cx="2166086" cy="730307"/>
          </a:xfrm>
          <a:prstGeom prst="rect">
            <a:avLst/>
          </a:prstGeom>
          <a:solidFill>
            <a:srgbClr val="0070C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兼容</a:t>
            </a:r>
            <a:r>
              <a:rPr lang="en-US" altLang="zh-CN" sz="2000" b="1" dirty="0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sz="2000" b="1" dirty="0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  <a:endParaRPr lang="zh-CN" altLang="en-US" sz="2000" b="1" dirty="0">
              <a:solidFill>
                <a:srgbClr val="FBFFF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箭头连接符 17"/>
          <p:cNvCxnSpPr>
            <a:stCxn id="17" idx="1"/>
          </p:cNvCxnSpPr>
          <p:nvPr/>
        </p:nvCxnSpPr>
        <p:spPr>
          <a:xfrm flipH="1">
            <a:off x="6012160" y="5260148"/>
            <a:ext cx="757564" cy="90515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70"/>
          <p:cNvGrpSpPr>
            <a:grpSpLocks/>
          </p:cNvGrpSpPr>
          <p:nvPr/>
        </p:nvGrpSpPr>
        <p:grpSpPr bwMode="auto">
          <a:xfrm>
            <a:off x="101127" y="1772816"/>
            <a:ext cx="1000125" cy="414337"/>
            <a:chOff x="1000100" y="2528843"/>
            <a:chExt cx="1000132" cy="414475"/>
          </a:xfrm>
        </p:grpSpPr>
        <p:pic>
          <p:nvPicPr>
            <p:cNvPr id="2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22" name="组合 70"/>
          <p:cNvGrpSpPr>
            <a:grpSpLocks/>
          </p:cNvGrpSpPr>
          <p:nvPr/>
        </p:nvGrpSpPr>
        <p:grpSpPr bwMode="auto">
          <a:xfrm>
            <a:off x="115491" y="3620316"/>
            <a:ext cx="1000125" cy="414337"/>
            <a:chOff x="1000100" y="2528843"/>
            <a:chExt cx="1000132" cy="414475"/>
          </a:xfrm>
        </p:grpSpPr>
        <p:pic>
          <p:nvPicPr>
            <p:cNvPr id="2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25" name="组合 71"/>
          <p:cNvGrpSpPr>
            <a:grpSpLocks/>
          </p:cNvGrpSpPr>
          <p:nvPr/>
        </p:nvGrpSpPr>
        <p:grpSpPr bwMode="auto">
          <a:xfrm>
            <a:off x="101127" y="5288171"/>
            <a:ext cx="1000125" cy="400050"/>
            <a:chOff x="1000100" y="1801286"/>
            <a:chExt cx="1000132" cy="400110"/>
          </a:xfrm>
        </p:grpSpPr>
        <p:pic>
          <p:nvPicPr>
            <p:cNvPr id="2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2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24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08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2555875" y="285750"/>
            <a:ext cx="640873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制作课工场论坛发</a:t>
            </a:r>
            <a:r>
              <a:rPr lang="zh-CN" altLang="en-US" dirty="0" smtClean="0"/>
              <a:t>贴</a:t>
            </a:r>
            <a:r>
              <a:rPr lang="en-US" altLang="zh-CN" dirty="0" smtClean="0"/>
              <a:t>3-1</a:t>
            </a:r>
            <a:endParaRPr dirty="0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036247" cy="487885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训练要点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createElement</a:t>
            </a:r>
            <a:r>
              <a:rPr lang="zh-CN" altLang="en-US" dirty="0"/>
              <a:t>创建节点元素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setAttribute</a:t>
            </a:r>
            <a:r>
              <a:rPr lang="en-US" altLang="zh-CN" dirty="0"/>
              <a:t>( )</a:t>
            </a:r>
            <a:r>
              <a:rPr lang="zh-CN" altLang="en-US" dirty="0"/>
              <a:t>设置节点的属性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appendChild</a:t>
            </a:r>
            <a:r>
              <a:rPr lang="en-US" altLang="zh-CN" dirty="0"/>
              <a:t> ( )</a:t>
            </a:r>
            <a:r>
              <a:rPr lang="zh-CN" altLang="en-US" dirty="0"/>
              <a:t>向指定节点之后插入节点元素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insertBefore</a:t>
            </a:r>
            <a:r>
              <a:rPr lang="en-US" altLang="zh-CN" dirty="0"/>
              <a:t> ( )</a:t>
            </a:r>
            <a:r>
              <a:rPr lang="zh-CN" altLang="en-US" dirty="0"/>
              <a:t>向指定节点之前插入节点元素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/>
              <a:t>value</a:t>
            </a:r>
            <a:r>
              <a:rPr lang="zh-CN" altLang="en-US" dirty="0"/>
              <a:t>获取表单元素的值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/>
              <a:t>style</a:t>
            </a:r>
            <a:r>
              <a:rPr lang="zh-CN" altLang="en-US" dirty="0"/>
              <a:t>属性设置元素的显示和</a:t>
            </a:r>
            <a:r>
              <a:rPr lang="zh-CN" altLang="en-US" dirty="0" smtClean="0"/>
              <a:t>隐藏</a:t>
            </a:r>
            <a:endParaRPr lang="zh-CN" altLang="en-US" dirty="0"/>
          </a:p>
        </p:txBody>
      </p:sp>
      <p:grpSp>
        <p:nvGrpSpPr>
          <p:cNvPr id="53253" name="组合 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5326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25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81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2555875" y="285750"/>
            <a:ext cx="640873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制作课工场论坛发</a:t>
            </a:r>
            <a:r>
              <a:rPr lang="zh-CN" altLang="en-US" dirty="0" smtClean="0"/>
              <a:t>贴</a:t>
            </a:r>
            <a:r>
              <a:rPr lang="en-US" altLang="zh-CN" dirty="0" smtClean="0"/>
              <a:t>3-2</a:t>
            </a:r>
            <a:endParaRPr dirty="0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036247" cy="221456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单击</a:t>
            </a:r>
            <a:r>
              <a:rPr lang="zh-CN" altLang="en-US" dirty="0"/>
              <a:t>我要发贴，弹出发贴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在</a:t>
            </a:r>
            <a:r>
              <a:rPr lang="zh-CN" altLang="en-US" dirty="0"/>
              <a:t>标题框中输入标题，选择所属版块，输入帖子</a:t>
            </a:r>
            <a:r>
              <a:rPr lang="zh-CN" altLang="en-US" dirty="0" smtClean="0"/>
              <a:t>内容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单击</a:t>
            </a:r>
            <a:r>
              <a:rPr lang="zh-CN" altLang="en-US" dirty="0"/>
              <a:t>“发布”按钮，新发布的帖子显示在列表的第一个</a:t>
            </a:r>
            <a:r>
              <a:rPr lang="zh-CN" altLang="en-US" dirty="0" smtClean="0"/>
              <a:t>，新</a:t>
            </a:r>
            <a:r>
              <a:rPr lang="zh-CN" altLang="en-US" dirty="0"/>
              <a:t>帖子显示头像、标题、版块和发布</a:t>
            </a:r>
            <a:r>
              <a:rPr lang="zh-CN" altLang="en-US" dirty="0" smtClean="0"/>
              <a:t>时间</a:t>
            </a:r>
            <a:endParaRPr lang="zh-CN" altLang="en-US" dirty="0"/>
          </a:p>
        </p:txBody>
      </p:sp>
      <p:grpSp>
        <p:nvGrpSpPr>
          <p:cNvPr id="53253" name="组合 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5326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53255" name="组合 12"/>
          <p:cNvGrpSpPr>
            <a:grpSpLocks/>
          </p:cNvGrpSpPr>
          <p:nvPr/>
        </p:nvGrpSpPr>
        <p:grpSpPr bwMode="auto">
          <a:xfrm>
            <a:off x="2928938" y="6312743"/>
            <a:ext cx="2714625" cy="428625"/>
            <a:chOff x="3143240" y="5143512"/>
            <a:chExt cx="2714644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5326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20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pic>
        <p:nvPicPr>
          <p:cNvPr id="7171" name="Picture 3" descr="F:\2016年工作\ACCP8.0产品开发\jQuery\案例源码\chapter03\Chapter03截图\图3.29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75" y="3645024"/>
            <a:ext cx="3974036" cy="266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F:\2016年工作\ACCP8.0产品开发\jQuery\案例源码\chapter03\Chapter03截图\图3.28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42" y="3645024"/>
            <a:ext cx="4118859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26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5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411413" y="285750"/>
            <a:ext cx="65532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制作课工场论坛发贴</a:t>
            </a:r>
            <a:r>
              <a:rPr lang="en-US" altLang="zh-CN" dirty="0" smtClean="0"/>
              <a:t>3-3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887040" y="1214438"/>
            <a:ext cx="8005440" cy="437480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实现思路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使用数组保存发帖者的</a:t>
            </a:r>
            <a:r>
              <a:rPr lang="zh-CN" altLang="en-US" dirty="0" smtClean="0"/>
              <a:t>头像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使用函数</a:t>
            </a:r>
            <a:r>
              <a:rPr lang="en-US" altLang="zh-CN" dirty="0"/>
              <a:t>floor( )</a:t>
            </a:r>
            <a:r>
              <a:rPr lang="zh-CN" altLang="en-US" dirty="0"/>
              <a:t>和</a:t>
            </a:r>
            <a:r>
              <a:rPr lang="en-US" altLang="zh-CN" dirty="0"/>
              <a:t>random( )</a:t>
            </a:r>
            <a:r>
              <a:rPr lang="zh-CN" altLang="en-US" dirty="0"/>
              <a:t>随机获取发帖者的</a:t>
            </a:r>
            <a:r>
              <a:rPr lang="zh-CN" altLang="en-US" dirty="0" smtClean="0"/>
              <a:t>头像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appendChild</a:t>
            </a:r>
            <a:r>
              <a:rPr lang="en-US" altLang="zh-CN" dirty="0"/>
              <a:t> ( )</a:t>
            </a:r>
            <a:r>
              <a:rPr lang="zh-CN" altLang="en-US" dirty="0"/>
              <a:t>把头像、标题、版块、时间插入</a:t>
            </a:r>
            <a:r>
              <a:rPr lang="zh-CN" altLang="en-US" dirty="0" smtClean="0"/>
              <a:t>到页面中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设置</a:t>
            </a:r>
            <a:r>
              <a:rPr lang="en-US" altLang="zh-CN" dirty="0"/>
              <a:t>value</a:t>
            </a:r>
            <a:r>
              <a:rPr lang="zh-CN" altLang="en-US" dirty="0"/>
              <a:t>值为空来清空当前输入框中的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/>
              <a:t>style</a:t>
            </a:r>
            <a:r>
              <a:rPr lang="zh-CN" altLang="en-US" dirty="0"/>
              <a:t>属性隐藏发新贴界面</a:t>
            </a:r>
            <a:endParaRPr lang="zh-CN" altLang="en-US" dirty="0" smtClean="0"/>
          </a:p>
        </p:txBody>
      </p:sp>
      <p:grpSp>
        <p:nvGrpSpPr>
          <p:cNvPr id="54277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5428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4" name="组合 19"/>
          <p:cNvGrpSpPr>
            <a:grpSpLocks/>
          </p:cNvGrpSpPr>
          <p:nvPr/>
        </p:nvGrpSpPr>
        <p:grpSpPr bwMode="auto">
          <a:xfrm>
            <a:off x="3214688" y="5786438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27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19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55301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530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530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5309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5305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28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89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0072" y="285728"/>
            <a:ext cx="3744540" cy="523220"/>
          </a:xfrm>
        </p:spPr>
        <p:txBody>
          <a:bodyPr/>
          <a:lstStyle/>
          <a:p>
            <a:r>
              <a:rPr lang="zh-CN" altLang="en-US" dirty="0"/>
              <a:t>获取元素位置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6768752" cy="5006767"/>
          </a:xfrm>
          <a:solidFill>
            <a:schemeClr val="bg1"/>
          </a:solidFill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84224" y="1214438"/>
            <a:ext cx="8252271" cy="486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dirty="0" smtClean="0"/>
              <a:t>如何实现广告图片在固定位置不动？</a:t>
            </a:r>
          </a:p>
        </p:txBody>
      </p:sp>
      <p:grpSp>
        <p:nvGrpSpPr>
          <p:cNvPr id="7" name="组合 72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10" name="矩形标注 9"/>
          <p:cNvSpPr/>
          <p:nvPr/>
        </p:nvSpPr>
        <p:spPr bwMode="auto">
          <a:xfrm>
            <a:off x="3491880" y="2420888"/>
            <a:ext cx="1418479" cy="864096"/>
          </a:xfrm>
          <a:prstGeom prst="wedgeRectCallout">
            <a:avLst>
              <a:gd name="adj1" fmla="val -83530"/>
              <a:gd name="adj2" fmla="val 34958"/>
            </a:avLst>
          </a:prstGeom>
          <a:solidFill>
            <a:srgbClr val="99CCFF"/>
          </a:solidFill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sx="152000" sy="152000" algn="t" rotWithShape="0">
              <a:prstClr val="black">
                <a:alpha val="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广告图片</a:t>
            </a:r>
            <a:endParaRPr lang="zh-CN" altLang="en-US" b="1" dirty="0">
              <a:solidFill>
                <a:srgbClr val="FBFFF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29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8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14"/>
          <p:cNvSpPr>
            <a:spLocks noGrp="1" noChangeArrowheads="1"/>
          </p:cNvSpPr>
          <p:nvPr>
            <p:ph type="title"/>
          </p:nvPr>
        </p:nvSpPr>
        <p:spPr>
          <a:xfrm>
            <a:off x="6227763" y="285750"/>
            <a:ext cx="2736850" cy="523875"/>
          </a:xfrm>
        </p:spPr>
        <p:txBody>
          <a:bodyPr/>
          <a:lstStyle/>
          <a:p>
            <a:pPr>
              <a:defRPr/>
            </a:pPr>
            <a:r>
              <a:rPr smtClean="0"/>
              <a:t>回顾与作业点评</a:t>
            </a:r>
            <a:endParaRPr dirty="0" smtClean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3870746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如何改变浏览器地址栏中的网址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en-US" dirty="0" err="1"/>
              <a:t>getElementBy</a:t>
            </a:r>
            <a:r>
              <a:rPr lang="en-US" altLang="zh-CN" dirty="0" err="1"/>
              <a:t>XXX</a:t>
            </a:r>
            <a:r>
              <a:rPr lang="en-US" altLang="zh-CN" dirty="0"/>
              <a:t>()</a:t>
            </a:r>
            <a:r>
              <a:rPr lang="zh-CN" altLang="en-US" dirty="0" smtClean="0"/>
              <a:t>系列的什么方法获取带有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的页面元素？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setTimeout</a:t>
            </a:r>
            <a:r>
              <a:rPr lang="en-US" altLang="zh-CN" dirty="0"/>
              <a:t>( )</a:t>
            </a:r>
            <a:r>
              <a:rPr lang="zh-CN" altLang="en-US" dirty="0"/>
              <a:t>和</a:t>
            </a:r>
            <a:r>
              <a:rPr lang="en-US" altLang="zh-CN" dirty="0" err="1"/>
              <a:t>setInterval</a:t>
            </a:r>
            <a:r>
              <a:rPr lang="en-US" altLang="zh-CN" dirty="0"/>
              <a:t>( 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方法实现时钟特效的区别是什么？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点评作业的提交情况和共性</a:t>
            </a:r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endParaRPr lang="zh-CN" altLang="en-GB" dirty="0" smtClean="0"/>
          </a:p>
          <a:p>
            <a:pPr>
              <a:lnSpc>
                <a:spcPct val="150000"/>
              </a:lnSpc>
              <a:defRPr/>
            </a:pPr>
            <a:endParaRPr lang="zh-CN" altLang="en-GB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-11028" y="4541058"/>
            <a:ext cx="1497897" cy="400110"/>
            <a:chOff x="1004978" y="3857625"/>
            <a:chExt cx="1497897" cy="400110"/>
          </a:xfrm>
        </p:grpSpPr>
        <p:pic>
          <p:nvPicPr>
            <p:cNvPr id="9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作业点评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1" name="组合 58"/>
          <p:cNvGrpSpPr>
            <a:grpSpLocks/>
          </p:cNvGrpSpPr>
          <p:nvPr/>
        </p:nvGrpSpPr>
        <p:grpSpPr bwMode="auto">
          <a:xfrm>
            <a:off x="38049" y="836712"/>
            <a:ext cx="958850" cy="430213"/>
            <a:chOff x="3643306" y="2500357"/>
            <a:chExt cx="958752" cy="430730"/>
          </a:xfrm>
        </p:grpSpPr>
        <p:pic>
          <p:nvPicPr>
            <p:cNvPr id="12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sp>
        <p:nvSpPr>
          <p:cNvPr id="1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</p:spPr>
        <p:txBody>
          <a:bodyPr/>
          <a:lstStyle/>
          <a:p>
            <a:r>
              <a:rPr lang="en-US" altLang="zh-CN" dirty="0"/>
              <a:t>HTML</a:t>
            </a:r>
            <a:r>
              <a:rPr lang="zh-CN" altLang="zh-CN" dirty="0"/>
              <a:t>中元素属性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9829"/>
              </p:ext>
            </p:extLst>
          </p:nvPr>
        </p:nvGraphicFramePr>
        <p:xfrm>
          <a:off x="539552" y="1522246"/>
          <a:ext cx="8136904" cy="485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480720"/>
              </a:tblGrid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属性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描述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3860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offsetLeft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返回当前元素左边界到它上级元素的左边界的距离，只读属性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57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offsetTop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返回当前元素上边界到它上级元素的上边界的距离，只读属性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69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offsetHeight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返回元素的高度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69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offsetWidth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返回元素的宽度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69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offsetParent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返回元素的偏移容器，即对最近的动态定位的包含元素的引用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69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scrollTop</a:t>
                      </a:r>
                      <a:endParaRPr kumimoji="0" lang="zh-CN" altLang="zh-CN" sz="18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返回匹配元素的滚动条的垂直位置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69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scrollLeft</a:t>
                      </a:r>
                      <a:endParaRPr kumimoji="0" lang="zh-CN" altLang="zh-CN" sz="18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返回匹配元素的滚动条的水平位置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32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clientWidth</a:t>
                      </a:r>
                      <a:endParaRPr kumimoji="0" lang="zh-CN" altLang="zh-CN" sz="18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返回元素的可见宽度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clientHeight</a:t>
                      </a:r>
                      <a:endParaRPr kumimoji="0" lang="zh-CN" altLang="zh-CN" sz="18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返回元素的可见高度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11560" y="980728"/>
            <a:ext cx="7645398" cy="414378"/>
          </a:xfrm>
        </p:spPr>
        <p:txBody>
          <a:bodyPr/>
          <a:lstStyle/>
          <a:p>
            <a:r>
              <a:rPr lang="zh-CN" altLang="en-US" dirty="0"/>
              <a:t>元素属性应用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30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33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2120" y="285728"/>
            <a:ext cx="3312492" cy="523220"/>
          </a:xfrm>
        </p:spPr>
        <p:txBody>
          <a:bodyPr/>
          <a:lstStyle/>
          <a:p>
            <a:r>
              <a:rPr lang="zh-CN" altLang="en-US" dirty="0"/>
              <a:t>元素属性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3438714"/>
          </a:xfr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kern="1200" dirty="0" err="1">
                <a:latin typeface="Arial" charset="0"/>
                <a:ea typeface="宋体" pitchFamily="2" charset="-122"/>
              </a:rPr>
              <a:t>document.documentElement.scrollTop</a:t>
            </a:r>
            <a:r>
              <a:rPr lang="en-US" altLang="zh-CN" kern="1200" dirty="0">
                <a:latin typeface="Arial" charset="0"/>
                <a:ea typeface="宋体" pitchFamily="2" charset="-122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kern="1200" dirty="0" err="1">
                <a:latin typeface="Arial" charset="0"/>
                <a:ea typeface="宋体" pitchFamily="2" charset="-122"/>
              </a:rPr>
              <a:t>document.documentElement.scrollLeft</a:t>
            </a:r>
            <a:r>
              <a:rPr lang="en-US" altLang="zh-CN" kern="1200" dirty="0">
                <a:latin typeface="Arial" charset="0"/>
                <a:ea typeface="宋体" pitchFamily="2" charset="-122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kern="1200" dirty="0">
                <a:latin typeface="Arial" charset="0"/>
                <a:ea typeface="宋体" pitchFamily="2" charset="-122"/>
              </a:rPr>
              <a:t>或者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kern="1200" dirty="0" err="1">
                <a:latin typeface="Arial" charset="0"/>
                <a:ea typeface="宋体" pitchFamily="2" charset="-122"/>
              </a:rPr>
              <a:t>document.body.scrollTop</a:t>
            </a:r>
            <a:r>
              <a:rPr lang="en-US" altLang="zh-CN" kern="1200" dirty="0">
                <a:latin typeface="Arial" charset="0"/>
                <a:ea typeface="宋体" pitchFamily="2" charset="-122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kern="1200" dirty="0" err="1">
                <a:latin typeface="Arial" charset="0"/>
                <a:ea typeface="宋体" pitchFamily="2" charset="-122"/>
              </a:rPr>
              <a:t>document.body.scrollLeft</a:t>
            </a:r>
            <a:r>
              <a:rPr lang="en-US" altLang="zh-CN" kern="1200" dirty="0">
                <a:latin typeface="Arial" charset="0"/>
                <a:ea typeface="宋体" pitchFamily="2" charset="-122"/>
              </a:rPr>
              <a:t>;</a:t>
            </a:r>
            <a:endParaRPr lang="zh-CN" altLang="en-US" kern="1200" dirty="0">
              <a:latin typeface="Arial" charset="0"/>
              <a:ea typeface="宋体" pitchFamily="2" charset="-122"/>
            </a:endParaRPr>
          </a:p>
        </p:txBody>
      </p:sp>
      <p:grpSp>
        <p:nvGrpSpPr>
          <p:cNvPr id="5" name="组合 71"/>
          <p:cNvGrpSpPr>
            <a:grpSpLocks/>
          </p:cNvGrpSpPr>
          <p:nvPr/>
        </p:nvGrpSpPr>
        <p:grpSpPr bwMode="auto">
          <a:xfrm>
            <a:off x="101127" y="836712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01127" y="5013176"/>
            <a:ext cx="8935369" cy="72008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/>
              <a:t>sTop</a:t>
            </a:r>
            <a:r>
              <a:rPr lang="en-US" altLang="en-US" b="1" dirty="0"/>
              <a:t>=</a:t>
            </a:r>
            <a:r>
              <a:rPr lang="en-US" altLang="en-US" b="1" dirty="0" err="1"/>
              <a:t>document.</a:t>
            </a:r>
            <a:r>
              <a:rPr lang="en-US" altLang="en-US" b="1" dirty="0" err="1">
                <a:solidFill>
                  <a:srgbClr val="FF0000"/>
                </a:solidFill>
              </a:rPr>
              <a:t>documentElement</a:t>
            </a:r>
            <a:r>
              <a:rPr lang="en-US" altLang="en-US" b="1" dirty="0" err="1"/>
              <a:t>.scrollTop</a:t>
            </a:r>
            <a:r>
              <a:rPr lang="en-US" altLang="en-US" b="1" dirty="0"/>
              <a:t>||</a:t>
            </a:r>
            <a:r>
              <a:rPr lang="en-US" altLang="en-US" b="1" dirty="0" err="1"/>
              <a:t>document.</a:t>
            </a:r>
            <a:r>
              <a:rPr lang="en-US" altLang="en-US" b="1" dirty="0" err="1">
                <a:solidFill>
                  <a:srgbClr val="FF0000"/>
                </a:solidFill>
              </a:rPr>
              <a:t>body</a:t>
            </a:r>
            <a:r>
              <a:rPr lang="en-US" altLang="en-US" b="1" dirty="0" err="1"/>
              <a:t>.scrollTop</a:t>
            </a:r>
            <a:r>
              <a:rPr lang="en-US" altLang="en-US" b="1" dirty="0" smtClean="0"/>
              <a:t>;</a:t>
            </a:r>
            <a:endParaRPr lang="en-US" altLang="en-US" b="1" dirty="0"/>
          </a:p>
        </p:txBody>
      </p:sp>
      <p:sp>
        <p:nvSpPr>
          <p:cNvPr id="10" name="矩形 9"/>
          <p:cNvSpPr/>
          <p:nvPr/>
        </p:nvSpPr>
        <p:spPr bwMode="auto">
          <a:xfrm>
            <a:off x="7092280" y="2783577"/>
            <a:ext cx="1800200" cy="730307"/>
          </a:xfrm>
          <a:prstGeom prst="rect">
            <a:avLst/>
          </a:prstGeom>
          <a:solidFill>
            <a:srgbClr val="0070C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标准浏览器</a:t>
            </a:r>
          </a:p>
        </p:txBody>
      </p:sp>
      <p:cxnSp>
        <p:nvCxnSpPr>
          <p:cNvPr id="11" name="直接箭头连接符 10"/>
          <p:cNvCxnSpPr>
            <a:stCxn id="10" idx="1"/>
          </p:cNvCxnSpPr>
          <p:nvPr/>
        </p:nvCxnSpPr>
        <p:spPr>
          <a:xfrm flipH="1" flipV="1">
            <a:off x="6660232" y="2420888"/>
            <a:ext cx="432048" cy="72784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auto">
          <a:xfrm>
            <a:off x="7092280" y="3860815"/>
            <a:ext cx="1800200" cy="730307"/>
          </a:xfrm>
          <a:prstGeom prst="rect">
            <a:avLst/>
          </a:prstGeom>
          <a:solidFill>
            <a:srgbClr val="0070C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Chrome</a:t>
            </a:r>
            <a:endParaRPr lang="zh-CN" altLang="en-US" sz="2000" b="1" dirty="0">
              <a:solidFill>
                <a:srgbClr val="FBFFF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5364088" y="3877805"/>
            <a:ext cx="1749629" cy="36392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组合 14"/>
          <p:cNvGrpSpPr>
            <a:grpSpLocks/>
          </p:cNvGrpSpPr>
          <p:nvPr/>
        </p:nvGrpSpPr>
        <p:grpSpPr bwMode="auto">
          <a:xfrm>
            <a:off x="2110568" y="6287958"/>
            <a:ext cx="5413760" cy="428625"/>
            <a:chOff x="3143240" y="5143512"/>
            <a:chExt cx="5452945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503802" y="5187962"/>
              <a:ext cx="509238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：随鼠标滚动的广告图片</a:t>
              </a:r>
            </a:p>
          </p:txBody>
        </p:sp>
      </p:grpSp>
      <p:sp>
        <p:nvSpPr>
          <p:cNvPr id="2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31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65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555775" y="285750"/>
            <a:ext cx="6408837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制作带关闭按钮的广告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036247" cy="221456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当</a:t>
            </a:r>
            <a:r>
              <a:rPr lang="zh-CN" altLang="en-US" dirty="0"/>
              <a:t>滚动条向下或向右移动时，图片和关闭按钮随滚动条移动，相对于浏览器的位置</a:t>
            </a:r>
            <a:r>
              <a:rPr lang="zh-CN" altLang="en-US" dirty="0" smtClean="0"/>
              <a:t>固定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单击</a:t>
            </a:r>
            <a:r>
              <a:rPr lang="zh-CN" altLang="en-US" dirty="0"/>
              <a:t>关闭按钮，页面中的图片和关闭按钮不显示</a:t>
            </a:r>
          </a:p>
        </p:txBody>
      </p:sp>
      <p:grpSp>
        <p:nvGrpSpPr>
          <p:cNvPr id="41990" name="组合 66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4199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000375" y="6072188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010" y="2996951"/>
            <a:ext cx="6563382" cy="2920451"/>
          </a:xfrm>
          <a:prstGeom prst="rect">
            <a:avLst/>
          </a:prstGeom>
        </p:spPr>
      </p:pic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32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948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301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301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301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302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301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33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11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6588224" y="285750"/>
            <a:ext cx="2376389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总结</a:t>
            </a:r>
          </a:p>
        </p:txBody>
      </p:sp>
      <p:sp>
        <p:nvSpPr>
          <p:cNvPr id="57349" name="TextBox 4"/>
          <p:cNvSpPr txBox="1">
            <a:spLocks noChangeArrowheads="1"/>
          </p:cNvSpPr>
          <p:nvPr/>
        </p:nvSpPr>
        <p:spPr bwMode="auto">
          <a:xfrm>
            <a:off x="1907704" y="1556792"/>
            <a:ext cx="6195226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ea typeface="微软雅黑" pitchFamily="34" charset="-122"/>
                <a:cs typeface="Arial" charset="0"/>
              </a:rPr>
              <a:t>DOM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操作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550000"/>
              </a:lnSpc>
            </a:pP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300000"/>
              </a:lnSpc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操作节点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600000"/>
              </a:lnSpc>
            </a:pPr>
            <a:r>
              <a:rPr lang="zh-CN" altLang="en-US" sz="2000" b="1" dirty="0">
                <a:ea typeface="微软雅黑" pitchFamily="34" charset="-122"/>
                <a:cs typeface="Arial" charset="0"/>
              </a:rPr>
              <a:t>获取元素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位置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57350" name="AutoShape 3"/>
          <p:cNvSpPr>
            <a:spLocks/>
          </p:cNvSpPr>
          <p:nvPr/>
        </p:nvSpPr>
        <p:spPr bwMode="auto">
          <a:xfrm>
            <a:off x="3131840" y="900617"/>
            <a:ext cx="179388" cy="1832109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7351" name="TextBox 11"/>
          <p:cNvSpPr txBox="1">
            <a:spLocks noChangeArrowheads="1"/>
          </p:cNvSpPr>
          <p:nvPr/>
        </p:nvSpPr>
        <p:spPr bwMode="auto">
          <a:xfrm>
            <a:off x="3682007" y="5373216"/>
            <a:ext cx="377031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currentStyle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getComputedStyle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()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7352" name="TextBox 12"/>
          <p:cNvSpPr txBox="1">
            <a:spLocks noChangeArrowheads="1"/>
          </p:cNvSpPr>
          <p:nvPr/>
        </p:nvSpPr>
        <p:spPr bwMode="auto">
          <a:xfrm>
            <a:off x="3275856" y="764704"/>
            <a:ext cx="534640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分类：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DOM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Core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HTML-DOM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CSS-DOM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节点和节点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关系：根节点、父节点、子节点、兄弟节点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25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访问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节点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35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节点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信息：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nodeName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nodeValue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nodeType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7354" name="TextBox 15"/>
          <p:cNvSpPr txBox="1">
            <a:spLocks noChangeArrowheads="1"/>
          </p:cNvSpPr>
          <p:nvPr/>
        </p:nvSpPr>
        <p:spPr bwMode="auto">
          <a:xfrm>
            <a:off x="-108520" y="3557339"/>
            <a:ext cx="19078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ea typeface="微软雅黑" pitchFamily="34" charset="-122"/>
                <a:cs typeface="Arial" charset="0"/>
              </a:rPr>
              <a:t>JavaScript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操作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DOM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对象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7355" name="AutoShape 3"/>
          <p:cNvSpPr>
            <a:spLocks/>
          </p:cNvSpPr>
          <p:nvPr/>
        </p:nvSpPr>
        <p:spPr bwMode="auto">
          <a:xfrm>
            <a:off x="1619672" y="1851214"/>
            <a:ext cx="357187" cy="4170074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4211960" y="1635190"/>
            <a:ext cx="179388" cy="57606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4319340" y="1417789"/>
            <a:ext cx="277294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getElement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系列访问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25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层次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关系访问</a:t>
            </a:r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5" name="AutoShape 3"/>
          <p:cNvSpPr>
            <a:spLocks/>
          </p:cNvSpPr>
          <p:nvPr/>
        </p:nvSpPr>
        <p:spPr bwMode="auto">
          <a:xfrm>
            <a:off x="3059832" y="3297034"/>
            <a:ext cx="143215" cy="2118016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3168352" y="3101961"/>
            <a:ext cx="601216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操作节点的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属性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4000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创建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和插入节点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删除和替换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节点：</a:t>
            </a: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removeChild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(N)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replaceChild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</a:t>
            </a: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newN,oldN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操作节点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样式：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style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属性、</a:t>
            </a: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className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属性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获取元素的样式</a:t>
            </a:r>
          </a:p>
        </p:txBody>
      </p:sp>
      <p:sp>
        <p:nvSpPr>
          <p:cNvPr id="17" name="AutoShape 3"/>
          <p:cNvSpPr>
            <a:spLocks/>
          </p:cNvSpPr>
          <p:nvPr/>
        </p:nvSpPr>
        <p:spPr bwMode="auto">
          <a:xfrm>
            <a:off x="3538586" y="5589240"/>
            <a:ext cx="179388" cy="64741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8" name="TextBox 11"/>
          <p:cNvSpPr txBox="1">
            <a:spLocks noChangeArrowheads="1"/>
          </p:cNvSpPr>
          <p:nvPr/>
        </p:nvSpPr>
        <p:spPr bwMode="auto">
          <a:xfrm>
            <a:off x="5868145" y="1763231"/>
            <a:ext cx="30243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err="1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parentNode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 err="1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childNodes</a:t>
            </a:r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err="1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firstChild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 err="1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lastChild</a:t>
            </a:r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err="1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nextSibling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 err="1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previousSibling</a:t>
            </a:r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9" name="AutoShape 3"/>
          <p:cNvSpPr>
            <a:spLocks/>
          </p:cNvSpPr>
          <p:nvPr/>
        </p:nvSpPr>
        <p:spPr bwMode="auto">
          <a:xfrm>
            <a:off x="5724128" y="1918943"/>
            <a:ext cx="179388" cy="57606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0" name="AutoShape 3"/>
          <p:cNvSpPr>
            <a:spLocks/>
          </p:cNvSpPr>
          <p:nvPr/>
        </p:nvSpPr>
        <p:spPr bwMode="auto">
          <a:xfrm>
            <a:off x="4716016" y="2996952"/>
            <a:ext cx="179388" cy="60016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4860032" y="2814027"/>
            <a:ext cx="32428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getAttribute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("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属性名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")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setAttribute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("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属性名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","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属性值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")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2" name="AutoShape 3"/>
          <p:cNvSpPr>
            <a:spLocks/>
          </p:cNvSpPr>
          <p:nvPr/>
        </p:nvSpPr>
        <p:spPr bwMode="auto">
          <a:xfrm>
            <a:off x="4716016" y="3816349"/>
            <a:ext cx="179388" cy="60016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4860032" y="3645024"/>
            <a:ext cx="38884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createElement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 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tagName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)</a:t>
            </a:r>
          </a:p>
          <a:p>
            <a:pPr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A.appendChild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 B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)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insertBefore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 A,B )</a:t>
            </a:r>
          </a:p>
          <a:p>
            <a:pPr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cloneNode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(deep)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34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2016年工作\ACCP8.0产品开发\jQuery\案例源码\chapter03\Chapter03截图\图3.2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796" y="2708920"/>
            <a:ext cx="5163965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6958013" y="285750"/>
            <a:ext cx="2006600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dirty="0" smtClean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2790626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访问</a:t>
            </a:r>
            <a:r>
              <a:rPr lang="zh-CN" altLang="en-US" dirty="0"/>
              <a:t>当当购物车页面节点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操作</a:t>
            </a:r>
            <a:r>
              <a:rPr lang="zh-CN" altLang="en-US" dirty="0"/>
              <a:t>当当购物车页面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制作</a:t>
            </a:r>
            <a:r>
              <a:rPr lang="zh-CN" altLang="en-US" dirty="0"/>
              <a:t>课工场论坛发贴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制作</a:t>
            </a:r>
            <a:r>
              <a:rPr lang="zh-CN" altLang="en-US" dirty="0"/>
              <a:t>带关闭按钮的广告</a:t>
            </a:r>
            <a:endParaRPr lang="zh-CN" altLang="en-US" dirty="0" smtClean="0"/>
          </a:p>
        </p:txBody>
      </p:sp>
      <p:pic>
        <p:nvPicPr>
          <p:cNvPr id="1026" name="Picture 2" descr="F:\2016年工作\ACCP8.0产品开发\jQuery\案例源码\chapter03\Chapter03截图\图3.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63352"/>
            <a:ext cx="4787294" cy="27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2016年工作\ACCP8.0产品开发\jQuery\案例源码\chapter03\Chapter03截图\图3.3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795" y="3332596"/>
            <a:ext cx="3994743" cy="305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2016年工作\ACCP8.0产品开发\jQuery\案例源码\chapter03\Chapter03截图\图3.33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78" y="4005064"/>
            <a:ext cx="5503057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4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717629" cy="451881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了解</a:t>
            </a:r>
            <a:r>
              <a:rPr lang="en-US" altLang="zh-CN" dirty="0"/>
              <a:t>DOM</a:t>
            </a:r>
            <a:r>
              <a:rPr lang="zh-CN" altLang="en-US" dirty="0"/>
              <a:t>的分类和节点间的关系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熟练使用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访问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能够</a:t>
            </a:r>
            <a:r>
              <a:rPr lang="zh-CN" altLang="en-US" dirty="0"/>
              <a:t>熟练的进行节点的创建、添加、删除、替换等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能够</a:t>
            </a:r>
            <a:r>
              <a:rPr lang="zh-CN" altLang="en-US" dirty="0"/>
              <a:t>熟练的设置元素的样式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能够</a:t>
            </a:r>
            <a:r>
              <a:rPr lang="zh-CN" altLang="en-US" dirty="0"/>
              <a:t>灵活</a:t>
            </a:r>
            <a:r>
              <a:rPr lang="zh-CN" altLang="en-US" dirty="0" smtClean="0"/>
              <a:t>运用</a:t>
            </a:r>
            <a:r>
              <a:rPr lang="en-US" altLang="zh-CN" dirty="0"/>
              <a:t>JavaScript</a:t>
            </a:r>
            <a:r>
              <a:rPr lang="zh-CN" altLang="en-US" dirty="0" smtClean="0"/>
              <a:t>获取</a:t>
            </a:r>
            <a:r>
              <a:rPr lang="zh-CN" altLang="en-US" dirty="0"/>
              <a:t>元素位置的属性来完成网页</a:t>
            </a:r>
            <a:r>
              <a:rPr lang="zh-CN" altLang="en-US" dirty="0" smtClean="0"/>
              <a:t>效果</a:t>
            </a:r>
          </a:p>
          <a:p>
            <a:pPr>
              <a:lnSpc>
                <a:spcPct val="150000"/>
              </a:lnSpc>
              <a:defRPr/>
            </a:pPr>
            <a:endParaRPr lang="zh-CN" altLang="en-US" dirty="0" smtClean="0"/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7" y="1069181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4" y="2474535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2" y="3141911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854" y="4725516"/>
            <a:ext cx="642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854" y="3752751"/>
            <a:ext cx="642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993" y="3717032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5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8184" y="285728"/>
            <a:ext cx="2736428" cy="523220"/>
          </a:xfrm>
        </p:spPr>
        <p:txBody>
          <a:bodyPr/>
          <a:lstStyle/>
          <a:p>
            <a:r>
              <a:rPr lang="zh-CN" altLang="en-US" dirty="0" smtClean="0"/>
              <a:t>操作</a:t>
            </a:r>
            <a:r>
              <a:rPr lang="en-US" altLang="zh-CN" dirty="0" smtClean="0"/>
              <a:t>DOM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10624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DOM</a:t>
            </a:r>
            <a:r>
              <a:rPr lang="zh-CN" altLang="en-US" dirty="0" smtClean="0"/>
              <a:t>：</a:t>
            </a:r>
            <a:r>
              <a:rPr lang="en-US" altLang="zh-CN" sz="2400" dirty="0" smtClean="0"/>
              <a:t>Document </a:t>
            </a:r>
            <a:r>
              <a:rPr lang="en-US" altLang="zh-CN" sz="2400" dirty="0"/>
              <a:t>Object </a:t>
            </a:r>
            <a:r>
              <a:rPr lang="en-US" altLang="zh-CN" sz="2400" dirty="0" smtClean="0"/>
              <a:t>Model</a:t>
            </a:r>
            <a:r>
              <a:rPr lang="zh-CN" altLang="en-US" sz="2400" dirty="0" smtClean="0"/>
              <a:t>（文档对象模型）</a:t>
            </a:r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545070" y="3715321"/>
            <a:ext cx="1737486" cy="1219200"/>
            <a:chOff x="2438399" y="1890712"/>
            <a:chExt cx="1219200" cy="1219200"/>
          </a:xfrm>
        </p:grpSpPr>
        <p:sp>
          <p:nvSpPr>
            <p:cNvPr id="19" name="圆角矩形 18"/>
            <p:cNvSpPr/>
            <p:nvPr/>
          </p:nvSpPr>
          <p:spPr>
            <a:xfrm>
              <a:off x="2438399" y="1890712"/>
              <a:ext cx="1219200" cy="12192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圆角矩形 4"/>
            <p:cNvSpPr/>
            <p:nvPr/>
          </p:nvSpPr>
          <p:spPr>
            <a:xfrm>
              <a:off x="2497915" y="1950228"/>
              <a:ext cx="1100168" cy="11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740" tIns="78740" rIns="78740" bIns="7874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100" kern="1200" dirty="0" smtClean="0"/>
                <a:t>DOM</a:t>
              </a:r>
              <a:endParaRPr lang="zh-CN" altLang="en-US" sz="3100" kern="1200" dirty="0"/>
            </a:p>
          </p:txBody>
        </p:sp>
      </p:grpSp>
      <p:sp>
        <p:nvSpPr>
          <p:cNvPr id="7" name="直接连接符 5"/>
          <p:cNvSpPr/>
          <p:nvPr/>
        </p:nvSpPr>
        <p:spPr>
          <a:xfrm rot="16200000">
            <a:off x="3943222" y="3287712"/>
            <a:ext cx="855217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855217" y="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组合 7"/>
          <p:cNvGrpSpPr/>
          <p:nvPr/>
        </p:nvGrpSpPr>
        <p:grpSpPr>
          <a:xfrm>
            <a:off x="3459106" y="2043239"/>
            <a:ext cx="1760965" cy="816864"/>
            <a:chOff x="2639567" y="218630"/>
            <a:chExt cx="816864" cy="816864"/>
          </a:xfrm>
        </p:grpSpPr>
        <p:sp>
          <p:nvSpPr>
            <p:cNvPr id="17" name="圆角矩形 16"/>
            <p:cNvSpPr/>
            <p:nvPr/>
          </p:nvSpPr>
          <p:spPr>
            <a:xfrm>
              <a:off x="2639567" y="218630"/>
              <a:ext cx="816864" cy="81686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圆角矩形 7"/>
            <p:cNvSpPr/>
            <p:nvPr/>
          </p:nvSpPr>
          <p:spPr>
            <a:xfrm>
              <a:off x="2679443" y="258506"/>
              <a:ext cx="737112" cy="737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b="1" kern="1200" dirty="0" smtClean="0"/>
                <a:t>DOM Core</a:t>
              </a:r>
              <a:endParaRPr lang="zh-CN" altLang="en-US" sz="2100" b="1" kern="1200" dirty="0"/>
            </a:p>
          </p:txBody>
        </p:sp>
      </p:grpSp>
      <p:sp>
        <p:nvSpPr>
          <p:cNvPr id="9" name="直接连接符 8"/>
          <p:cNvSpPr/>
          <p:nvPr/>
        </p:nvSpPr>
        <p:spPr>
          <a:xfrm rot="1800000">
            <a:off x="5221725" y="4851306"/>
            <a:ext cx="697727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697727" y="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组合 9"/>
          <p:cNvGrpSpPr/>
          <p:nvPr/>
        </p:nvGrpSpPr>
        <p:grpSpPr>
          <a:xfrm>
            <a:off x="5872714" y="4853114"/>
            <a:ext cx="1723622" cy="816864"/>
            <a:chOff x="4261850" y="3028505"/>
            <a:chExt cx="816864" cy="816864"/>
          </a:xfrm>
        </p:grpSpPr>
        <p:sp>
          <p:nvSpPr>
            <p:cNvPr id="15" name="圆角矩形 14"/>
            <p:cNvSpPr/>
            <p:nvPr/>
          </p:nvSpPr>
          <p:spPr>
            <a:xfrm>
              <a:off x="4261850" y="3028505"/>
              <a:ext cx="816864" cy="81686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圆角矩形 10"/>
            <p:cNvSpPr/>
            <p:nvPr/>
          </p:nvSpPr>
          <p:spPr>
            <a:xfrm>
              <a:off x="4301726" y="3068381"/>
              <a:ext cx="737112" cy="737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000" b="1" kern="1200" dirty="0" smtClean="0"/>
                <a:t>CSS-DOM</a:t>
              </a:r>
              <a:endParaRPr lang="zh-CN" altLang="en-US" sz="2000" b="1" kern="1200" dirty="0"/>
            </a:p>
          </p:txBody>
        </p:sp>
      </p:grpSp>
      <p:sp>
        <p:nvSpPr>
          <p:cNvPr id="11" name="直接连接符 11"/>
          <p:cNvSpPr/>
          <p:nvPr/>
        </p:nvSpPr>
        <p:spPr>
          <a:xfrm rot="9000000">
            <a:off x="2894219" y="4851306"/>
            <a:ext cx="697727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697727" y="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组合 11"/>
          <p:cNvGrpSpPr/>
          <p:nvPr/>
        </p:nvGrpSpPr>
        <p:grpSpPr>
          <a:xfrm>
            <a:off x="1043608" y="4853114"/>
            <a:ext cx="1897349" cy="816864"/>
            <a:chOff x="1017285" y="3028505"/>
            <a:chExt cx="816864" cy="816864"/>
          </a:xfrm>
        </p:grpSpPr>
        <p:sp>
          <p:nvSpPr>
            <p:cNvPr id="13" name="圆角矩形 12"/>
            <p:cNvSpPr/>
            <p:nvPr/>
          </p:nvSpPr>
          <p:spPr>
            <a:xfrm>
              <a:off x="1017285" y="3028505"/>
              <a:ext cx="816864" cy="81686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圆角矩形 13"/>
            <p:cNvSpPr/>
            <p:nvPr/>
          </p:nvSpPr>
          <p:spPr>
            <a:xfrm>
              <a:off x="1057161" y="3068381"/>
              <a:ext cx="737112" cy="737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100" b="1" dirty="0"/>
                <a:t>HTML-DOM</a:t>
              </a:r>
              <a:endParaRPr lang="zh-CN" altLang="en-US" sz="2100" b="1" dirty="0"/>
            </a:p>
          </p:txBody>
        </p:sp>
      </p:grpSp>
      <p:sp>
        <p:nvSpPr>
          <p:cNvPr id="22" name="矩形 21"/>
          <p:cNvSpPr/>
          <p:nvPr/>
        </p:nvSpPr>
        <p:spPr bwMode="auto">
          <a:xfrm>
            <a:off x="1648968" y="5877272"/>
            <a:ext cx="5371304" cy="730307"/>
          </a:xfrm>
          <a:prstGeom prst="rect">
            <a:avLst/>
          </a:prstGeom>
          <a:solidFill>
            <a:srgbClr val="0070C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000" b="1" dirty="0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如何获取网页元素并操作？</a:t>
            </a:r>
            <a:endParaRPr lang="zh-CN" altLang="en-US" sz="2000" b="1" dirty="0">
              <a:solidFill>
                <a:srgbClr val="FBFFF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6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37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4048" y="70634"/>
            <a:ext cx="3960565" cy="95410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节点和节点关系</a:t>
            </a:r>
            <a:endParaRPr dirty="0"/>
          </a:p>
        </p:txBody>
      </p:sp>
      <p:sp>
        <p:nvSpPr>
          <p:cNvPr id="11" name="直接连接符 3"/>
          <p:cNvSpPr/>
          <p:nvPr/>
        </p:nvSpPr>
        <p:spPr>
          <a:xfrm>
            <a:off x="7167431" y="4871816"/>
            <a:ext cx="91440" cy="4175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175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直接连接符 5"/>
          <p:cNvSpPr/>
          <p:nvPr/>
        </p:nvSpPr>
        <p:spPr>
          <a:xfrm>
            <a:off x="4484081" y="4871816"/>
            <a:ext cx="91440" cy="4175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175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直接连接符 7"/>
          <p:cNvSpPr/>
          <p:nvPr/>
        </p:nvSpPr>
        <p:spPr>
          <a:xfrm>
            <a:off x="3213777" y="2418724"/>
            <a:ext cx="2193374" cy="4175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84540"/>
                </a:lnTo>
                <a:lnTo>
                  <a:pt x="2193374" y="284540"/>
                </a:lnTo>
                <a:lnTo>
                  <a:pt x="2193374" y="4175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直接连接符 8"/>
          <p:cNvSpPr/>
          <p:nvPr/>
        </p:nvSpPr>
        <p:spPr>
          <a:xfrm>
            <a:off x="974683" y="4871816"/>
            <a:ext cx="91440" cy="4175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175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直接连接符 9"/>
          <p:cNvSpPr/>
          <p:nvPr/>
        </p:nvSpPr>
        <p:spPr>
          <a:xfrm>
            <a:off x="974683" y="3714869"/>
            <a:ext cx="91440" cy="4175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175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直接连接符 10"/>
          <p:cNvSpPr/>
          <p:nvPr/>
        </p:nvSpPr>
        <p:spPr>
          <a:xfrm>
            <a:off x="1020403" y="2418724"/>
            <a:ext cx="2193374" cy="4175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193374" y="0"/>
                </a:moveTo>
                <a:lnTo>
                  <a:pt x="2193374" y="284540"/>
                </a:lnTo>
                <a:lnTo>
                  <a:pt x="0" y="284540"/>
                </a:lnTo>
                <a:lnTo>
                  <a:pt x="0" y="4175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直接连接符 11"/>
          <p:cNvSpPr/>
          <p:nvPr/>
        </p:nvSpPr>
        <p:spPr>
          <a:xfrm>
            <a:off x="3168057" y="1532334"/>
            <a:ext cx="91440" cy="4175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1753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圆角矩形 20"/>
          <p:cNvSpPr/>
          <p:nvPr/>
        </p:nvSpPr>
        <p:spPr>
          <a:xfrm>
            <a:off x="1357436" y="620688"/>
            <a:ext cx="3172365" cy="911646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2" name="组合 21"/>
          <p:cNvGrpSpPr/>
          <p:nvPr/>
        </p:nvGrpSpPr>
        <p:grpSpPr>
          <a:xfrm>
            <a:off x="1516955" y="772231"/>
            <a:ext cx="3172366" cy="760104"/>
            <a:chOff x="2019961" y="152813"/>
            <a:chExt cx="3712681" cy="911646"/>
          </a:xfrm>
        </p:grpSpPr>
        <p:sp>
          <p:nvSpPr>
            <p:cNvPr id="67" name="圆角矩形 66"/>
            <p:cNvSpPr/>
            <p:nvPr/>
          </p:nvSpPr>
          <p:spPr>
            <a:xfrm>
              <a:off x="2019961" y="152813"/>
              <a:ext cx="3712681" cy="9116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8" name="圆角矩形 14"/>
            <p:cNvSpPr/>
            <p:nvPr/>
          </p:nvSpPr>
          <p:spPr>
            <a:xfrm>
              <a:off x="2046662" y="179514"/>
              <a:ext cx="3659279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200" kern="1200" dirty="0" smtClean="0"/>
                <a:t>文档：</a:t>
              </a:r>
              <a:r>
                <a:rPr lang="en-US" altLang="zh-CN" sz="2200" kern="1200" dirty="0" smtClean="0"/>
                <a:t>document</a:t>
              </a:r>
              <a:endParaRPr lang="zh-CN" altLang="en-US" sz="2200" kern="1200" dirty="0"/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1428401" y="1698644"/>
            <a:ext cx="3051092" cy="72008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4" name="组合 23"/>
          <p:cNvGrpSpPr/>
          <p:nvPr/>
        </p:nvGrpSpPr>
        <p:grpSpPr>
          <a:xfrm>
            <a:off x="1587919" y="1850187"/>
            <a:ext cx="3051092" cy="698990"/>
            <a:chOff x="2090926" y="1481997"/>
            <a:chExt cx="3570752" cy="884945"/>
          </a:xfrm>
        </p:grpSpPr>
        <p:sp>
          <p:nvSpPr>
            <p:cNvPr id="65" name="圆角矩形 64"/>
            <p:cNvSpPr/>
            <p:nvPr/>
          </p:nvSpPr>
          <p:spPr>
            <a:xfrm>
              <a:off x="2090926" y="1481997"/>
              <a:ext cx="3570752" cy="7601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6" name="圆角矩形 17"/>
            <p:cNvSpPr/>
            <p:nvPr/>
          </p:nvSpPr>
          <p:spPr>
            <a:xfrm>
              <a:off x="2117627" y="1508698"/>
              <a:ext cx="3517350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200" kern="1200" dirty="0" smtClean="0"/>
                <a:t>根节点：</a:t>
              </a:r>
              <a:r>
                <a:rPr lang="en-US" altLang="zh-CN" sz="2200" kern="1200" dirty="0" smtClean="0"/>
                <a:t>&lt;html&gt;</a:t>
              </a:r>
              <a:endParaRPr lang="zh-CN" altLang="en-US" sz="2200" kern="1200" dirty="0"/>
            </a:p>
          </p:txBody>
        </p:sp>
      </p:grpSp>
      <p:sp>
        <p:nvSpPr>
          <p:cNvPr id="25" name="圆角矩形 24"/>
          <p:cNvSpPr/>
          <p:nvPr/>
        </p:nvSpPr>
        <p:spPr>
          <a:xfrm>
            <a:off x="302571" y="2942419"/>
            <a:ext cx="1435663" cy="833866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6" name="组合 25"/>
          <p:cNvGrpSpPr/>
          <p:nvPr/>
        </p:nvGrpSpPr>
        <p:grpSpPr>
          <a:xfrm>
            <a:off x="462090" y="3093962"/>
            <a:ext cx="1435663" cy="695254"/>
            <a:chOff x="965097" y="2811182"/>
            <a:chExt cx="1435663" cy="911646"/>
          </a:xfrm>
        </p:grpSpPr>
        <p:sp>
          <p:nvSpPr>
            <p:cNvPr id="63" name="圆角矩形 62"/>
            <p:cNvSpPr/>
            <p:nvPr/>
          </p:nvSpPr>
          <p:spPr>
            <a:xfrm>
              <a:off x="965097" y="2811182"/>
              <a:ext cx="1435663" cy="9116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圆角矩形 20"/>
            <p:cNvSpPr/>
            <p:nvPr/>
          </p:nvSpPr>
          <p:spPr>
            <a:xfrm>
              <a:off x="991798" y="2837883"/>
              <a:ext cx="1382261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200" kern="1200" dirty="0" smtClean="0"/>
                <a:t>&lt;head&gt;</a:t>
              </a:r>
              <a:endParaRPr lang="zh-CN" altLang="en-US" sz="2200" kern="1200" dirty="0"/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302571" y="4132408"/>
            <a:ext cx="1123561" cy="72634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8" name="组合 27"/>
          <p:cNvGrpSpPr/>
          <p:nvPr/>
        </p:nvGrpSpPr>
        <p:grpSpPr>
          <a:xfrm>
            <a:off x="462090" y="4283950"/>
            <a:ext cx="1123561" cy="605603"/>
            <a:chOff x="965097" y="4140367"/>
            <a:chExt cx="1435663" cy="911646"/>
          </a:xfrm>
        </p:grpSpPr>
        <p:sp>
          <p:nvSpPr>
            <p:cNvPr id="61" name="圆角矩形 60"/>
            <p:cNvSpPr/>
            <p:nvPr/>
          </p:nvSpPr>
          <p:spPr>
            <a:xfrm>
              <a:off x="965097" y="4140367"/>
              <a:ext cx="1435663" cy="9116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圆角矩形 23"/>
            <p:cNvSpPr/>
            <p:nvPr/>
          </p:nvSpPr>
          <p:spPr>
            <a:xfrm>
              <a:off x="991798" y="4167068"/>
              <a:ext cx="1382261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200" kern="1200" dirty="0" smtClean="0"/>
                <a:t>Title</a:t>
              </a:r>
              <a:endParaRPr lang="zh-CN" altLang="en-US" sz="2200" kern="1200" dirty="0"/>
            </a:p>
          </p:txBody>
        </p:sp>
      </p:grpSp>
      <p:sp>
        <p:nvSpPr>
          <p:cNvPr id="29" name="圆角矩形 28"/>
          <p:cNvSpPr/>
          <p:nvPr/>
        </p:nvSpPr>
        <p:spPr>
          <a:xfrm>
            <a:off x="302571" y="5145338"/>
            <a:ext cx="2156961" cy="777123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0" name="组合 29"/>
          <p:cNvGrpSpPr/>
          <p:nvPr/>
        </p:nvGrpSpPr>
        <p:grpSpPr>
          <a:xfrm>
            <a:off x="462090" y="5296881"/>
            <a:ext cx="2156961" cy="626834"/>
            <a:chOff x="965097" y="5469551"/>
            <a:chExt cx="1435663" cy="911646"/>
          </a:xfrm>
        </p:grpSpPr>
        <p:sp>
          <p:nvSpPr>
            <p:cNvPr id="59" name="圆角矩形 58"/>
            <p:cNvSpPr/>
            <p:nvPr/>
          </p:nvSpPr>
          <p:spPr>
            <a:xfrm>
              <a:off x="965097" y="5469551"/>
              <a:ext cx="1435663" cy="9116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圆角矩形 26"/>
            <p:cNvSpPr/>
            <p:nvPr/>
          </p:nvSpPr>
          <p:spPr>
            <a:xfrm>
              <a:off x="991798" y="5496252"/>
              <a:ext cx="1382261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文本：</a:t>
              </a:r>
              <a:r>
                <a:rPr lang="en-US" altLang="zh-CN" sz="2000" kern="1200" dirty="0" smtClean="0"/>
                <a:t>DOM</a:t>
              </a:r>
              <a:r>
                <a:rPr lang="zh-CN" altLang="en-US" sz="2000" kern="1200" dirty="0" smtClean="0"/>
                <a:t>节点</a:t>
              </a:r>
              <a:endParaRPr lang="zh-CN" altLang="en-US" sz="2000" kern="1200" dirty="0"/>
            </a:p>
          </p:txBody>
        </p:sp>
      </p:grpSp>
      <p:sp>
        <p:nvSpPr>
          <p:cNvPr id="31" name="圆角矩形 30"/>
          <p:cNvSpPr/>
          <p:nvPr/>
        </p:nvSpPr>
        <p:spPr>
          <a:xfrm>
            <a:off x="4689320" y="2942419"/>
            <a:ext cx="1435663" cy="833866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2" name="组合 31"/>
          <p:cNvGrpSpPr/>
          <p:nvPr/>
        </p:nvGrpSpPr>
        <p:grpSpPr>
          <a:xfrm>
            <a:off x="4848838" y="3093962"/>
            <a:ext cx="1435663" cy="674891"/>
            <a:chOff x="5351845" y="2811182"/>
            <a:chExt cx="1435663" cy="911646"/>
          </a:xfrm>
        </p:grpSpPr>
        <p:sp>
          <p:nvSpPr>
            <p:cNvPr id="57" name="圆角矩形 56"/>
            <p:cNvSpPr/>
            <p:nvPr/>
          </p:nvSpPr>
          <p:spPr>
            <a:xfrm>
              <a:off x="5351845" y="2811182"/>
              <a:ext cx="1435663" cy="9116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圆角矩形 29"/>
            <p:cNvSpPr/>
            <p:nvPr/>
          </p:nvSpPr>
          <p:spPr>
            <a:xfrm>
              <a:off x="5378546" y="2837883"/>
              <a:ext cx="1382261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200" kern="1200" dirty="0" smtClean="0"/>
                <a:t>&lt;body&gt;</a:t>
              </a:r>
              <a:endParaRPr lang="zh-CN" altLang="en-US" sz="2200" kern="1200" dirty="0"/>
            </a:p>
          </p:txBody>
        </p:sp>
      </p:grpSp>
      <p:sp>
        <p:nvSpPr>
          <p:cNvPr id="33" name="圆角矩形 32"/>
          <p:cNvSpPr/>
          <p:nvPr/>
        </p:nvSpPr>
        <p:spPr>
          <a:xfrm>
            <a:off x="2057271" y="4132408"/>
            <a:ext cx="1123561" cy="72634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4" name="组合 33"/>
          <p:cNvGrpSpPr/>
          <p:nvPr/>
        </p:nvGrpSpPr>
        <p:grpSpPr>
          <a:xfrm>
            <a:off x="2216789" y="4283950"/>
            <a:ext cx="1123561" cy="587866"/>
            <a:chOff x="2719796" y="4140367"/>
            <a:chExt cx="1435663" cy="911646"/>
          </a:xfrm>
        </p:grpSpPr>
        <p:sp>
          <p:nvSpPr>
            <p:cNvPr id="55" name="圆角矩形 54"/>
            <p:cNvSpPr/>
            <p:nvPr/>
          </p:nvSpPr>
          <p:spPr>
            <a:xfrm>
              <a:off x="2719796" y="4140367"/>
              <a:ext cx="1435663" cy="9116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圆角矩形 32"/>
            <p:cNvSpPr/>
            <p:nvPr/>
          </p:nvSpPr>
          <p:spPr>
            <a:xfrm>
              <a:off x="2746497" y="4167068"/>
              <a:ext cx="1382261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200" kern="1200" dirty="0" smtClean="0"/>
                <a:t>&lt;</a:t>
              </a:r>
              <a:r>
                <a:rPr lang="en-US" altLang="zh-CN" sz="2200" kern="1200" dirty="0" err="1" smtClean="0"/>
                <a:t>img</a:t>
              </a:r>
              <a:r>
                <a:rPr lang="en-US" altLang="zh-CN" sz="2200" kern="1200" dirty="0" smtClean="0"/>
                <a:t>&gt;</a:t>
              </a:r>
              <a:endParaRPr lang="zh-CN" altLang="en-US" sz="2200" kern="1200" dirty="0"/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4081009" y="4132408"/>
            <a:ext cx="1123561" cy="72634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6" name="组合 35"/>
          <p:cNvGrpSpPr/>
          <p:nvPr/>
        </p:nvGrpSpPr>
        <p:grpSpPr>
          <a:xfrm>
            <a:off x="4240527" y="4283950"/>
            <a:ext cx="1123561" cy="587866"/>
            <a:chOff x="4474495" y="4140367"/>
            <a:chExt cx="1435663" cy="911646"/>
          </a:xfrm>
        </p:grpSpPr>
        <p:sp>
          <p:nvSpPr>
            <p:cNvPr id="53" name="圆角矩形 52"/>
            <p:cNvSpPr/>
            <p:nvPr/>
          </p:nvSpPr>
          <p:spPr>
            <a:xfrm>
              <a:off x="4474495" y="4140367"/>
              <a:ext cx="1435663" cy="9116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圆角矩形 35"/>
            <p:cNvSpPr/>
            <p:nvPr/>
          </p:nvSpPr>
          <p:spPr>
            <a:xfrm>
              <a:off x="4501196" y="4167068"/>
              <a:ext cx="1382261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200" kern="1200" dirty="0" smtClean="0"/>
                <a:t>&lt;h1&gt;</a:t>
              </a:r>
              <a:endParaRPr lang="zh-CN" altLang="en-US" sz="2200" kern="1200" dirty="0"/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3389108" y="5145338"/>
            <a:ext cx="2463534" cy="777123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8" name="组合 37"/>
          <p:cNvGrpSpPr/>
          <p:nvPr/>
        </p:nvGrpSpPr>
        <p:grpSpPr>
          <a:xfrm>
            <a:off x="3548626" y="5296881"/>
            <a:ext cx="2463534" cy="626834"/>
            <a:chOff x="4474495" y="5469551"/>
            <a:chExt cx="1435663" cy="911646"/>
          </a:xfrm>
        </p:grpSpPr>
        <p:sp>
          <p:nvSpPr>
            <p:cNvPr id="51" name="圆角矩形 50"/>
            <p:cNvSpPr/>
            <p:nvPr/>
          </p:nvSpPr>
          <p:spPr>
            <a:xfrm>
              <a:off x="4474495" y="5469551"/>
              <a:ext cx="1435663" cy="9116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圆角矩形 38"/>
            <p:cNvSpPr/>
            <p:nvPr/>
          </p:nvSpPr>
          <p:spPr>
            <a:xfrm>
              <a:off x="4501196" y="5496252"/>
              <a:ext cx="1382261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文本：喜欢的水果</a:t>
              </a:r>
              <a:endParaRPr lang="zh-CN" altLang="en-US" sz="2000" kern="1200" dirty="0"/>
            </a:p>
          </p:txBody>
        </p:sp>
      </p:grpSp>
      <p:sp>
        <p:nvSpPr>
          <p:cNvPr id="39" name="圆角矩形 38"/>
          <p:cNvSpPr/>
          <p:nvPr/>
        </p:nvSpPr>
        <p:spPr>
          <a:xfrm>
            <a:off x="6530712" y="4150145"/>
            <a:ext cx="1123561" cy="72634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0" name="组合 39"/>
          <p:cNvGrpSpPr/>
          <p:nvPr/>
        </p:nvGrpSpPr>
        <p:grpSpPr>
          <a:xfrm>
            <a:off x="6690230" y="4301687"/>
            <a:ext cx="1123561" cy="587866"/>
            <a:chOff x="6229194" y="4140367"/>
            <a:chExt cx="1435663" cy="911646"/>
          </a:xfrm>
        </p:grpSpPr>
        <p:sp>
          <p:nvSpPr>
            <p:cNvPr id="49" name="圆角矩形 48"/>
            <p:cNvSpPr/>
            <p:nvPr/>
          </p:nvSpPr>
          <p:spPr>
            <a:xfrm>
              <a:off x="6229194" y="4140367"/>
              <a:ext cx="1435663" cy="9116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圆角矩形 41"/>
            <p:cNvSpPr/>
            <p:nvPr/>
          </p:nvSpPr>
          <p:spPr>
            <a:xfrm>
              <a:off x="6255895" y="4167068"/>
              <a:ext cx="1382261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200" kern="1200" dirty="0" smtClean="0"/>
                <a:t>&lt;p&gt;</a:t>
              </a:r>
              <a:endParaRPr lang="zh-CN" altLang="en-US" sz="2200" kern="1200" dirty="0"/>
            </a:p>
          </p:txBody>
        </p:sp>
      </p:grpSp>
      <p:sp>
        <p:nvSpPr>
          <p:cNvPr id="41" name="圆角矩形 40"/>
          <p:cNvSpPr/>
          <p:nvPr/>
        </p:nvSpPr>
        <p:spPr>
          <a:xfrm>
            <a:off x="6156176" y="5131626"/>
            <a:ext cx="2136066" cy="777123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2" name="组合 41"/>
          <p:cNvGrpSpPr/>
          <p:nvPr/>
        </p:nvGrpSpPr>
        <p:grpSpPr>
          <a:xfrm>
            <a:off x="6315694" y="5283169"/>
            <a:ext cx="2136066" cy="626834"/>
            <a:chOff x="6229194" y="5469551"/>
            <a:chExt cx="1435663" cy="911646"/>
          </a:xfrm>
        </p:grpSpPr>
        <p:sp>
          <p:nvSpPr>
            <p:cNvPr id="47" name="圆角矩形 46"/>
            <p:cNvSpPr/>
            <p:nvPr/>
          </p:nvSpPr>
          <p:spPr>
            <a:xfrm>
              <a:off x="6229194" y="5469551"/>
              <a:ext cx="1435663" cy="9116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圆角矩形 44"/>
            <p:cNvSpPr/>
            <p:nvPr/>
          </p:nvSpPr>
          <p:spPr>
            <a:xfrm>
              <a:off x="6255895" y="5496252"/>
              <a:ext cx="1382261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文本：</a:t>
              </a:r>
              <a:r>
                <a:rPr lang="en-US" altLang="zh-CN" sz="2000" kern="1200" dirty="0" smtClean="0"/>
                <a:t>DOM</a:t>
              </a:r>
              <a:r>
                <a:rPr lang="zh-CN" altLang="en-US" sz="2000" kern="1200" dirty="0" smtClean="0"/>
                <a:t>应用</a:t>
              </a:r>
              <a:endParaRPr lang="zh-CN" altLang="en-US" sz="2000" kern="1200" dirty="0"/>
            </a:p>
          </p:txBody>
        </p:sp>
      </p:grpSp>
      <p:cxnSp>
        <p:nvCxnSpPr>
          <p:cNvPr id="10" name="直接连接符 9"/>
          <p:cNvCxnSpPr>
            <a:stCxn id="35" idx="0"/>
          </p:cNvCxnSpPr>
          <p:nvPr/>
        </p:nvCxnSpPr>
        <p:spPr bwMode="auto">
          <a:xfrm flipV="1">
            <a:off x="4642790" y="3923638"/>
            <a:ext cx="0" cy="208770"/>
          </a:xfrm>
          <a:prstGeom prst="line">
            <a:avLst/>
          </a:pr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18436" name="肘形连接符 18435"/>
          <p:cNvCxnSpPr>
            <a:endCxn id="39" idx="0"/>
          </p:cNvCxnSpPr>
          <p:nvPr/>
        </p:nvCxnSpPr>
        <p:spPr bwMode="auto">
          <a:xfrm>
            <a:off x="2773550" y="3923638"/>
            <a:ext cx="4318943" cy="226507"/>
          </a:xfrm>
          <a:prstGeom prst="bentConnector2">
            <a:avLst/>
          </a:pr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78" name="直接连接符 77"/>
          <p:cNvCxnSpPr/>
          <p:nvPr/>
        </p:nvCxnSpPr>
        <p:spPr bwMode="auto">
          <a:xfrm flipH="1" flipV="1">
            <a:off x="2773550" y="3923638"/>
            <a:ext cx="1" cy="208770"/>
          </a:xfrm>
          <a:prstGeom prst="line">
            <a:avLst/>
          </a:pr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80" name="直接连接符 79"/>
          <p:cNvCxnSpPr/>
          <p:nvPr/>
        </p:nvCxnSpPr>
        <p:spPr bwMode="auto">
          <a:xfrm flipH="1" flipV="1">
            <a:off x="5576908" y="3714868"/>
            <a:ext cx="1" cy="208770"/>
          </a:xfrm>
          <a:prstGeom prst="line">
            <a:avLst/>
          </a:pr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grpSp>
        <p:nvGrpSpPr>
          <p:cNvPr id="85" name="组合 14"/>
          <p:cNvGrpSpPr>
            <a:grpSpLocks/>
          </p:cNvGrpSpPr>
          <p:nvPr/>
        </p:nvGrpSpPr>
        <p:grpSpPr bwMode="auto">
          <a:xfrm>
            <a:off x="2286001" y="6143625"/>
            <a:ext cx="3566641" cy="428625"/>
            <a:chOff x="3143240" y="5143512"/>
            <a:chExt cx="5072134" cy="428628"/>
          </a:xfrm>
        </p:grpSpPr>
        <p:sp>
          <p:nvSpPr>
            <p:cNvPr id="86" name="圆角矩形 8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7" name="圆角矩形 86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8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TextBox 88"/>
            <p:cNvSpPr txBox="1"/>
            <p:nvPr/>
          </p:nvSpPr>
          <p:spPr bwMode="auto">
            <a:xfrm>
              <a:off x="4443589" y="5187962"/>
              <a:ext cx="3212809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：文档结构</a:t>
              </a:r>
            </a:p>
          </p:txBody>
        </p:sp>
      </p:grpSp>
      <p:sp>
        <p:nvSpPr>
          <p:cNvPr id="69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7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4128" y="285728"/>
            <a:ext cx="3240484" cy="523220"/>
          </a:xfrm>
        </p:spPr>
        <p:txBody>
          <a:bodyPr/>
          <a:lstStyle/>
          <a:p>
            <a:r>
              <a:rPr lang="zh-CN" altLang="en-US" dirty="0" smtClean="0"/>
              <a:t>访问节点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8036218" cy="18545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 err="1"/>
              <a:t>getElement</a:t>
            </a:r>
            <a:r>
              <a:rPr lang="zh-CN" altLang="en-US" dirty="0"/>
              <a:t>系列方法访问指定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getElementById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getElementsByName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getElementsByTagName</a:t>
            </a:r>
            <a:r>
              <a:rPr lang="en-US" altLang="zh-CN" dirty="0"/>
              <a:t>()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根据层次关系访问节点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8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46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4357688" y="286077"/>
            <a:ext cx="4606925" cy="52322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根据层次关系访问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2-1</a:t>
            </a:r>
            <a:endParaRPr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45561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节点属性</a:t>
            </a:r>
          </a:p>
        </p:txBody>
      </p:sp>
      <p:sp>
        <p:nvSpPr>
          <p:cNvPr id="7" name="Rectangle 109"/>
          <p:cNvSpPr>
            <a:spLocks noChangeArrowheads="1"/>
          </p:cNvSpPr>
          <p:nvPr/>
        </p:nvSpPr>
        <p:spPr bwMode="auto">
          <a:xfrm>
            <a:off x="539750" y="1268413"/>
            <a:ext cx="82296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Tx/>
              <a:buBlip>
                <a:blip r:embed="rId3"/>
              </a:buBlip>
              <a:defRPr/>
            </a:pPr>
            <a:endParaRPr lang="zh-CN" altLang="en-US" sz="2800" b="1" dirty="0">
              <a:latin typeface="+mn-lt"/>
              <a:ea typeface="+mn-ea"/>
            </a:endParaRP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73938"/>
              </p:ext>
            </p:extLst>
          </p:nvPr>
        </p:nvGraphicFramePr>
        <p:xfrm>
          <a:off x="928662" y="1916832"/>
          <a:ext cx="7099722" cy="4032448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999626"/>
                <a:gridCol w="5100096"/>
              </a:tblGrid>
              <a:tr h="5821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属性名称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描述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98777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parentNode</a:t>
                      </a:r>
                      <a:endParaRPr lang="zh-CN" sz="1800" kern="1050" dirty="0">
                        <a:effectLst/>
                        <a:latin typeface="+mj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effectLst/>
                          <a:latin typeface="+mj-lt"/>
                          <a:ea typeface="+mn-ea"/>
                          <a:cs typeface="Times New Roman"/>
                        </a:rPr>
                        <a:t>返回节点的父节点</a:t>
                      </a:r>
                    </a:p>
                  </a:txBody>
                  <a:tcPr marL="108000" marR="10800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3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 smtClean="0"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childNodes</a:t>
                      </a:r>
                      <a:endParaRPr lang="zh-CN" sz="1800" kern="1050" dirty="0">
                        <a:effectLst/>
                        <a:latin typeface="+mj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返回子节点集合，</a:t>
                      </a:r>
                      <a:r>
                        <a:rPr lang="en-US" sz="1800" kern="105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childNodes</a:t>
                      </a:r>
                      <a:r>
                        <a:rPr lang="en-US" sz="1800" kern="105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[i]</a:t>
                      </a:r>
                      <a:endParaRPr lang="zh-CN" sz="1800" kern="105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108000" marR="10800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037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firstChild</a:t>
                      </a:r>
                      <a:endParaRPr lang="zh-CN" sz="1800" kern="1050" dirty="0">
                        <a:effectLst/>
                        <a:latin typeface="+mj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返回节点的第一个子节点，最普遍的用法是访问该元素的文本节点</a:t>
                      </a:r>
                    </a:p>
                  </a:txBody>
                  <a:tcPr marL="108000" marR="10800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lastChild</a:t>
                      </a:r>
                      <a:endParaRPr lang="zh-CN" sz="1800" kern="1050" dirty="0">
                        <a:effectLst/>
                        <a:latin typeface="+mj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返回节点的最后一个子节点</a:t>
                      </a:r>
                    </a:p>
                  </a:txBody>
                  <a:tcPr marL="108000" marR="10800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nextSibling</a:t>
                      </a:r>
                      <a:endParaRPr lang="zh-CN" sz="1800" kern="1050" dirty="0">
                        <a:effectLst/>
                        <a:latin typeface="+mj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下一个节点</a:t>
                      </a:r>
                    </a:p>
                  </a:txBody>
                  <a:tcPr marL="108000" marR="10800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previousSibling</a:t>
                      </a:r>
                      <a:endParaRPr lang="zh-CN" sz="1800" kern="1050" dirty="0">
                        <a:effectLst/>
                        <a:latin typeface="+mj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上一个节点</a:t>
                      </a:r>
                    </a:p>
                  </a:txBody>
                  <a:tcPr marL="108000" marR="10800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8" name="组合 14"/>
          <p:cNvGrpSpPr>
            <a:grpSpLocks/>
          </p:cNvGrpSpPr>
          <p:nvPr/>
        </p:nvGrpSpPr>
        <p:grpSpPr bwMode="auto">
          <a:xfrm>
            <a:off x="2286001" y="6143625"/>
            <a:ext cx="3566641" cy="428625"/>
            <a:chOff x="3143240" y="5143512"/>
            <a:chExt cx="5072134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1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 bwMode="auto">
            <a:xfrm>
              <a:off x="4242013" y="5187962"/>
              <a:ext cx="361596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：访问节点</a:t>
              </a:r>
            </a:p>
          </p:txBody>
        </p:sp>
      </p:grpSp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9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 rtlCol="0" anchor="ctr"/>
      <a:lstStyle>
        <a:defPPr algn="ctr"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7999</TotalTime>
  <Words>2144</Words>
  <Application>Microsoft Office PowerPoint</Application>
  <PresentationFormat>全屏显示(4:3)</PresentationFormat>
  <Paragraphs>426</Paragraphs>
  <Slides>34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汉仪书宋二简</vt:lpstr>
      <vt:lpstr>黑体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模板</vt:lpstr>
      <vt:lpstr>PowerPoint 演示文稿</vt:lpstr>
      <vt:lpstr>预习检查</vt:lpstr>
      <vt:lpstr>回顾与作业点评</vt:lpstr>
      <vt:lpstr>本章任务</vt:lpstr>
      <vt:lpstr>本章目标</vt:lpstr>
      <vt:lpstr>操作DOM</vt:lpstr>
      <vt:lpstr>节点和节点关系</vt:lpstr>
      <vt:lpstr>访问节点</vt:lpstr>
      <vt:lpstr>根据层次关系访问节点2-1</vt:lpstr>
      <vt:lpstr>根据层次关系访问节点2-2</vt:lpstr>
      <vt:lpstr>学员操作—访问当当购物车页面节点</vt:lpstr>
      <vt:lpstr>共性问题集中讲解</vt:lpstr>
      <vt:lpstr>节点信息</vt:lpstr>
      <vt:lpstr>操作节点</vt:lpstr>
      <vt:lpstr>操作节点的属性</vt:lpstr>
      <vt:lpstr>创建和插入节点</vt:lpstr>
      <vt:lpstr>删除和替换节点</vt:lpstr>
      <vt:lpstr>学员操作—操作当当购物车页面</vt:lpstr>
      <vt:lpstr>共性问题集中讲解</vt:lpstr>
      <vt:lpstr>操作节点样式</vt:lpstr>
      <vt:lpstr>style属性</vt:lpstr>
      <vt:lpstr>我的购物车</vt:lpstr>
      <vt:lpstr>className属性</vt:lpstr>
      <vt:lpstr>获取元素的样式</vt:lpstr>
      <vt:lpstr>学员操作—制作课工场论坛发贴3-1</vt:lpstr>
      <vt:lpstr>学员操作—制作课工场论坛发贴3-2</vt:lpstr>
      <vt:lpstr>学员操作—制作课工场论坛发贴3-3</vt:lpstr>
      <vt:lpstr>共性问题集中讲解</vt:lpstr>
      <vt:lpstr>获取元素位置</vt:lpstr>
      <vt:lpstr>HTML中元素属性</vt:lpstr>
      <vt:lpstr>元素属性应用</vt:lpstr>
      <vt:lpstr>学员操作—制作带关闭按钮的广告</vt:lpstr>
      <vt:lpstr>共性问题集中讲解</vt:lpstr>
      <vt:lpstr>总结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war</cp:lastModifiedBy>
  <cp:revision>998</cp:revision>
  <dcterms:created xsi:type="dcterms:W3CDTF">2006-03-08T06:55:38Z</dcterms:created>
  <dcterms:modified xsi:type="dcterms:W3CDTF">2017-03-20T09:16:47Z</dcterms:modified>
</cp:coreProperties>
</file>