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2"/>
  </p:notesMasterIdLst>
  <p:handoutMasterIdLst>
    <p:handoutMasterId r:id="rId43"/>
  </p:handoutMasterIdLst>
  <p:sldIdLst>
    <p:sldId id="600" r:id="rId2"/>
    <p:sldId id="572" r:id="rId3"/>
    <p:sldId id="536" r:id="rId4"/>
    <p:sldId id="538" r:id="rId5"/>
    <p:sldId id="539" r:id="rId6"/>
    <p:sldId id="540" r:id="rId7"/>
    <p:sldId id="541" r:id="rId8"/>
    <p:sldId id="579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78" r:id="rId17"/>
    <p:sldId id="555" r:id="rId18"/>
    <p:sldId id="585" r:id="rId19"/>
    <p:sldId id="587" r:id="rId20"/>
    <p:sldId id="586" r:id="rId21"/>
    <p:sldId id="588" r:id="rId22"/>
    <p:sldId id="560" r:id="rId23"/>
    <p:sldId id="577" r:id="rId24"/>
    <p:sldId id="556" r:id="rId25"/>
    <p:sldId id="590" r:id="rId26"/>
    <p:sldId id="591" r:id="rId27"/>
    <p:sldId id="557" r:id="rId28"/>
    <p:sldId id="558" r:id="rId29"/>
    <p:sldId id="597" r:id="rId30"/>
    <p:sldId id="559" r:id="rId31"/>
    <p:sldId id="589" r:id="rId32"/>
    <p:sldId id="593" r:id="rId33"/>
    <p:sldId id="596" r:id="rId34"/>
    <p:sldId id="563" r:id="rId35"/>
    <p:sldId id="564" r:id="rId36"/>
    <p:sldId id="565" r:id="rId37"/>
    <p:sldId id="598" r:id="rId38"/>
    <p:sldId id="566" r:id="rId39"/>
    <p:sldId id="576" r:id="rId40"/>
    <p:sldId id="57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 autoAdjust="0"/>
    <p:restoredTop sz="89121" autoAdjust="0"/>
  </p:normalViewPr>
  <p:slideViewPr>
    <p:cSldViewPr>
      <p:cViewPr varScale="1">
        <p:scale>
          <a:sx n="66" d="100"/>
          <a:sy n="66" d="100"/>
        </p:scale>
        <p:origin x="1476" y="7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CB8F74F-8A23-4283-9DE3-2DB10AD997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343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6E3E85-A728-4E24-BD8B-78C4DB8DE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86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22BE0-A8B6-4FB5-A2EE-64C9D5A763C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92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工厂函数在后面的章节中还有详细的讲解，这里只需讲解基本用法。</a:t>
            </a:r>
            <a:endParaRPr lang="en-US" altLang="zh-CN" dirty="0" smtClean="0"/>
          </a:p>
          <a:p>
            <a:r>
              <a:rPr lang="zh-CN" altLang="en-US" dirty="0" smtClean="0"/>
              <a:t>后面例子中一一进行讲解。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5F40F-7AFD-4E50-91B2-62D2C9E1E4C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11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、强调语法中样式名的写法；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4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73960-5E6B-4CD8-9D83-B8D815E6DE4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48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47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7870CE-1850-4C27-84B1-F64D69BFF5F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97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39A94-B2DE-460D-BA58-7D208C9886B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42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447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此处用到了</a:t>
            </a:r>
            <a:r>
              <a:rPr lang="en-US" altLang="zh-CN" smtClean="0"/>
              <a:t>id</a:t>
            </a:r>
            <a:r>
              <a:rPr lang="zh-CN" altLang="en-US" smtClean="0"/>
              <a:t>选择器，可以连同标签选择器、类选择器简单讲解一下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E5D2C-7EDA-4B74-B3F4-EED26C8541E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57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08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94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2D204B-801F-47C0-9132-24E25D7B390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24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D4F5-8152-4D83-8A04-CB72E8D3799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007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8E94B1-CDFC-472E-8122-C61EB63799E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75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1B78CE-A2D9-47EB-A435-1C2A14933F8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46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、本页代码只为了让学生对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有个大致的印象，无需详细讲解；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、让学员知道，使用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会比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实现效果有时候会更方便；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2484F-3B12-44C4-B29D-1330D895424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49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此页只让学员知道在当前的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库</a:t>
            </a:r>
            <a:r>
              <a:rPr lang="zh-CN" altLang="en-US" baseline="0" dirty="0" smtClean="0"/>
              <a:t>中，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应用最广泛即可。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5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不能带入过多的细节，让学员在以后的学习中取体会</a:t>
            </a:r>
            <a:r>
              <a:rPr lang="en-US" altLang="zh-CN" smtClean="0"/>
              <a:t>jQuery</a:t>
            </a:r>
            <a:r>
              <a:rPr lang="zh-CN" altLang="en-US" smtClean="0"/>
              <a:t>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CCA8-1568-41D3-8EA9-6B95B0943A5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31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DB10B-8B61-45E9-AFD5-F68F5FC2052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96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0" dirty="0" smtClean="0"/>
              <a:t>主要讲解</a:t>
            </a:r>
            <a:r>
              <a:rPr lang="en-US" altLang="zh-CN" b="0" dirty="0" smtClean="0">
                <a:solidFill>
                  <a:srgbClr val="FF0000"/>
                </a:solidFill>
                <a:ea typeface="宋体" charset="-122"/>
              </a:rPr>
              <a:t>$(document))</a:t>
            </a:r>
            <a:r>
              <a:rPr lang="zh-CN" altLang="en-US" b="0" dirty="0" smtClean="0">
                <a:solidFill>
                  <a:srgbClr val="FF0000"/>
                </a:solidFill>
                <a:ea typeface="宋体" charset="-122"/>
              </a:rPr>
              <a:t>的作用即可。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9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1C88C-B84B-4504-A9E6-95C81693983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2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针对学员在练习过程中的问题，进行集中讲解，如果没有问题，大部分学</a:t>
            </a:r>
            <a:r>
              <a:rPr lang="zh-CN" altLang="en-US" baseline="0" dirty="0" smtClean="0"/>
              <a:t>员都顺利完成，则此页不需要讲解。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179A4-25BF-4123-BC45-3C4E98CFA6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03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798D1-01CD-4D63-9C5E-60AD3AEC67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7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FD20C-3EBD-4995-8C1F-7C83B83B116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1619F-0F7B-4AC4-BD4F-7C125EA86F5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7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0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3F2A5-5A3B-4F44-9B5D-F9203275CEC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71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0DFD-0545-4441-A4B2-3FD6A46D1E9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88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B3B90-E572-403E-B963-889CB830D80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8F4E-0286-47B0-95E5-84E91C12048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6D4C-4C66-4D93-BD9C-4AD28BAB298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D8D01-FDCB-49AA-9DA3-65080767097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07C7D-6CE2-4EE3-814D-72D7288E746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6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9E69675B-9135-4ED2-8665-098558A13CA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  <p:sldLayoutId id="21474844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2708920"/>
            <a:ext cx="7772400" cy="7858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4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第五章  初识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的优势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体积小，压缩后只有</a:t>
            </a:r>
            <a:r>
              <a:rPr lang="en-US" smtClean="0"/>
              <a:t>100KB</a:t>
            </a:r>
            <a:r>
              <a:rPr lang="zh-CN" altLang="en-US" smtClean="0"/>
              <a:t>左右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强大的选择器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出色的</a:t>
            </a:r>
            <a:r>
              <a:rPr lang="en-US" smtClean="0"/>
              <a:t>DOM</a:t>
            </a:r>
            <a:r>
              <a:rPr lang="zh-CN" altLang="en-US" smtClean="0"/>
              <a:t>封装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可靠的事件处理机制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出色的浏览器兼容性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使用隐式迭代简化编程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丰富的插件支持</a:t>
            </a:r>
            <a:endParaRPr lang="en-US" altLang="zh-CN" dirty="0" smtClean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2016年工作\ACCP8.0产品开发\jQuery\案例源码\chapter05\Chapter05截图\图5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7694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9725" y="285750"/>
            <a:ext cx="2274888" cy="523875"/>
          </a:xfrm>
        </p:spPr>
        <p:txBody>
          <a:bodyPr/>
          <a:lstStyle/>
          <a:p>
            <a:pPr>
              <a:defRPr/>
            </a:pPr>
            <a:r>
              <a:rPr smtClean="0"/>
              <a:t>获取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进入</a:t>
            </a:r>
            <a:r>
              <a:rPr lang="en-US" smtClean="0"/>
              <a:t>jQuery</a:t>
            </a:r>
            <a:r>
              <a:rPr lang="zh-CN" altLang="en-US" smtClean="0"/>
              <a:t>官网：</a:t>
            </a:r>
            <a:r>
              <a:rPr lang="en-US" smtClean="0"/>
              <a:t>http://jquery.com</a:t>
            </a:r>
            <a:endParaRPr lang="zh-CN" alt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167235" y="3717032"/>
            <a:ext cx="250034" cy="10038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623050" y="4721801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点击此处下载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库文件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01240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库分开发版和发布版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在页面中引入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25176"/>
              </p:ext>
            </p:extLst>
          </p:nvPr>
        </p:nvGraphicFramePr>
        <p:xfrm>
          <a:off x="928662" y="1718478"/>
          <a:ext cx="7603778" cy="221457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428892"/>
                <a:gridCol w="1357322"/>
                <a:gridCol w="3817564"/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（开发版）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286KB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完整无压缩版本，主要用于测试、学习和开发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min.js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（发布版）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经过工具压缩或经过服务器开启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压缩，主要应用于发布的产品和项目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71600" y="5453057"/>
            <a:ext cx="7534026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&lt;script </a:t>
            </a:r>
            <a:r>
              <a:rPr lang="en-US" b="1" dirty="0" err="1">
                <a:ea typeface="宋体" charset="-122"/>
              </a:rPr>
              <a:t>src</a:t>
            </a:r>
            <a:r>
              <a:rPr lang="en-US" b="1" dirty="0">
                <a:ea typeface="宋体" charset="-122"/>
              </a:rPr>
              <a:t>="</a:t>
            </a:r>
            <a:r>
              <a:rPr lang="en-US" b="1" dirty="0" err="1" smtClean="0">
                <a:ea typeface="宋体" charset="-122"/>
              </a:rPr>
              <a:t>js</a:t>
            </a:r>
            <a:r>
              <a:rPr lang="en-US" b="1" dirty="0" smtClean="0">
                <a:ea typeface="宋体" charset="-122"/>
              </a:rPr>
              <a:t>/jquery-1.12.4.js</a:t>
            </a:r>
            <a:r>
              <a:rPr lang="en-US" b="1" dirty="0">
                <a:ea typeface="宋体" charset="-122"/>
              </a:rPr>
              <a:t>" type="text/</a:t>
            </a:r>
            <a:r>
              <a:rPr lang="en-US" b="1" dirty="0" err="1">
                <a:ea typeface="宋体" charset="-122"/>
              </a:rPr>
              <a:t>javascript</a:t>
            </a:r>
            <a:r>
              <a:rPr lang="en-US" b="1" dirty="0">
                <a:ea typeface="宋体" charset="-122"/>
              </a:rPr>
              <a:t>"&gt;&lt;/script&gt;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基本语法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smtClean="0"/>
              <a:t>jQuery</a:t>
            </a:r>
            <a:r>
              <a:rPr lang="zh-CN" altLang="en-US" smtClean="0"/>
              <a:t>弹出提示框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00125" y="2143125"/>
            <a:ext cx="6858000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fr-FR" altLang="en-US" b="1" dirty="0">
                <a:ea typeface="宋体" charset="-122"/>
              </a:rPr>
              <a:t>&lt;script&gt;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$(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document).ready(function()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    alert("</a:t>
            </a:r>
            <a:r>
              <a:rPr lang="zh-CN" altLang="en-US" b="1" dirty="0">
                <a:ea typeface="宋体" charset="-122"/>
              </a:rPr>
              <a:t>我欲奔赴沙场征战</a:t>
            </a:r>
            <a:r>
              <a:rPr lang="en-US" altLang="zh-CN" b="1" dirty="0" err="1">
                <a:ea typeface="宋体" charset="-122"/>
              </a:rPr>
              <a:t>jQuery</a:t>
            </a:r>
            <a:r>
              <a:rPr lang="zh-CN" altLang="en-US" b="1" dirty="0">
                <a:ea typeface="宋体" charset="-122"/>
              </a:rPr>
              <a:t>，势必攻克之！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});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fr-FR" altLang="en-US" b="1" dirty="0" err="1">
                <a:ea typeface="宋体" charset="-122"/>
              </a:rPr>
              <a:t>&lt;/script&gt;</a:t>
            </a:r>
            <a:endParaRPr lang="zh-CN" altLang="en-US" b="1" dirty="0" err="1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 err="1">
              <a:ea typeface="宋体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4143375" y="3286125"/>
            <a:ext cx="2786063" cy="500063"/>
          </a:xfrm>
          <a:prstGeom prst="borderCallout1">
            <a:avLst>
              <a:gd name="adj1" fmla="val -113313"/>
              <a:gd name="adj2" fmla="val -31581"/>
              <a:gd name="adj3" fmla="val 44480"/>
              <a:gd name="adj4" fmla="val 2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为页面加载事件绑定方法 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5715000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304774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：弹出窗口特效</a:t>
              </a:r>
            </a:p>
          </p:txBody>
        </p:sp>
      </p:grp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17115" y="1935956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$(document).ready()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smtClean="0"/>
              <a:t>$(document).ready()</a:t>
            </a:r>
            <a:r>
              <a:rPr lang="zh-CN" altLang="en-US" smtClean="0"/>
              <a:t>与</a:t>
            </a:r>
            <a:r>
              <a:rPr lang="en-US" smtClean="0"/>
              <a:t>window.onload</a:t>
            </a:r>
            <a:r>
              <a:rPr lang="zh-CN" altLang="en-US" smtClean="0"/>
              <a:t>类似，但也有区别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2357430"/>
          <a:ext cx="7715304" cy="358511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3050823"/>
                <a:gridCol w="3450035"/>
              </a:tblGrid>
              <a:tr h="43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window.onload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35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必须等待网页中所有的内容加载完毕后（包括图片、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、视频等）才能执行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网页中所有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文档结构绘制完毕后即刻执行，可能与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元素关联的内容（图片、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、视频等）并没有加载完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编写个数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同一页面不能同时编写多个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同一页面能同时编写多个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简化写法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$(function(){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执行代码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 ;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627313" y="285750"/>
            <a:ext cx="6337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编写第一个</a:t>
            </a:r>
            <a:r>
              <a:rPr lang="en-US" altLang="zh-CN" dirty="0" err="1" smtClean="0"/>
              <a:t>jQuery</a:t>
            </a:r>
            <a:r>
              <a:rPr dirty="0" smtClean="0"/>
              <a:t>程序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64661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WebStrom</a:t>
            </a:r>
            <a:r>
              <a:rPr lang="zh-CN" altLang="en-US" dirty="0"/>
              <a:t>中配置</a:t>
            </a:r>
            <a:r>
              <a:rPr lang="en-US" altLang="zh-CN" dirty="0" err="1"/>
              <a:t>jQuery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打开</a:t>
            </a:r>
            <a:r>
              <a:rPr lang="zh-CN" altLang="en-US" dirty="0"/>
              <a:t>页面时，弹出窗口，提示信息为“我编写的第一个</a:t>
            </a:r>
            <a:r>
              <a:rPr lang="en-US" altLang="zh-CN" dirty="0" err="1"/>
              <a:t>jQuery</a:t>
            </a:r>
            <a:r>
              <a:rPr lang="zh-CN" altLang="en-US" dirty="0"/>
              <a:t>程序！</a:t>
            </a:r>
            <a:r>
              <a:rPr lang="en-US" altLang="zh-CN" dirty="0" smtClean="0"/>
              <a:t>^^”</a:t>
            </a:r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786063" y="62150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464496" cy="245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2188" y="285750"/>
            <a:ext cx="28924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语法结构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44823"/>
            <a:ext cx="7645400" cy="2592239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工厂函数</a:t>
            </a:r>
            <a:r>
              <a:rPr lang="fr-FR" dirty="0" smtClean="0"/>
              <a:t>$()</a:t>
            </a:r>
            <a:r>
              <a:rPr lang="zh-CN" altLang="en-US" dirty="0" smtClean="0"/>
              <a:t>：将</a:t>
            </a:r>
            <a:r>
              <a:rPr lang="fr-FR" dirty="0" smtClean="0"/>
              <a:t>DOM</a:t>
            </a:r>
            <a:r>
              <a:rPr lang="zh-CN" altLang="en-US" dirty="0" smtClean="0"/>
              <a:t>对象转化为</a:t>
            </a:r>
            <a:r>
              <a:rPr lang="fr-FR" dirty="0" smtClean="0"/>
              <a:t>jQuery</a:t>
            </a:r>
            <a:r>
              <a:rPr lang="zh-CN" altLang="en-US" dirty="0" smtClean="0"/>
              <a:t>对象</a:t>
            </a:r>
            <a:endParaRPr lang="fr-FR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选择器</a:t>
            </a:r>
            <a:r>
              <a:rPr lang="fr-FR" dirty="0" smtClean="0"/>
              <a:t> selector</a:t>
            </a:r>
            <a:r>
              <a:rPr lang="zh-CN" altLang="en-US" dirty="0" smtClean="0"/>
              <a:t>：获取需要操作的</a:t>
            </a:r>
            <a:r>
              <a:rPr lang="en-US" dirty="0" smtClean="0"/>
              <a:t>DOM </a:t>
            </a:r>
            <a:r>
              <a:rPr lang="zh-CN" altLang="en-US" dirty="0" smtClean="0"/>
              <a:t>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方法</a:t>
            </a:r>
            <a:r>
              <a:rPr lang="en-US" dirty="0" smtClean="0"/>
              <a:t>action()</a:t>
            </a:r>
            <a:r>
              <a:rPr lang="zh-CN" altLang="en-US" dirty="0" smtClean="0"/>
              <a:t>：</a:t>
            </a:r>
            <a:r>
              <a:rPr lang="en-US" dirty="0" err="1" smtClean="0"/>
              <a:t>jQuery</a:t>
            </a:r>
            <a:r>
              <a:rPr lang="zh-CN" altLang="en-US" dirty="0" smtClean="0"/>
              <a:t>中提供的方法，其中包括绑定事件处理的方法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grpSp>
        <p:nvGrpSpPr>
          <p:cNvPr id="33797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162494"/>
            <a:ext cx="371475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$(selector).action() ;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5" y="285728"/>
            <a:ext cx="5976788" cy="523220"/>
          </a:xfrm>
        </p:spPr>
        <p:txBody>
          <a:bodyPr/>
          <a:lstStyle/>
          <a:p>
            <a:r>
              <a:rPr lang="fr-FR" altLang="zh-CN" dirty="0" smtClean="0"/>
              <a:t>jQuery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页面元素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2214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addClass</a:t>
            </a:r>
            <a:r>
              <a:rPr lang="en-US" altLang="zh-CN" dirty="0"/>
              <a:t>( )</a:t>
            </a:r>
            <a:r>
              <a:rPr lang="zh-CN" altLang="en-US" dirty="0" smtClean="0"/>
              <a:t>方法为元素添加样式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方法设置元素样式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show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/>
              <a:t>hide(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方法设置元素的显示和隐藏</a:t>
            </a:r>
            <a:endParaRPr lang="zh-CN" altLang="en-US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7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7"/>
            <a:ext cx="4606927" cy="523220"/>
          </a:xfrm>
        </p:spPr>
        <p:txBody>
          <a:bodyPr/>
          <a:lstStyle/>
          <a:p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162494"/>
            <a:ext cx="504056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jQuery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对象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.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addClass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([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样式名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]);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310581" y="2737694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$("#current").</a:t>
            </a:r>
            <a:r>
              <a:rPr lang="en-US" b="1" dirty="0" err="1">
                <a:ea typeface="宋体" charset="-122"/>
              </a:rPr>
              <a:t>addClass</a:t>
            </a:r>
            <a:r>
              <a:rPr lang="en-US" b="1" dirty="0">
                <a:ea typeface="宋体" charset="-122"/>
              </a:rPr>
              <a:t>("current");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18419" y="213285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071688" y="585787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84086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导航菜单</a:t>
              </a:r>
            </a:p>
          </p:txBody>
        </p:sp>
      </p:grpSp>
      <p:pic>
        <p:nvPicPr>
          <p:cNvPr id="5122" name="Picture 2" descr="F:\2016年工作\ACCP8.0产品开发\jQuery\案例源码\chapter05\Chapter05截图\图5.1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19870"/>
            <a:ext cx="3543310" cy="22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7987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简单描述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 err="1"/>
              <a:t>jQuery</a:t>
            </a:r>
            <a:r>
              <a:rPr lang="zh-CN" altLang="en-US" dirty="0"/>
              <a:t>的关系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的语法结构包括哪几部分？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中用于加载文档的方法是什么？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中显示和隐藏</a:t>
            </a:r>
            <a:r>
              <a:rPr lang="en-US" altLang="zh-CN" dirty="0"/>
              <a:t>HTML</a:t>
            </a:r>
            <a:r>
              <a:rPr lang="zh-CN" altLang="en-US" dirty="0"/>
              <a:t>元素的方法分别是什么？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","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")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({"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1":"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1","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2":"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2"...}) ;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5076056" y="2564904"/>
            <a:ext cx="2786063" cy="500063"/>
          </a:xfrm>
          <a:prstGeom prst="borderCallout1">
            <a:avLst>
              <a:gd name="adj1" fmla="val -81693"/>
              <a:gd name="adj2" fmla="val -10182"/>
              <a:gd name="adj3" fmla="val 49238"/>
              <a:gd name="adj4" fmla="val -69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2771800" y="642937"/>
            <a:ext cx="2786063" cy="500063"/>
          </a:xfrm>
          <a:prstGeom prst="borderCallout1">
            <a:avLst>
              <a:gd name="adj1" fmla="val 157824"/>
              <a:gd name="adj2" fmla="val 19403"/>
              <a:gd name="adj3" fmla="val 95596"/>
              <a:gd name="adj4" fmla="val 2750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设置一个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310581" y="3313758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({"background":"#c81623"});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518419" y="2708920"/>
            <a:ext cx="1000125" cy="414338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6146" name="Picture 2" descr="F:\2016年工作\ACCP8.0产品开发\jQuery\案例源码\chapter05\Chapter05截图\图5.1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5" y="3817856"/>
            <a:ext cx="4908629" cy="2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4438379" y="6279579"/>
            <a:ext cx="396044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060594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：仿京东左侧菜单</a:t>
              </a:r>
            </a:p>
          </p:txBody>
        </p:sp>
      </p:grpSp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设置元素的显示和隐藏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$(selector).show( );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$(selector).hide( );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310581" y="3313758"/>
            <a:ext cx="520858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>
                <a:ea typeface="宋体" charset="-122"/>
              </a:rPr>
              <a:t>$(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en-US" b="1" dirty="0" smtClean="0">
                <a:ea typeface="宋体" charset="-122"/>
              </a:rPr>
              <a:t>.</a:t>
            </a:r>
            <a:r>
              <a:rPr lang="en-US" b="1" dirty="0" err="1" smtClean="0">
                <a:ea typeface="宋体" charset="-122"/>
              </a:rPr>
              <a:t>nav</a:t>
            </a:r>
            <a:r>
              <a:rPr lang="en-US" b="1" dirty="0" smtClean="0">
                <a:ea typeface="宋体" charset="-122"/>
              </a:rPr>
              <a:t>-top</a:t>
            </a:r>
            <a:r>
              <a:rPr lang="en-US" b="1" dirty="0">
                <a:ea typeface="宋体" charset="-122"/>
              </a:rPr>
              <a:t>").show( </a:t>
            </a:r>
            <a:r>
              <a:rPr lang="en-US" b="1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>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$("p").hide( </a:t>
            </a:r>
            <a:r>
              <a:rPr lang="en-US" altLang="zh-CN" b="1" dirty="0" smtClean="0">
                <a:ea typeface="宋体" charset="-122"/>
              </a:rPr>
              <a:t>)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18419" y="2708920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63713" y="285750"/>
            <a:ext cx="72009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制作当当顶部导航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14255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制作当当顶部</a:t>
            </a:r>
            <a:r>
              <a:rPr lang="zh-CN" altLang="en-US" dirty="0" smtClean="0"/>
              <a:t>导航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鼠标</a:t>
            </a:r>
            <a:r>
              <a:rPr lang="zh-CN" altLang="en-US" dirty="0"/>
              <a:t>移至“我的当当”上时显示二级菜单，并且显示</a:t>
            </a:r>
            <a:r>
              <a:rPr lang="en-US" altLang="zh-CN" dirty="0"/>
              <a:t>1px</a:t>
            </a:r>
            <a:r>
              <a:rPr lang="zh-CN" altLang="en-US" dirty="0"/>
              <a:t>的颜色为</a:t>
            </a:r>
            <a:r>
              <a:rPr lang="en-US" altLang="zh-CN" dirty="0"/>
              <a:t>#EE7304</a:t>
            </a:r>
            <a:r>
              <a:rPr lang="zh-CN" altLang="en-US" dirty="0"/>
              <a:t>实线边框</a:t>
            </a:r>
            <a:r>
              <a:rPr lang="zh-CN" altLang="en-US" dirty="0" smtClean="0"/>
              <a:t>，当</a:t>
            </a:r>
            <a:r>
              <a:rPr lang="zh-CN" altLang="en-US" dirty="0"/>
              <a:t>鼠标离开边框范围之后，二级菜单消失，并有边框也</a:t>
            </a:r>
            <a:r>
              <a:rPr lang="zh-CN" altLang="en-US" dirty="0" smtClean="0"/>
              <a:t>消失</a:t>
            </a:r>
            <a:endParaRPr lang="en-US" altLang="zh-CN" dirty="0" smtClean="0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3360738" y="5178425"/>
            <a:ext cx="206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完成时间：</a:t>
            </a:r>
            <a:r>
              <a:rPr lang="en-US" altLang="zh-CN" b="1">
                <a:solidFill>
                  <a:schemeClr val="bg1"/>
                </a:solidFill>
              </a:rPr>
              <a:t>15</a:t>
            </a:r>
            <a:r>
              <a:rPr lang="zh-CN" altLang="en-US" b="1">
                <a:solidFill>
                  <a:schemeClr val="bg1"/>
                </a:solidFill>
              </a:rPr>
              <a:t>分钟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1962" y="6165304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1" name="Picture 3" descr="F:\2016年工作\ACCP8.0产品开发\jQuery\案例源码\chapter05\Chapter05截图\图5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364475"/>
            <a:ext cx="5357812" cy="16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:\2016年工作\ACCP8.0产品开发\jQuery\案例源码\chapter05\Chapter05截图\图5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42879"/>
            <a:ext cx="4675501" cy="16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代码风格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“</a:t>
            </a:r>
            <a:r>
              <a:rPr lang="fr-FR" dirty="0" smtClean="0"/>
              <a:t>$</a:t>
            </a:r>
            <a:r>
              <a:rPr lang="zh-CN" altLang="en-US" dirty="0" smtClean="0"/>
              <a:t>”等同于“ </a:t>
            </a:r>
            <a:r>
              <a:rPr lang="fr-FR" dirty="0" smtClean="0"/>
              <a:t>jQuery</a:t>
            </a:r>
            <a:r>
              <a:rPr lang="zh-CN" altLang="en-US" dirty="0" smtClean="0"/>
              <a:t> ”</a:t>
            </a:r>
            <a:endParaRPr lang="fr-FR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r>
              <a:rPr lang="zh-CN" altLang="en-US" dirty="0"/>
              <a:t>链式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隐式迭代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20788" y="1844824"/>
            <a:ext cx="6065837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$(document).ready()=jQuery(document).ready()</a:t>
            </a:r>
            <a:endParaRPr lang="en-US" b="1" dirty="0">
              <a:ea typeface="宋体" charset="-122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$(function(){...})=jQuery (function(){...})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对一个对象进行多重操作，并将操作结果返回给该对象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2811" y="3130776"/>
            <a:ext cx="8064896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$("h2").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</a:t>
            </a:r>
            <a:r>
              <a:rPr lang="en-US" b="1" dirty="0" err="1">
                <a:ea typeface="宋体" charset="-122"/>
              </a:rPr>
              <a:t>ccffff</a:t>
            </a:r>
            <a:r>
              <a:rPr lang="en-US" b="1" dirty="0">
                <a:ea typeface="宋体" charset="-122"/>
              </a:rPr>
              <a:t>").</a:t>
            </a:r>
            <a:r>
              <a:rPr lang="en-US" b="1" dirty="0">
                <a:solidFill>
                  <a:srgbClr val="FF0000"/>
                </a:solidFill>
                <a:ea typeface="宋体" charset="-122"/>
              </a:rPr>
              <a:t>next().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</a:t>
            </a:r>
            <a:r>
              <a:rPr lang="en-US" b="1" dirty="0" err="1">
                <a:ea typeface="宋体" charset="-122"/>
              </a:rPr>
              <a:t>display","block</a:t>
            </a:r>
            <a:r>
              <a:rPr lang="en-US" b="1" dirty="0">
                <a:ea typeface="宋体" charset="-122"/>
              </a:rPr>
              <a:t>");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518419" y="2478001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8194" name="Picture 2" descr="F:\2016年工作\ACCP8.0产品开发\jQuery\案例源码\chapter05\Chapter05截图\图5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0" y="3789040"/>
            <a:ext cx="3643165" cy="252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3851920" y="6098959"/>
            <a:ext cx="396044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229763" y="5187962"/>
              <a:ext cx="293533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：问答特效</a:t>
              </a:r>
            </a:p>
          </p:txBody>
        </p:sp>
      </p:grp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9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/>
              <a:t>隐式迭代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9729" y="1489487"/>
            <a:ext cx="806489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$(document).ready(function() </a:t>
            </a:r>
            <a:r>
              <a:rPr lang="en-US" b="1" dirty="0" smtClean="0">
                <a:ea typeface="宋体" charset="-122"/>
              </a:rPr>
              <a:t>{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$("</a:t>
            </a:r>
            <a:r>
              <a:rPr lang="en-US" b="1" dirty="0">
                <a:ea typeface="宋体" charset="-122"/>
              </a:rPr>
              <a:t>li").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</a:t>
            </a:r>
            <a:r>
              <a:rPr lang="en-US" b="1" dirty="0" err="1">
                <a:ea typeface="宋体" charset="-122"/>
              </a:rPr>
              <a:t>font-weight":"bold","color":"red</a:t>
            </a:r>
            <a:r>
              <a:rPr lang="en-US" b="1" dirty="0">
                <a:ea typeface="宋体" charset="-122"/>
              </a:rPr>
              <a:t>"});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   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465337" y="836712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9218" name="Picture 2" descr="F:\2016年工作\ACCP8.0产品开发\jQuery\案例源码\chapter05\Chapter05截图\图5.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4222565" cy="24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1822742" y="6085321"/>
            <a:ext cx="5269538" cy="428625"/>
            <a:chOff x="3143240" y="5143512"/>
            <a:chExt cx="4725069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526555" y="5187962"/>
              <a:ext cx="434175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：隐式迭代方法的应用</a:t>
              </a:r>
            </a:p>
          </p:txBody>
        </p:sp>
      </p:grp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7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添加注释</a:t>
            </a:r>
            <a:endParaRPr dirty="0"/>
          </a:p>
        </p:txBody>
      </p:sp>
      <p:graphicFrame>
        <p:nvGraphicFramePr>
          <p:cNvPr id="1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68094"/>
              </p:ext>
            </p:extLst>
          </p:nvPr>
        </p:nvGraphicFramePr>
        <p:xfrm>
          <a:off x="323528" y="1500175"/>
          <a:ext cx="8352928" cy="29764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72208"/>
                <a:gridCol w="6480720"/>
              </a:tblGrid>
              <a:tr h="380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2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开发阶段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为代码添加注释，可以增加代码的可读性，能够让别人很容易的读懂你的代码，便于后期维护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维护阶段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建议把关键的模块形成开发文档，便于后期维护，即便后期删除代码注释，也不影响后期维护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产品正式发布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建议删除注释，减少文件大小，加快下载速度，提高用户体验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195513" y="285750"/>
            <a:ext cx="67691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5188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选择器选取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 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方法为选取元素添加</a:t>
            </a:r>
            <a:r>
              <a:rPr lang="en-US" altLang="zh-CN" dirty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方法显示元素</a:t>
            </a:r>
            <a:endParaRPr lang="zh-CN" altLang="en-US" dirty="0" smtClean="0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2301089" y="5861151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195513" y="285750"/>
            <a:ext cx="67691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78251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en-US" dirty="0"/>
              <a:t>你是人间四月天</a:t>
            </a:r>
            <a:r>
              <a:rPr lang="en-US" altLang="zh-CN" dirty="0"/>
              <a:t>》</a:t>
            </a:r>
            <a:r>
              <a:rPr lang="zh-CN" altLang="en-US" dirty="0"/>
              <a:t>内容简介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“你是人间的四月天”标题后，标题字体大小、颜色变为蓝色，正文的字体颜色变为</a:t>
            </a:r>
            <a:r>
              <a:rPr lang="zh-CN" altLang="en-US" dirty="0" smtClean="0"/>
              <a:t>绿色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单击“查看全部”显示内容简介</a:t>
            </a:r>
            <a:endParaRPr lang="zh-CN" altLang="en-US" dirty="0" smtClean="0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6872" name="组合 13"/>
          <p:cNvGrpSpPr>
            <a:grpSpLocks/>
          </p:cNvGrpSpPr>
          <p:nvPr/>
        </p:nvGrpSpPr>
        <p:grpSpPr bwMode="auto">
          <a:xfrm>
            <a:off x="943777" y="6075464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0242" name="Picture 2" descr="F:\2016年工作\ACCP8.0产品开发\jQuery\案例源码\chapter05\Chapter05截图\图5.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01008"/>
            <a:ext cx="264994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2016年工作\ACCP8.0产品开发\jQuery\案例源码\chapter05\Chapter05截图\图5.2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3528392" cy="29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F:\2016年工作\ACCP8.0产品开发\jQuery\案例源码\chapter05\Chapter05截图\图5.2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49" y="3553172"/>
            <a:ext cx="2318938" cy="18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43869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如何使用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操作符创建对象，举例说明？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创建对象后，如何添加属性和方法，举例说明？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请用自己的话描述什么是原型链？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在继承中，组合继承的优点是什么？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8049" y="4253026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979613" y="285750"/>
            <a:ext cx="69850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）新建</a:t>
            </a:r>
            <a:r>
              <a:rPr lang="en-US" altLang="zh-CN" dirty="0"/>
              <a:t>HTML</a:t>
            </a:r>
            <a:r>
              <a:rPr lang="zh-CN" altLang="en-US" dirty="0"/>
              <a:t>文件，文件名为</a:t>
            </a:r>
            <a:r>
              <a:rPr lang="en-US" altLang="zh-CN" dirty="0" smtClean="0"/>
              <a:t>april.html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）在新建的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r>
              <a:rPr lang="en-US" altLang="zh-CN" dirty="0" err="1"/>
              <a:t>jQuery</a:t>
            </a:r>
            <a:r>
              <a:rPr lang="zh-CN" altLang="en-US" dirty="0" smtClean="0"/>
              <a:t>库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$( )</a:t>
            </a:r>
            <a:r>
              <a:rPr lang="zh-CN" altLang="en-US" dirty="0"/>
              <a:t>选取所需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方法为所选取的元素添加</a:t>
            </a:r>
            <a:r>
              <a:rPr lang="en-US" altLang="zh-CN" dirty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</a:t>
            </a:r>
            <a:r>
              <a:rPr lang="en-US" altLang="zh-CN" dirty="0"/>
              <a:t>show( )</a:t>
            </a:r>
            <a:r>
              <a:rPr lang="zh-CN" altLang="en-US" dirty="0"/>
              <a:t>设置简介内容显示</a:t>
            </a:r>
            <a:endParaRPr lang="en-US" altLang="zh-CN" dirty="0" smtClean="0"/>
          </a:p>
        </p:txBody>
      </p:sp>
      <p:grpSp>
        <p:nvGrpSpPr>
          <p:cNvPr id="37893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5500688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5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DOM</a:t>
            </a:r>
            <a:r>
              <a:rPr dirty="0" smtClean="0"/>
              <a:t>模型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浏览器把</a:t>
            </a:r>
            <a:r>
              <a:rPr lang="en-US" altLang="zh-CN" smtClean="0"/>
              <a:t>HTML</a:t>
            </a:r>
            <a:r>
              <a:rPr lang="zh-CN" altLang="en-US" smtClean="0"/>
              <a:t>文档的元素转换成节点对象，所有节点组成了一个树状结构</a:t>
            </a:r>
            <a:endParaRPr lang="en-US" altLang="zh-CN" dirty="0" smtClean="0"/>
          </a:p>
        </p:txBody>
      </p:sp>
      <p:pic>
        <p:nvPicPr>
          <p:cNvPr id="29701" name="Picture 2" descr="图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14613"/>
            <a:ext cx="83121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8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DOM</a:t>
            </a:r>
            <a:r>
              <a:rPr smtClean="0"/>
              <a:t>对象和</a:t>
            </a:r>
            <a:r>
              <a:rPr lang="en-US" smtClean="0"/>
              <a:t>jQuery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DOM</a:t>
            </a:r>
            <a:r>
              <a:rPr lang="zh-CN" altLang="en-US" dirty="0" smtClean="0"/>
              <a:t>对象：直接使用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获取的节点对象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939925"/>
            <a:ext cx="7072312" cy="922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objDOM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("title");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en-US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objHTML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objDOM.innerHTML</a:t>
            </a:r>
            <a:r>
              <a:rPr lang="en-US" altLang="en-US" b="1" kern="0" dirty="0">
                <a:ea typeface="宋体" charset="-122"/>
              </a:rPr>
              <a:t>;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32774" name="内容占位符 2"/>
          <p:cNvSpPr txBox="1">
            <a:spLocks/>
          </p:cNvSpPr>
          <p:nvPr/>
        </p:nvSpPr>
        <p:spPr bwMode="auto">
          <a:xfrm>
            <a:off x="785813" y="2933700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 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对象：使用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包装</a:t>
            </a:r>
            <a:r>
              <a:rPr lang="en-US" altLang="en-US" sz="2600" b="1">
                <a:ea typeface="微软雅黑" pitchFamily="34" charset="-122"/>
              </a:rPr>
              <a:t>DOM</a:t>
            </a:r>
            <a:r>
              <a:rPr lang="zh-CN" altLang="en-US" sz="2600" b="1">
                <a:ea typeface="微软雅黑" pitchFamily="34" charset="-122"/>
              </a:rPr>
              <a:t>对象后产生的对象，它能够使用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中的方法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38" y="3862388"/>
            <a:ext cx="707231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#title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).html( );</a:t>
            </a:r>
          </a:p>
          <a:p>
            <a:pPr>
              <a:defRPr/>
            </a:pPr>
            <a:r>
              <a:rPr lang="zh-CN" altLang="en-US" b="1" kern="0" dirty="0">
                <a:ea typeface="宋体" charset="-122"/>
              </a:rPr>
              <a:t>等同于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</a:t>
            </a:r>
            <a:r>
              <a:rPr lang="en-US" altLang="en-US" b="1" kern="0" dirty="0" err="1">
                <a:ea typeface="宋体" charset="-122"/>
              </a:rPr>
              <a:t>innerHTML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71438" y="5072063"/>
            <a:ext cx="985837" cy="461962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27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85813" y="5419725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 </a:t>
            </a:r>
            <a:r>
              <a:rPr lang="fr-FR" altLang="en-US" sz="2600" b="1">
                <a:ea typeface="微软雅黑" pitchFamily="34" charset="-122"/>
              </a:rPr>
              <a:t>DOM</a:t>
            </a:r>
            <a:r>
              <a:rPr lang="zh-CN" altLang="en-US" sz="2600" b="1">
                <a:ea typeface="微软雅黑" pitchFamily="34" charset="-122"/>
              </a:rPr>
              <a:t>对象和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对象分别拥有一套独立的方法，不能混用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DOM</a:t>
            </a:r>
            <a:r>
              <a:rPr smtClean="0"/>
              <a:t>对象转</a:t>
            </a:r>
            <a:r>
              <a:rPr lang="en-US" smtClean="0"/>
              <a:t>jQuery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02394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使用</a:t>
            </a:r>
            <a:r>
              <a:rPr lang="en-US" smtClean="0"/>
              <a:t>$()</a:t>
            </a:r>
            <a:r>
              <a:rPr lang="zh-CN" altLang="en-US" smtClean="0"/>
              <a:t>函数进行转化：</a:t>
            </a:r>
            <a:r>
              <a:rPr lang="en-US" smtClean="0"/>
              <a:t>$(DOM</a:t>
            </a:r>
            <a:r>
              <a:rPr lang="zh-CN" altLang="en-US" smtClean="0"/>
              <a:t>对象</a:t>
            </a:r>
            <a:r>
              <a:rPr lang="en-US" smtClean="0"/>
              <a:t>)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290763"/>
            <a:ext cx="728662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zh-CN" altLang="en-US" b="1" kern="0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);  </a:t>
            </a:r>
            <a:endParaRPr lang="zh-CN" altLang="zh-CN" b="1" kern="0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1214438" y="4357688"/>
            <a:ext cx="6597650" cy="1158875"/>
          </a:xfrm>
          <a:prstGeom prst="borderCallout1">
            <a:avLst>
              <a:gd name="adj1" fmla="val 42497"/>
              <a:gd name="adj2" fmla="val -172"/>
              <a:gd name="adj3" fmla="val 34420"/>
              <a:gd name="adj4" fmla="val -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对象命名一般约定以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开头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在事件中经常使用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$(this)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是触发该事件的对象</a:t>
            </a:r>
          </a:p>
        </p:txBody>
      </p: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85725" y="3862388"/>
            <a:ext cx="1057275" cy="414337"/>
            <a:chOff x="1000100" y="3950459"/>
            <a:chExt cx="1058023" cy="414475"/>
          </a:xfrm>
        </p:grpSpPr>
        <p:pic>
          <p:nvPicPr>
            <p:cNvPr id="4199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721472" y="3087815"/>
            <a:ext cx="250034" cy="61412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177287" y="3702844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268313" y="2584977"/>
            <a:ext cx="250034" cy="5019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724128" y="308781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对象转</a:t>
            </a:r>
            <a:r>
              <a:rPr lang="en-US" smtClean="0"/>
              <a:t>DOM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smtClean="0"/>
              <a:t>jQuery</a:t>
            </a:r>
            <a:r>
              <a:rPr lang="zh-CN" altLang="en-US" smtClean="0"/>
              <a:t>对象是一个类似数组的对象，可以通过</a:t>
            </a:r>
            <a:r>
              <a:rPr lang="en-US" smtClean="0"/>
              <a:t>[index]</a:t>
            </a:r>
            <a:r>
              <a:rPr lang="zh-CN" altLang="en-US" smtClean="0"/>
              <a:t>的方法得到相应的</a:t>
            </a:r>
            <a:r>
              <a:rPr lang="en-US" smtClean="0"/>
              <a:t>DOM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9" y="2433638"/>
            <a:ext cx="630989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 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[0</a:t>
            </a:r>
            <a:r>
              <a:rPr lang="en-US" altLang="en-US" b="1" kern="0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43014" name="内容占位符 2"/>
          <p:cNvSpPr txBox="1">
            <a:spLocks/>
          </p:cNvSpPr>
          <p:nvPr/>
        </p:nvSpPr>
        <p:spPr bwMode="auto">
          <a:xfrm>
            <a:off x="785813" y="4085431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通过</a:t>
            </a:r>
            <a:r>
              <a:rPr lang="en-US" altLang="en-US" sz="2600" b="1" dirty="0">
                <a:ea typeface="微软雅黑" pitchFamily="34" charset="-122"/>
              </a:rPr>
              <a:t>get(index)</a:t>
            </a:r>
            <a:r>
              <a:rPr lang="zh-CN" altLang="en-US" sz="2600" b="1" dirty="0">
                <a:ea typeface="微软雅黑" pitchFamily="34" charset="-122"/>
              </a:rPr>
              <a:t>方法得到相应的</a:t>
            </a:r>
            <a:r>
              <a:rPr lang="en-US" altLang="en-US" sz="2600" b="1" dirty="0">
                <a:ea typeface="微软雅黑" pitchFamily="34" charset="-122"/>
              </a:rPr>
              <a:t>DOM</a:t>
            </a:r>
            <a:r>
              <a:rPr lang="zh-CN" altLang="en-US" sz="2600" b="1" dirty="0">
                <a:ea typeface="微软雅黑" pitchFamily="34" charset="-122"/>
              </a:rPr>
              <a:t>对象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144589" y="5157192"/>
            <a:ext cx="594769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txtName.get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(0);     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820388" y="3357563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151187" y="362902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355976" y="2433637"/>
            <a:ext cx="550005" cy="18335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4905981" y="225028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211960" y="4844143"/>
            <a:ext cx="419018" cy="4570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630978" y="4660789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384935" y="5965850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715734" y="623731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475656" y="286077"/>
            <a:ext cx="7488957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对象的单击事件方法和鼠标移进移出的事件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实现网页元素的显示和</a:t>
            </a:r>
            <a:r>
              <a:rPr lang="zh-CN" altLang="en-US" dirty="0" smtClean="0"/>
              <a:t>隐藏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方法设置网页元素的背景</a:t>
            </a:r>
            <a:r>
              <a:rPr lang="zh-CN" altLang="en-US" dirty="0" smtClean="0"/>
              <a:t>图像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数组保存网页中图片</a:t>
            </a:r>
            <a:endParaRPr lang="en-US" altLang="zh-CN" dirty="0" smtClean="0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8" name="组合 11"/>
          <p:cNvGrpSpPr>
            <a:grpSpLocks/>
          </p:cNvGrpSpPr>
          <p:nvPr/>
        </p:nvGrpSpPr>
        <p:grpSpPr bwMode="auto">
          <a:xfrm>
            <a:off x="2928938" y="6072188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475656" y="286077"/>
            <a:ext cx="7488957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2" cy="26466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000" dirty="0"/>
              <a:t>制作广告图片轮播切换效果</a:t>
            </a:r>
            <a:r>
              <a:rPr lang="zh-CN" altLang="en-US" sz="2000" dirty="0" smtClean="0"/>
              <a:t>，默认第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个数字背景颜色为橙色，其他</a:t>
            </a:r>
            <a:r>
              <a:rPr lang="zh-CN" altLang="en-US" sz="2000" dirty="0" smtClean="0"/>
              <a:t>背景为</a:t>
            </a:r>
            <a:r>
              <a:rPr lang="en-US" altLang="zh-CN" sz="2000" dirty="0"/>
              <a:t>#333333</a:t>
            </a:r>
            <a:r>
              <a:rPr lang="zh-CN" altLang="en-US" sz="2000" dirty="0"/>
              <a:t>，数字颜色为</a:t>
            </a:r>
            <a:r>
              <a:rPr lang="zh-CN" altLang="en-US" sz="2000" dirty="0" smtClean="0"/>
              <a:t>白色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/>
              <a:t>鼠标移至图片</a:t>
            </a:r>
            <a:r>
              <a:rPr lang="zh-CN" altLang="en-US" sz="2000" dirty="0" smtClean="0"/>
              <a:t>上出现</a:t>
            </a:r>
            <a:r>
              <a:rPr lang="zh-CN" altLang="en-US" sz="2000" dirty="0"/>
              <a:t>左右箭头</a:t>
            </a:r>
            <a:r>
              <a:rPr lang="zh-CN" altLang="en-US" sz="2000" dirty="0" smtClean="0"/>
              <a:t>，鼠标</a:t>
            </a:r>
            <a:r>
              <a:rPr lang="zh-CN" altLang="en-US" sz="2000" dirty="0"/>
              <a:t>移出图片时，左右箭头</a:t>
            </a:r>
            <a:r>
              <a:rPr lang="zh-CN" altLang="en-US" sz="2000" dirty="0" smtClean="0"/>
              <a:t>消失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单击左历右箭头时，显示上一个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</a:t>
            </a:r>
            <a:r>
              <a:rPr lang="zh-CN" altLang="en-US" sz="2000" dirty="0"/>
              <a:t>一个图片</a:t>
            </a:r>
            <a:r>
              <a:rPr lang="zh-CN" altLang="en-US" sz="2000" dirty="0" smtClean="0"/>
              <a:t>，当前数字背景为</a:t>
            </a:r>
            <a:r>
              <a:rPr lang="zh-CN" altLang="en-US" sz="2000" dirty="0"/>
              <a:t>橙色，其他数字</a:t>
            </a:r>
            <a:r>
              <a:rPr lang="zh-CN" altLang="en-US" sz="2000" dirty="0" smtClean="0"/>
              <a:t>背景为</a:t>
            </a:r>
            <a:r>
              <a:rPr lang="en-US" altLang="zh-CN" sz="2000" dirty="0"/>
              <a:t>#333333</a:t>
            </a:r>
            <a:r>
              <a:rPr lang="zh-CN" altLang="en-US" sz="2000" dirty="0" smtClean="0"/>
              <a:t>，第一个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最后</a:t>
            </a:r>
            <a:r>
              <a:rPr lang="zh-CN" altLang="en-US" sz="2000" dirty="0"/>
              <a:t>一个图片显示时</a:t>
            </a:r>
            <a:r>
              <a:rPr lang="zh-CN" altLang="en-US" sz="2000" dirty="0" smtClean="0"/>
              <a:t>，单击</a:t>
            </a:r>
            <a:r>
              <a:rPr lang="zh-CN" altLang="en-US" sz="2000" dirty="0"/>
              <a:t>箭头时弹出</a:t>
            </a:r>
            <a:r>
              <a:rPr lang="zh-CN" altLang="en-US" sz="2000" dirty="0" smtClean="0"/>
              <a:t>提示</a:t>
            </a:r>
            <a:endParaRPr lang="zh-CN" altLang="en-US" sz="2000" dirty="0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4039" name="组合 11"/>
          <p:cNvGrpSpPr>
            <a:grpSpLocks/>
          </p:cNvGrpSpPr>
          <p:nvPr/>
        </p:nvGrpSpPr>
        <p:grpSpPr bwMode="auto">
          <a:xfrm>
            <a:off x="4076899" y="6381328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1266" name="Picture 2" descr="F:\2016年工作\ACCP8.0产品开发\jQuery\案例源码\chapter05\Chapter05截图\图5.2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8" y="3796679"/>
            <a:ext cx="3415008" cy="26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2016年工作\ACCP8.0产品开发\jQuery\案例源码\chapter05\Chapter05截图\图5.2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17555"/>
            <a:ext cx="3501214" cy="2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84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547664" y="285750"/>
            <a:ext cx="741694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制作广告图片轮播切换效果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359775" cy="27186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mouseover</a:t>
            </a:r>
            <a:r>
              <a:rPr lang="en-US" altLang="zh-CN" sz="2000" dirty="0"/>
              <a:t>( )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mouseout</a:t>
            </a:r>
            <a:r>
              <a:rPr lang="en-US" altLang="zh-CN" sz="2000" dirty="0"/>
              <a:t>( )</a:t>
            </a:r>
            <a:r>
              <a:rPr lang="zh-CN" altLang="en-US" sz="2000" dirty="0"/>
              <a:t>方法和</a:t>
            </a:r>
            <a:r>
              <a:rPr lang="en-US" altLang="zh-CN" sz="2000" dirty="0"/>
              <a:t>show( )</a:t>
            </a:r>
            <a:r>
              <a:rPr lang="zh-CN" altLang="en-US" sz="2000" dirty="0"/>
              <a:t>和</a:t>
            </a:r>
            <a:r>
              <a:rPr lang="en-US" altLang="zh-CN" sz="2000" dirty="0"/>
              <a:t>hide( )</a:t>
            </a:r>
            <a:r>
              <a:rPr lang="zh-CN" altLang="en-US" sz="2000" dirty="0"/>
              <a:t>方法实现左右箭头的显示和</a:t>
            </a:r>
            <a:r>
              <a:rPr lang="zh-CN" altLang="en-US" sz="2000" dirty="0" smtClean="0"/>
              <a:t>隐藏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jQuery</a:t>
            </a:r>
            <a:r>
              <a:rPr lang="zh-CN" altLang="en-US" sz="2000" dirty="0"/>
              <a:t>对象的</a:t>
            </a:r>
            <a:r>
              <a:rPr lang="en-US" altLang="zh-CN" sz="2000" dirty="0"/>
              <a:t>click( )</a:t>
            </a:r>
            <a:r>
              <a:rPr lang="zh-CN" altLang="en-US" sz="2000" dirty="0"/>
              <a:t>方法和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 )</a:t>
            </a:r>
            <a:r>
              <a:rPr lang="zh-CN" altLang="en-US" sz="2000" dirty="0"/>
              <a:t>，实现单击箭头轮播图片和数字背景颜色</a:t>
            </a:r>
            <a:r>
              <a:rPr lang="zh-CN" altLang="en-US" sz="2000" dirty="0" smtClean="0"/>
              <a:t>变化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/>
              <a:t>siblings( )</a:t>
            </a:r>
            <a:r>
              <a:rPr lang="zh-CN" altLang="en-US" sz="2000" dirty="0"/>
              <a:t>方法获取当前元素的兄弟元素，设置数字的背景</a:t>
            </a:r>
            <a:r>
              <a:rPr lang="zh-CN" altLang="en-US" sz="2000" dirty="0" smtClean="0"/>
              <a:t>颜色</a:t>
            </a:r>
            <a:endParaRPr lang="zh-CN" altLang="en-US" sz="2000" dirty="0"/>
          </a:p>
        </p:txBody>
      </p:sp>
      <p:grpSp>
        <p:nvGrpSpPr>
          <p:cNvPr id="45061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506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928938" y="6237312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475656" y="5013176"/>
            <a:ext cx="7400341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 $("</a:t>
            </a:r>
            <a:r>
              <a:rPr lang="en-US" altLang="en-US" b="1" kern="0" dirty="0" err="1">
                <a:ea typeface="宋体" charset="-122"/>
              </a:rPr>
              <a:t>li:nth-of-type</a:t>
            </a:r>
            <a:r>
              <a:rPr lang="en-US" altLang="en-US" b="1" kern="0" dirty="0">
                <a:ea typeface="宋体" charset="-122"/>
              </a:rPr>
              <a:t>("+i+")").siblings().</a:t>
            </a:r>
            <a:r>
              <a:rPr lang="en-US" altLang="en-US" b="1" kern="0" dirty="0" err="1">
                <a:ea typeface="宋体" charset="-122"/>
              </a:rPr>
              <a:t>css</a:t>
            </a:r>
            <a:r>
              <a:rPr lang="en-US" altLang="en-US" b="1" kern="0" dirty="0">
                <a:ea typeface="宋体" charset="-122"/>
              </a:rPr>
              <a:t>("background","#333333");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9985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编写第一个</a:t>
            </a:r>
            <a:r>
              <a:rPr lang="en-US" altLang="zh-CN" dirty="0" err="1"/>
              <a:t>jQuery</a:t>
            </a:r>
            <a:r>
              <a:rPr lang="zh-CN" altLang="en-US" dirty="0"/>
              <a:t>程序</a:t>
            </a:r>
          </a:p>
          <a:p>
            <a:pPr>
              <a:defRPr/>
            </a:pPr>
            <a:r>
              <a:rPr lang="zh-CN" altLang="en-US" dirty="0"/>
              <a:t>制作当当顶部导航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变换网页效果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广告图片轮播切换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2" name="Picture 2" descr="F:\2016年工作\ACCP8.0产品开发\jQuery\案例源码\chapter05\Chapter05截图\图5.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0440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5\Chapter05截图\图5.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64269"/>
            <a:ext cx="4536504" cy="37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:\2016年工作\ACCP8.0产品开发\jQuery\案例源码\chapter05\Chapter05截图\图5.2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1" y="3206672"/>
            <a:ext cx="4237171" cy="32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953770" y="285750"/>
            <a:ext cx="201084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835697" y="1340768"/>
            <a:ext cx="302433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简介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7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语法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对象和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3364476" y="2232024"/>
            <a:ext cx="179427" cy="200982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4762127" y="4599570"/>
            <a:ext cx="3770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对象与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对象的相互转换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3543903" y="1988840"/>
            <a:ext cx="43135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的语法结构：工厂函数、选择器和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方法的应用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程序的代码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风格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4572000" y="4738222"/>
            <a:ext cx="214313" cy="92302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-57373" y="319774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初识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1619673" y="1620838"/>
            <a:ext cx="265484" cy="365947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291715" y="119675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480867" y="980728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的优势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的配置环境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364088" y="27241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514777" y="2492896"/>
            <a:ext cx="2877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5802809" y="381734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940152" y="3596823"/>
            <a:ext cx="2027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$”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链式操作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隐式迭代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能够搭建</a:t>
            </a:r>
            <a:r>
              <a:rPr lang="en-US" altLang="zh-CN" dirty="0" err="1"/>
              <a:t>jQuery</a:t>
            </a:r>
            <a:r>
              <a:rPr lang="zh-CN" altLang="en-US" dirty="0"/>
              <a:t>开发环境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ready( )</a:t>
            </a:r>
            <a:r>
              <a:rPr lang="zh-CN" altLang="en-US" dirty="0"/>
              <a:t>方法加载页面、掌握</a:t>
            </a:r>
            <a:r>
              <a:rPr lang="en-US" altLang="zh-CN" dirty="0" err="1"/>
              <a:t>jQuery</a:t>
            </a:r>
            <a:r>
              <a:rPr lang="zh-CN" altLang="en-US" dirty="0"/>
              <a:t>语法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方法和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方法为元素添加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next( )</a:t>
            </a:r>
            <a:r>
              <a:rPr lang="zh-CN" altLang="en-US" dirty="0"/>
              <a:t>方法获取元素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显示和隐藏元素</a:t>
            </a: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96" y="118266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34" y="27809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19" y="429309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14" y="3717404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5763" y="285750"/>
            <a:ext cx="22288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由美国人</a:t>
            </a:r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zh-CN" altLang="en-US" dirty="0" smtClean="0"/>
              <a:t>于</a:t>
            </a:r>
            <a:r>
              <a:rPr lang="en-US" dirty="0" smtClean="0"/>
              <a:t>2006</a:t>
            </a:r>
            <a:r>
              <a:rPr lang="zh-CN" altLang="en-US" dirty="0" smtClean="0"/>
              <a:t>年创建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是目前最流行的</a:t>
            </a:r>
            <a:r>
              <a:rPr lang="en-US" dirty="0" smtClean="0"/>
              <a:t>JavaScript</a:t>
            </a:r>
            <a:r>
              <a:rPr lang="zh-CN" altLang="en-US" dirty="0" smtClean="0"/>
              <a:t>程序库，它是对</a:t>
            </a:r>
            <a:r>
              <a:rPr lang="en-US" dirty="0" smtClean="0"/>
              <a:t>JavaScript</a:t>
            </a:r>
            <a:r>
              <a:rPr lang="zh-CN" altLang="en-US" dirty="0" smtClean="0"/>
              <a:t>对象和函数的封装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它的设计思想是</a:t>
            </a:r>
            <a:r>
              <a:rPr lang="en-US" altLang="zh-CN" dirty="0" smtClean="0"/>
              <a:t>write </a:t>
            </a:r>
            <a:r>
              <a:rPr lang="en-US" altLang="zh-CN" dirty="0" err="1" smtClean="0"/>
              <a:t>less,do</a:t>
            </a:r>
            <a:r>
              <a:rPr lang="en-US" altLang="zh-CN" dirty="0" smtClean="0"/>
              <a:t> more</a:t>
            </a:r>
          </a:p>
        </p:txBody>
      </p:sp>
      <p:pic>
        <p:nvPicPr>
          <p:cNvPr id="18437" name="Picture 2" descr="C:\Users\zhi.li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1088"/>
            <a:ext cx="43068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初识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2946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实现隔行变色效果，只需一句关键代码</a:t>
            </a:r>
            <a:endParaRPr lang="zh-CN" altLang="en-US" dirty="0"/>
          </a:p>
        </p:txBody>
      </p:sp>
      <p:grpSp>
        <p:nvGrpSpPr>
          <p:cNvPr id="19462" name="组合 70"/>
          <p:cNvGrpSpPr>
            <a:grpSpLocks/>
          </p:cNvGrpSpPr>
          <p:nvPr/>
        </p:nvGrpSpPr>
        <p:grpSpPr bwMode="auto">
          <a:xfrm>
            <a:off x="95250" y="858838"/>
            <a:ext cx="1000125" cy="414337"/>
            <a:chOff x="1000100" y="2528843"/>
            <a:chExt cx="1000132" cy="414475"/>
          </a:xfrm>
        </p:grpSpPr>
        <p:pic>
          <p:nvPicPr>
            <p:cNvPr id="1946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216927" y="4700434"/>
            <a:ext cx="6000750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a typeface="宋体" charset="-122"/>
              </a:rPr>
              <a:t>$("</a:t>
            </a:r>
            <a:r>
              <a:rPr lang="en-US" b="1" dirty="0" err="1">
                <a:ea typeface="宋体" charset="-122"/>
              </a:rPr>
              <a:t>tr:even</a:t>
            </a:r>
            <a:r>
              <a:rPr lang="en-US" b="1" dirty="0">
                <a:ea typeface="宋体" charset="-122"/>
              </a:rPr>
              <a:t>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("background-color","#e8f0f2");</a:t>
            </a:r>
            <a:endParaRPr lang="zh-CN" altLang="zh-CN" b="1" dirty="0">
              <a:ea typeface="宋体" charset="-122"/>
            </a:endParaRPr>
          </a:p>
        </p:txBody>
      </p:sp>
      <p:pic>
        <p:nvPicPr>
          <p:cNvPr id="2050" name="Picture 2" descr="F:\2016年工作\ACCP8.0产品开发\jQuery\案例源码\chapter05\Chapter05截图\图5.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4837"/>
            <a:ext cx="7076726" cy="22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76872"/>
            <a:ext cx="5672134" cy="3744416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4225" y="1214438"/>
            <a:ext cx="6020023" cy="43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与其他</a:t>
            </a:r>
            <a:r>
              <a:rPr lang="en-US" altLang="zh-CN" dirty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Bootstrap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Zepto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Ext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YUI</a:t>
            </a:r>
            <a:endParaRPr lang="zh-CN" altLang="en-US" dirty="0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能做什么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访问和操作</a:t>
            </a:r>
            <a:r>
              <a:rPr lang="en-US" dirty="0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控制页面样式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对页面事件进行处理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扩展新的</a:t>
            </a:r>
            <a:r>
              <a:rPr lang="en-US" dirty="0" err="1" smtClean="0"/>
              <a:t>jQuery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与</a:t>
            </a:r>
            <a:r>
              <a:rPr lang="en-US" dirty="0" smtClean="0"/>
              <a:t>Ajax</a:t>
            </a:r>
            <a:r>
              <a:rPr lang="zh-CN" altLang="en-US" dirty="0" smtClean="0"/>
              <a:t>技术完美结合</a:t>
            </a:r>
            <a:endParaRPr lang="en-US" altLang="zh-CN" dirty="0" smtClean="0"/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285750" y="4143375"/>
            <a:ext cx="985838" cy="461963"/>
            <a:chOff x="3786182" y="3824735"/>
            <a:chExt cx="986585" cy="461521"/>
          </a:xfrm>
        </p:grpSpPr>
        <p:sp>
          <p:nvSpPr>
            <p:cNvPr id="6" name="TextBox 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048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13" y="4572000"/>
            <a:ext cx="76454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ea typeface="微软雅黑" pitchFamily="34" charset="-122"/>
              </a:rPr>
              <a:t>jQuery</a:t>
            </a:r>
            <a:r>
              <a:rPr lang="zh-CN" altLang="en-US" sz="2600" b="1" dirty="0">
                <a:ea typeface="微软雅黑" pitchFamily="34" charset="-122"/>
              </a:rPr>
              <a:t>能做的</a:t>
            </a:r>
            <a:r>
              <a:rPr lang="en-US" altLang="en-US" sz="2600" b="1" dirty="0">
                <a:ea typeface="微软雅黑" pitchFamily="34" charset="-122"/>
              </a:rPr>
              <a:t>JavaScript</a:t>
            </a:r>
            <a:r>
              <a:rPr lang="zh-CN" altLang="en-US" sz="2600" b="1" dirty="0">
                <a:ea typeface="微软雅黑" pitchFamily="34" charset="-122"/>
              </a:rPr>
              <a:t>也都能做，但使用</a:t>
            </a:r>
            <a:r>
              <a:rPr lang="en-US" altLang="zh-CN" sz="2600" b="1" dirty="0" err="1">
                <a:ea typeface="微软雅黑" pitchFamily="34" charset="-122"/>
              </a:rPr>
              <a:t>jQuery</a:t>
            </a:r>
            <a:r>
              <a:rPr lang="zh-CN" altLang="en-US" sz="2600" b="1" dirty="0">
                <a:ea typeface="微软雅黑" pitchFamily="34" charset="-122"/>
              </a:rPr>
              <a:t>能大幅提高开发效率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2315</Words>
  <Application>Microsoft Office PowerPoint</Application>
  <PresentationFormat>全屏显示(4:3)</PresentationFormat>
  <Paragraphs>393</Paragraphs>
  <Slides>40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jQuery简介</vt:lpstr>
      <vt:lpstr>初识jQuery</vt:lpstr>
      <vt:lpstr>jQuery的应用</vt:lpstr>
      <vt:lpstr>jQuery能做什么</vt:lpstr>
      <vt:lpstr>jQuery的优势</vt:lpstr>
      <vt:lpstr>获取jQuery</vt:lpstr>
      <vt:lpstr>jQuery库文件</vt:lpstr>
      <vt:lpstr>jQuery基本语法</vt:lpstr>
      <vt:lpstr>$(document).ready()</vt:lpstr>
      <vt:lpstr>学员操作—编写第一个jQuery程序</vt:lpstr>
      <vt:lpstr>共性问题集中讲解</vt:lpstr>
      <vt:lpstr>jQuery语法结构</vt:lpstr>
      <vt:lpstr>jQuery操作页面元素</vt:lpstr>
      <vt:lpstr>addClass( )方法</vt:lpstr>
      <vt:lpstr>css( )方法</vt:lpstr>
      <vt:lpstr>设置元素的显示和隐藏</vt:lpstr>
      <vt:lpstr>学员操作—制作当当顶部导航</vt:lpstr>
      <vt:lpstr>共性问题集中讲解</vt:lpstr>
      <vt:lpstr>jQuery代码风格</vt:lpstr>
      <vt:lpstr>链式操作</vt:lpstr>
      <vt:lpstr>隐式迭代</vt:lpstr>
      <vt:lpstr>添加注释</vt:lpstr>
      <vt:lpstr>学员操作—使用jQuery变换网页效果3-1</vt:lpstr>
      <vt:lpstr>学员操作—使用jQuery变换网页效果3-2</vt:lpstr>
      <vt:lpstr>学员操作—使用jQuery变换网页效果3-3</vt:lpstr>
      <vt:lpstr>共性问题集中讲解</vt:lpstr>
      <vt:lpstr>DOM模型</vt:lpstr>
      <vt:lpstr>DOM对象和jQuery对象</vt:lpstr>
      <vt:lpstr>DOM对象转jQuery对象</vt:lpstr>
      <vt:lpstr>jQuery对象转DOM对象</vt:lpstr>
      <vt:lpstr>学员操作—制作广告图片轮播切换效果3-1</vt:lpstr>
      <vt:lpstr>学员操作—制作广告图片轮播切换效果3-2</vt:lpstr>
      <vt:lpstr>学员操作—制作广告图片轮播切换效果2-2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952</cp:revision>
  <dcterms:created xsi:type="dcterms:W3CDTF">2006-03-08T06:55:38Z</dcterms:created>
  <dcterms:modified xsi:type="dcterms:W3CDTF">2017-03-20T09:24:04Z</dcterms:modified>
</cp:coreProperties>
</file>