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50"/>
  </p:notesMasterIdLst>
  <p:handoutMasterIdLst>
    <p:handoutMasterId r:id="rId51"/>
  </p:handoutMasterIdLst>
  <p:sldIdLst>
    <p:sldId id="600" r:id="rId2"/>
    <p:sldId id="580" r:id="rId3"/>
    <p:sldId id="536" r:id="rId4"/>
    <p:sldId id="538" r:id="rId5"/>
    <p:sldId id="539" r:id="rId6"/>
    <p:sldId id="540" r:id="rId7"/>
    <p:sldId id="541" r:id="rId8"/>
    <p:sldId id="542" r:id="rId9"/>
    <p:sldId id="544" r:id="rId10"/>
    <p:sldId id="545" r:id="rId11"/>
    <p:sldId id="546" r:id="rId12"/>
    <p:sldId id="547" r:id="rId13"/>
    <p:sldId id="549" r:id="rId14"/>
    <p:sldId id="550" r:id="rId15"/>
    <p:sldId id="551" r:id="rId16"/>
    <p:sldId id="552" r:id="rId17"/>
    <p:sldId id="553" r:id="rId18"/>
    <p:sldId id="554" r:id="rId19"/>
    <p:sldId id="588" r:id="rId20"/>
    <p:sldId id="560" r:id="rId21"/>
    <p:sldId id="587" r:id="rId22"/>
    <p:sldId id="555" r:id="rId23"/>
    <p:sldId id="557" r:id="rId24"/>
    <p:sldId id="558" r:id="rId25"/>
    <p:sldId id="589" r:id="rId26"/>
    <p:sldId id="590" r:id="rId27"/>
    <p:sldId id="591" r:id="rId28"/>
    <p:sldId id="592" r:id="rId29"/>
    <p:sldId id="561" r:id="rId30"/>
    <p:sldId id="562" r:id="rId31"/>
    <p:sldId id="563" r:id="rId32"/>
    <p:sldId id="585" r:id="rId33"/>
    <p:sldId id="586" r:id="rId34"/>
    <p:sldId id="565" r:id="rId35"/>
    <p:sldId id="566" r:id="rId36"/>
    <p:sldId id="571" r:id="rId37"/>
    <p:sldId id="595" r:id="rId38"/>
    <p:sldId id="594" r:id="rId39"/>
    <p:sldId id="576" r:id="rId40"/>
    <p:sldId id="584" r:id="rId41"/>
    <p:sldId id="572" r:id="rId42"/>
    <p:sldId id="574" r:id="rId43"/>
    <p:sldId id="575" r:id="rId44"/>
    <p:sldId id="596" r:id="rId45"/>
    <p:sldId id="597" r:id="rId46"/>
    <p:sldId id="598" r:id="rId47"/>
    <p:sldId id="599" r:id="rId48"/>
    <p:sldId id="581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90" autoAdjust="0"/>
    <p:restoredTop sz="86289" autoAdjust="0"/>
  </p:normalViewPr>
  <p:slideViewPr>
    <p:cSldViewPr>
      <p:cViewPr varScale="1">
        <p:scale>
          <a:sx n="64" d="100"/>
          <a:sy n="64" d="100"/>
        </p:scale>
        <p:origin x="1188" y="66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097CF379-DBEB-4DA4-BBFD-7247F330A9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953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120D4571-C982-4003-A4C7-37DE0407EC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620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5565EC-E044-47B2-AA99-2F0A52168B4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35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主要讲解后代选择器的用法，对照代码和图片讲解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B614CA-CDB9-492A-9DAD-F09EEF87B14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60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注意讲解子元素和后代元素的区别，子元素要求直接位于目标元素下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AD62A7-DB3E-4C49-B284-8CD660E7A56D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524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主要讲解相邻选择器的用法，对照代码和图片讲解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DEB459-D7CF-4770-9E76-A84CA4D9FB69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973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注意强调不是获取所有同辈元素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329C16-E1D3-42B3-ACF5-B7720D69EF47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4614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1FCE91-9964-417A-BDAE-14061D8198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059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1FCE91-9964-417A-BDAE-14061D8198D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562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FAA40-B8F0-4DD8-926E-3B0EEB2373F4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986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此处简单讲解即可，到后面的具体案例中再详细讲解每一种选择器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418832-132C-4CF8-ABB6-AB425347FE5B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319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主要讲解根据属性名获取元素的用法，对照代码和图片讲解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68760B-BD52-4A17-A63A-2F689D1AB06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230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主要讲解根据属性值获取元素的用法，对照代码和图片讲解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67FA2-7683-417E-9540-D74C5CE83313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593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42E240-E0A4-419B-A606-C65EE890F37D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123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与根据属性名获取元素的方法对比讲解，对照代码和图片讲解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67FA2-7683-417E-9540-D74C5CE8331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411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主要讲解根据属性值以</a:t>
            </a:r>
            <a:r>
              <a:rPr lang="en-US" altLang="zh-CN" dirty="0" smtClean="0"/>
              <a:t>****</a:t>
            </a:r>
            <a:r>
              <a:rPr lang="zh-CN" altLang="en-US" dirty="0" smtClean="0"/>
              <a:t>开头获取元素的用法，对照代码和图片讲解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67FA2-7683-417E-9540-D74C5CE83313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424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与根据属性值以</a:t>
            </a:r>
            <a:r>
              <a:rPr lang="en-US" altLang="zh-CN" dirty="0" smtClean="0"/>
              <a:t>***</a:t>
            </a:r>
            <a:r>
              <a:rPr lang="zh-CN" altLang="en-US" dirty="0" smtClean="0"/>
              <a:t>开头对比讲解，对照代码和图片讲解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67FA2-7683-417E-9540-D74C5CE83313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072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与属性值以</a:t>
            </a:r>
            <a:r>
              <a:rPr lang="en-US" altLang="zh-CN" dirty="0" smtClean="0"/>
              <a:t>**</a:t>
            </a:r>
            <a:r>
              <a:rPr lang="zh-CN" altLang="en-US" dirty="0" smtClean="0"/>
              <a:t>开头和</a:t>
            </a:r>
            <a:r>
              <a:rPr lang="en-US" altLang="zh-CN" dirty="0" smtClean="0"/>
              <a:t>**</a:t>
            </a:r>
            <a:r>
              <a:rPr lang="zh-CN" altLang="en-US" dirty="0" smtClean="0"/>
              <a:t>结束获取元素对比讲解，对照代码和图片讲解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67FA2-7683-417E-9540-D74C5CE83313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879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B640CD-715A-446B-BABB-759A30C8BE03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5590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FAA40-B8F0-4DD8-926E-3B0EEB2373F4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860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教学指导：结合图，以提问的方法引出下一页的过滤选择器。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D4571-C982-4003-A4C7-37DE0407EC6B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32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、此处简单讲解即可，说明每个过滤选择器的用法，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、说明后面的具体案例中再详细讲解每一种选择器，引出下一页的内容；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E1E0BA-A8FC-451E-9593-78C593C04F8B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7252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、演示基本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代码和实现效果，提出如何实现标题有背景颜色；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、使用过滤选择器实现，然后给出图来说明；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、最后演示加深学员的印象，使学员能够掌握；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1749C8-2A70-4795-9F07-CC54E683088A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2936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、对照图和代码讲解；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、最后演示加深学员的印象，使学员能够掌握；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1749C8-2A70-4795-9F07-CC54E683088A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25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此处简单讲解即可，到后面的具体案例中再详细讲解每一种选择器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4EA60F-9A91-4F9E-BBF7-F22910D5DB5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194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、对照图和代码讲解；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、最后演示加深学员的印象，使学员能够掌握；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1749C8-2A70-4795-9F07-CC54E683088A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170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531CA9-CAC5-4462-99E8-026A8CCB8A4A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5408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根据学员在练习中的情况讲解此页：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、如果大部分学员都顺利完成，说明练习的技能点学员都掌握了，这一页就简单带过，不需要共性问题讲解；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smtClean="0"/>
              <a:t>、如果大部分学员不顺利，或者在某个技能点卡了，出现了问题，那么这一页就要讲解，但是讲解时也要根据学员遇到的情况进行讲解；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E7D08D-AC65-4562-9C10-0BEC3B5121BC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0412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079311-829D-452F-93C9-38042FB4C801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0920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6410A-6882-4A6F-956B-6BA7D9FB954E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1882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B640CD-715A-446B-BABB-759A30C8BE03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4658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FAA40-B8F0-4DD8-926E-3B0EEB2373F4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4368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BB535-FB0C-46D0-BBF7-6968F3705704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684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主要讲解标签选择器的用法，对照代码和图片讲解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D4571-C982-4003-A4C7-37DE0407EC6B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789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主要讲解类选择器的用法，对照代码和图片讲解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D4571-C982-4003-A4C7-37DE0407EC6B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129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主要讲解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选择器的用法，对照代码和图片讲解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D4571-C982-4003-A4C7-37DE0407EC6B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8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主要讲解并集选择器的用法，对照代码和图片讲解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D4571-C982-4003-A4C7-37DE0407EC6B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617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主要讲解全局选择器的用法，对照代码和图片讲解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D4571-C982-4003-A4C7-37DE0407EC6B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889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此处简单讲解即可，到后面的具体案例中再详细讲解每一种选择器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AE496C-DA23-474B-9F73-A6C072D9A2E0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90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 userDrawn="1"/>
        </p:nvSpPr>
        <p:spPr bwMode="auto">
          <a:xfrm>
            <a:off x="6429358" y="5857876"/>
            <a:ext cx="642942" cy="142876"/>
          </a:xfrm>
          <a:prstGeom prst="roundRect">
            <a:avLst/>
          </a:prstGeom>
          <a:solidFill>
            <a:srgbClr val="0E9CDE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>
            <a:grpSpLocks/>
          </p:cNvGrpSpPr>
          <p:nvPr userDrawn="1"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DC50D-B488-445E-A77F-10BA90B5FA5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1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8A230-975D-4287-825F-EA76BD27B645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16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C95C2-4FB9-47AF-BCA0-35A92911ACE8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042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23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/51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533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412CE-5059-485E-BDDE-56F493721BB4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25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32A16-E892-467F-8775-7944D8485CE7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49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C5523-03E0-46EA-99B8-3948D5105831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40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7856A-E14F-4FA2-AC72-A2561435301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64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66FE8-E421-43B6-8129-5E731CC8AF3D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9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626B7-3FA1-439E-BFB2-5C0C85D7D1D8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41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C31B2-97D3-4095-9F11-8593DBD939B1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19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3CF57E68-342B-4003-BD0C-CCC01FDF288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6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  <p:sldLayoutId id="214748443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2780928"/>
            <a:ext cx="7772400" cy="78581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44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第六章 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选择器</a:t>
            </a:r>
          </a:p>
        </p:txBody>
      </p:sp>
    </p:spTree>
    <p:extLst>
      <p:ext uri="{BB962C8B-B14F-4D97-AF65-F5344CB8AC3E}">
        <p14:creationId xmlns:p14="http://schemas.microsoft.com/office/powerpoint/2010/main" val="10958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smtClean="0"/>
              <a:t>类选择器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630386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类选择器根据给定的</a:t>
            </a:r>
            <a:r>
              <a:rPr lang="fr-FR" altLang="en-US" smtClean="0"/>
              <a:t>class</a:t>
            </a:r>
            <a:r>
              <a:rPr lang="zh-CN" altLang="en-US" smtClean="0"/>
              <a:t>匹配元素</a:t>
            </a:r>
            <a:endParaRPr lang="zh-CN" altLang="en-US" dirty="0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000250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$("</a:t>
            </a:r>
            <a:r>
              <a:rPr lang="en-US" b="1" dirty="0">
                <a:solidFill>
                  <a:srgbClr val="FF0000"/>
                </a:solidFill>
              </a:rPr>
              <a:t>.price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({"background":"#efefef","padding":"5px"});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286000" y="6072188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56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278608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：基本选择器</a:t>
              </a: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4842476" cy="277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150512" y="2623186"/>
            <a:ext cx="4842476" cy="408623"/>
          </a:xfrm>
          <a:prstGeom prst="wedgeRoundRectCallout">
            <a:avLst>
              <a:gd name="adj1" fmla="val 674"/>
              <a:gd name="adj2" fmla="val 509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class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price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元素的背景颜色和内边距</a:t>
            </a:r>
          </a:p>
        </p:txBody>
      </p:sp>
      <p:cxnSp>
        <p:nvCxnSpPr>
          <p:cNvPr id="20" name="直接箭头连接符 19"/>
          <p:cNvCxnSpPr>
            <a:stCxn id="19" idx="0"/>
          </p:cNvCxnSpPr>
          <p:nvPr/>
        </p:nvCxnSpPr>
        <p:spPr bwMode="auto">
          <a:xfrm flipH="1" flipV="1">
            <a:off x="2123728" y="2324830"/>
            <a:ext cx="448022" cy="2983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2"/>
          </p:cNvCxnSpPr>
          <p:nvPr/>
        </p:nvCxnSpPr>
        <p:spPr bwMode="auto">
          <a:xfrm>
            <a:off x="2571750" y="3031809"/>
            <a:ext cx="920130" cy="157092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70"/>
          <p:cNvGrpSpPr>
            <a:grpSpLocks/>
          </p:cNvGrpSpPr>
          <p:nvPr/>
        </p:nvGrpSpPr>
        <p:grpSpPr bwMode="auto">
          <a:xfrm>
            <a:off x="48247" y="1978025"/>
            <a:ext cx="1000125" cy="414337"/>
            <a:chOff x="1000100" y="2528843"/>
            <a:chExt cx="1000132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10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lang="fr-FR" smtClean="0"/>
              <a:t>ID</a:t>
            </a:r>
            <a:r>
              <a:rPr smtClean="0"/>
              <a:t>选择器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135731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ID</a:t>
            </a:r>
            <a:r>
              <a:rPr lang="zh-CN" altLang="en-US" dirty="0" smtClean="0"/>
              <a:t>选择器根据给定的</a:t>
            </a:r>
            <a:r>
              <a:rPr lang="fr-FR" altLang="en-US" dirty="0" smtClean="0"/>
              <a:t>id</a:t>
            </a:r>
            <a:r>
              <a:rPr lang="zh-CN" altLang="en-US" dirty="0" smtClean="0"/>
              <a:t>匹配元素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000250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b="1" dirty="0"/>
              <a:t>$("</a:t>
            </a:r>
            <a:r>
              <a:rPr lang="fr-FR" b="1" dirty="0">
                <a:solidFill>
                  <a:srgbClr val="FF0000"/>
                </a:solidFill>
              </a:rPr>
              <a:t>#author</a:t>
            </a:r>
            <a:r>
              <a:rPr lang="fr-FR" b="1" dirty="0"/>
              <a:t>").css("color","#083499");</a:t>
            </a:r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286000" y="6165304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59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278608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：基本选择器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84986"/>
            <a:ext cx="4978814" cy="2857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31105" y="2489788"/>
            <a:ext cx="4038372" cy="408623"/>
          </a:xfrm>
          <a:prstGeom prst="wedgeRoundRectCallout">
            <a:avLst>
              <a:gd name="adj1" fmla="val 674"/>
              <a:gd name="adj2" fmla="val 509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id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author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的元素的字体颜色</a:t>
            </a:r>
          </a:p>
        </p:txBody>
      </p:sp>
      <p:cxnSp>
        <p:nvCxnSpPr>
          <p:cNvPr id="18" name="直接箭头连接符 17"/>
          <p:cNvCxnSpPr>
            <a:stCxn id="16" idx="0"/>
          </p:cNvCxnSpPr>
          <p:nvPr/>
        </p:nvCxnSpPr>
        <p:spPr bwMode="auto">
          <a:xfrm flipH="1" flipV="1">
            <a:off x="2404321" y="2191432"/>
            <a:ext cx="45970" cy="2983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2"/>
          </p:cNvCxnSpPr>
          <p:nvPr/>
        </p:nvCxnSpPr>
        <p:spPr bwMode="auto">
          <a:xfrm>
            <a:off x="2450291" y="2898411"/>
            <a:ext cx="753557" cy="153870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组合 70"/>
          <p:cNvGrpSpPr>
            <a:grpSpLocks/>
          </p:cNvGrpSpPr>
          <p:nvPr/>
        </p:nvGrpSpPr>
        <p:grpSpPr bwMode="auto">
          <a:xfrm>
            <a:off x="167516" y="1933761"/>
            <a:ext cx="1000125" cy="414337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11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4025" y="285750"/>
            <a:ext cx="2160588" cy="523875"/>
          </a:xfrm>
        </p:spPr>
        <p:txBody>
          <a:bodyPr/>
          <a:lstStyle/>
          <a:p>
            <a:pPr>
              <a:defRPr/>
            </a:pPr>
            <a:r>
              <a:rPr smtClean="0"/>
              <a:t>并集选择器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并集选择器用来合并元素集合</a:t>
            </a:r>
            <a:endParaRPr lang="zh-CN" altLang="en-US" dirty="0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000250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b="1" dirty="0"/>
              <a:t>$("</a:t>
            </a:r>
            <a:r>
              <a:rPr lang="fr-FR" b="1" dirty="0">
                <a:solidFill>
                  <a:srgbClr val="FF0000"/>
                </a:solidFill>
              </a:rPr>
              <a:t>.intro,dt,dd</a:t>
            </a:r>
            <a:r>
              <a:rPr lang="fr-FR" b="1" dirty="0"/>
              <a:t>").css("color","#ff0000");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143125" y="6000750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61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2786083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：基本选择器</a:t>
              </a: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40" y="2564904"/>
            <a:ext cx="5857439" cy="336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直接箭头连接符 15"/>
          <p:cNvCxnSpPr/>
          <p:nvPr/>
        </p:nvCxnSpPr>
        <p:spPr bwMode="auto">
          <a:xfrm>
            <a:off x="2267744" y="2370138"/>
            <a:ext cx="1368152" cy="141890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>
            <a:off x="2051720" y="2370138"/>
            <a:ext cx="1584176" cy="26430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70"/>
          <p:cNvGrpSpPr>
            <a:grpSpLocks/>
          </p:cNvGrpSpPr>
          <p:nvPr/>
        </p:nvGrpSpPr>
        <p:grpSpPr bwMode="auto">
          <a:xfrm>
            <a:off x="43483" y="1925822"/>
            <a:ext cx="1000125" cy="414337"/>
            <a:chOff x="1000100" y="2528843"/>
            <a:chExt cx="1000132" cy="414475"/>
          </a:xfrm>
        </p:grpSpPr>
        <p:pic>
          <p:nvPicPr>
            <p:cNvPr id="2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12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0" y="285750"/>
            <a:ext cx="2106613" cy="523875"/>
          </a:xfrm>
        </p:spPr>
        <p:txBody>
          <a:bodyPr/>
          <a:lstStyle/>
          <a:p>
            <a:pPr>
              <a:defRPr/>
            </a:pPr>
            <a:r>
              <a:rPr smtClean="0"/>
              <a:t>全局选择器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63038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全局选择器可以获取所有元素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000250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b="1" dirty="0"/>
              <a:t>$("</a:t>
            </a:r>
            <a:r>
              <a:rPr lang="fr-FR" b="1" dirty="0">
                <a:solidFill>
                  <a:srgbClr val="FF0000"/>
                </a:solidFill>
              </a:rPr>
              <a:t>*</a:t>
            </a:r>
            <a:r>
              <a:rPr lang="fr-FR" b="1" dirty="0"/>
              <a:t>").css("font-weight","bold");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286000" y="6168727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66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278608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：基本选择器</a:t>
              </a:r>
            </a:p>
          </p:txBody>
        </p:sp>
      </p:grp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214438" y="2674863"/>
            <a:ext cx="3573586" cy="408623"/>
          </a:xfrm>
          <a:prstGeom prst="wedgeRoundRectCallout">
            <a:avLst>
              <a:gd name="adj1" fmla="val 674"/>
              <a:gd name="adj2" fmla="val 509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设置所有元素的字体加粗显示</a:t>
            </a:r>
          </a:p>
        </p:txBody>
      </p:sp>
      <p:cxnSp>
        <p:nvCxnSpPr>
          <p:cNvPr id="16" name="直接箭头连接符 15"/>
          <p:cNvCxnSpPr>
            <a:stCxn id="13" idx="0"/>
          </p:cNvCxnSpPr>
          <p:nvPr/>
        </p:nvCxnSpPr>
        <p:spPr bwMode="auto">
          <a:xfrm flipH="1" flipV="1">
            <a:off x="1691680" y="2276872"/>
            <a:ext cx="1309551" cy="39799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3012"/>
            <a:ext cx="4972912" cy="285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组合 70"/>
          <p:cNvGrpSpPr>
            <a:grpSpLocks/>
          </p:cNvGrpSpPr>
          <p:nvPr/>
        </p:nvGrpSpPr>
        <p:grpSpPr bwMode="auto">
          <a:xfrm>
            <a:off x="43483" y="1925822"/>
            <a:ext cx="1000125" cy="414337"/>
            <a:chOff x="1000100" y="2528843"/>
            <a:chExt cx="1000132" cy="414475"/>
          </a:xfrm>
        </p:grpSpPr>
        <p:pic>
          <p:nvPicPr>
            <p:cNvPr id="1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1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13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488" y="285750"/>
            <a:ext cx="2016125" cy="523875"/>
          </a:xfrm>
        </p:spPr>
        <p:txBody>
          <a:bodyPr/>
          <a:lstStyle/>
          <a:p>
            <a:pPr>
              <a:defRPr/>
            </a:pPr>
            <a:r>
              <a:rPr smtClean="0"/>
              <a:t>层次选择器</a:t>
            </a:r>
            <a:endParaRPr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252271" cy="558378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/>
              <a:t>层次选择器通过</a:t>
            </a:r>
            <a:r>
              <a:rPr lang="fr-FR" sz="2400" dirty="0" smtClean="0"/>
              <a:t>DOM </a:t>
            </a:r>
            <a:r>
              <a:rPr lang="zh-CN" altLang="en-US" sz="2400" dirty="0" smtClean="0"/>
              <a:t>元素之间的层次关系来获取元素</a:t>
            </a:r>
            <a:endParaRPr lang="zh-CN" altLang="en-US" sz="2400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430388"/>
              </p:ext>
            </p:extLst>
          </p:nvPr>
        </p:nvGraphicFramePr>
        <p:xfrm>
          <a:off x="395536" y="1928802"/>
          <a:ext cx="8640959" cy="403431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96144"/>
                <a:gridCol w="1728192"/>
                <a:gridCol w="2937926"/>
                <a:gridCol w="2678697"/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语法构成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后代选择器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ancestor descendant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ancestor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元素里的所有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descendant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（后代）元素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$("#menu span" )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#menu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下的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&lt;span&gt;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子选择器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parent&gt;child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元素下的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child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（子）元素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#menu&gt;span" )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#menu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的子元素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&lt;span&gt;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相邻元素选择器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prev+next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选取紧邻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元素之后的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h2+dl " )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选取紧邻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&lt;h2&gt;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元素之后的同辈元素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&lt;dl&gt;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同辈元素选择器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prev~sibings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元素之后的所有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siblings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h2~dl " )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&lt;h2&gt;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元素之后所有的同辈元素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&lt;dl&gt;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14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:\2016年工作\ACCP8.0产品开发\jQuery\案例源码\chapter06\Chapter06截图\图6.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97064"/>
            <a:ext cx="4797002" cy="268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0" y="285750"/>
            <a:ext cx="2106613" cy="523875"/>
          </a:xfrm>
        </p:spPr>
        <p:txBody>
          <a:bodyPr/>
          <a:lstStyle/>
          <a:p>
            <a:pPr>
              <a:defRPr/>
            </a:pPr>
            <a:r>
              <a:rPr smtClean="0"/>
              <a:t>后代选择器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后代选择器用来获取元素的后代元素</a:t>
            </a:r>
            <a:endParaRPr lang="zh-CN" altLang="en-US" dirty="0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000250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$("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b="1" dirty="0" err="1">
                <a:solidFill>
                  <a:srgbClr val="FF0000"/>
                </a:solidFill>
              </a:rPr>
              <a:t>textRight</a:t>
            </a:r>
            <a:r>
              <a:rPr lang="en-US" b="1" dirty="0">
                <a:solidFill>
                  <a:srgbClr val="FF0000"/>
                </a:solidFill>
              </a:rPr>
              <a:t> p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("</a:t>
            </a:r>
            <a:r>
              <a:rPr lang="en-US" b="1" dirty="0" err="1"/>
              <a:t>color","red</a:t>
            </a:r>
            <a:r>
              <a:rPr lang="en-US" b="1" dirty="0"/>
              <a:t>");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286000" y="6072188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71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278608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：层次选择器</a:t>
              </a:r>
            </a:p>
          </p:txBody>
        </p:sp>
      </p:grp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31105" y="2694099"/>
            <a:ext cx="6589168" cy="408623"/>
          </a:xfrm>
          <a:prstGeom prst="wedgeRoundRectCallout">
            <a:avLst>
              <a:gd name="adj1" fmla="val 674"/>
              <a:gd name="adj2" fmla="val 509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设置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class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</a:t>
            </a:r>
            <a:r>
              <a:rPr lang="en-US" altLang="en-US" b="1" kern="0" dirty="0" err="1">
                <a:solidFill>
                  <a:schemeClr val="bg1"/>
                </a:solidFill>
                <a:latin typeface="+mn-ea"/>
                <a:ea typeface="+mn-ea"/>
              </a:rPr>
              <a:t>textRight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元素中的所有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&lt;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p&gt;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标签的字体全部为红色</a:t>
            </a:r>
          </a:p>
        </p:txBody>
      </p:sp>
      <p:cxnSp>
        <p:nvCxnSpPr>
          <p:cNvPr id="16" name="直接箭头连接符 15"/>
          <p:cNvCxnSpPr>
            <a:stCxn id="13" idx="0"/>
          </p:cNvCxnSpPr>
          <p:nvPr/>
        </p:nvCxnSpPr>
        <p:spPr bwMode="auto">
          <a:xfrm flipH="1" flipV="1">
            <a:off x="2404323" y="2395745"/>
            <a:ext cx="1321366" cy="2983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2"/>
          </p:cNvCxnSpPr>
          <p:nvPr/>
        </p:nvCxnSpPr>
        <p:spPr bwMode="auto">
          <a:xfrm>
            <a:off x="3725689" y="3102722"/>
            <a:ext cx="0" cy="119037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70"/>
          <p:cNvGrpSpPr>
            <a:grpSpLocks/>
          </p:cNvGrpSpPr>
          <p:nvPr/>
        </p:nvGrpSpPr>
        <p:grpSpPr bwMode="auto">
          <a:xfrm>
            <a:off x="43483" y="1925822"/>
            <a:ext cx="1000125" cy="414337"/>
            <a:chOff x="1000100" y="2528843"/>
            <a:chExt cx="1000132" cy="414475"/>
          </a:xfrm>
        </p:grpSpPr>
        <p:pic>
          <p:nvPicPr>
            <p:cNvPr id="2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15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750" y="285750"/>
            <a:ext cx="1820863" cy="523875"/>
          </a:xfrm>
        </p:spPr>
        <p:txBody>
          <a:bodyPr/>
          <a:lstStyle/>
          <a:p>
            <a:pPr>
              <a:defRPr/>
            </a:pPr>
            <a:r>
              <a:rPr smtClean="0"/>
              <a:t>子选择器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子选择器用来获取元素的子元素</a:t>
            </a:r>
            <a:endParaRPr lang="zh-CN" altLang="en-US" dirty="0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000250"/>
            <a:ext cx="5013746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/>
              <a:t>$("</a:t>
            </a:r>
            <a:r>
              <a:rPr lang="fr-FR" b="1" dirty="0">
                <a:solidFill>
                  <a:srgbClr val="FF0000"/>
                </a:solidFill>
              </a:rPr>
              <a:t>.textRight&gt;p</a:t>
            </a:r>
            <a:r>
              <a:rPr lang="fr-FR" b="1" dirty="0"/>
              <a:t>").css("color","red");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286000" y="6072188"/>
            <a:ext cx="4572000" cy="428625"/>
            <a:chOff x="3143240" y="5143512"/>
            <a:chExt cx="457203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073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962396" y="5187962"/>
              <a:ext cx="278608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：层次选择器</a:t>
              </a:r>
            </a:p>
          </p:txBody>
        </p:sp>
      </p:grpSp>
      <p:pic>
        <p:nvPicPr>
          <p:cNvPr id="8194" name="Picture 2" descr="F:\2016年工作\ACCP8.0产品开发\jQuery\案例源码\chapter06\Chapter06截图\图6.6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206" y="2780928"/>
            <a:ext cx="5679058" cy="316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/>
          <p:nvPr/>
        </p:nvCxnSpPr>
        <p:spPr bwMode="auto">
          <a:xfrm>
            <a:off x="2786063" y="2276872"/>
            <a:ext cx="469813" cy="172819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" name="组合 70"/>
          <p:cNvGrpSpPr>
            <a:grpSpLocks/>
          </p:cNvGrpSpPr>
          <p:nvPr/>
        </p:nvGrpSpPr>
        <p:grpSpPr bwMode="auto">
          <a:xfrm>
            <a:off x="43483" y="1925822"/>
            <a:ext cx="1000125" cy="414337"/>
            <a:chOff x="1000100" y="2528843"/>
            <a:chExt cx="1000132" cy="414475"/>
          </a:xfrm>
        </p:grpSpPr>
        <p:pic>
          <p:nvPicPr>
            <p:cNvPr id="1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16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0" y="285750"/>
            <a:ext cx="2106613" cy="523875"/>
          </a:xfrm>
        </p:spPr>
        <p:txBody>
          <a:bodyPr/>
          <a:lstStyle/>
          <a:p>
            <a:pPr>
              <a:defRPr/>
            </a:pPr>
            <a:r>
              <a:rPr smtClean="0"/>
              <a:t>相邻选择器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127845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相邻选择器用来选取紧邻目标元素的下一个元素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000250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b="1" dirty="0"/>
              <a:t> $("</a:t>
            </a:r>
            <a:r>
              <a:rPr lang="fr-FR" b="1" dirty="0">
                <a:solidFill>
                  <a:srgbClr val="FF0000"/>
                </a:solidFill>
              </a:rPr>
              <a:t>h1+p</a:t>
            </a:r>
            <a:r>
              <a:rPr lang="fr-FR" b="1" dirty="0"/>
              <a:t>").css(text-decoration","underline"); 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286000" y="6072188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175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278608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：层次选择器</a:t>
              </a:r>
            </a:p>
          </p:txBody>
        </p:sp>
      </p:grpSp>
      <p:pic>
        <p:nvPicPr>
          <p:cNvPr id="9218" name="Picture 2" descr="F:\2016年工作\ACCP8.0产品开发\jQuery\案例源码\chapter06\Chapter06截图\图6.7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08920"/>
            <a:ext cx="5895082" cy="32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箭头连接符 15"/>
          <p:cNvCxnSpPr/>
          <p:nvPr/>
        </p:nvCxnSpPr>
        <p:spPr bwMode="auto">
          <a:xfrm>
            <a:off x="2195736" y="2276872"/>
            <a:ext cx="1440160" cy="172819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" name="组合 70"/>
          <p:cNvGrpSpPr>
            <a:grpSpLocks/>
          </p:cNvGrpSpPr>
          <p:nvPr/>
        </p:nvGrpSpPr>
        <p:grpSpPr bwMode="auto">
          <a:xfrm>
            <a:off x="43483" y="1925822"/>
            <a:ext cx="1000125" cy="414337"/>
            <a:chOff x="1000100" y="2528843"/>
            <a:chExt cx="1000132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17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0" y="285750"/>
            <a:ext cx="2106613" cy="523875"/>
          </a:xfrm>
        </p:spPr>
        <p:txBody>
          <a:bodyPr/>
          <a:lstStyle/>
          <a:p>
            <a:pPr>
              <a:defRPr/>
            </a:pPr>
            <a:r>
              <a:rPr smtClean="0"/>
              <a:t>同辈选择器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108255" cy="630386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同辈选择器用来选取目标元素之后的所有同辈元素</a:t>
            </a:r>
            <a:endParaRPr lang="zh-CN" altLang="en-US" dirty="0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000250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b="1" dirty="0"/>
              <a:t>$("</a:t>
            </a:r>
            <a:r>
              <a:rPr lang="fr-FR" b="1" dirty="0">
                <a:solidFill>
                  <a:srgbClr val="FF0000"/>
                </a:solidFill>
              </a:rPr>
              <a:t>h1~p</a:t>
            </a:r>
            <a:r>
              <a:rPr lang="fr-FR" b="1" dirty="0"/>
              <a:t>").css("text-decoration","underline");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286000" y="6072188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278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278608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：层次选择器</a:t>
              </a:r>
            </a:p>
          </p:txBody>
        </p:sp>
      </p:grpSp>
      <p:pic>
        <p:nvPicPr>
          <p:cNvPr id="10242" name="Picture 2" descr="F:\2016年工作\ACCP8.0产品开发\jQuery\案例源码\chapter06\Chapter06截图\图6.8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206" y="2708920"/>
            <a:ext cx="5823074" cy="324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箭头连接符 15"/>
          <p:cNvCxnSpPr/>
          <p:nvPr/>
        </p:nvCxnSpPr>
        <p:spPr bwMode="auto">
          <a:xfrm>
            <a:off x="2195736" y="2276872"/>
            <a:ext cx="1008112" cy="15841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" name="组合 70"/>
          <p:cNvGrpSpPr>
            <a:grpSpLocks/>
          </p:cNvGrpSpPr>
          <p:nvPr/>
        </p:nvGrpSpPr>
        <p:grpSpPr bwMode="auto">
          <a:xfrm>
            <a:off x="43483" y="1925822"/>
            <a:ext cx="1000125" cy="414337"/>
            <a:chOff x="1000100" y="2528843"/>
            <a:chExt cx="1000132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18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3176587" y="285750"/>
            <a:ext cx="57880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制作图书简介页面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7964239" cy="415877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使用基本选择器和层级选择器获取并设置页面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自营图书几十万</a:t>
            </a:r>
            <a:r>
              <a:rPr lang="en-US" altLang="zh-CN" dirty="0"/>
              <a:t>……”</a:t>
            </a:r>
            <a:r>
              <a:rPr lang="zh-CN" altLang="en-US" dirty="0"/>
              <a:t>一行字体颜色为</a:t>
            </a:r>
            <a:r>
              <a:rPr lang="zh-CN" altLang="en-US" dirty="0" smtClean="0"/>
              <a:t>红色</a:t>
            </a:r>
            <a:endParaRPr lang="zh-CN" altLang="en-US" dirty="0"/>
          </a:p>
          <a:p>
            <a:pPr lvl="2">
              <a:defRPr/>
            </a:pPr>
            <a:r>
              <a:rPr lang="zh-CN" altLang="en-US" dirty="0" smtClean="0"/>
              <a:t>京</a:t>
            </a:r>
            <a:r>
              <a:rPr lang="zh-CN" altLang="en-US" dirty="0"/>
              <a:t>东价“￥</a:t>
            </a:r>
            <a:r>
              <a:rPr lang="en-US" altLang="zh-CN" dirty="0"/>
              <a:t>24.10”</a:t>
            </a:r>
            <a:r>
              <a:rPr lang="zh-CN" altLang="en-US" dirty="0"/>
              <a:t>字体为</a:t>
            </a:r>
            <a:r>
              <a:rPr lang="en-US" altLang="zh-CN" dirty="0"/>
              <a:t>24px</a:t>
            </a:r>
            <a:r>
              <a:rPr lang="zh-CN" altLang="en-US" dirty="0"/>
              <a:t>、红色加粗</a:t>
            </a:r>
            <a:r>
              <a:rPr lang="zh-CN" altLang="en-US" dirty="0" smtClean="0"/>
              <a:t>显示</a:t>
            </a:r>
            <a:endParaRPr lang="zh-CN" altLang="en-US" dirty="0"/>
          </a:p>
          <a:p>
            <a:pPr lvl="2">
              <a:defRPr/>
            </a:pPr>
            <a:r>
              <a:rPr lang="zh-CN" altLang="en-US" dirty="0" smtClean="0"/>
              <a:t>“</a:t>
            </a:r>
            <a:r>
              <a:rPr lang="en-US" altLang="zh-CN" dirty="0"/>
              <a:t>[</a:t>
            </a:r>
            <a:r>
              <a:rPr lang="zh-CN" altLang="en-US" dirty="0"/>
              <a:t>定价：￥</a:t>
            </a:r>
            <a:r>
              <a:rPr lang="en-US" altLang="zh-CN" dirty="0"/>
              <a:t>35.00]”</a:t>
            </a:r>
            <a:r>
              <a:rPr lang="zh-CN" altLang="en-US" dirty="0"/>
              <a:t>字体颜色为</a:t>
            </a:r>
            <a:r>
              <a:rPr lang="en-US" altLang="zh-CN" dirty="0"/>
              <a:t>#</a:t>
            </a:r>
            <a:r>
              <a:rPr lang="en-US" altLang="zh-CN" dirty="0" err="1"/>
              <a:t>cccccc</a:t>
            </a:r>
            <a:r>
              <a:rPr lang="zh-CN" altLang="en-US" dirty="0"/>
              <a:t>，价格中有中</a:t>
            </a:r>
            <a:r>
              <a:rPr lang="zh-CN" altLang="en-US" dirty="0" smtClean="0"/>
              <a:t>划线</a:t>
            </a:r>
            <a:endParaRPr lang="zh-CN" altLang="en-US" dirty="0"/>
          </a:p>
          <a:p>
            <a:pPr lvl="2">
              <a:defRPr/>
            </a:pPr>
            <a:r>
              <a:rPr lang="en-US" altLang="zh-CN" dirty="0" smtClean="0"/>
              <a:t>&lt;</a:t>
            </a:r>
            <a:r>
              <a:rPr lang="en-US" altLang="zh-CN" dirty="0"/>
              <a:t>dl&gt;</a:t>
            </a:r>
            <a:r>
              <a:rPr lang="zh-CN" altLang="en-US" dirty="0"/>
              <a:t>标签中的字体颜色均为</a:t>
            </a:r>
            <a:r>
              <a:rPr lang="zh-CN" altLang="en-US" dirty="0" smtClean="0"/>
              <a:t>红色</a:t>
            </a:r>
            <a:endParaRPr lang="zh-CN" altLang="en-US" dirty="0"/>
          </a:p>
          <a:p>
            <a:pPr lvl="2">
              <a:defRPr/>
            </a:pPr>
            <a:r>
              <a:rPr lang="zh-CN" altLang="en-US" dirty="0" smtClean="0"/>
              <a:t>单击</a:t>
            </a:r>
            <a:r>
              <a:rPr lang="zh-CN" altLang="en-US" dirty="0"/>
              <a:t>“以下促销</a:t>
            </a:r>
            <a:r>
              <a:rPr lang="en-US" altLang="zh-CN" dirty="0"/>
              <a:t>….”</a:t>
            </a:r>
            <a:r>
              <a:rPr lang="zh-CN" altLang="en-US" dirty="0"/>
              <a:t>显示隐藏的内容</a:t>
            </a:r>
            <a:r>
              <a:rPr lang="zh-CN" altLang="en-US" dirty="0" smtClean="0"/>
              <a:t>，此</a:t>
            </a:r>
            <a:r>
              <a:rPr lang="zh-CN" altLang="en-US" dirty="0"/>
              <a:t>部分字体颜色均为</a:t>
            </a:r>
            <a:r>
              <a:rPr lang="zh-CN" altLang="en-US" dirty="0" smtClean="0"/>
              <a:t>红色</a:t>
            </a:r>
            <a:endParaRPr lang="zh-CN" altLang="en-US" dirty="0"/>
          </a:p>
          <a:p>
            <a:pPr lvl="2">
              <a:defRPr/>
            </a:pPr>
            <a:r>
              <a:rPr lang="zh-CN" altLang="en-US" dirty="0" smtClean="0"/>
              <a:t>“</a:t>
            </a:r>
            <a:r>
              <a:rPr lang="zh-CN" altLang="en-US" dirty="0"/>
              <a:t>“加购价”、“满减”、“</a:t>
            </a:r>
            <a:r>
              <a:rPr lang="en-US" altLang="zh-CN" dirty="0"/>
              <a:t>105-5”</a:t>
            </a:r>
            <a:r>
              <a:rPr lang="zh-CN" altLang="en-US" dirty="0"/>
              <a:t>、“</a:t>
            </a:r>
            <a:r>
              <a:rPr lang="en-US" altLang="zh-CN" dirty="0"/>
              <a:t>200-16”</a:t>
            </a:r>
            <a:r>
              <a:rPr lang="zh-CN" altLang="en-US" dirty="0"/>
              <a:t>字体颜色为白色，背景颜色为红色，上下内边距为</a:t>
            </a:r>
            <a:r>
              <a:rPr lang="en-US" altLang="zh-CN" dirty="0"/>
              <a:t>1px</a:t>
            </a:r>
            <a:r>
              <a:rPr lang="zh-CN" altLang="en-US" dirty="0"/>
              <a:t>，左右内边距为</a:t>
            </a:r>
            <a:r>
              <a:rPr lang="en-US" altLang="zh-CN" dirty="0"/>
              <a:t>5px</a:t>
            </a:r>
            <a:r>
              <a:rPr lang="zh-CN" altLang="en-US" dirty="0"/>
              <a:t>，外右边距为</a:t>
            </a:r>
            <a:r>
              <a:rPr lang="en-US" altLang="zh-CN" dirty="0" smtClean="0"/>
              <a:t>5px</a:t>
            </a:r>
          </a:p>
        </p:txBody>
      </p:sp>
      <p:grpSp>
        <p:nvGrpSpPr>
          <p:cNvPr id="38917" name="组合 66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892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2928938" y="6286500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266" name="Picture 2" descr="F:\2016年工作\ACCP8.0产品开发\jQuery\案例源码\chapter06\Chapter06截图\图6.10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39474"/>
            <a:ext cx="7244283" cy="403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19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822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请列举出在</a:t>
            </a:r>
            <a:r>
              <a:rPr lang="en-US" altLang="zh-CN" dirty="0"/>
              <a:t>CSS</a:t>
            </a:r>
            <a:r>
              <a:rPr lang="zh-CN" altLang="en-US" dirty="0"/>
              <a:t>中学习过的选择器的</a:t>
            </a:r>
            <a:r>
              <a:rPr lang="zh-CN" altLang="en-US" dirty="0" smtClean="0"/>
              <a:t>类型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jQuery</a:t>
            </a:r>
            <a:r>
              <a:rPr lang="zh-CN" altLang="en-US" dirty="0"/>
              <a:t>选择器的优势有哪些？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jQuery</a:t>
            </a:r>
            <a:r>
              <a:rPr lang="zh-CN" altLang="en-US" dirty="0"/>
              <a:t>选择器包括哪几大类？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通过</a:t>
            </a:r>
            <a:r>
              <a:rPr lang="zh-CN" altLang="en-US" dirty="0"/>
              <a:t>位置选取元素的</a:t>
            </a:r>
            <a:r>
              <a:rPr lang="en-US" altLang="zh-CN" dirty="0" err="1"/>
              <a:t>jQuery</a:t>
            </a:r>
            <a:r>
              <a:rPr lang="zh-CN" altLang="en-US" dirty="0"/>
              <a:t>选择器有哪些？</a:t>
            </a:r>
          </a:p>
        </p:txBody>
      </p:sp>
      <p:grpSp>
        <p:nvGrpSpPr>
          <p:cNvPr id="14342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4344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2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763713" y="285750"/>
            <a:ext cx="72009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美化英雄联盟简介页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7964239" cy="257460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单击</a:t>
            </a:r>
            <a:r>
              <a:rPr lang="en-US" altLang="zh-CN" dirty="0"/>
              <a:t>&lt;p&gt;</a:t>
            </a:r>
            <a:r>
              <a:rPr lang="zh-CN" altLang="en-US" dirty="0"/>
              <a:t>元素后，设置</a:t>
            </a:r>
            <a:r>
              <a:rPr lang="en-US" altLang="zh-CN" dirty="0"/>
              <a:t>class</a:t>
            </a:r>
            <a:r>
              <a:rPr lang="zh-CN" altLang="en-US" dirty="0"/>
              <a:t>为</a:t>
            </a:r>
            <a:r>
              <a:rPr lang="en-US" altLang="zh-CN" dirty="0" err="1"/>
              <a:t>txt_box</a:t>
            </a:r>
            <a:r>
              <a:rPr lang="zh-CN" altLang="en-US" dirty="0"/>
              <a:t>的元素内</a:t>
            </a:r>
            <a:r>
              <a:rPr lang="en-US" altLang="zh-CN" dirty="0"/>
              <a:t>class </a:t>
            </a:r>
            <a:r>
              <a:rPr lang="zh-CN" altLang="en-US" dirty="0"/>
              <a:t>为</a:t>
            </a:r>
            <a:r>
              <a:rPr lang="en-US" altLang="zh-CN" dirty="0"/>
              <a:t>current</a:t>
            </a:r>
            <a:r>
              <a:rPr lang="zh-CN" altLang="en-US" dirty="0"/>
              <a:t>的元素的背景颜色为</a:t>
            </a:r>
            <a:r>
              <a:rPr lang="en-US" altLang="zh-CN" dirty="0"/>
              <a:t>#6FF</a:t>
            </a:r>
            <a:r>
              <a:rPr lang="zh-CN" altLang="en-US" dirty="0"/>
              <a:t>，</a:t>
            </a:r>
            <a:r>
              <a:rPr lang="en-US" altLang="zh-CN" dirty="0"/>
              <a:t>&lt;p&gt;</a:t>
            </a:r>
            <a:r>
              <a:rPr lang="zh-CN" altLang="en-US" dirty="0"/>
              <a:t>的子元素</a:t>
            </a:r>
            <a:r>
              <a:rPr lang="en-US" altLang="zh-CN" dirty="0"/>
              <a:t>&lt;span&gt;</a:t>
            </a:r>
            <a:r>
              <a:rPr lang="zh-CN" altLang="en-US" dirty="0"/>
              <a:t>的背景颜色为</a:t>
            </a:r>
            <a:r>
              <a:rPr lang="en-US" altLang="zh-CN" dirty="0"/>
              <a:t>#F9F</a:t>
            </a:r>
            <a:r>
              <a:rPr lang="zh-CN" altLang="en-US" dirty="0"/>
              <a:t>，紧邻</a:t>
            </a:r>
            <a:r>
              <a:rPr lang="en-US" altLang="zh-CN" dirty="0"/>
              <a:t>&lt;h1&gt;</a:t>
            </a:r>
            <a:r>
              <a:rPr lang="zh-CN" altLang="en-US" dirty="0"/>
              <a:t>后的</a:t>
            </a:r>
            <a:r>
              <a:rPr lang="en-US" altLang="zh-CN" dirty="0"/>
              <a:t>&lt;p&gt;</a:t>
            </a:r>
            <a:r>
              <a:rPr lang="zh-CN" altLang="en-US" dirty="0"/>
              <a:t>元素的背景颜色为</a:t>
            </a:r>
            <a:r>
              <a:rPr lang="en-US" altLang="zh-CN" dirty="0"/>
              <a:t>#FF6</a:t>
            </a:r>
            <a:r>
              <a:rPr lang="zh-CN" altLang="en-US" dirty="0"/>
              <a:t>，“即时对战”文本颜色为</a:t>
            </a:r>
            <a:r>
              <a:rPr lang="en-US" altLang="zh-CN" dirty="0"/>
              <a:t>#FFF</a:t>
            </a:r>
            <a:r>
              <a:rPr lang="zh-CN" altLang="en-US" dirty="0"/>
              <a:t>，背景颜色为</a:t>
            </a:r>
            <a:r>
              <a:rPr lang="en-US" altLang="zh-CN" dirty="0"/>
              <a:t>#F00</a:t>
            </a:r>
            <a:endParaRPr lang="en-US" altLang="zh-CN" dirty="0" smtClean="0"/>
          </a:p>
        </p:txBody>
      </p:sp>
      <p:grpSp>
        <p:nvGrpSpPr>
          <p:cNvPr id="38917" name="组合 66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892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2928938" y="6286500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267" name="Picture 3" descr="F:\2016年工作\ACCP8.0产品开发\jQuery\案例源码\chapter06\Chapter06截图\图6.11b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85154"/>
            <a:ext cx="2232248" cy="255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F:\2016年工作\ACCP8.0产品开发\jQuery\案例源码\chapter06\Chapter06截图\图6.11a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80540"/>
            <a:ext cx="2232248" cy="253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20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301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301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301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302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301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21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77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104" y="286077"/>
            <a:ext cx="3456509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属性选择器</a:t>
            </a:r>
            <a:endParaRPr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属性选择器通过</a:t>
            </a:r>
            <a:r>
              <a:rPr lang="en-US" smtClean="0"/>
              <a:t>HTML</a:t>
            </a:r>
            <a:r>
              <a:rPr lang="zh-CN" altLang="en-US" smtClean="0"/>
              <a:t>元素的属性来选择元素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51057"/>
              </p:ext>
            </p:extLst>
          </p:nvPr>
        </p:nvGraphicFramePr>
        <p:xfrm>
          <a:off x="539552" y="1857364"/>
          <a:ext cx="8136904" cy="313289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079918"/>
                <a:gridCol w="2744618"/>
                <a:gridCol w="3312368"/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语法构成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[attribute]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选取包含给定属性的元素</a:t>
                      </a: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[href]" )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选取含有</a:t>
                      </a:r>
                      <a:r>
                        <a:rPr lang="fr-FR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属性的元素</a:t>
                      </a: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[attribute=value]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选取等于给定属性是某个特定值的元素</a:t>
                      </a: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[href 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='#']"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属性值为“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”的元素</a:t>
                      </a: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[attribute !=value]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选取不等于给定属性是某个特定值的元素</a:t>
                      </a: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[href 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!='#']"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属性值不为“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”的元素</a:t>
                      </a: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06307"/>
              </p:ext>
            </p:extLst>
          </p:nvPr>
        </p:nvGraphicFramePr>
        <p:xfrm>
          <a:off x="539552" y="1844824"/>
          <a:ext cx="8064896" cy="313289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275756"/>
                <a:gridCol w="2160240"/>
                <a:gridCol w="3628900"/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语法构成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[attribute^=value]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选取给定属性是以某些特定值开始的元素</a:t>
                      </a: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[href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^='en']"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属性值以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开头的元素</a:t>
                      </a: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[attribute$=value]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选取给定属性是以某些特定值结尾的元素</a:t>
                      </a: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[href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$='.jpg']"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属性值以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.jpg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结尾的元素</a:t>
                      </a: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[attribute*=value]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选取给定属性是以包含某些值的元素</a:t>
                      </a: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[href* 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='txt']"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属性值中含有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txt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的元素</a:t>
                      </a: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22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625" y="285750"/>
            <a:ext cx="3455988" cy="523875"/>
          </a:xfrm>
        </p:spPr>
        <p:txBody>
          <a:bodyPr/>
          <a:lstStyle/>
          <a:p>
            <a:pPr>
              <a:defRPr/>
            </a:pPr>
            <a:r>
              <a:rPr smtClean="0"/>
              <a:t>根据属性名获取元素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134807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属性选择器可以根据是否包含某属性来选取元素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/>
              <a:t>a</a:t>
            </a:r>
            <a:r>
              <a:rPr lang="zh-CN" altLang="en-US" dirty="0" smtClean="0"/>
              <a:t>标签带有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546113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$("#news </a:t>
            </a:r>
            <a:r>
              <a:rPr lang="en-US" b="1" dirty="0">
                <a:solidFill>
                  <a:srgbClr val="FF0000"/>
                </a:solidFill>
              </a:rPr>
              <a:t>a[class]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("background","#c9cbcb");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286000" y="6240735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85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278608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：属性选择器</a:t>
              </a:r>
            </a:p>
          </p:txBody>
        </p:sp>
      </p:grpSp>
      <p:pic>
        <p:nvPicPr>
          <p:cNvPr id="12290" name="Picture 2" descr="F:\2016年工作\ACCP8.0产品开发\jQuery\案例源码\chapter06\Chapter06截图\图6.1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98799"/>
            <a:ext cx="4267280" cy="279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箭头连接符 15"/>
          <p:cNvCxnSpPr/>
          <p:nvPr/>
        </p:nvCxnSpPr>
        <p:spPr bwMode="auto">
          <a:xfrm>
            <a:off x="2786063" y="2822735"/>
            <a:ext cx="2217985" cy="7920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>
            <a:off x="2786063" y="2822735"/>
            <a:ext cx="489793" cy="122413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>
            <a:off x="2786063" y="2822735"/>
            <a:ext cx="71438" cy="29523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70"/>
          <p:cNvGrpSpPr>
            <a:grpSpLocks/>
          </p:cNvGrpSpPr>
          <p:nvPr/>
        </p:nvGrpSpPr>
        <p:grpSpPr bwMode="auto">
          <a:xfrm>
            <a:off x="100943" y="2463102"/>
            <a:ext cx="1000125" cy="414337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23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848" y="285750"/>
            <a:ext cx="4759766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根据属性值获取元素</a:t>
            </a:r>
            <a:r>
              <a:rPr lang="en-US" dirty="0" smtClean="0"/>
              <a:t>2-1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99042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属性选择器可以根据属性的值来选取元素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/>
              <a:t>class</a:t>
            </a:r>
            <a:r>
              <a:rPr lang="zh-CN" altLang="en-US" dirty="0" smtClean="0"/>
              <a:t>属性值为</a:t>
            </a:r>
            <a:r>
              <a:rPr lang="en-US" altLang="zh-CN" dirty="0" smtClean="0"/>
              <a:t>hot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507579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$("#news </a:t>
            </a:r>
            <a:r>
              <a:rPr lang="en-US" b="1" dirty="0">
                <a:solidFill>
                  <a:srgbClr val="FF0000"/>
                </a:solidFill>
              </a:rPr>
              <a:t>a[class='hot']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("background","#c9cbcb");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286000" y="6240735"/>
            <a:ext cx="4572000" cy="428625"/>
            <a:chOff x="3143240" y="5143512"/>
            <a:chExt cx="457203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8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962396" y="5187962"/>
              <a:ext cx="278608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：属性选择器</a:t>
              </a:r>
            </a:p>
          </p:txBody>
        </p:sp>
      </p:grpSp>
      <p:pic>
        <p:nvPicPr>
          <p:cNvPr id="13314" name="Picture 2" descr="F:\2016年工作\ACCP8.0产品开发\jQuery\案例源码\chapter06\Chapter06截图\图6.14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480" y="3021483"/>
            <a:ext cx="4622735" cy="303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接箭头连接符 16"/>
          <p:cNvCxnSpPr/>
          <p:nvPr/>
        </p:nvCxnSpPr>
        <p:spPr bwMode="auto">
          <a:xfrm>
            <a:off x="3275856" y="2877467"/>
            <a:ext cx="288032" cy="93610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" name="组合 70"/>
          <p:cNvGrpSpPr>
            <a:grpSpLocks/>
          </p:cNvGrpSpPr>
          <p:nvPr/>
        </p:nvGrpSpPr>
        <p:grpSpPr bwMode="auto">
          <a:xfrm>
            <a:off x="43483" y="2435842"/>
            <a:ext cx="1000125" cy="414337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24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:\2016年工作\ACCP8.0产品开发\jQuery\案例源码\chapter06\Chapter06截图\图6.1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976" y="3390156"/>
            <a:ext cx="4246248" cy="27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8182" y="70634"/>
            <a:ext cx="4466432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根据属性值获取元素</a:t>
            </a:r>
            <a:r>
              <a:rPr lang="en-US" dirty="0" smtClean="0"/>
              <a:t>2-2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134061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属性选择器可以指定选取</a:t>
            </a:r>
            <a:r>
              <a:rPr lang="zh-CN" altLang="en-US" dirty="0"/>
              <a:t>不</a:t>
            </a:r>
            <a:r>
              <a:rPr lang="zh-CN" altLang="en-US" dirty="0" smtClean="0"/>
              <a:t>等于属性</a:t>
            </a:r>
            <a:r>
              <a:rPr lang="zh-CN" altLang="en-US" dirty="0"/>
              <a:t>是某个特定值的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class</a:t>
            </a:r>
            <a:r>
              <a:rPr lang="zh-CN" altLang="en-US" dirty="0" smtClean="0"/>
              <a:t>值不等于</a:t>
            </a:r>
            <a:r>
              <a:rPr lang="en-US" altLang="zh-CN" dirty="0" smtClean="0"/>
              <a:t>hot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795611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$("#news </a:t>
            </a:r>
            <a:r>
              <a:rPr lang="en-US" b="1" dirty="0">
                <a:solidFill>
                  <a:srgbClr val="FF0000"/>
                </a:solidFill>
              </a:rPr>
              <a:t>a[class!='hot']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("background","#c9cbcb");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286000" y="6312743"/>
            <a:ext cx="4572000" cy="428625"/>
            <a:chOff x="3143240" y="5143512"/>
            <a:chExt cx="457203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8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962396" y="5187962"/>
              <a:ext cx="278608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：属性选择器</a:t>
              </a:r>
            </a:p>
          </p:txBody>
        </p:sp>
      </p:grpSp>
      <p:cxnSp>
        <p:nvCxnSpPr>
          <p:cNvPr id="17" name="直接箭头连接符 16"/>
          <p:cNvCxnSpPr/>
          <p:nvPr/>
        </p:nvCxnSpPr>
        <p:spPr bwMode="auto">
          <a:xfrm>
            <a:off x="3635896" y="3093491"/>
            <a:ext cx="2016224" cy="64807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flipH="1">
            <a:off x="3203848" y="3093491"/>
            <a:ext cx="432048" cy="13681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" name="组合 70"/>
          <p:cNvGrpSpPr>
            <a:grpSpLocks/>
          </p:cNvGrpSpPr>
          <p:nvPr/>
        </p:nvGrpSpPr>
        <p:grpSpPr bwMode="auto">
          <a:xfrm>
            <a:off x="43483" y="2723874"/>
            <a:ext cx="1000125" cy="414337"/>
            <a:chOff x="1000100" y="2528843"/>
            <a:chExt cx="1000132" cy="414475"/>
          </a:xfrm>
        </p:grpSpPr>
        <p:pic>
          <p:nvPicPr>
            <p:cNvPr id="2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25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33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:\2016年工作\ACCP8.0产品开发\jQuery\案例源码\chapter06\Chapter06截图\图6.1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025" y="3650767"/>
            <a:ext cx="3758312" cy="24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286077"/>
            <a:ext cx="6264822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根据属性值</a:t>
            </a:r>
            <a:r>
              <a:rPr lang="zh-CN" altLang="en-US" dirty="0" smtClean="0"/>
              <a:t>包含特定的值获取元素</a:t>
            </a:r>
            <a:r>
              <a:rPr lang="en-US" dirty="0" smtClean="0"/>
              <a:t>3-1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7964239" cy="134061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属性选择器可以指定属性值以指定值开头的元素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a</a:t>
            </a:r>
            <a:r>
              <a:rPr lang="zh-CN" altLang="en-US" dirty="0"/>
              <a:t>标签</a:t>
            </a:r>
            <a:r>
              <a:rPr lang="en-US" altLang="zh-CN" dirty="0" err="1"/>
              <a:t>href</a:t>
            </a:r>
            <a:r>
              <a:rPr lang="zh-CN" altLang="en-US" dirty="0"/>
              <a:t>属性值</a:t>
            </a:r>
            <a:r>
              <a:rPr lang="zh-CN" altLang="en-US" dirty="0" smtClean="0"/>
              <a:t>以</a:t>
            </a:r>
            <a:r>
              <a:rPr lang="en-US" altLang="zh-CN" dirty="0" smtClean="0"/>
              <a:t>www</a:t>
            </a:r>
            <a:r>
              <a:rPr lang="zh-CN" altLang="en-US" dirty="0" smtClean="0"/>
              <a:t>开头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795611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$("#news </a:t>
            </a:r>
            <a:r>
              <a:rPr lang="en-US" b="1" dirty="0">
                <a:solidFill>
                  <a:srgbClr val="FF0000"/>
                </a:solidFill>
              </a:rPr>
              <a:t>a[</a:t>
            </a:r>
            <a:r>
              <a:rPr lang="en-US" b="1" dirty="0" err="1">
                <a:solidFill>
                  <a:srgbClr val="FF0000"/>
                </a:solidFill>
              </a:rPr>
              <a:t>href</a:t>
            </a:r>
            <a:r>
              <a:rPr lang="en-US" b="1" dirty="0">
                <a:solidFill>
                  <a:srgbClr val="FF0000"/>
                </a:solidFill>
              </a:rPr>
              <a:t>^='www']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("background","#c9cbcb");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286000" y="6312743"/>
            <a:ext cx="4572000" cy="428625"/>
            <a:chOff x="3143240" y="5143512"/>
            <a:chExt cx="457203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8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962396" y="5187962"/>
              <a:ext cx="278608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：属性选择器</a:t>
              </a:r>
            </a:p>
          </p:txBody>
        </p:sp>
      </p:grpSp>
      <p:cxnSp>
        <p:nvCxnSpPr>
          <p:cNvPr id="17" name="直接箭头连接符 16"/>
          <p:cNvCxnSpPr/>
          <p:nvPr/>
        </p:nvCxnSpPr>
        <p:spPr bwMode="auto">
          <a:xfrm>
            <a:off x="3635896" y="3093491"/>
            <a:ext cx="720080" cy="227972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flipH="1">
            <a:off x="3203848" y="3093491"/>
            <a:ext cx="432048" cy="155964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" name="组合 70"/>
          <p:cNvGrpSpPr>
            <a:grpSpLocks/>
          </p:cNvGrpSpPr>
          <p:nvPr/>
        </p:nvGrpSpPr>
        <p:grpSpPr bwMode="auto">
          <a:xfrm>
            <a:off x="75937" y="2751162"/>
            <a:ext cx="1000125" cy="414337"/>
            <a:chOff x="1000100" y="2528843"/>
            <a:chExt cx="1000132" cy="414475"/>
          </a:xfrm>
        </p:grpSpPr>
        <p:pic>
          <p:nvPicPr>
            <p:cNvPr id="2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26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98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F:\2016年工作\ACCP8.0产品开发\jQuery\案例源码\chapter06\Chapter06截图\图6.1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60" y="3573016"/>
            <a:ext cx="375765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286077"/>
            <a:ext cx="6264822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根据属性值</a:t>
            </a:r>
            <a:r>
              <a:rPr lang="zh-CN" altLang="en-US" dirty="0" smtClean="0"/>
              <a:t>包含特定的值获取元素</a:t>
            </a:r>
            <a:r>
              <a:rPr lang="en-US" dirty="0" smtClean="0"/>
              <a:t>3-2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7964239" cy="134061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属性选择器可以指定属性值以指定值结尾的元素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a</a:t>
            </a:r>
            <a:r>
              <a:rPr lang="zh-CN" altLang="en-US" dirty="0"/>
              <a:t>标签</a:t>
            </a:r>
            <a:r>
              <a:rPr lang="en-US" altLang="zh-CN" dirty="0" err="1"/>
              <a:t>href</a:t>
            </a:r>
            <a:r>
              <a:rPr lang="zh-CN" altLang="en-US" dirty="0"/>
              <a:t>属性值以</a:t>
            </a:r>
            <a:r>
              <a:rPr lang="en-US" altLang="zh-CN" dirty="0"/>
              <a:t>html</a:t>
            </a:r>
            <a:r>
              <a:rPr lang="zh-CN" altLang="en-US" dirty="0"/>
              <a:t>结尾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428750" y="2605832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$("#news </a:t>
            </a:r>
            <a:r>
              <a:rPr lang="en-US" b="1" dirty="0">
                <a:solidFill>
                  <a:srgbClr val="FF0000"/>
                </a:solidFill>
              </a:rPr>
              <a:t>a[</a:t>
            </a:r>
            <a:r>
              <a:rPr lang="en-US" b="1" dirty="0" err="1">
                <a:solidFill>
                  <a:srgbClr val="FF0000"/>
                </a:solidFill>
              </a:rPr>
              <a:t>href</a:t>
            </a:r>
            <a:r>
              <a:rPr lang="en-US" b="1" dirty="0">
                <a:solidFill>
                  <a:srgbClr val="FF0000"/>
                </a:solidFill>
              </a:rPr>
              <a:t>$='html']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("background","#c9cbcb");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286000" y="6312743"/>
            <a:ext cx="4572000" cy="428625"/>
            <a:chOff x="3143240" y="5143512"/>
            <a:chExt cx="457203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8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962396" y="5187962"/>
              <a:ext cx="278608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：属性选择器</a:t>
              </a:r>
            </a:p>
          </p:txBody>
        </p:sp>
      </p:grpSp>
      <p:cxnSp>
        <p:nvCxnSpPr>
          <p:cNvPr id="17" name="直接箭头连接符 16"/>
          <p:cNvCxnSpPr/>
          <p:nvPr/>
        </p:nvCxnSpPr>
        <p:spPr bwMode="auto">
          <a:xfrm>
            <a:off x="3635896" y="2852936"/>
            <a:ext cx="0" cy="208823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 flipH="1">
            <a:off x="3203848" y="2852936"/>
            <a:ext cx="432048" cy="129614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>
            <a:off x="3635896" y="2852936"/>
            <a:ext cx="648072" cy="280831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70"/>
          <p:cNvGrpSpPr>
            <a:grpSpLocks/>
          </p:cNvGrpSpPr>
          <p:nvPr/>
        </p:nvGrpSpPr>
        <p:grpSpPr bwMode="auto">
          <a:xfrm>
            <a:off x="61186" y="2543871"/>
            <a:ext cx="1000125" cy="414337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27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85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F:\2016年工作\ACCP8.0产品开发\jQuery\案例源码\chapter06\Chapter06截图\图6.1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3604547"/>
            <a:ext cx="4069754" cy="265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286077"/>
            <a:ext cx="6264822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根据属性值</a:t>
            </a:r>
            <a:r>
              <a:rPr lang="zh-CN" altLang="en-US" dirty="0" smtClean="0"/>
              <a:t>包含特定的值获取元素</a:t>
            </a:r>
            <a:r>
              <a:rPr lang="en-US" dirty="0" smtClean="0"/>
              <a:t>3-3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7964239" cy="134061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属性选择器可以指定属性值包含指定值的元素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a</a:t>
            </a:r>
            <a:r>
              <a:rPr lang="zh-CN" altLang="en-US" dirty="0"/>
              <a:t>标签</a:t>
            </a:r>
            <a:r>
              <a:rPr lang="en-US" altLang="zh-CN" dirty="0" err="1"/>
              <a:t>href</a:t>
            </a:r>
            <a:r>
              <a:rPr lang="zh-CN" altLang="en-US" dirty="0"/>
              <a:t>属性值</a:t>
            </a:r>
            <a:r>
              <a:rPr lang="zh-CN" altLang="en-US" dirty="0" smtClean="0"/>
              <a:t>包含“</a:t>
            </a:r>
            <a:r>
              <a:rPr lang="en-US" altLang="zh-CN" dirty="0" smtClean="0"/>
              <a:t>k2</a:t>
            </a:r>
            <a:r>
              <a:rPr lang="zh-CN" altLang="en-US" dirty="0" smtClean="0"/>
              <a:t>”的</a:t>
            </a:r>
            <a:r>
              <a:rPr lang="zh-CN" altLang="en-US" dirty="0"/>
              <a:t>元素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428750" y="2605832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$("#news </a:t>
            </a:r>
            <a:r>
              <a:rPr lang="en-US" b="1" dirty="0">
                <a:solidFill>
                  <a:srgbClr val="FF0000"/>
                </a:solidFill>
              </a:rPr>
              <a:t>a[</a:t>
            </a:r>
            <a:r>
              <a:rPr lang="en-US" b="1" dirty="0" err="1">
                <a:solidFill>
                  <a:srgbClr val="FF0000"/>
                </a:solidFill>
              </a:rPr>
              <a:t>href</a:t>
            </a:r>
            <a:r>
              <a:rPr lang="en-US" b="1" dirty="0">
                <a:solidFill>
                  <a:srgbClr val="FF0000"/>
                </a:solidFill>
              </a:rPr>
              <a:t>*='k2']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("background","#c9cbcb");</a:t>
            </a:r>
            <a:endParaRPr lang="zh-CN" altLang="zh-CN" b="1" dirty="0" err="1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286000" y="6312743"/>
            <a:ext cx="4572000" cy="428625"/>
            <a:chOff x="3143240" y="5143512"/>
            <a:chExt cx="457203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8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962396" y="5187962"/>
              <a:ext cx="278608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：属性选择器</a:t>
              </a:r>
            </a:p>
          </p:txBody>
        </p:sp>
      </p:grpSp>
      <p:cxnSp>
        <p:nvCxnSpPr>
          <p:cNvPr id="17" name="直接箭头连接符 16"/>
          <p:cNvCxnSpPr/>
          <p:nvPr/>
        </p:nvCxnSpPr>
        <p:spPr bwMode="auto">
          <a:xfrm flipH="1">
            <a:off x="3563888" y="2852936"/>
            <a:ext cx="72008" cy="22322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>
            <a:off x="3635896" y="2852936"/>
            <a:ext cx="862285" cy="302433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" name="组合 70"/>
          <p:cNvGrpSpPr>
            <a:grpSpLocks/>
          </p:cNvGrpSpPr>
          <p:nvPr/>
        </p:nvGrpSpPr>
        <p:grpSpPr bwMode="auto">
          <a:xfrm>
            <a:off x="43483" y="2543871"/>
            <a:ext cx="1000125" cy="414337"/>
            <a:chOff x="1000100" y="2528843"/>
            <a:chExt cx="1000132" cy="414475"/>
          </a:xfrm>
        </p:grpSpPr>
        <p:pic>
          <p:nvPicPr>
            <p:cNvPr id="1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1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28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8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700338" y="285750"/>
            <a:ext cx="62642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制作非缘勿扰页面特效</a:t>
            </a:r>
            <a:r>
              <a:rPr lang="en-US" altLang="zh-CN" dirty="0" smtClean="0"/>
              <a:t>3-1</a:t>
            </a:r>
            <a:endParaRPr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108255" cy="2142554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属性选择器选取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css</a:t>
            </a:r>
            <a:r>
              <a:rPr lang="en-US" altLang="zh-CN" dirty="0"/>
              <a:t>( )</a:t>
            </a:r>
            <a:r>
              <a:rPr lang="zh-CN" altLang="en-US" dirty="0"/>
              <a:t>方法或</a:t>
            </a:r>
            <a:r>
              <a:rPr lang="en-US" altLang="zh-CN" dirty="0" err="1"/>
              <a:t>addClass</a:t>
            </a:r>
            <a:r>
              <a:rPr lang="en-US" altLang="zh-CN" dirty="0"/>
              <a:t>( )</a:t>
            </a:r>
            <a:r>
              <a:rPr lang="zh-CN" altLang="en-US" dirty="0"/>
              <a:t>方法为元素添加样式</a:t>
            </a:r>
          </a:p>
        </p:txBody>
      </p:sp>
      <p:grpSp>
        <p:nvGrpSpPr>
          <p:cNvPr id="39941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995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9943" name="组合 11"/>
          <p:cNvGrpSpPr>
            <a:grpSpLocks/>
          </p:cNvGrpSpPr>
          <p:nvPr/>
        </p:nvGrpSpPr>
        <p:grpSpPr bwMode="auto">
          <a:xfrm>
            <a:off x="3000375" y="6240731"/>
            <a:ext cx="2714626" cy="428629"/>
            <a:chOff x="3143240" y="5143508"/>
            <a:chExt cx="2714645" cy="428632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5" y="5143508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995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18434" name="Picture 2" descr="图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82925"/>
            <a:ext cx="4992009" cy="315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29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7763" y="285750"/>
            <a:ext cx="2736850" cy="523875"/>
          </a:xfrm>
        </p:spPr>
        <p:txBody>
          <a:bodyPr/>
          <a:lstStyle/>
          <a:p>
            <a:pPr>
              <a:defRPr/>
            </a:pPr>
            <a:r>
              <a:rPr smtClean="0"/>
              <a:t>回顾及作业点评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如何实现隔行变色效果？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$(document).ready()</a:t>
            </a:r>
            <a:r>
              <a:rPr lang="zh-CN" altLang="en-US" dirty="0" smtClean="0"/>
              <a:t>与</a:t>
            </a:r>
            <a:r>
              <a:rPr lang="en-US" dirty="0" err="1" smtClean="0"/>
              <a:t>window.onload</a:t>
            </a:r>
            <a:r>
              <a:rPr lang="zh-CN" altLang="en-US" dirty="0" smtClean="0"/>
              <a:t>有什么区别？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如何实现</a:t>
            </a:r>
            <a:r>
              <a:rPr lang="en-US" dirty="0" smtClean="0"/>
              <a:t>DOM</a:t>
            </a:r>
            <a:r>
              <a:rPr lang="zh-CN" altLang="en-US" dirty="0" smtClean="0"/>
              <a:t>对象和</a:t>
            </a:r>
            <a:r>
              <a:rPr lang="en-US" dirty="0" err="1" smtClean="0"/>
              <a:t>jQuery</a:t>
            </a:r>
            <a:r>
              <a:rPr lang="zh-CN" altLang="en-US" dirty="0" smtClean="0"/>
              <a:t>对象间的转化？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在网页中有一个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teacher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div</a:t>
            </a:r>
            <a:r>
              <a:rPr lang="zh-CN" altLang="en-US" dirty="0" smtClean="0"/>
              <a:t>，请使用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隐藏此</a:t>
            </a:r>
            <a:r>
              <a:rPr lang="en-US" altLang="zh-CN" dirty="0" smtClean="0"/>
              <a:t>div</a:t>
            </a:r>
          </a:p>
          <a:p>
            <a:pPr>
              <a:lnSpc>
                <a:spcPct val="150000"/>
              </a:lnSpc>
              <a:defRPr/>
            </a:pP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点评作业的提交情况和共性</a:t>
            </a:r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endParaRPr lang="zh-CN" altLang="en-US" dirty="0" smtClean="0"/>
          </a:p>
          <a:p>
            <a:pPr>
              <a:lnSpc>
                <a:spcPct val="150000"/>
              </a:lnSpc>
              <a:defRPr/>
            </a:pPr>
            <a:endParaRPr lang="zh-CN" altLang="en-US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38049" y="5333146"/>
            <a:ext cx="1497897" cy="400110"/>
            <a:chOff x="1004978" y="3857625"/>
            <a:chExt cx="1497897" cy="400110"/>
          </a:xfrm>
        </p:grpSpPr>
        <p:pic>
          <p:nvPicPr>
            <p:cNvPr id="12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4" name="组合 58"/>
          <p:cNvGrpSpPr>
            <a:grpSpLocks/>
          </p:cNvGrpSpPr>
          <p:nvPr/>
        </p:nvGrpSpPr>
        <p:grpSpPr bwMode="auto">
          <a:xfrm>
            <a:off x="38049" y="836712"/>
            <a:ext cx="958850" cy="430213"/>
            <a:chOff x="3643306" y="2500357"/>
            <a:chExt cx="958752" cy="430730"/>
          </a:xfrm>
        </p:grpSpPr>
        <p:pic>
          <p:nvPicPr>
            <p:cNvPr id="15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17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3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700338" y="285750"/>
            <a:ext cx="62642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制作非缘勿扰页面特效</a:t>
            </a:r>
            <a:r>
              <a:rPr lang="en-US" altLang="zh-CN" dirty="0" smtClean="0"/>
              <a:t>3-2</a:t>
            </a:r>
            <a:endParaRPr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7964239" cy="444681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单击</a:t>
            </a:r>
            <a:r>
              <a:rPr lang="zh-CN" altLang="en-US" dirty="0"/>
              <a:t>标题“非缘勿扰”，</a:t>
            </a:r>
            <a:r>
              <a:rPr lang="en-US" altLang="zh-CN" dirty="0"/>
              <a:t>&lt;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r>
              <a:rPr lang="zh-CN" altLang="en-US" dirty="0"/>
              <a:t>元素中有</a:t>
            </a:r>
            <a:r>
              <a:rPr lang="en-US" altLang="zh-CN" dirty="0"/>
              <a:t>id</a:t>
            </a:r>
            <a:r>
              <a:rPr lang="zh-CN" altLang="en-US" dirty="0"/>
              <a:t>属性的</a:t>
            </a:r>
            <a:r>
              <a:rPr lang="en-US" altLang="zh-CN" dirty="0"/>
              <a:t>&lt;span&gt;</a:t>
            </a:r>
            <a:r>
              <a:rPr lang="zh-CN" altLang="en-US" dirty="0"/>
              <a:t>的文本（主演、导演、标签、剧情）颜色值为</a:t>
            </a:r>
            <a:r>
              <a:rPr lang="en-US" altLang="zh-CN" dirty="0"/>
              <a:t>#FF0099</a:t>
            </a:r>
            <a:r>
              <a:rPr lang="zh-CN" altLang="en-US" dirty="0"/>
              <a:t>，字体加粗</a:t>
            </a:r>
            <a:r>
              <a:rPr lang="zh-CN" altLang="en-US" dirty="0" smtClean="0"/>
              <a:t>显示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单击</a:t>
            </a:r>
            <a:r>
              <a:rPr lang="zh-CN" altLang="en-US" dirty="0"/>
              <a:t>文本“导演”，文字“赖水清”为加</a:t>
            </a:r>
            <a:r>
              <a:rPr lang="zh-CN" altLang="en-US" dirty="0" smtClean="0"/>
              <a:t>粗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单击</a:t>
            </a:r>
            <a:r>
              <a:rPr lang="zh-CN" altLang="en-US" dirty="0"/>
              <a:t>文本“标签”，它之后的“苏有朋”和“</a:t>
            </a:r>
            <a:r>
              <a:rPr lang="en-US" altLang="zh-CN" dirty="0"/>
              <a:t>2013”</a:t>
            </a:r>
            <a:r>
              <a:rPr lang="zh-CN" altLang="en-US" dirty="0"/>
              <a:t>的背景颜色为</a:t>
            </a:r>
            <a:r>
              <a:rPr lang="en-US" altLang="zh-CN" dirty="0"/>
              <a:t>#E0F8EA</a:t>
            </a:r>
            <a:r>
              <a:rPr lang="zh-CN" altLang="en-US" dirty="0"/>
              <a:t>，字体颜色为</a:t>
            </a:r>
            <a:r>
              <a:rPr lang="en-US" altLang="zh-CN" dirty="0"/>
              <a:t>#10 A14B</a:t>
            </a:r>
            <a:r>
              <a:rPr lang="zh-CN" altLang="en-US" dirty="0"/>
              <a:t>，并且文字与背景颜色上下边缘间距为</a:t>
            </a:r>
            <a:r>
              <a:rPr lang="en-US" altLang="zh-CN" dirty="0"/>
              <a:t>2px</a:t>
            </a:r>
            <a:r>
              <a:rPr lang="zh-CN" altLang="en-US" dirty="0"/>
              <a:t>，左右边缘边距为</a:t>
            </a:r>
            <a:r>
              <a:rPr lang="en-US" altLang="zh-CN" dirty="0" smtClean="0"/>
              <a:t>8px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单击</a:t>
            </a:r>
            <a:r>
              <a:rPr lang="zh-CN" altLang="en-US" dirty="0"/>
              <a:t>图片“收藏”，弹出对话框，显示信息为“您已收藏成功！</a:t>
            </a:r>
            <a:r>
              <a:rPr lang="zh-CN" altLang="en-US" dirty="0" smtClean="0"/>
              <a:t>”</a:t>
            </a:r>
          </a:p>
        </p:txBody>
      </p:sp>
      <p:grpSp>
        <p:nvGrpSpPr>
          <p:cNvPr id="40965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4097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40966" name="组合 10"/>
          <p:cNvGrpSpPr>
            <a:grpSpLocks/>
          </p:cNvGrpSpPr>
          <p:nvPr/>
        </p:nvGrpSpPr>
        <p:grpSpPr bwMode="auto">
          <a:xfrm>
            <a:off x="3000375" y="5786438"/>
            <a:ext cx="2714625" cy="428625"/>
            <a:chOff x="3143240" y="5143512"/>
            <a:chExt cx="2714644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097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30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555875" y="285750"/>
            <a:ext cx="64087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制作非缘勿扰页面特效</a:t>
            </a:r>
            <a:r>
              <a:rPr lang="en-US" altLang="zh-CN" dirty="0" smtClean="0"/>
              <a:t>3-3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428545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0" indent="0"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/>
              <a:t>）在新建的</a:t>
            </a:r>
            <a:r>
              <a:rPr lang="en-US" altLang="zh-CN" dirty="0"/>
              <a:t>HTML</a:t>
            </a:r>
            <a:r>
              <a:rPr lang="zh-CN" altLang="en-US" dirty="0"/>
              <a:t>文档中引入</a:t>
            </a:r>
            <a:r>
              <a:rPr lang="en-US" altLang="zh-CN" dirty="0" err="1"/>
              <a:t>jQuery</a:t>
            </a:r>
            <a:r>
              <a:rPr lang="zh-CN" altLang="en-US" dirty="0" smtClean="0"/>
              <a:t>库</a:t>
            </a:r>
            <a:endParaRPr lang="zh-CN" altLang="en-US" dirty="0"/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）使用</a:t>
            </a:r>
            <a:r>
              <a:rPr lang="en-US" altLang="zh-CN" dirty="0"/>
              <a:t>$(document).ready( )</a:t>
            </a:r>
            <a:r>
              <a:rPr lang="zh-CN" altLang="en-US" dirty="0"/>
              <a:t>创建文档加载</a:t>
            </a:r>
            <a:r>
              <a:rPr lang="zh-CN" altLang="en-US" dirty="0" smtClean="0"/>
              <a:t>事件</a:t>
            </a:r>
            <a:endParaRPr lang="zh-CN" altLang="en-US" dirty="0"/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）按要求使用</a:t>
            </a:r>
            <a:r>
              <a:rPr lang="en-US" altLang="zh-CN" dirty="0"/>
              <a:t>$( )</a:t>
            </a:r>
            <a:r>
              <a:rPr lang="zh-CN" altLang="en-US" dirty="0"/>
              <a:t>选取所需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）为获取的元素添加单击事件，并为事件添加处理事件的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）使用</a:t>
            </a:r>
            <a:r>
              <a:rPr lang="en-US" altLang="zh-CN" dirty="0" err="1"/>
              <a:t>css</a:t>
            </a:r>
            <a:r>
              <a:rPr lang="en-US" altLang="zh-CN" dirty="0"/>
              <a:t>( )</a:t>
            </a:r>
            <a:r>
              <a:rPr lang="zh-CN" altLang="en-US" dirty="0"/>
              <a:t>方法或</a:t>
            </a:r>
            <a:r>
              <a:rPr lang="en-US" altLang="zh-CN" dirty="0" err="1"/>
              <a:t>addClass</a:t>
            </a:r>
            <a:r>
              <a:rPr lang="en-US" altLang="zh-CN" dirty="0"/>
              <a:t>( )</a:t>
            </a:r>
            <a:r>
              <a:rPr lang="zh-CN" altLang="en-US" dirty="0"/>
              <a:t>方法为所选取的元素添加</a:t>
            </a:r>
            <a:r>
              <a:rPr lang="en-US" altLang="zh-CN" dirty="0"/>
              <a:t>CSS</a:t>
            </a:r>
            <a:r>
              <a:rPr lang="zh-CN" altLang="en-US" dirty="0"/>
              <a:t>样式，使用</a:t>
            </a:r>
            <a:r>
              <a:rPr lang="en-US" altLang="zh-CN" dirty="0" err="1"/>
              <a:t>addClass</a:t>
            </a:r>
            <a:r>
              <a:rPr lang="en-US" altLang="zh-CN" dirty="0"/>
              <a:t>( )</a:t>
            </a:r>
            <a:r>
              <a:rPr lang="zh-CN" altLang="en-US" dirty="0"/>
              <a:t>方法添加样式时，该样式写在样式表文件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grpSp>
        <p:nvGrpSpPr>
          <p:cNvPr id="41989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4199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2857500" y="5736679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31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301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301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301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302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301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32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1880" y="70285"/>
            <a:ext cx="5472733" cy="954107"/>
          </a:xfrm>
        </p:spPr>
        <p:txBody>
          <a:bodyPr/>
          <a:lstStyle/>
          <a:p>
            <a:r>
              <a:rPr lang="zh-CN" altLang="en-US" dirty="0" smtClean="0"/>
              <a:t>如何实现同一个列表不同样式？</a:t>
            </a:r>
            <a:endParaRPr lang="zh-CN" altLang="en-US" dirty="0"/>
          </a:p>
        </p:txBody>
      </p:sp>
      <p:grpSp>
        <p:nvGrpSpPr>
          <p:cNvPr id="5" name="组合 58"/>
          <p:cNvGrpSpPr>
            <a:grpSpLocks/>
          </p:cNvGrpSpPr>
          <p:nvPr/>
        </p:nvGrpSpPr>
        <p:grpSpPr bwMode="auto">
          <a:xfrm>
            <a:off x="235381" y="1198587"/>
            <a:ext cx="958850" cy="430213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pic>
        <p:nvPicPr>
          <p:cNvPr id="1026" name="Picture 2" descr="图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93" y="1637319"/>
            <a:ext cx="4536504" cy="405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796136" y="2539430"/>
            <a:ext cx="3204791" cy="1123712"/>
          </a:xfrm>
          <a:prstGeom prst="wedgeRoundRectCallout">
            <a:avLst>
              <a:gd name="adj1" fmla="val 674"/>
              <a:gd name="adj2" fmla="val 509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latin typeface="+mn-ea"/>
                <a:ea typeface="+mn-ea"/>
              </a:rPr>
              <a:t>如何实现奇偶行不同颜色背景，首行红色字体？</a:t>
            </a:r>
            <a:endParaRPr lang="zh-CN" altLang="en-US" sz="2000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0" name="直接箭头连接符 9"/>
          <p:cNvCxnSpPr>
            <a:stCxn id="9" idx="1"/>
          </p:cNvCxnSpPr>
          <p:nvPr/>
        </p:nvCxnSpPr>
        <p:spPr bwMode="auto">
          <a:xfrm flipH="1" flipV="1">
            <a:off x="5004048" y="2539430"/>
            <a:ext cx="792088" cy="5618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1"/>
          </p:cNvCxnSpPr>
          <p:nvPr/>
        </p:nvCxnSpPr>
        <p:spPr bwMode="auto">
          <a:xfrm flipH="1">
            <a:off x="5156448" y="3101286"/>
            <a:ext cx="639688" cy="7620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1"/>
          </p:cNvCxnSpPr>
          <p:nvPr/>
        </p:nvCxnSpPr>
        <p:spPr bwMode="auto">
          <a:xfrm flipH="1">
            <a:off x="5156448" y="3101286"/>
            <a:ext cx="639688" cy="5618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33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5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5463" y="285750"/>
            <a:ext cx="2089150" cy="523875"/>
          </a:xfrm>
        </p:spPr>
        <p:txBody>
          <a:bodyPr/>
          <a:lstStyle/>
          <a:p>
            <a:pPr>
              <a:defRPr/>
            </a:pPr>
            <a:r>
              <a:rPr smtClean="0"/>
              <a:t>过滤选择器</a:t>
            </a:r>
            <a:endParaRPr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通过特定的过滤规则来筛选出所需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主要分类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基本过滤选择器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可见性过滤选择器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表单对象过滤选择器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内容过滤选择器、子元素过滤选择器</a:t>
            </a:r>
            <a:r>
              <a:rPr lang="en-US" altLang="zh-CN" dirty="0" smtClean="0"/>
              <a:t>……</a:t>
            </a:r>
          </a:p>
        </p:txBody>
      </p:sp>
      <p:sp>
        <p:nvSpPr>
          <p:cNvPr id="9" name="AutoShape 28"/>
          <p:cNvSpPr>
            <a:spLocks noChangeArrowheads="1"/>
          </p:cNvSpPr>
          <p:nvPr/>
        </p:nvSpPr>
        <p:spPr bwMode="auto">
          <a:xfrm>
            <a:off x="5220072" y="3645024"/>
            <a:ext cx="2500313" cy="428625"/>
          </a:xfrm>
          <a:prstGeom prst="borderCallout1">
            <a:avLst>
              <a:gd name="adj1" fmla="val 111504"/>
              <a:gd name="adj2" fmla="val -33244"/>
              <a:gd name="adj3" fmla="val 38645"/>
              <a:gd name="adj4" fmla="val -9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将在后续章节中讲解</a:t>
            </a: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34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0112" y="285750"/>
            <a:ext cx="3384501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基本过滤选择器</a:t>
            </a:r>
            <a:endParaRPr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68735"/>
              </p:ext>
            </p:extLst>
          </p:nvPr>
        </p:nvGraphicFramePr>
        <p:xfrm>
          <a:off x="179512" y="980728"/>
          <a:ext cx="8784976" cy="518457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800200"/>
                <a:gridCol w="3024336"/>
                <a:gridCol w="3960440"/>
              </a:tblGrid>
              <a:tr h="677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901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:first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选取第一个元素</a:t>
                      </a: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li:first" )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选取所有</a:t>
                      </a:r>
                      <a:r>
                        <a:rPr lang="fr-FR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&lt;li&gt;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元素中的第一个</a:t>
                      </a:r>
                      <a:r>
                        <a:rPr lang="fr-FR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&lt;li&gt;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:last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选取最后一个元素</a:t>
                      </a: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li:last" 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选取所有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&lt;li&gt;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元素中的最后一个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&lt;li&gt;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:not(selector)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选取去除所有与给定选择器匹配的元素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li:not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(.three)" )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不是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three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:even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选取索引是偶数的所有元素（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从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开始）</a:t>
                      </a: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li:even" 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选取索引是偶数的所有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&lt;li&gt;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:odd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选取索引是奇数的所有元素（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从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开始）</a:t>
                      </a: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li:odd" 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选取索引是奇数的所有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&lt;li&gt;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81781"/>
              </p:ext>
            </p:extLst>
          </p:nvPr>
        </p:nvGraphicFramePr>
        <p:xfrm>
          <a:off x="107504" y="1052736"/>
          <a:ext cx="8928992" cy="525658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512168"/>
                <a:gridCol w="3240360"/>
                <a:gridCol w="4176464"/>
              </a:tblGrid>
              <a:tr h="6446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:eq(index)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选取索引等于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的元素（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从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开始）</a:t>
                      </a: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$("li:eq(1)" 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选取索引等于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&lt;li&gt;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:gt(index)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选取索引大于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的元素（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从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开始）</a:t>
                      </a: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li:gt(1)" 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选取索引大于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&lt;li&gt;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元素（注：大于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，不包括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:lt(index)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选取索引小于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的元素（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从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开始）</a:t>
                      </a: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$(“li:lt(1)”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选取索引小于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&lt;li&gt;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元素（注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：小于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，不包括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:header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选取所有标题元素，如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h1~h6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$(":header" 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选取网页中所有标题元素</a:t>
                      </a: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:focus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选取当前获取焦点的元素</a:t>
                      </a: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$(":focus" 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选取当前获取焦点的元素</a:t>
                      </a: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:animated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选择所有动画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$(":animated" )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选取当前所有动画元素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67" marR="4616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35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3300" y="285750"/>
            <a:ext cx="4151313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制作仿奥</a:t>
            </a:r>
            <a:r>
              <a:rPr lang="zh-CN" altLang="en-US" dirty="0"/>
              <a:t>列表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3-1</a:t>
            </a:r>
            <a:endParaRPr dirty="0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357438" y="6309320"/>
            <a:ext cx="4572000" cy="428625"/>
            <a:chOff x="3143240" y="5143512"/>
            <a:chExt cx="457203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5019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962396" y="5187962"/>
              <a:ext cx="327344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：基本过滤选择器</a:t>
              </a:r>
            </a:p>
          </p:txBody>
        </p:sp>
      </p:grp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228078" y="1033400"/>
            <a:ext cx="6858000" cy="46115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/>
              <a:t>&lt;div class="contain"&gt;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   &lt;h2&gt;</a:t>
            </a:r>
            <a:r>
              <a:rPr lang="zh-CN" altLang="en-US" b="1" dirty="0"/>
              <a:t>祝福冬奥</a:t>
            </a:r>
            <a:r>
              <a:rPr lang="en-US" altLang="zh-CN" b="1" dirty="0"/>
              <a:t>&lt;/</a:t>
            </a:r>
            <a:r>
              <a:rPr lang="en-US" b="1" dirty="0"/>
              <a:t>h2&gt;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   &lt;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      &lt;li&gt; </a:t>
            </a:r>
            <a:r>
              <a:rPr lang="zh-CN" altLang="en-US" b="1" dirty="0"/>
              <a:t>贝克汉姆：衷心希望北京能够申办成功！</a:t>
            </a:r>
            <a:r>
              <a:rPr lang="en-US" altLang="zh-CN" b="1" dirty="0"/>
              <a:t>&lt;/</a:t>
            </a:r>
            <a:r>
              <a:rPr lang="en-US" b="1" dirty="0"/>
              <a:t>li&gt;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      &lt;li&gt; </a:t>
            </a:r>
            <a:r>
              <a:rPr lang="zh-CN" altLang="en-US" b="1" dirty="0"/>
              <a:t>姚明：北京申冬奥是个非常棒的机会！加油！</a:t>
            </a:r>
            <a:r>
              <a:rPr lang="en-US" altLang="zh-CN" b="1" dirty="0"/>
              <a:t>&lt;/</a:t>
            </a:r>
            <a:r>
              <a:rPr lang="en-US" b="1" dirty="0"/>
              <a:t>li&gt;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      &lt;li&gt; </a:t>
            </a:r>
            <a:r>
              <a:rPr lang="zh-CN" altLang="en-US" b="1" dirty="0"/>
              <a:t>张虹：北京办冬奥，大家的热情定超乎想象！ </a:t>
            </a:r>
            <a:r>
              <a:rPr lang="en-US" altLang="zh-CN" b="1" dirty="0"/>
              <a:t>&lt;/</a:t>
            </a:r>
            <a:r>
              <a:rPr lang="en-US" b="1" dirty="0"/>
              <a:t>li&gt;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      &lt;li&gt; </a:t>
            </a:r>
            <a:r>
              <a:rPr lang="zh-CN" altLang="en-US" b="1" dirty="0"/>
              <a:t>肖恩怀特：我爱北京，支持北京申办冬奥会！</a:t>
            </a:r>
            <a:r>
              <a:rPr lang="en-US" altLang="zh-CN" b="1" dirty="0"/>
              <a:t>&lt;/</a:t>
            </a:r>
            <a:r>
              <a:rPr lang="en-US" b="1" dirty="0"/>
              <a:t>li&gt;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      &lt;li&gt; </a:t>
            </a:r>
            <a:r>
              <a:rPr lang="zh-CN" altLang="en-US" b="1" dirty="0"/>
              <a:t>赵宏博：北京申办冬奥会是再合适不过了！</a:t>
            </a:r>
            <a:r>
              <a:rPr lang="en-US" altLang="zh-CN" b="1" dirty="0"/>
              <a:t>&lt;/</a:t>
            </a:r>
            <a:r>
              <a:rPr lang="en-US" b="1" dirty="0"/>
              <a:t>li&gt;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      &lt;li&gt; </a:t>
            </a:r>
            <a:r>
              <a:rPr lang="zh-CN" altLang="en-US" b="1" dirty="0"/>
              <a:t>你喜欢哪些冬季运动项目？</a:t>
            </a:r>
            <a:r>
              <a:rPr lang="en-US" altLang="zh-CN" b="1" dirty="0"/>
              <a:t>(</a:t>
            </a:r>
            <a:r>
              <a:rPr lang="zh-CN" altLang="en-US" b="1" dirty="0"/>
              <a:t>点击进入调查页</a:t>
            </a:r>
            <a:r>
              <a:rPr lang="en-US" altLang="zh-CN" b="1" dirty="0"/>
              <a:t>)&lt;/</a:t>
            </a:r>
            <a:r>
              <a:rPr lang="en-US" b="1" dirty="0"/>
              <a:t>li&gt;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   &lt;/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&lt;/div&gt;</a:t>
            </a:r>
            <a:endParaRPr lang="zh-CN" altLang="zh-CN" b="1" dirty="0" err="1"/>
          </a:p>
        </p:txBody>
      </p:sp>
      <p:grpSp>
        <p:nvGrpSpPr>
          <p:cNvPr id="23" name="组合 70"/>
          <p:cNvGrpSpPr>
            <a:grpSpLocks/>
          </p:cNvGrpSpPr>
          <p:nvPr/>
        </p:nvGrpSpPr>
        <p:grpSpPr bwMode="auto">
          <a:xfrm>
            <a:off x="70676" y="764704"/>
            <a:ext cx="1000125" cy="414337"/>
            <a:chOff x="1000100" y="2528843"/>
            <a:chExt cx="1000132" cy="414475"/>
          </a:xfrm>
        </p:grpSpPr>
        <p:pic>
          <p:nvPicPr>
            <p:cNvPr id="2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2050" name="Picture 2" descr="F:\2016年工作\ACCP8.0产品开发\jQuery\案例源码\chapter06\Chapter06截图\图6.20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06" y="828599"/>
            <a:ext cx="4517512" cy="48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699324" y="1254294"/>
            <a:ext cx="8163482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/>
              <a:t>$(".contain </a:t>
            </a:r>
            <a:r>
              <a:rPr lang="en-US" b="1" dirty="0">
                <a:solidFill>
                  <a:srgbClr val="FF0000"/>
                </a:solidFill>
              </a:rPr>
              <a:t>:header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({"background":"#2a65ba","color":"#</a:t>
            </a:r>
            <a:r>
              <a:rPr lang="en-US" b="1" dirty="0" err="1"/>
              <a:t>ffffff</a:t>
            </a:r>
            <a:r>
              <a:rPr lang="en-US" b="1" dirty="0"/>
              <a:t>"});</a:t>
            </a:r>
            <a:endParaRPr lang="zh-CN" altLang="zh-CN" b="1" dirty="0" err="1"/>
          </a:p>
        </p:txBody>
      </p:sp>
      <p:pic>
        <p:nvPicPr>
          <p:cNvPr id="2051" name="Picture 3" descr="F:\2016年工作\ACCP8.0产品开发\jQuery\案例源码\chapter06\Chapter06截图\图6.21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135" y="2132855"/>
            <a:ext cx="4491756" cy="40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接箭头连接符 27"/>
          <p:cNvCxnSpPr/>
          <p:nvPr/>
        </p:nvCxnSpPr>
        <p:spPr bwMode="auto">
          <a:xfrm>
            <a:off x="2643188" y="1628800"/>
            <a:ext cx="1712788" cy="64807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36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3300" y="285750"/>
            <a:ext cx="4151313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制作仿奥</a:t>
            </a:r>
            <a:r>
              <a:rPr lang="zh-CN" altLang="en-US" dirty="0"/>
              <a:t>列表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3-2</a:t>
            </a:r>
            <a:endParaRPr dirty="0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357438" y="6309320"/>
            <a:ext cx="4572000" cy="428625"/>
            <a:chOff x="3143240" y="5143512"/>
            <a:chExt cx="457203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5019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962396" y="5187962"/>
              <a:ext cx="327344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：基本过滤选择器</a:t>
              </a:r>
            </a:p>
          </p:txBody>
        </p:sp>
      </p:grpSp>
      <p:pic>
        <p:nvPicPr>
          <p:cNvPr id="3074" name="Picture 2" descr="F:\2016年工作\ACCP8.0产品开发\jQuery\案例源码\chapter06\Chapter06截图\图6.2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95070"/>
            <a:ext cx="4320480" cy="385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475656" y="2443507"/>
            <a:ext cx="7448378" cy="8720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smtClean="0"/>
              <a:t>$(".</a:t>
            </a:r>
            <a:r>
              <a:rPr lang="en-US" b="1" dirty="0"/>
              <a:t>contain </a:t>
            </a:r>
            <a:r>
              <a:rPr lang="en-US" b="1" dirty="0" err="1">
                <a:solidFill>
                  <a:srgbClr val="FF0000"/>
                </a:solidFill>
              </a:rPr>
              <a:t>li:first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({"font-size":"16px","color":"#e90202</a:t>
            </a:r>
            <a:r>
              <a:rPr lang="en-US" b="1" dirty="0" smtClean="0"/>
              <a:t>"});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$(".contain </a:t>
            </a:r>
            <a:r>
              <a:rPr lang="en-US" altLang="zh-CN" b="1" dirty="0" err="1">
                <a:solidFill>
                  <a:srgbClr val="FF0000"/>
                </a:solidFill>
              </a:rPr>
              <a:t>li:last</a:t>
            </a:r>
            <a:r>
              <a:rPr lang="en-US" altLang="zh-CN" b="1" dirty="0"/>
              <a:t>").</a:t>
            </a:r>
            <a:r>
              <a:rPr lang="en-US" altLang="zh-CN" b="1" dirty="0" err="1"/>
              <a:t>css</a:t>
            </a:r>
            <a:r>
              <a:rPr lang="en-US" altLang="zh-CN" b="1" dirty="0"/>
              <a:t>("</a:t>
            </a:r>
            <a:r>
              <a:rPr lang="en-US" altLang="zh-CN" b="1" dirty="0" err="1"/>
              <a:t>border","none</a:t>
            </a:r>
            <a:r>
              <a:rPr lang="en-US" altLang="zh-CN" b="1" dirty="0" smtClean="0"/>
              <a:t>");</a:t>
            </a:r>
            <a:endParaRPr lang="en-US" altLang="zh-CN" b="1" dirty="0"/>
          </a:p>
        </p:txBody>
      </p:sp>
      <p:cxnSp>
        <p:nvCxnSpPr>
          <p:cNvPr id="19" name="直接箭头连接符 18"/>
          <p:cNvCxnSpPr/>
          <p:nvPr/>
        </p:nvCxnSpPr>
        <p:spPr bwMode="auto">
          <a:xfrm flipH="1" flipV="1">
            <a:off x="1835696" y="1651419"/>
            <a:ext cx="1093243" cy="8640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H="1">
            <a:off x="2382318" y="3235595"/>
            <a:ext cx="546621" cy="122413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F:\2016年工作\ACCP8.0产品开发\jQuery\案例源码\chapter06\Chapter06截图\图6.23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845" y="795070"/>
            <a:ext cx="4331186" cy="388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3"/>
          <p:cNvSpPr>
            <a:spLocks noChangeArrowheads="1"/>
          </p:cNvSpPr>
          <p:nvPr/>
        </p:nvSpPr>
        <p:spPr bwMode="auto">
          <a:xfrm>
            <a:off x="683568" y="4941168"/>
            <a:ext cx="7448378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$(".contain </a:t>
            </a:r>
            <a:r>
              <a:rPr lang="en-US" altLang="zh-CN" b="1" dirty="0" err="1">
                <a:solidFill>
                  <a:srgbClr val="FF0000"/>
                </a:solidFill>
              </a:rPr>
              <a:t>li:even</a:t>
            </a:r>
            <a:r>
              <a:rPr lang="en-US" altLang="zh-CN" b="1" dirty="0"/>
              <a:t>").</a:t>
            </a:r>
            <a:r>
              <a:rPr lang="en-US" altLang="zh-CN" b="1" dirty="0" err="1"/>
              <a:t>css</a:t>
            </a:r>
            <a:r>
              <a:rPr lang="en-US" altLang="zh-CN" b="1" dirty="0"/>
              <a:t>("background","#f0f0f0");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 smtClean="0"/>
              <a:t>$(".</a:t>
            </a:r>
            <a:r>
              <a:rPr lang="en-US" altLang="zh-CN" b="1" dirty="0"/>
              <a:t>contain </a:t>
            </a:r>
            <a:r>
              <a:rPr lang="en-US" altLang="zh-CN" b="1" dirty="0" err="1">
                <a:solidFill>
                  <a:srgbClr val="FF0000"/>
                </a:solidFill>
              </a:rPr>
              <a:t>li:odd</a:t>
            </a:r>
            <a:r>
              <a:rPr lang="en-US" altLang="zh-CN" b="1" dirty="0"/>
              <a:t>").</a:t>
            </a:r>
            <a:r>
              <a:rPr lang="en-US" altLang="zh-CN" b="1" dirty="0" err="1"/>
              <a:t>css</a:t>
            </a:r>
            <a:r>
              <a:rPr lang="en-US" altLang="zh-CN" b="1" dirty="0"/>
              <a:t>("background","#</a:t>
            </a:r>
            <a:r>
              <a:rPr lang="en-US" altLang="zh-CN" b="1" dirty="0" err="1"/>
              <a:t>cccccc</a:t>
            </a:r>
            <a:r>
              <a:rPr lang="en-US" altLang="zh-CN" b="1" dirty="0"/>
              <a:t>");</a:t>
            </a: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2483768" y="3717032"/>
            <a:ext cx="2445420" cy="144016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 flipV="1">
            <a:off x="2607469" y="4459731"/>
            <a:ext cx="3044651" cy="112951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37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47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:\2016年工作\ACCP8.0产品开发\jQuery\案例源码\chapter06\Chapter06截图\图6.2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4" y="820305"/>
            <a:ext cx="5472608" cy="488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3300" y="285750"/>
            <a:ext cx="4151313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制作仿奥</a:t>
            </a:r>
            <a:r>
              <a:rPr lang="zh-CN" altLang="en-US" dirty="0"/>
              <a:t>列表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3-3</a:t>
            </a:r>
            <a:endParaRPr dirty="0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357438" y="6309320"/>
            <a:ext cx="4572000" cy="428625"/>
            <a:chOff x="3143240" y="5143512"/>
            <a:chExt cx="457203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5019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962396" y="5187962"/>
              <a:ext cx="327344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：基本过滤选择器</a:t>
              </a:r>
            </a:p>
          </p:txBody>
        </p:sp>
      </p:grp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3176588" y="3068960"/>
            <a:ext cx="5950780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smtClean="0"/>
              <a:t>$(".</a:t>
            </a:r>
            <a:r>
              <a:rPr lang="en-US" altLang="zh-CN" b="1" dirty="0"/>
              <a:t>contain </a:t>
            </a:r>
            <a:r>
              <a:rPr lang="en-US" altLang="zh-CN" b="1" dirty="0" err="1">
                <a:solidFill>
                  <a:srgbClr val="FF0000"/>
                </a:solidFill>
              </a:rPr>
              <a:t>li:lt</a:t>
            </a:r>
            <a:r>
              <a:rPr lang="en-US" altLang="zh-CN" b="1" dirty="0">
                <a:solidFill>
                  <a:srgbClr val="FF0000"/>
                </a:solidFill>
              </a:rPr>
              <a:t>(2)</a:t>
            </a:r>
            <a:r>
              <a:rPr lang="en-US" altLang="zh-CN" b="1" dirty="0"/>
              <a:t>").</a:t>
            </a:r>
            <a:r>
              <a:rPr lang="en-US" altLang="zh-CN" b="1" dirty="0" err="1"/>
              <a:t>css</a:t>
            </a:r>
            <a:r>
              <a:rPr lang="en-US" altLang="zh-CN" b="1" dirty="0"/>
              <a:t>({"color":"#708b02"});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 smtClean="0"/>
              <a:t>$(".</a:t>
            </a:r>
            <a:r>
              <a:rPr lang="en-US" altLang="zh-CN" b="1" dirty="0"/>
              <a:t>contain </a:t>
            </a:r>
            <a:r>
              <a:rPr lang="en-US" altLang="zh-CN" b="1" dirty="0" err="1">
                <a:solidFill>
                  <a:srgbClr val="FF0000"/>
                </a:solidFill>
              </a:rPr>
              <a:t>li:gt</a:t>
            </a:r>
            <a:r>
              <a:rPr lang="en-US" altLang="zh-CN" b="1" dirty="0">
                <a:solidFill>
                  <a:srgbClr val="FF0000"/>
                </a:solidFill>
              </a:rPr>
              <a:t>(3)</a:t>
            </a:r>
            <a:r>
              <a:rPr lang="en-US" altLang="zh-CN" b="1" dirty="0"/>
              <a:t>").</a:t>
            </a:r>
            <a:r>
              <a:rPr lang="en-US" altLang="zh-CN" b="1" dirty="0" err="1"/>
              <a:t>css</a:t>
            </a:r>
            <a:r>
              <a:rPr lang="en-US" altLang="zh-CN" b="1" dirty="0"/>
              <a:t>({"color":"#b66302"});</a:t>
            </a:r>
          </a:p>
        </p:txBody>
      </p:sp>
      <p:cxnSp>
        <p:nvCxnSpPr>
          <p:cNvPr id="19" name="直接箭头连接符 18"/>
          <p:cNvCxnSpPr/>
          <p:nvPr/>
        </p:nvCxnSpPr>
        <p:spPr bwMode="auto">
          <a:xfrm flipH="1" flipV="1">
            <a:off x="3851920" y="2564904"/>
            <a:ext cx="837665" cy="72008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H="1">
            <a:off x="4405862" y="3847663"/>
            <a:ext cx="546622" cy="73346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38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77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124075" y="285750"/>
            <a:ext cx="68405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制作隔行变色的商品列表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163849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使用基本过滤选择器，</a:t>
            </a:r>
            <a:r>
              <a:rPr lang="zh-CN" altLang="en-US" dirty="0" smtClean="0"/>
              <a:t>实现隔行</a:t>
            </a:r>
            <a:r>
              <a:rPr lang="zh-CN" altLang="en-US" dirty="0"/>
              <a:t>变色的表格（不包括表头），偶数行背景色为</a:t>
            </a:r>
            <a:r>
              <a:rPr lang="en-US" altLang="zh-CN" dirty="0"/>
              <a:t>#eff7d1</a:t>
            </a:r>
            <a:r>
              <a:rPr lang="zh-CN" altLang="en-US" dirty="0"/>
              <a:t>，奇数行背景色为</a:t>
            </a:r>
            <a:r>
              <a:rPr lang="en-US" altLang="zh-CN" dirty="0"/>
              <a:t>#</a:t>
            </a:r>
            <a:r>
              <a:rPr lang="en-US" altLang="zh-CN" dirty="0" smtClean="0"/>
              <a:t>f7e195</a:t>
            </a:r>
            <a:endParaRPr lang="en-US" altLang="zh-CN" dirty="0"/>
          </a:p>
        </p:txBody>
      </p:sp>
      <p:grpSp>
        <p:nvGrpSpPr>
          <p:cNvPr id="55301" name="组合 66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553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429000" y="6215063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098" name="Picture 2" descr="F:\2016年工作\ACCP8.0产品开发\jQuery\案例源码\chapter06\Chapter06截图\图6.26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2564904"/>
            <a:ext cx="455696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39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2448621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制作图书简介页面</a:t>
            </a:r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美化英雄联盟简介页</a:t>
            </a:r>
          </a:p>
          <a:p>
            <a:pPr>
              <a:defRPr/>
            </a:pPr>
            <a:r>
              <a:rPr lang="zh-CN" altLang="en-US" dirty="0" smtClean="0"/>
              <a:t>制作</a:t>
            </a:r>
            <a:r>
              <a:rPr lang="zh-CN" altLang="en-US" dirty="0"/>
              <a:t>非缘勿扰页面特效</a:t>
            </a:r>
          </a:p>
          <a:p>
            <a:pPr>
              <a:defRPr/>
            </a:pPr>
            <a:r>
              <a:rPr lang="zh-CN" altLang="en-US" dirty="0" smtClean="0"/>
              <a:t>制作</a:t>
            </a:r>
            <a:r>
              <a:rPr lang="zh-CN" altLang="en-US" dirty="0"/>
              <a:t>隔行变色的商品列表</a:t>
            </a:r>
          </a:p>
          <a:p>
            <a:pPr>
              <a:defRPr/>
            </a:pPr>
            <a:r>
              <a:rPr lang="zh-CN" altLang="en-US" dirty="0" smtClean="0"/>
              <a:t>制作</a:t>
            </a:r>
            <a:r>
              <a:rPr lang="zh-CN" altLang="en-US" dirty="0"/>
              <a:t>全网热播视频页面</a:t>
            </a:r>
            <a:endParaRPr lang="zh-CN" altLang="en-US" dirty="0" smtClean="0"/>
          </a:p>
        </p:txBody>
      </p:sp>
      <p:pic>
        <p:nvPicPr>
          <p:cNvPr id="1026" name="Picture 2" descr="F:\2016年工作\ACCP8.0产品开发\jQuery\案例源码\chapter06\Chapter06截图\图6.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772816"/>
            <a:ext cx="7105493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2016年工作\ACCP8.0产品开发\jQuery\案例源码\chapter06\Chapter06截图\图6.11b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62" y="2348880"/>
            <a:ext cx="346351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2016年工作\ACCP8.0产品开发\jQuery\案例源码\chapter06\Chapter06截图\图6.1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84" y="3093818"/>
            <a:ext cx="5413113" cy="343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2016年工作\ACCP8.0产品开发\jQuery\案例源码\chapter06\Chapter06截图\图6.26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224" y="3435959"/>
            <a:ext cx="4073110" cy="308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2016年工作\ACCP8.0产品开发\jQuery\案例源码\chapter06\Chapter06截图\图6.32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99240"/>
            <a:ext cx="5639302" cy="282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4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1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63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63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63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63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63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40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2080" y="285750"/>
            <a:ext cx="367253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可见性过滤选择器</a:t>
            </a:r>
            <a:endParaRPr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5837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通过元素显示状态来选取元素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134389"/>
              </p:ext>
            </p:extLst>
          </p:nvPr>
        </p:nvGraphicFramePr>
        <p:xfrm>
          <a:off x="827584" y="1916832"/>
          <a:ext cx="7992888" cy="180020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368152"/>
                <a:gridCol w="2664296"/>
                <a:gridCol w="3960440"/>
              </a:tblGrid>
              <a:tr h="621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03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:visible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选取所有可见的元素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$(":visible" 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选取所有可见的元素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:hidden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选取所有隐藏的元素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$(":hidden" ) 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选取所有隐藏的元素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403648" y="3930216"/>
            <a:ext cx="6048506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/>
              <a:t>$("</a:t>
            </a:r>
            <a:r>
              <a:rPr lang="en-US" b="1" dirty="0" err="1"/>
              <a:t>p</a:t>
            </a:r>
            <a:r>
              <a:rPr lang="en-US" b="1" dirty="0" err="1">
                <a:solidFill>
                  <a:srgbClr val="FF0000"/>
                </a:solidFill>
              </a:rPr>
              <a:t>:hidden</a:t>
            </a:r>
            <a:r>
              <a:rPr lang="en-US" b="1" dirty="0"/>
              <a:t>").show();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 smtClean="0"/>
              <a:t>$("</a:t>
            </a:r>
            <a:r>
              <a:rPr lang="en-US" b="1" dirty="0" err="1"/>
              <a:t>p</a:t>
            </a:r>
            <a:r>
              <a:rPr lang="en-US" b="1" dirty="0" err="1">
                <a:solidFill>
                  <a:srgbClr val="FF0000"/>
                </a:solidFill>
              </a:rPr>
              <a:t>:visible</a:t>
            </a:r>
            <a:r>
              <a:rPr lang="en-US" b="1" dirty="0"/>
              <a:t>").hide();</a:t>
            </a:r>
            <a:endParaRPr lang="zh-CN" altLang="zh-CN" b="1" dirty="0" err="1"/>
          </a:p>
        </p:txBody>
      </p:sp>
      <p:grpSp>
        <p:nvGrpSpPr>
          <p:cNvPr id="7" name="组合 14"/>
          <p:cNvGrpSpPr>
            <a:grpSpLocks/>
          </p:cNvGrpSpPr>
          <p:nvPr/>
        </p:nvGrpSpPr>
        <p:grpSpPr bwMode="auto">
          <a:xfrm>
            <a:off x="2122488" y="5786438"/>
            <a:ext cx="4572000" cy="428625"/>
            <a:chOff x="3143240" y="5143512"/>
            <a:chExt cx="457203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3962396" y="5187962"/>
              <a:ext cx="3517925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：可见性过滤选择器</a:t>
              </a:r>
            </a:p>
          </p:txBody>
        </p:sp>
      </p:grpSp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41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1914" y="286077"/>
            <a:ext cx="5092700" cy="523220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选择器注意</a:t>
            </a:r>
            <a:r>
              <a:rPr lang="zh-CN" altLang="en-US" dirty="0" smtClean="0"/>
              <a:t>事项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48637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特殊符号的</a:t>
            </a:r>
            <a:r>
              <a:rPr lang="zh-CN" altLang="en-US" dirty="0" smtClean="0"/>
              <a:t>转义</a:t>
            </a:r>
            <a:endParaRPr lang="en-US" altLang="zh-CN" dirty="0" smtClean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357313" y="1897062"/>
            <a:ext cx="6858000" cy="9239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&lt;div id="</a:t>
            </a:r>
            <a:r>
              <a:rPr lang="en-US" b="1" dirty="0" err="1"/>
              <a:t>id#a</a:t>
            </a:r>
            <a:r>
              <a:rPr lang="en-US" dirty="0"/>
              <a:t>"&gt;</a:t>
            </a:r>
            <a:r>
              <a:rPr lang="en-US" dirty="0" err="1"/>
              <a:t>aa</a:t>
            </a:r>
            <a:r>
              <a:rPr lang="en-US" dirty="0"/>
              <a:t>&lt;/div&gt;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en-US" dirty="0"/>
              <a:t>&lt;div id="</a:t>
            </a:r>
            <a:r>
              <a:rPr lang="en-US" b="1" dirty="0"/>
              <a:t>id[2]</a:t>
            </a:r>
            <a:r>
              <a:rPr lang="en-US" dirty="0"/>
              <a:t>"&gt;cc&lt;/div&gt;</a:t>
            </a:r>
            <a:endParaRPr lang="zh-CN" altLang="en-US" dirty="0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357313" y="3714750"/>
            <a:ext cx="6858000" cy="9239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$("</a:t>
            </a:r>
            <a:r>
              <a:rPr lang="en-US" b="1" dirty="0"/>
              <a:t>#</a:t>
            </a:r>
            <a:r>
              <a:rPr lang="en-US" b="1" dirty="0" err="1"/>
              <a:t>id#a</a:t>
            </a:r>
            <a:r>
              <a:rPr lang="en-US" dirty="0"/>
              <a:t>");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en-US" dirty="0"/>
              <a:t>$("</a:t>
            </a:r>
            <a:r>
              <a:rPr lang="en-US" b="1" dirty="0"/>
              <a:t>#id[2]</a:t>
            </a:r>
            <a:r>
              <a:rPr lang="en-US" dirty="0"/>
              <a:t>");</a:t>
            </a:r>
            <a:endParaRPr lang="zh-CN" altLang="en-US" dirty="0"/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1357313" y="4933950"/>
            <a:ext cx="6858000" cy="9239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$("</a:t>
            </a:r>
            <a:r>
              <a:rPr lang="en-US" b="1" dirty="0"/>
              <a:t>#id</a:t>
            </a:r>
            <a:r>
              <a:rPr lang="en-US" b="1" dirty="0">
                <a:solidFill>
                  <a:srgbClr val="FF0000"/>
                </a:solidFill>
              </a:rPr>
              <a:t>\\</a:t>
            </a:r>
            <a:r>
              <a:rPr lang="en-US" b="1" dirty="0"/>
              <a:t>#a</a:t>
            </a:r>
            <a:r>
              <a:rPr lang="en-US" dirty="0"/>
              <a:t>");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en-US" dirty="0"/>
              <a:t>$("</a:t>
            </a:r>
            <a:r>
              <a:rPr lang="en-US" b="1" dirty="0"/>
              <a:t>#id</a:t>
            </a:r>
            <a:r>
              <a:rPr lang="en-US" b="1" dirty="0">
                <a:solidFill>
                  <a:srgbClr val="FF0000"/>
                </a:solidFill>
              </a:rPr>
              <a:t>\\</a:t>
            </a:r>
            <a:r>
              <a:rPr lang="en-US" b="1" dirty="0"/>
              <a:t>[2</a:t>
            </a:r>
            <a:r>
              <a:rPr lang="en-US" b="1" dirty="0">
                <a:solidFill>
                  <a:srgbClr val="FF0000"/>
                </a:solidFill>
              </a:rPr>
              <a:t>\\</a:t>
            </a:r>
            <a:r>
              <a:rPr lang="en-US" b="1" dirty="0"/>
              <a:t>]</a:t>
            </a:r>
            <a:r>
              <a:rPr lang="en-US" dirty="0"/>
              <a:t>");</a:t>
            </a:r>
            <a:endParaRPr lang="zh-CN" altLang="en-US" dirty="0"/>
          </a:p>
        </p:txBody>
      </p:sp>
      <p:pic>
        <p:nvPicPr>
          <p:cNvPr id="22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929063"/>
            <a:ext cx="5349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5072063"/>
            <a:ext cx="6572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785813" y="2997200"/>
            <a:ext cx="7645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获取这两个元素的选择</a:t>
            </a:r>
            <a:r>
              <a:rPr lang="zh-CN" altLang="en-US" sz="2600" b="1" dirty="0" smtClean="0">
                <a:ea typeface="微软雅黑" pitchFamily="34" charset="-122"/>
              </a:rPr>
              <a:t>器</a:t>
            </a:r>
            <a:endParaRPr lang="zh-CN" altLang="en-US" sz="2600" b="1" dirty="0">
              <a:ea typeface="微软雅黑" pitchFamily="34" charset="-122"/>
            </a:endParaRPr>
          </a:p>
        </p:txBody>
      </p:sp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42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9063" y="70634"/>
            <a:ext cx="5035550" cy="954107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选择器注意事项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158432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选择器中的</a:t>
            </a:r>
            <a:r>
              <a:rPr lang="zh-CN" altLang="en-US" dirty="0" smtClean="0"/>
              <a:t>空格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选择器的书写规范很严格，多一个空格或少一个空格，都会影响选择器的效果</a:t>
            </a:r>
            <a:endParaRPr lang="en-US" altLang="zh-CN" dirty="0" smtClean="0"/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071563" y="3234084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var</a:t>
            </a:r>
            <a:r>
              <a:rPr lang="en-US" b="1" dirty="0"/>
              <a:t> $</a:t>
            </a:r>
            <a:r>
              <a:rPr lang="en-US" b="1" dirty="0" err="1"/>
              <a:t>t_a</a:t>
            </a:r>
            <a:r>
              <a:rPr lang="en-US" b="1" dirty="0"/>
              <a:t> = $(".test :hidden"); //</a:t>
            </a:r>
            <a:r>
              <a:rPr lang="zh-CN" altLang="en-US" b="1" dirty="0"/>
              <a:t>带空格的</a:t>
            </a:r>
            <a:r>
              <a:rPr lang="en-US" b="1" dirty="0" err="1"/>
              <a:t>jQuery</a:t>
            </a:r>
            <a:r>
              <a:rPr lang="zh-CN" altLang="en-US" b="1" dirty="0"/>
              <a:t>选择器</a:t>
            </a:r>
            <a:endParaRPr lang="zh-CN" altLang="zh-CN" b="1" dirty="0"/>
          </a:p>
        </p:txBody>
      </p:sp>
      <p:sp>
        <p:nvSpPr>
          <p:cNvPr id="12" name="线形标注 1 11"/>
          <p:cNvSpPr/>
          <p:nvPr/>
        </p:nvSpPr>
        <p:spPr bwMode="auto">
          <a:xfrm>
            <a:off x="3643313" y="3805584"/>
            <a:ext cx="4786312" cy="500063"/>
          </a:xfrm>
          <a:prstGeom prst="borderCallout1">
            <a:avLst>
              <a:gd name="adj1" fmla="val -60857"/>
              <a:gd name="adj2" fmla="val -8083"/>
              <a:gd name="adj3" fmla="val 47533"/>
              <a:gd name="adj4" fmla="val -826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选取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class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为“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te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s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t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”的元素内部的隐藏元素</a:t>
            </a: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071563" y="4734272"/>
            <a:ext cx="6858000" cy="3698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var</a:t>
            </a:r>
            <a:r>
              <a:rPr lang="en-US" b="1" dirty="0"/>
              <a:t> $</a:t>
            </a:r>
            <a:r>
              <a:rPr lang="en-US" b="1" dirty="0" err="1"/>
              <a:t>t_b</a:t>
            </a:r>
            <a:r>
              <a:rPr lang="en-US" b="1" dirty="0"/>
              <a:t> = $(".</a:t>
            </a:r>
            <a:r>
              <a:rPr lang="en-US" b="1" dirty="0" err="1"/>
              <a:t>test:hidden</a:t>
            </a:r>
            <a:r>
              <a:rPr lang="en-US" b="1" dirty="0"/>
              <a:t>");  //</a:t>
            </a:r>
            <a:r>
              <a:rPr lang="zh-CN" altLang="en-US" b="1" dirty="0"/>
              <a:t>不带空格的</a:t>
            </a:r>
            <a:r>
              <a:rPr lang="en-US" b="1" dirty="0" err="1"/>
              <a:t>jQuery</a:t>
            </a:r>
            <a:r>
              <a:rPr lang="zh-CN" altLang="en-US" b="1" dirty="0"/>
              <a:t>选择器</a:t>
            </a:r>
            <a:endParaRPr lang="zh-CN" altLang="zh-CN" b="1" dirty="0"/>
          </a:p>
        </p:txBody>
      </p:sp>
      <p:sp>
        <p:nvSpPr>
          <p:cNvPr id="16" name="线形标注 1 15"/>
          <p:cNvSpPr/>
          <p:nvPr/>
        </p:nvSpPr>
        <p:spPr bwMode="auto">
          <a:xfrm>
            <a:off x="3929063" y="5377209"/>
            <a:ext cx="3857625" cy="500063"/>
          </a:xfrm>
          <a:prstGeom prst="borderCallout1">
            <a:avLst>
              <a:gd name="adj1" fmla="val -79407"/>
              <a:gd name="adj2" fmla="val -17440"/>
              <a:gd name="adj3" fmla="val 49908"/>
              <a:gd name="adj4" fmla="val -57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选取隐藏的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class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为“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test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”的元素</a:t>
            </a: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43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700338" y="285750"/>
            <a:ext cx="62642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制作全网热播视频页面</a:t>
            </a:r>
            <a:r>
              <a:rPr lang="en-US" altLang="zh-CN" dirty="0" smtClean="0"/>
              <a:t>3-1</a:t>
            </a:r>
            <a:endParaRPr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108255" cy="2142554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使用过滤选择器选取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css</a:t>
            </a:r>
            <a:r>
              <a:rPr lang="en-US" altLang="zh-CN" dirty="0"/>
              <a:t>( )</a:t>
            </a:r>
            <a:r>
              <a:rPr lang="zh-CN" altLang="en-US" dirty="0"/>
              <a:t>方法设置页面元素样式</a:t>
            </a:r>
          </a:p>
        </p:txBody>
      </p:sp>
      <p:grpSp>
        <p:nvGrpSpPr>
          <p:cNvPr id="39941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995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9943" name="组合 11"/>
          <p:cNvGrpSpPr>
            <a:grpSpLocks/>
          </p:cNvGrpSpPr>
          <p:nvPr/>
        </p:nvGrpSpPr>
        <p:grpSpPr bwMode="auto">
          <a:xfrm>
            <a:off x="3000375" y="6240731"/>
            <a:ext cx="2714626" cy="428629"/>
            <a:chOff x="3143240" y="5143508"/>
            <a:chExt cx="2714645" cy="428632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5" y="5143508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995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5122" name="Picture 2" descr="F:\2016年工作\ACCP8.0产品开发\jQuery\案例源码\chapter06\Chapter06截图\图6.30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5" y="3196206"/>
            <a:ext cx="3997078" cy="224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2016年工作\ACCP8.0产品开发\jQuery\案例源码\chapter06\Chapter06截图\图6.32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196206"/>
            <a:ext cx="4740472" cy="237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44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2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700338" y="285750"/>
            <a:ext cx="62642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制作全网热播视频页面</a:t>
            </a:r>
            <a:r>
              <a:rPr lang="en-US" altLang="zh-CN" dirty="0" smtClean="0"/>
              <a:t>3-2</a:t>
            </a:r>
            <a:endParaRPr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7892232" cy="4446810"/>
          </a:xfrm>
        </p:spPr>
        <p:txBody>
          <a:bodyPr/>
          <a:lstStyle/>
          <a:p>
            <a:pPr>
              <a:lnSpc>
                <a:spcPts val="3500"/>
              </a:lnSpc>
              <a:defRPr/>
            </a:pPr>
            <a:r>
              <a:rPr lang="zh-CN" altLang="en-US" dirty="0" smtClean="0"/>
              <a:t>需求说明</a:t>
            </a:r>
          </a:p>
          <a:p>
            <a:pPr lvl="1">
              <a:lnSpc>
                <a:spcPts val="3500"/>
              </a:lnSpc>
              <a:defRPr/>
            </a:pPr>
            <a:r>
              <a:rPr lang="zh-CN" altLang="en-US" dirty="0"/>
              <a:t>使用选择器</a:t>
            </a:r>
            <a:r>
              <a:rPr lang="en-US" altLang="zh-CN" dirty="0"/>
              <a:t>:not( ) </a:t>
            </a:r>
            <a:r>
              <a:rPr lang="zh-CN" altLang="en-US" dirty="0" smtClean="0"/>
              <a:t>设置图片</a:t>
            </a:r>
            <a:r>
              <a:rPr lang="zh-CN" altLang="en-US" dirty="0"/>
              <a:t>与右侧内容间距</a:t>
            </a:r>
            <a:r>
              <a:rPr lang="en-US" altLang="zh-CN" dirty="0" smtClean="0"/>
              <a:t>10px</a:t>
            </a:r>
            <a:endParaRPr lang="zh-CN" altLang="en-US" dirty="0"/>
          </a:p>
          <a:p>
            <a:pPr lvl="1">
              <a:lnSpc>
                <a:spcPts val="3500"/>
              </a:lnSpc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选择器</a:t>
            </a:r>
            <a:r>
              <a:rPr lang="en-US" altLang="zh-CN" dirty="0"/>
              <a:t>:last</a:t>
            </a:r>
            <a:r>
              <a:rPr lang="zh-CN" altLang="en-US" dirty="0"/>
              <a:t>设置右侧列表背景颜色为</a:t>
            </a:r>
            <a:r>
              <a:rPr lang="en-US" altLang="zh-CN" dirty="0"/>
              <a:t>#</a:t>
            </a:r>
            <a:r>
              <a:rPr lang="en-US" altLang="zh-CN" dirty="0" smtClean="0"/>
              <a:t>f0f0f0</a:t>
            </a:r>
            <a:endParaRPr lang="zh-CN" altLang="en-US" dirty="0"/>
          </a:p>
          <a:p>
            <a:pPr lvl="1">
              <a:lnSpc>
                <a:spcPts val="3500"/>
              </a:lnSpc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层次选择器、</a:t>
            </a:r>
            <a:r>
              <a:rPr lang="en-US" altLang="zh-CN" dirty="0"/>
              <a:t>:first</a:t>
            </a:r>
            <a:r>
              <a:rPr lang="zh-CN" altLang="en-US" dirty="0"/>
              <a:t>、</a:t>
            </a:r>
            <a:r>
              <a:rPr lang="en-US" altLang="zh-CN" dirty="0"/>
              <a:t>:not( )</a:t>
            </a:r>
            <a:r>
              <a:rPr lang="zh-CN" altLang="en-US" dirty="0"/>
              <a:t>设置前三个视频名称前的数字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背景颜色为</a:t>
            </a:r>
            <a:r>
              <a:rPr lang="en-US" altLang="zh-CN" dirty="0"/>
              <a:t>#f0a30f</a:t>
            </a:r>
            <a:r>
              <a:rPr lang="zh-CN" altLang="en-US" dirty="0"/>
              <a:t>，后面的数字背景颜色为</a:t>
            </a:r>
            <a:r>
              <a:rPr lang="en-US" altLang="zh-CN" dirty="0"/>
              <a:t>#</a:t>
            </a:r>
            <a:r>
              <a:rPr lang="en-US" altLang="zh-CN" dirty="0" smtClean="0"/>
              <a:t>a4a3a3</a:t>
            </a:r>
            <a:endParaRPr lang="zh-CN" altLang="en-US" dirty="0"/>
          </a:p>
          <a:p>
            <a:pPr lvl="1">
              <a:lnSpc>
                <a:spcPts val="3500"/>
              </a:lnSpc>
              <a:defRPr/>
            </a:pPr>
            <a:r>
              <a:rPr lang="en-US" altLang="zh-CN" dirty="0" smtClean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后的箭头向上，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10</a:t>
            </a:r>
            <a:r>
              <a:rPr lang="zh-CN" altLang="en-US" dirty="0"/>
              <a:t>后的</a:t>
            </a:r>
            <a:r>
              <a:rPr lang="zh-CN" altLang="en-US" dirty="0" smtClean="0"/>
              <a:t>箭头向下</a:t>
            </a:r>
            <a:endParaRPr lang="zh-CN" altLang="en-US" dirty="0"/>
          </a:p>
          <a:p>
            <a:pPr lvl="1">
              <a:lnSpc>
                <a:spcPts val="3500"/>
              </a:lnSpc>
              <a:defRPr/>
            </a:pPr>
            <a:r>
              <a:rPr lang="zh-CN" altLang="en-US" dirty="0" smtClean="0"/>
              <a:t>鼠标</a:t>
            </a:r>
            <a:r>
              <a:rPr lang="zh-CN" altLang="en-US" dirty="0"/>
              <a:t>移至右侧列表上时，显示对应的隐藏内容“”加入清单，鼠标离开后隐藏内容</a:t>
            </a:r>
            <a:endParaRPr lang="zh-CN" altLang="en-US" dirty="0" smtClean="0"/>
          </a:p>
        </p:txBody>
      </p:sp>
      <p:grpSp>
        <p:nvGrpSpPr>
          <p:cNvPr id="40965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4097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40966" name="组合 10"/>
          <p:cNvGrpSpPr>
            <a:grpSpLocks/>
          </p:cNvGrpSpPr>
          <p:nvPr/>
        </p:nvGrpSpPr>
        <p:grpSpPr bwMode="auto">
          <a:xfrm>
            <a:off x="3000375" y="6240735"/>
            <a:ext cx="2714625" cy="428625"/>
            <a:chOff x="3143240" y="5143512"/>
            <a:chExt cx="2714644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097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45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21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555875" y="285750"/>
            <a:ext cx="64087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制作全网热播视频页面</a:t>
            </a:r>
            <a:r>
              <a:rPr lang="en-US" altLang="zh-CN" dirty="0" smtClean="0"/>
              <a:t>3-3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4285456"/>
          </a:xfrm>
        </p:spPr>
        <p:txBody>
          <a:bodyPr/>
          <a:lstStyle/>
          <a:p>
            <a:pPr>
              <a:lnSpc>
                <a:spcPts val="3700"/>
              </a:lnSpc>
              <a:defRPr/>
            </a:pPr>
            <a:r>
              <a:rPr lang="zh-CN" altLang="en-US" dirty="0" smtClean="0"/>
              <a:t>实现思路</a:t>
            </a:r>
          </a:p>
          <a:p>
            <a:pPr marL="0" indent="0">
              <a:lnSpc>
                <a:spcPts val="3700"/>
              </a:lnSpc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）使用</a:t>
            </a:r>
            <a:r>
              <a:rPr lang="en-US" altLang="zh-CN" dirty="0"/>
              <a:t>$(document).ready( )</a:t>
            </a:r>
            <a:r>
              <a:rPr lang="zh-CN" altLang="en-US" dirty="0"/>
              <a:t>创建文档加载</a:t>
            </a:r>
            <a:r>
              <a:rPr lang="zh-CN" altLang="en-US" dirty="0" smtClean="0"/>
              <a:t>事件</a:t>
            </a:r>
            <a:endParaRPr lang="zh-CN" altLang="en-US" dirty="0"/>
          </a:p>
          <a:p>
            <a:pPr marL="0" indent="0">
              <a:lnSpc>
                <a:spcPts val="3700"/>
              </a:lnSpc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使用</a:t>
            </a:r>
            <a:r>
              <a:rPr lang="en-US" altLang="zh-CN" dirty="0"/>
              <a:t>:</a:t>
            </a:r>
            <a:r>
              <a:rPr lang="en-US" altLang="zh-CN" dirty="0" err="1"/>
              <a:t>lt</a:t>
            </a:r>
            <a:r>
              <a:rPr lang="en-US" altLang="zh-CN" dirty="0"/>
              <a:t>( )</a:t>
            </a:r>
            <a:r>
              <a:rPr lang="zh-CN" altLang="en-US" dirty="0"/>
              <a:t>设置向上的背景箭头，使用</a:t>
            </a:r>
            <a:r>
              <a:rPr lang="en-US" altLang="zh-CN" dirty="0"/>
              <a:t>:</a:t>
            </a:r>
            <a:r>
              <a:rPr lang="en-US" altLang="zh-CN" dirty="0" err="1"/>
              <a:t>gt</a:t>
            </a:r>
            <a:r>
              <a:rPr lang="en-US" altLang="zh-CN" dirty="0"/>
              <a:t>( )</a:t>
            </a:r>
            <a:r>
              <a:rPr lang="zh-CN" altLang="en-US" dirty="0"/>
              <a:t>设置向下的背景箭头，使用</a:t>
            </a:r>
            <a:r>
              <a:rPr lang="en-US" altLang="zh-CN" dirty="0"/>
              <a:t>:</a:t>
            </a:r>
            <a:r>
              <a:rPr lang="en-US" altLang="zh-CN" dirty="0" err="1"/>
              <a:t>eq</a:t>
            </a:r>
            <a:r>
              <a:rPr lang="en-US" altLang="zh-CN" dirty="0"/>
              <a:t>( ) </a:t>
            </a:r>
            <a:r>
              <a:rPr lang="zh-CN" altLang="en-US" dirty="0"/>
              <a:t>设置右侧第二行的向下的背景</a:t>
            </a:r>
            <a:r>
              <a:rPr lang="zh-CN" altLang="en-US" dirty="0" smtClean="0"/>
              <a:t>箭头</a:t>
            </a:r>
            <a:endParaRPr lang="zh-CN" altLang="en-US" dirty="0"/>
          </a:p>
          <a:p>
            <a:pPr marL="0" indent="0">
              <a:lnSpc>
                <a:spcPts val="3700"/>
              </a:lnSpc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鼠标移至元素添加</a:t>
            </a:r>
            <a:r>
              <a:rPr lang="en-US" altLang="zh-CN" dirty="0" err="1"/>
              <a:t>mouseover</a:t>
            </a:r>
            <a:r>
              <a:rPr lang="zh-CN" altLang="en-US" dirty="0"/>
              <a:t>事件，设置隐藏元素显示出来，使用</a:t>
            </a:r>
            <a:r>
              <a:rPr lang="en-US" altLang="zh-CN" dirty="0"/>
              <a:t>find( )</a:t>
            </a:r>
            <a:r>
              <a:rPr lang="zh-CN" altLang="en-US" dirty="0"/>
              <a:t>获取当前</a:t>
            </a:r>
            <a:r>
              <a:rPr lang="en-US" altLang="zh-CN" dirty="0"/>
              <a:t>&lt;li&gt;</a:t>
            </a:r>
            <a:r>
              <a:rPr lang="zh-CN" altLang="en-US" dirty="0"/>
              <a:t>下的</a:t>
            </a:r>
            <a:r>
              <a:rPr lang="en-US" altLang="zh-CN" dirty="0"/>
              <a:t>&lt;p&gt;</a:t>
            </a:r>
            <a:r>
              <a:rPr lang="zh-CN" altLang="en-US" dirty="0"/>
              <a:t>元素；鼠标离开添加</a:t>
            </a:r>
            <a:r>
              <a:rPr lang="en-US" altLang="zh-CN" dirty="0" err="1"/>
              <a:t>mouseout</a:t>
            </a:r>
            <a:r>
              <a:rPr lang="zh-CN" altLang="en-US" dirty="0"/>
              <a:t>事件设置元素</a:t>
            </a:r>
            <a:r>
              <a:rPr lang="zh-CN" altLang="en-US" dirty="0" smtClean="0"/>
              <a:t>隐藏</a:t>
            </a:r>
            <a:endParaRPr lang="zh-CN" altLang="en-US" dirty="0"/>
          </a:p>
          <a:p>
            <a:pPr marL="0" indent="0">
              <a:lnSpc>
                <a:spcPts val="3700"/>
              </a:lnSpc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/>
              <a:t>使用</a:t>
            </a:r>
            <a:r>
              <a:rPr lang="en-US" altLang="zh-CN" dirty="0" err="1"/>
              <a:t>css</a:t>
            </a:r>
            <a:r>
              <a:rPr lang="en-US" altLang="zh-CN" dirty="0"/>
              <a:t>( )</a:t>
            </a:r>
            <a:r>
              <a:rPr lang="zh-CN" altLang="en-US" dirty="0"/>
              <a:t>方法所选取的元素添加</a:t>
            </a:r>
            <a:r>
              <a:rPr lang="en-US" altLang="zh-CN" dirty="0"/>
              <a:t>CSS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grpSp>
        <p:nvGrpSpPr>
          <p:cNvPr id="41989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4199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2857500" y="6024711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46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29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301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301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301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302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301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47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2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7092280" y="285750"/>
            <a:ext cx="1872333" cy="523875"/>
          </a:xfrm>
        </p:spPr>
        <p:txBody>
          <a:bodyPr/>
          <a:lstStyle/>
          <a:p>
            <a:pPr>
              <a:defRPr/>
            </a:pPr>
            <a:r>
              <a:rPr smtClean="0"/>
              <a:t>总结</a:t>
            </a:r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2149475" y="2006838"/>
            <a:ext cx="321461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选择器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450000"/>
              </a:lnSpc>
            </a:pPr>
            <a:r>
              <a:rPr lang="en-US" altLang="zh-CN" sz="2000" b="1" dirty="0" err="1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选取元素</a:t>
            </a:r>
            <a:endParaRPr lang="en-US" altLang="zh-CN" sz="20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50000"/>
              </a:lnSpc>
            </a:pPr>
            <a:r>
              <a:rPr lang="en-US" altLang="zh-CN" sz="2000" b="1" dirty="0" err="1" smtClean="0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选择器的注意事项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8374" name="AutoShape 3"/>
          <p:cNvSpPr>
            <a:spLocks/>
          </p:cNvSpPr>
          <p:nvPr/>
        </p:nvSpPr>
        <p:spPr bwMode="auto">
          <a:xfrm>
            <a:off x="4122238" y="2811032"/>
            <a:ext cx="233738" cy="97800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8375" name="TextBox 11"/>
          <p:cNvSpPr txBox="1">
            <a:spLocks noChangeArrowheads="1"/>
          </p:cNvSpPr>
          <p:nvPr/>
        </p:nvSpPr>
        <p:spPr bwMode="auto">
          <a:xfrm>
            <a:off x="6886281" y="2422894"/>
            <a:ext cx="15474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基本选择器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层次选择器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属性选择器</a:t>
            </a:r>
            <a:endParaRPr lang="zh-CN" altLang="en-US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58376" name="TextBox 12"/>
          <p:cNvSpPr txBox="1">
            <a:spLocks noChangeArrowheads="1"/>
          </p:cNvSpPr>
          <p:nvPr/>
        </p:nvSpPr>
        <p:spPr bwMode="auto">
          <a:xfrm>
            <a:off x="4343937" y="2715282"/>
            <a:ext cx="252082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通过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CSS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选择器选取元素</a:t>
            </a:r>
          </a:p>
          <a:p>
            <a:pPr eaLnBrk="1" hangingPunct="1">
              <a:lnSpc>
                <a:spcPct val="45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通过条件过滤选取元素</a:t>
            </a:r>
          </a:p>
        </p:txBody>
      </p:sp>
      <p:sp>
        <p:nvSpPr>
          <p:cNvPr id="58378" name="TextBox 15"/>
          <p:cNvSpPr txBox="1">
            <a:spLocks noChangeArrowheads="1"/>
          </p:cNvSpPr>
          <p:nvPr/>
        </p:nvSpPr>
        <p:spPr bwMode="auto">
          <a:xfrm>
            <a:off x="16421" y="3087925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选择器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8379" name="AutoShape 3"/>
          <p:cNvSpPr>
            <a:spLocks/>
          </p:cNvSpPr>
          <p:nvPr/>
        </p:nvSpPr>
        <p:spPr bwMode="auto">
          <a:xfrm>
            <a:off x="1836738" y="2124313"/>
            <a:ext cx="357187" cy="234791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3059832" y="1771888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3239579" y="1700808"/>
            <a:ext cx="25208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什么是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选择器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选择器的优势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选择器的类型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6706893" y="2484027"/>
            <a:ext cx="179388" cy="65636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8" name="AutoShape 3"/>
          <p:cNvSpPr>
            <a:spLocks/>
          </p:cNvSpPr>
          <p:nvPr/>
        </p:nvSpPr>
        <p:spPr bwMode="auto">
          <a:xfrm>
            <a:off x="6527505" y="3420710"/>
            <a:ext cx="179388" cy="65636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6696955" y="3318083"/>
            <a:ext cx="21235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基本过滤选择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器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可见性过滤选择器</a:t>
            </a:r>
          </a:p>
        </p:txBody>
      </p:sp>
      <p:sp>
        <p:nvSpPr>
          <p:cNvPr id="2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48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6596087" cy="514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会使用基本选择器获取元素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会</a:t>
            </a:r>
            <a:r>
              <a:rPr lang="zh-CN" altLang="en-US" dirty="0"/>
              <a:t>使用层次选择器获取元素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会</a:t>
            </a:r>
            <a:r>
              <a:rPr lang="zh-CN" altLang="en-US" dirty="0"/>
              <a:t>使用属性选择器获取元素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会</a:t>
            </a:r>
            <a:r>
              <a:rPr lang="zh-CN" altLang="en-US" dirty="0" smtClean="0"/>
              <a:t>使用过滤</a:t>
            </a:r>
            <a:r>
              <a:rPr lang="zh-CN" altLang="en-US" dirty="0"/>
              <a:t>选择器获取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会</a:t>
            </a:r>
            <a:r>
              <a:rPr lang="zh-CN" altLang="en-US" dirty="0"/>
              <a:t>使用基本过滤选择器获取元素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会</a:t>
            </a:r>
            <a:r>
              <a:rPr lang="zh-CN" altLang="en-US" dirty="0"/>
              <a:t>使用可见性过滤选择器获取元素</a:t>
            </a:r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97" y="114061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59756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97" y="2492896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746" y="378998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1" y="450912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5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88" y="285750"/>
            <a:ext cx="2663825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jQuery</a:t>
            </a:r>
            <a:r>
              <a:rPr smtClean="0"/>
              <a:t>选择器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选择器类似于</a:t>
            </a:r>
            <a:r>
              <a:rPr lang="en-US" altLang="zh-CN" dirty="0" smtClean="0"/>
              <a:t>CSS</a:t>
            </a:r>
            <a:r>
              <a:rPr lang="zh-CN" altLang="en-US" dirty="0" smtClean="0"/>
              <a:t>选择器，用来选取网页中的元素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159794"/>
            <a:ext cx="7286625" cy="3698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b="1" dirty="0"/>
              <a:t>$("h3")</a:t>
            </a:r>
            <a:r>
              <a:rPr lang="en-US" dirty="0"/>
              <a:t>.</a:t>
            </a:r>
            <a:r>
              <a:rPr lang="en-US" b="1" dirty="0" err="1"/>
              <a:t>css</a:t>
            </a:r>
            <a:r>
              <a:rPr lang="en-US" b="1" dirty="0"/>
              <a:t>("background","#09F");</a:t>
            </a:r>
            <a:endParaRPr lang="zh-CN" altLang="zh-CN" b="1" kern="0" dirty="0" err="1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55650" y="2863850"/>
            <a:ext cx="793115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 dirty="0">
                <a:ea typeface="微软雅黑" pitchFamily="34" charset="-122"/>
              </a:rPr>
              <a:t>获取并设置网页中所有</a:t>
            </a:r>
            <a:r>
              <a:rPr lang="en-US" altLang="en-US" sz="2400" b="1" dirty="0">
                <a:ea typeface="微软雅黑" pitchFamily="34" charset="-122"/>
              </a:rPr>
              <a:t>&lt;h3&gt;</a:t>
            </a:r>
            <a:r>
              <a:rPr lang="zh-CN" altLang="en-US" sz="2400" b="1" dirty="0">
                <a:ea typeface="微软雅黑" pitchFamily="34" charset="-122"/>
              </a:rPr>
              <a:t>元素的背景</a:t>
            </a:r>
            <a:endParaRPr lang="en-US" altLang="zh-CN" sz="2400" b="1" dirty="0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fr-FR" sz="2400" b="1" dirty="0">
                <a:ea typeface="微软雅黑" pitchFamily="34" charset="-122"/>
              </a:rPr>
              <a:t>“</a:t>
            </a:r>
            <a:r>
              <a:rPr lang="fr-FR" altLang="zh-CN" sz="2400" b="1" dirty="0">
                <a:ea typeface="微软雅黑" pitchFamily="34" charset="-122"/>
              </a:rPr>
              <a:t>h3”</a:t>
            </a:r>
            <a:r>
              <a:rPr lang="zh-CN" altLang="en-US" sz="2400" b="1" dirty="0">
                <a:ea typeface="微软雅黑" pitchFamily="34" charset="-122"/>
              </a:rPr>
              <a:t>为选择器语法，必须放在</a:t>
            </a:r>
            <a:r>
              <a:rPr lang="en-US" altLang="zh-CN" sz="2400" b="1" dirty="0">
                <a:ea typeface="微软雅黑" pitchFamily="34" charset="-122"/>
              </a:rPr>
              <a:t>$()</a:t>
            </a:r>
            <a:r>
              <a:rPr lang="zh-CN" altLang="en-US" sz="2400" b="1" dirty="0">
                <a:ea typeface="微软雅黑" pitchFamily="34" charset="-122"/>
              </a:rPr>
              <a:t>中</a:t>
            </a:r>
            <a:endParaRPr lang="en-US" altLang="zh-CN" sz="2400" b="1" dirty="0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fr-FR" altLang="zh-CN" sz="2400" b="1" dirty="0">
                <a:ea typeface="微软雅黑" pitchFamily="34" charset="-122"/>
              </a:rPr>
              <a:t>$(“h3”)</a:t>
            </a:r>
            <a:r>
              <a:rPr lang="zh-CN" altLang="en-US" sz="2400" b="1" dirty="0">
                <a:ea typeface="微软雅黑" pitchFamily="34" charset="-122"/>
              </a:rPr>
              <a:t>返回</a:t>
            </a:r>
            <a:r>
              <a:rPr lang="en-US" altLang="zh-CN" sz="2400" b="1" dirty="0" err="1">
                <a:ea typeface="微软雅黑" pitchFamily="34" charset="-122"/>
              </a:rPr>
              <a:t>jQuery</a:t>
            </a:r>
            <a:r>
              <a:rPr lang="zh-CN" altLang="en-US" sz="2400" b="1" dirty="0">
                <a:ea typeface="微软雅黑" pitchFamily="34" charset="-122"/>
              </a:rPr>
              <a:t>对象</a:t>
            </a:r>
            <a:endParaRPr lang="en-US" altLang="zh-CN" sz="2400" b="1" dirty="0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en-US" altLang="zh-CN" sz="2400" b="1" dirty="0">
                <a:ea typeface="微软雅黑" pitchFamily="34" charset="-122"/>
              </a:rPr>
              <a:t>.</a:t>
            </a:r>
            <a:r>
              <a:rPr lang="en-US" altLang="zh-CN" sz="2400" b="1" dirty="0" err="1">
                <a:ea typeface="微软雅黑" pitchFamily="34" charset="-122"/>
              </a:rPr>
              <a:t>css</a:t>
            </a:r>
            <a:r>
              <a:rPr lang="en-US" altLang="zh-CN" sz="2400" b="1" dirty="0">
                <a:ea typeface="微软雅黑" pitchFamily="34" charset="-122"/>
              </a:rPr>
              <a:t>()</a:t>
            </a:r>
            <a:r>
              <a:rPr lang="zh-CN" altLang="en-US" sz="2400" b="1" dirty="0">
                <a:ea typeface="微软雅黑" pitchFamily="34" charset="-122"/>
              </a:rPr>
              <a:t>是为</a:t>
            </a:r>
            <a:r>
              <a:rPr lang="en-US" altLang="zh-CN" sz="2400" b="1" dirty="0" err="1">
                <a:ea typeface="微软雅黑" pitchFamily="34" charset="-122"/>
              </a:rPr>
              <a:t>jQuery</a:t>
            </a:r>
            <a:r>
              <a:rPr lang="zh-CN" altLang="en-US" sz="2400" b="1" dirty="0">
                <a:ea typeface="微软雅黑" pitchFamily="34" charset="-122"/>
              </a:rPr>
              <a:t>对象设置样式的方法</a:t>
            </a:r>
            <a:endParaRPr lang="en-US" altLang="zh-CN" sz="2400" b="1" dirty="0">
              <a:ea typeface="微软雅黑" pitchFamily="34" charset="-122"/>
            </a:endParaRPr>
          </a:p>
        </p:txBody>
      </p:sp>
      <p:grpSp>
        <p:nvGrpSpPr>
          <p:cNvPr id="7" name="组合 70"/>
          <p:cNvGrpSpPr>
            <a:grpSpLocks/>
          </p:cNvGrpSpPr>
          <p:nvPr/>
        </p:nvGrpSpPr>
        <p:grpSpPr bwMode="auto">
          <a:xfrm>
            <a:off x="141012" y="2115344"/>
            <a:ext cx="1000125" cy="414337"/>
            <a:chOff x="1000100" y="2528843"/>
            <a:chExt cx="1000132" cy="414475"/>
          </a:xfrm>
        </p:grpSpPr>
        <p:pic>
          <p:nvPicPr>
            <p:cNvPr id="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6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625" y="285750"/>
            <a:ext cx="3455988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jQuery</a:t>
            </a:r>
            <a:r>
              <a:rPr smtClean="0"/>
              <a:t>选择器分类</a:t>
            </a:r>
            <a:endParaRPr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7892231" cy="514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选择器功能强大，种类也很多，分类如下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通过</a:t>
            </a:r>
            <a:r>
              <a:rPr lang="en-US" altLang="zh-CN" dirty="0"/>
              <a:t>CSS</a:t>
            </a:r>
            <a:r>
              <a:rPr lang="zh-CN" altLang="en-US" dirty="0"/>
              <a:t>选择器选取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en-US" dirty="0" smtClean="0"/>
              <a:t>基本选择器</a:t>
            </a:r>
            <a:endParaRPr lang="en-US" altLang="zh-CN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en-US" dirty="0" smtClean="0"/>
              <a:t>层次选择器</a:t>
            </a:r>
            <a:endParaRPr lang="en-US" altLang="zh-CN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en-US" dirty="0" smtClean="0"/>
              <a:t>属性选择器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通过过滤选择器选择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en-US" dirty="0" smtClean="0"/>
              <a:t>基本过滤选择器</a:t>
            </a:r>
            <a:endParaRPr lang="en-US" altLang="zh-CN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en-US" dirty="0" smtClean="0"/>
              <a:t>可见性过滤选择器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7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基本选择器</a:t>
            </a:r>
            <a:endParaRPr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基本选择器包括标签选择器、类选择器、</a:t>
            </a:r>
            <a:r>
              <a:rPr lang="en-US" dirty="0" smtClean="0"/>
              <a:t>ID</a:t>
            </a:r>
            <a:r>
              <a:rPr lang="zh-CN" altLang="en-US" dirty="0" smtClean="0"/>
              <a:t>选择器、并集选择器和全局选择器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6502"/>
              </p:ext>
            </p:extLst>
          </p:nvPr>
        </p:nvGraphicFramePr>
        <p:xfrm>
          <a:off x="899592" y="2132856"/>
          <a:ext cx="7534620" cy="4179429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413940"/>
                <a:gridCol w="1538388"/>
                <a:gridCol w="2160240"/>
                <a:gridCol w="2422052"/>
              </a:tblGrid>
              <a:tr h="449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语法构成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标签选择器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根据给定的标签名匹配元素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$("h2" )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选取所有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类选择器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.class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根据给定的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.title")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选取所有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选择器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#id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根据给定的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#title")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并集选择器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selector1,selector2,...,selectorN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将每一个选择器匹配的元素合并后一起返回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$("div,p,.title" )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选取所有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和拥有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全局选择器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$("*"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选取所有元素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8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080690" y="2056215"/>
            <a:ext cx="6858000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b="1" dirty="0"/>
              <a:t>$(document).ready(function(){</a:t>
            </a:r>
          </a:p>
          <a:p>
            <a:pPr>
              <a:defRPr/>
            </a:pPr>
            <a:r>
              <a:rPr lang="fr-FR" b="1" dirty="0"/>
              <a:t>    $("dt").click(function</a:t>
            </a:r>
            <a:r>
              <a:rPr lang="fr-FR" b="1" dirty="0" smtClean="0"/>
              <a:t>(){</a:t>
            </a:r>
          </a:p>
          <a:p>
            <a:pPr>
              <a:defRPr/>
            </a:pPr>
            <a:r>
              <a:rPr lang="fr-FR" altLang="zh-CN" b="1" dirty="0"/>
              <a:t> </a:t>
            </a:r>
            <a:r>
              <a:rPr lang="fr-FR" altLang="zh-CN" b="1" dirty="0" smtClean="0"/>
              <a:t>       </a:t>
            </a:r>
            <a:r>
              <a:rPr lang="en-US" altLang="zh-CN" b="1" dirty="0" smtClean="0">
                <a:solidFill>
                  <a:srgbClr val="FF0000"/>
                </a:solidFill>
              </a:rPr>
              <a:t>$("</a:t>
            </a:r>
            <a:r>
              <a:rPr lang="fr-FR" b="1" dirty="0">
                <a:solidFill>
                  <a:srgbClr val="FF0000"/>
                </a:solidFill>
              </a:rPr>
              <a:t>dd")</a:t>
            </a:r>
            <a:r>
              <a:rPr lang="fr-FR" b="1" dirty="0"/>
              <a:t>.css("display","block"); </a:t>
            </a:r>
            <a:endParaRPr lang="zh-CN" altLang="en-US" b="1" dirty="0"/>
          </a:p>
          <a:p>
            <a:pPr>
              <a:defRPr/>
            </a:pPr>
            <a:r>
              <a:rPr lang="zh-CN" altLang="en-US" b="1" dirty="0"/>
              <a:t>    </a:t>
            </a:r>
            <a:r>
              <a:rPr lang="en-US" altLang="zh-CN" b="1" dirty="0" smtClean="0"/>
              <a:t>});</a:t>
            </a:r>
          </a:p>
          <a:p>
            <a:pPr>
              <a:defRPr/>
            </a:pPr>
            <a:r>
              <a:rPr lang="en-US" altLang="zh-CN" b="1" dirty="0" smtClean="0"/>
              <a:t>    </a:t>
            </a:r>
            <a:r>
              <a:rPr lang="en-US" altLang="zh-CN" b="1" dirty="0" smtClean="0">
                <a:solidFill>
                  <a:srgbClr val="FF0000"/>
                </a:solidFill>
              </a:rPr>
              <a:t>$("</a:t>
            </a:r>
            <a:r>
              <a:rPr lang="en-US" altLang="zh-CN" b="1" dirty="0">
                <a:solidFill>
                  <a:srgbClr val="FF0000"/>
                </a:solidFill>
              </a:rPr>
              <a:t>h1").</a:t>
            </a:r>
            <a:r>
              <a:rPr lang="en-US" altLang="zh-CN" b="1" dirty="0" err="1"/>
              <a:t>css</a:t>
            </a:r>
            <a:r>
              <a:rPr lang="en-US" altLang="zh-CN" b="1" dirty="0"/>
              <a:t>("</a:t>
            </a:r>
            <a:r>
              <a:rPr lang="en-US" altLang="zh-CN" b="1" dirty="0" err="1"/>
              <a:t>color","blue</a:t>
            </a:r>
            <a:r>
              <a:rPr lang="en-US" altLang="zh-CN" b="1" dirty="0"/>
              <a:t>");</a:t>
            </a:r>
          </a:p>
          <a:p>
            <a:pPr>
              <a:defRPr/>
            </a:pPr>
            <a:r>
              <a:rPr lang="en-US" altLang="zh-CN" b="1" dirty="0"/>
              <a:t>})</a:t>
            </a:r>
            <a:endParaRPr lang="zh-CN" altLang="zh-CN" dirty="0" err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488" y="285750"/>
            <a:ext cx="2016125" cy="523875"/>
          </a:xfrm>
        </p:spPr>
        <p:txBody>
          <a:bodyPr/>
          <a:lstStyle/>
          <a:p>
            <a:pPr>
              <a:defRPr/>
            </a:pPr>
            <a:r>
              <a:rPr smtClean="0"/>
              <a:t>标签选择器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630386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标签选择器根据给定的标签名匹配元素</a:t>
            </a:r>
            <a:endParaRPr lang="zh-CN" altLang="en-US" dirty="0" smtClean="0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121174" y="6384577"/>
            <a:ext cx="3869035" cy="428625"/>
            <a:chOff x="3143240" y="5143512"/>
            <a:chExt cx="386906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329755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54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2786083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：基本选择器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645024"/>
            <a:ext cx="4482999" cy="257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1080690" y="1626272"/>
            <a:ext cx="3869035" cy="408623"/>
          </a:xfrm>
          <a:prstGeom prst="wedgeRoundRectCallout">
            <a:avLst>
              <a:gd name="adj1" fmla="val 674"/>
              <a:gd name="adj2" fmla="val 509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&lt;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dd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&gt;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标签中的内容显示出来</a:t>
            </a:r>
          </a:p>
        </p:txBody>
      </p:sp>
      <p:cxnSp>
        <p:nvCxnSpPr>
          <p:cNvPr id="22" name="直接箭头连接符 21"/>
          <p:cNvCxnSpPr>
            <a:stCxn id="18" idx="4"/>
          </p:cNvCxnSpPr>
          <p:nvPr/>
        </p:nvCxnSpPr>
        <p:spPr bwMode="auto">
          <a:xfrm flipH="1">
            <a:off x="2371205" y="2038585"/>
            <a:ext cx="670080" cy="67033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159477" y="2547665"/>
            <a:ext cx="3869035" cy="408623"/>
          </a:xfrm>
          <a:prstGeom prst="wedgeRoundRectCallout">
            <a:avLst>
              <a:gd name="adj1" fmla="val 674"/>
              <a:gd name="adj2" fmla="val 509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&lt;h1&gt;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标签中的字体颜色为蓝色</a:t>
            </a:r>
          </a:p>
        </p:txBody>
      </p:sp>
      <p:cxnSp>
        <p:nvCxnSpPr>
          <p:cNvPr id="28" name="直接箭头连接符 27"/>
          <p:cNvCxnSpPr>
            <a:stCxn id="27" idx="1"/>
          </p:cNvCxnSpPr>
          <p:nvPr/>
        </p:nvCxnSpPr>
        <p:spPr bwMode="auto">
          <a:xfrm flipH="1">
            <a:off x="2121174" y="2751977"/>
            <a:ext cx="3038303" cy="46099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2"/>
          </p:cNvCxnSpPr>
          <p:nvPr/>
        </p:nvCxnSpPr>
        <p:spPr bwMode="auto">
          <a:xfrm flipH="1">
            <a:off x="5990209" y="2956288"/>
            <a:ext cx="1103786" cy="147355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70"/>
          <p:cNvGrpSpPr>
            <a:grpSpLocks/>
          </p:cNvGrpSpPr>
          <p:nvPr/>
        </p:nvGrpSpPr>
        <p:grpSpPr bwMode="auto">
          <a:xfrm>
            <a:off x="0" y="2056215"/>
            <a:ext cx="1000125" cy="414337"/>
            <a:chOff x="1000100" y="2528843"/>
            <a:chExt cx="1000132" cy="414475"/>
          </a:xfrm>
        </p:grpSpPr>
        <p:pic>
          <p:nvPicPr>
            <p:cNvPr id="2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CB9B8144-2C86-495F-A987-C15FA8F8ECF7}" type="slidenum">
              <a:rPr lang="zh-CN" altLang="en-US" smtClean="0"/>
              <a:pPr>
                <a:defRPr/>
              </a:pPr>
              <a:t>9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7471</TotalTime>
  <Words>3689</Words>
  <Application>Microsoft Office PowerPoint</Application>
  <PresentationFormat>全屏显示(4:3)</PresentationFormat>
  <Paragraphs>571</Paragraphs>
  <Slides>48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黑体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模板</vt:lpstr>
      <vt:lpstr>PowerPoint 演示文稿</vt:lpstr>
      <vt:lpstr>预习检查</vt:lpstr>
      <vt:lpstr>回顾及作业点评</vt:lpstr>
      <vt:lpstr>本章任务</vt:lpstr>
      <vt:lpstr>本章目标</vt:lpstr>
      <vt:lpstr>jQuery选择器</vt:lpstr>
      <vt:lpstr>jQuery选择器分类</vt:lpstr>
      <vt:lpstr>基本选择器</vt:lpstr>
      <vt:lpstr>标签选择器</vt:lpstr>
      <vt:lpstr>类选择器</vt:lpstr>
      <vt:lpstr>ID选择器</vt:lpstr>
      <vt:lpstr>并集选择器</vt:lpstr>
      <vt:lpstr>全局选择器</vt:lpstr>
      <vt:lpstr>层次选择器</vt:lpstr>
      <vt:lpstr>后代选择器</vt:lpstr>
      <vt:lpstr>子选择器</vt:lpstr>
      <vt:lpstr>相邻选择器</vt:lpstr>
      <vt:lpstr>同辈选择器</vt:lpstr>
      <vt:lpstr>学员操作—制作图书简介页面</vt:lpstr>
      <vt:lpstr>学员操作—使用jQuery美化英雄联盟简介页</vt:lpstr>
      <vt:lpstr>共性问题集中讲解</vt:lpstr>
      <vt:lpstr>属性选择器</vt:lpstr>
      <vt:lpstr>根据属性名获取元素</vt:lpstr>
      <vt:lpstr>根据属性值获取元素2-1</vt:lpstr>
      <vt:lpstr>根据属性值获取元素2-2</vt:lpstr>
      <vt:lpstr>根据属性值包含特定的值获取元素3-1</vt:lpstr>
      <vt:lpstr>根据属性值包含特定的值获取元素3-2</vt:lpstr>
      <vt:lpstr>根据属性值包含特定的值获取元素3-3</vt:lpstr>
      <vt:lpstr>学员操作—制作非缘勿扰页面特效3-1</vt:lpstr>
      <vt:lpstr>学员操作—制作非缘勿扰页面特效3-2</vt:lpstr>
      <vt:lpstr>学员操作—制作非缘勿扰页面特效3-3</vt:lpstr>
      <vt:lpstr>共性问题集中讲解</vt:lpstr>
      <vt:lpstr>如何实现同一个列表不同样式？</vt:lpstr>
      <vt:lpstr>过滤选择器</vt:lpstr>
      <vt:lpstr>基本过滤选择器</vt:lpstr>
      <vt:lpstr>制作仿奥列表页面3-1</vt:lpstr>
      <vt:lpstr>制作仿奥列表页面3-2</vt:lpstr>
      <vt:lpstr>制作仿奥列表页面3-3</vt:lpstr>
      <vt:lpstr>学员操作—制作隔行变色的商品列表</vt:lpstr>
      <vt:lpstr>共性问题集中讲解</vt:lpstr>
      <vt:lpstr>可见性过滤选择器</vt:lpstr>
      <vt:lpstr>jQuery选择器注意事项2-1</vt:lpstr>
      <vt:lpstr>jQuery选择器注意事项2-2</vt:lpstr>
      <vt:lpstr>学员操作—制作全网热播视频页面3-1</vt:lpstr>
      <vt:lpstr>学员操作—制作全网热播视频页面3-2</vt:lpstr>
      <vt:lpstr>学员操作—制作全网热播视频页面3-3</vt:lpstr>
      <vt:lpstr>共性问题集中讲解</vt:lpstr>
      <vt:lpstr>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war</cp:lastModifiedBy>
  <cp:revision>959</cp:revision>
  <dcterms:created xsi:type="dcterms:W3CDTF">2006-03-08T06:55:38Z</dcterms:created>
  <dcterms:modified xsi:type="dcterms:W3CDTF">2017-03-20T09:27:35Z</dcterms:modified>
</cp:coreProperties>
</file>