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0"/>
  </p:notesMasterIdLst>
  <p:handoutMasterIdLst>
    <p:handoutMasterId r:id="rId41"/>
  </p:handoutMasterIdLst>
  <p:sldIdLst>
    <p:sldId id="589" r:id="rId2"/>
    <p:sldId id="568" r:id="rId3"/>
    <p:sldId id="536" r:id="rId4"/>
    <p:sldId id="538" r:id="rId5"/>
    <p:sldId id="539" r:id="rId6"/>
    <p:sldId id="540" r:id="rId7"/>
    <p:sldId id="541" r:id="rId8"/>
    <p:sldId id="542" r:id="rId9"/>
    <p:sldId id="543" r:id="rId10"/>
    <p:sldId id="575" r:id="rId11"/>
    <p:sldId id="544" r:id="rId12"/>
    <p:sldId id="545" r:id="rId13"/>
    <p:sldId id="576" r:id="rId14"/>
    <p:sldId id="579" r:id="rId15"/>
    <p:sldId id="548" r:id="rId16"/>
    <p:sldId id="578" r:id="rId17"/>
    <p:sldId id="577" r:id="rId18"/>
    <p:sldId id="551" r:id="rId19"/>
    <p:sldId id="580" r:id="rId20"/>
    <p:sldId id="552" r:id="rId21"/>
    <p:sldId id="553" r:id="rId22"/>
    <p:sldId id="582" r:id="rId23"/>
    <p:sldId id="581" r:id="rId24"/>
    <p:sldId id="554" r:id="rId25"/>
    <p:sldId id="555" r:id="rId26"/>
    <p:sldId id="583" r:id="rId27"/>
    <p:sldId id="584" r:id="rId28"/>
    <p:sldId id="549" r:id="rId29"/>
    <p:sldId id="574" r:id="rId30"/>
    <p:sldId id="558" r:id="rId31"/>
    <p:sldId id="559" r:id="rId32"/>
    <p:sldId id="561" r:id="rId33"/>
    <p:sldId id="562" r:id="rId34"/>
    <p:sldId id="588" r:id="rId35"/>
    <p:sldId id="587" r:id="rId36"/>
    <p:sldId id="563" r:id="rId37"/>
    <p:sldId id="572" r:id="rId38"/>
    <p:sldId id="56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8" autoAdjust="0"/>
    <p:restoredTop sz="81520" autoAdjust="0"/>
  </p:normalViewPr>
  <p:slideViewPr>
    <p:cSldViewPr>
      <p:cViewPr varScale="1">
        <p:scale>
          <a:sx n="60" d="100"/>
          <a:sy n="60" d="100"/>
        </p:scale>
        <p:origin x="1452" y="5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2B7304D-25A1-43E7-8E36-5A0085E71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86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53CB43-3373-45B0-BCF6-E193A66599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5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5B2952-60FE-42AC-8C07-77A455DFE00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52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教学指导：简单介绍，学员了解即可；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92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该上机练习有点难，技术顾问可以在演示需求的时候简单讲解实现思路及关键代码；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07840-708B-4D97-BF58-E91EA3E3A98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98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该上机练习有点难，技术顾问可以在演示需求的时候简单讲解实现思路及关键代码；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07840-708B-4D97-BF58-E91EA3E3A98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318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F90C0-FD77-48FD-B4E9-2472E3790AC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36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此页就是简单介绍在实际开发中除了基础事件外，还有绑定和移除事件即可，后面会详细介绍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37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讲解完语法及参数后，说明绑定事件时可以单个绑定也可以绑定多个，引出下一页的内容。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5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通过演示说明实现的效果，然后再讲解代码，让学员理解移除绑定的用法；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00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引页仅仅说明复合事件讲解方法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即可，然后引出下一页。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727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边讲解边演示的方法，讲解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169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在示例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的基础上，演示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toggleClass</a:t>
            </a:r>
            <a:r>
              <a:rPr lang="zh-CN" altLang="en-US" dirty="0" smtClean="0"/>
              <a:t>两个方法；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49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B0EA59-750D-472F-B5C1-9FB139ADCA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441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0D3A1-0140-4AD0-90C5-294937912F9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948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F90C0-FD77-48FD-B4E9-2472E3790AC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255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226D90-D26E-4284-956A-1701B7ECFCB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135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、讲解两个方法的用法；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、演示示例，通过演示让学员掌握这两个用法；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6FDF71-A8A2-4C1A-B7B5-C355C99773A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89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（）和</a:t>
            </a:r>
            <a:r>
              <a:rPr lang="en-US" altLang="zh-CN" dirty="0" smtClean="0"/>
              <a:t>hide()</a:t>
            </a:r>
            <a:r>
              <a:rPr lang="zh-CN" altLang="en-US" dirty="0" smtClean="0"/>
              <a:t>方法中的参数对比讲解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、通过演示示例，让学员掌握这两个方法的用法，与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（）和</a:t>
            </a:r>
            <a:r>
              <a:rPr lang="en-US" altLang="zh-CN" dirty="0" smtClean="0"/>
              <a:t>hide()</a:t>
            </a:r>
            <a:r>
              <a:rPr lang="zh-CN" altLang="en-US" dirty="0" smtClean="0"/>
              <a:t>方法对比讲解；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A2D65-359B-4BC8-BACD-3FA60F61D6C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078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、与前面讲解的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fadeIn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</a:t>
            </a:r>
            <a:r>
              <a:rPr lang="zh-CN" altLang="en-US" dirty="0" smtClean="0"/>
              <a:t>方法中的参数对比讲解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、通过演示示例，让学员掌握这两个方法的用法，与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fadeIn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</a:t>
            </a:r>
            <a:r>
              <a:rPr lang="zh-CN" altLang="en-US" dirty="0" smtClean="0"/>
              <a:t>方法对比讲解；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E2DED-EFD6-421B-AA4C-117E3CDB7BF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3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animate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语法，讲解参数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params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参数的用法与前面动画方法参数对比讲解；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、说明使用自定义动画可以实现英雄难过棍子关的游戏；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、在这里演示动画效果，为下一页实现效果做铺垫；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422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、此示例有一定的难度，按步骤一步一步演示，不要漏了步骤；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代码要讲解一遍，编写的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也要演示，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中用到了都要讲解；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、用到了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中的代码，简单的回顾一下，说明在这里的作用；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、边演示边讲解，要让学员理解实现这个例子的原理，最好让学员在课后自己实现这个例子；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53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7961FF-7085-47DC-B4A4-FB2EFFDFC2D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659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600B27-FD08-4AD8-A690-52ECFBAFE35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0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此页简单说明即可，主查引出下一页的事件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448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91252C-65BD-47FE-89DD-FBCAD2A8D70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39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1</a:t>
            </a:r>
            <a:r>
              <a:rPr lang="zh-CN" altLang="en-US" dirty="0" smtClean="0"/>
              <a:t>、简单说明一下各个类事件的就可以了，后面会对每类事件进行详细讲解；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事件例如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事件在前面已用过，这里简单介绍即可；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3</a:t>
            </a:r>
            <a:r>
              <a:rPr lang="zh-CN" altLang="en-US" dirty="0" smtClean="0"/>
              <a:t>、本章主要介绍鼠标事件、键盘事件和复合事件；</a:t>
            </a:r>
            <a:endParaRPr lang="en-US" altLang="zh-CN" dirty="0" smtClean="0"/>
          </a:p>
          <a:p>
            <a:pPr marL="0" lvl="2"/>
            <a:r>
              <a:rPr lang="en-US" altLang="zh-CN" dirty="0" smtClean="0"/>
              <a:t>4</a:t>
            </a:r>
            <a:r>
              <a:rPr lang="zh-CN" altLang="en-US" dirty="0" smtClean="0"/>
              <a:t>、表单事件在后面的章节中会详细介绍；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9D1F8-E192-49AB-8A55-8BEAE44E60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04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此处简单讲解即可，到后面的具体案例中再详细讲解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BDA6B-95E5-4505-92ED-4D7AC078AAD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20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、演示案例时讲解鼠标事件的用法；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、重点讲解这两个方法；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86504-7FF8-492A-8039-781147ED9A8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3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主要讲解不同点即可，让学员课后使用</a:t>
            </a:r>
            <a:r>
              <a:rPr lang="en-US" altLang="zh-CN" dirty="0" err="1" smtClean="0"/>
              <a:t>mouseleave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mouseenter</a:t>
            </a:r>
            <a:r>
              <a:rPr lang="zh-CN" altLang="en-US" dirty="0" smtClean="0"/>
              <a:t>实现当当导航菜单，看看两者的用法；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51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D6F24D-27A0-41F9-B2C9-E71D96EF898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01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、演示案例时讲解键盘事件的用法，演示不同的按键产生不同的效果；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append(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的用法，后面会详细讲解；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605F0-2E1D-4773-BC6E-9458ACA6DA1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62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E097-BDFB-4C00-BE3E-4BE0B02E785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1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0F8D8-E406-4A18-971F-8C1DAF5A867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62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47CE0-474C-48A1-87B6-7300F6AF083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8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69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54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BAAD9-929D-451F-A776-5A679EC19285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6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2EE6-4173-4319-B8F9-5D66BD55BDC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12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45D6-249B-4BB9-95CF-0518D9ACD32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3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3E9E-CC84-43E4-A757-BC65753DDD2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2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3BA4E-62A7-4DE6-84BC-A5CEDC9C3FC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6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6EA8F-B607-43B0-BB0F-CC825B9B233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1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2B50F-C9C2-4516-B646-6EC9DD6BFBF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7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A8771EF4-E01A-4D60-9A10-2A460346476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5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571500" y="2060848"/>
            <a:ext cx="8248972" cy="936104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第七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章 </a:t>
            </a:r>
            <a:r>
              <a:rPr lang="en-US" altLang="zh-CN" sz="44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jQuery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中的事件与动画</a:t>
            </a:r>
          </a:p>
        </p:txBody>
      </p:sp>
    </p:spTree>
    <p:extLst>
      <p:ext uri="{BB962C8B-B14F-4D97-AF65-F5344CB8AC3E}">
        <p14:creationId xmlns:p14="http://schemas.microsoft.com/office/powerpoint/2010/main" val="38661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鼠标事件方法的区别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31330"/>
              </p:ext>
            </p:extLst>
          </p:nvPr>
        </p:nvGraphicFramePr>
        <p:xfrm>
          <a:off x="251520" y="1268760"/>
          <a:ext cx="8267839" cy="388843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87119"/>
                <a:gridCol w="1944216"/>
                <a:gridCol w="4536504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相同点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不同点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鼠标进入被选元素时会触发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鼠标在其被选元素的子元素上来回进入时：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不触发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mouseout( )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鼠标离开被选元素时会触发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鼠标在其被选元素的子元素上来回离开时：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不触发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8850" y="260350"/>
            <a:ext cx="1654175" cy="523875"/>
          </a:xfrm>
        </p:spPr>
        <p:txBody>
          <a:bodyPr/>
          <a:lstStyle/>
          <a:p>
            <a:pPr>
              <a:defRPr/>
            </a:pPr>
            <a:r>
              <a:rPr smtClean="0"/>
              <a:t>键盘事件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99042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用户每次按下或者释放键盘上的键时都会产生事件，常用键盘事件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02384"/>
              </p:ext>
            </p:extLst>
          </p:nvPr>
        </p:nvGraphicFramePr>
        <p:xfrm>
          <a:off x="683569" y="2276873"/>
          <a:ext cx="8064895" cy="2705677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40159"/>
                <a:gridCol w="4968552"/>
                <a:gridCol w="1656184"/>
              </a:tblGrid>
              <a:tr h="643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5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keydown(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keydown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按下键盘时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keyup(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释放按键时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keypress(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keypress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产生可打印的字符时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键盘事件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8123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以键盘事件为例，实现按键时特效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75656" y="1844824"/>
            <a:ext cx="6858000" cy="421333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fr-FR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$("[type=password]").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keyup</a:t>
            </a:r>
            <a:r>
              <a:rPr lang="en-US" altLang="zh-CN" b="1" dirty="0">
                <a:ea typeface="宋体" charset="-122"/>
              </a:rPr>
              <a:t>(function ()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$("#</a:t>
            </a:r>
            <a:r>
              <a:rPr lang="en-US" altLang="zh-CN" b="1" dirty="0">
                <a:ea typeface="宋体" charset="-122"/>
              </a:rPr>
              <a:t>events").append("</a:t>
            </a:r>
            <a:r>
              <a:rPr lang="en-US" altLang="zh-CN" b="1" dirty="0" err="1">
                <a:ea typeface="宋体" charset="-122"/>
              </a:rPr>
              <a:t>keyup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}).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(function (e)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$("#</a:t>
            </a:r>
            <a:r>
              <a:rPr lang="en-US" altLang="zh-CN" b="1" dirty="0">
                <a:ea typeface="宋体" charset="-122"/>
              </a:rPr>
              <a:t>events").append</a:t>
            </a:r>
            <a:r>
              <a:rPr lang="en-US" altLang="zh-CN" b="1" dirty="0" smtClean="0">
                <a:ea typeface="宋体" charset="-122"/>
              </a:rPr>
              <a:t>("</a:t>
            </a:r>
            <a:r>
              <a:rPr lang="en-US" altLang="zh-CN" b="1" dirty="0" err="1" smtClean="0"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}).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keypress</a:t>
            </a:r>
            <a:r>
              <a:rPr lang="en-US" altLang="zh-CN" b="1" dirty="0">
                <a:ea typeface="宋体" charset="-122"/>
              </a:rPr>
              <a:t>(function ()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$("#</a:t>
            </a:r>
            <a:r>
              <a:rPr lang="en-US" altLang="zh-CN" b="1" dirty="0">
                <a:ea typeface="宋体" charset="-122"/>
              </a:rPr>
              <a:t>events").append</a:t>
            </a:r>
            <a:r>
              <a:rPr lang="en-US" altLang="zh-CN" b="1" dirty="0" smtClean="0">
                <a:ea typeface="宋体" charset="-122"/>
              </a:rPr>
              <a:t>("</a:t>
            </a:r>
            <a:r>
              <a:rPr lang="en-US" altLang="zh-CN" b="1" dirty="0" err="1" smtClean="0">
                <a:ea typeface="宋体" charset="-122"/>
              </a:rPr>
              <a:t>keypress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});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$(document).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(function (event)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 if (</a:t>
            </a:r>
            <a:r>
              <a:rPr lang="en-US" altLang="zh-CN" b="1" dirty="0" err="1">
                <a:ea typeface="宋体" charset="-122"/>
              </a:rPr>
              <a:t>event.keyCode</a:t>
            </a:r>
            <a:r>
              <a:rPr lang="en-US" altLang="zh-CN" b="1" dirty="0">
                <a:ea typeface="宋体" charset="-122"/>
              </a:rPr>
              <a:t> == "13") </a:t>
            </a:r>
            <a:r>
              <a:rPr lang="en-US" altLang="zh-CN" b="1" dirty="0" smtClean="0">
                <a:ea typeface="宋体" charset="-122"/>
              </a:rPr>
              <a:t>{</a:t>
            </a:r>
            <a:endParaRPr lang="zh-CN" altLang="en-US" b="1" dirty="0">
              <a:ea typeface="宋体" charset="-122"/>
            </a:endParaRPr>
          </a:p>
          <a:p>
            <a:pPr>
              <a:lnSpc>
                <a:spcPts val="2700"/>
              </a:lnSpc>
              <a:defRPr/>
            </a:pPr>
            <a:r>
              <a:rPr lang="zh-CN" altLang="en-US" b="1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alert("</a:t>
            </a:r>
            <a:r>
              <a:rPr lang="zh-CN" altLang="en-US" b="1" dirty="0">
                <a:ea typeface="宋体" charset="-122"/>
              </a:rPr>
              <a:t>确认要提交么？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ts val="2700"/>
              </a:lnSpc>
              <a:defRPr/>
            </a:pPr>
            <a:r>
              <a:rPr lang="en-US" altLang="zh-CN" b="1" dirty="0" smtClean="0">
                <a:ea typeface="宋体" charset="-122"/>
              </a:rPr>
              <a:t>});</a:t>
            </a:r>
            <a:endParaRPr lang="zh-CN" altLang="zh-CN" b="1" dirty="0" err="1">
              <a:ea typeface="宋体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3362325" y="618976"/>
            <a:ext cx="1929755" cy="428625"/>
          </a:xfrm>
          <a:prstGeom prst="borderCallout1">
            <a:avLst>
              <a:gd name="adj1" fmla="val 307996"/>
              <a:gd name="adj2" fmla="val 41132"/>
              <a:gd name="adj3" fmla="val 98154"/>
              <a:gd name="adj4" fmla="val 3733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当释放键盘时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线形标注 1 13"/>
          <p:cNvSpPr/>
          <p:nvPr/>
        </p:nvSpPr>
        <p:spPr bwMode="auto">
          <a:xfrm>
            <a:off x="43634" y="3134677"/>
            <a:ext cx="1777975" cy="642938"/>
          </a:xfrm>
          <a:prstGeom prst="borderCallout1">
            <a:avLst>
              <a:gd name="adj1" fmla="val -42089"/>
              <a:gd name="adj2" fmla="val 127214"/>
              <a:gd name="adj3" fmla="val -2794"/>
              <a:gd name="adj4" fmla="val 9753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当按下键盘时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>
            <a:off x="6372200" y="4869160"/>
            <a:ext cx="1633959" cy="428625"/>
          </a:xfrm>
          <a:prstGeom prst="borderCallout1">
            <a:avLst>
              <a:gd name="adj1" fmla="val 19176"/>
              <a:gd name="adj2" fmla="val -118984"/>
              <a:gd name="adj3" fmla="val 46466"/>
              <a:gd name="adj4" fmla="val -274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按回车键时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357438" y="6143625"/>
            <a:ext cx="3654722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6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2543193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：键盘事件</a:t>
              </a:r>
            </a:p>
          </p:txBody>
        </p:sp>
      </p:grpSp>
      <p:grpSp>
        <p:nvGrpSpPr>
          <p:cNvPr id="15" name="组合 70"/>
          <p:cNvGrpSpPr>
            <a:grpSpLocks/>
          </p:cNvGrpSpPr>
          <p:nvPr/>
        </p:nvGrpSpPr>
        <p:grpSpPr bwMode="auto">
          <a:xfrm>
            <a:off x="270310" y="1871663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线形标注 1 17"/>
          <p:cNvSpPr/>
          <p:nvPr/>
        </p:nvSpPr>
        <p:spPr bwMode="auto">
          <a:xfrm>
            <a:off x="2997957" y="3951490"/>
            <a:ext cx="2438139" cy="428625"/>
          </a:xfrm>
          <a:prstGeom prst="borderCallout1">
            <a:avLst>
              <a:gd name="adj1" fmla="val -108824"/>
              <a:gd name="adj2" fmla="val -5318"/>
              <a:gd name="adj3" fmla="val 46466"/>
              <a:gd name="adj4" fmla="val -274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向密码框输入字符时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0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浏览器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2492896"/>
            <a:ext cx="7645398" cy="1008112"/>
          </a:xfrm>
        </p:spPr>
        <p:txBody>
          <a:bodyPr/>
          <a:lstStyle/>
          <a:p>
            <a:r>
              <a:rPr lang="zh-CN" altLang="zh-CN" dirty="0"/>
              <a:t>调整窗口大小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，完成页面特效</a:t>
            </a:r>
            <a:endParaRPr lang="zh-CN" altLang="en-US" dirty="0"/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8566" y="1123917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115616" y="1506850"/>
            <a:ext cx="4032448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$(selector).resize( );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1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339752" y="286077"/>
            <a:ext cx="662486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制作京东首页右侧固定</a:t>
            </a:r>
            <a:r>
              <a:rPr lang="zh-CN" altLang="en-US" dirty="0" smtClean="0"/>
              <a:t>层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2574602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 smtClean="0"/>
              <a:t>制作京</a:t>
            </a:r>
            <a:r>
              <a:rPr lang="zh-CN" altLang="en-US" dirty="0"/>
              <a:t>东首页右侧的固定层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/>
              <a:t>个</a:t>
            </a:r>
            <a:r>
              <a:rPr lang="zh-CN" altLang="en-US" dirty="0" smtClean="0"/>
              <a:t>图标：京</a:t>
            </a:r>
            <a:r>
              <a:rPr lang="zh-CN" altLang="en-US" dirty="0"/>
              <a:t>东会员、购物车、我的关注、我的足迹、我的消息和咨询</a:t>
            </a:r>
            <a:r>
              <a:rPr lang="en-US" altLang="zh-CN" dirty="0" smtClean="0"/>
              <a:t>JIMI</a:t>
            </a:r>
            <a:endParaRPr lang="zh-CN" altLang="en-US" dirty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 smtClean="0"/>
              <a:t>默认</a:t>
            </a:r>
            <a:r>
              <a:rPr lang="zh-CN" altLang="en-US" dirty="0"/>
              <a:t>状态下仅显示图标，背景颜色为</a:t>
            </a:r>
            <a:r>
              <a:rPr lang="zh-CN" altLang="en-US" dirty="0" smtClean="0"/>
              <a:t>深灰色；</a:t>
            </a:r>
            <a:r>
              <a:rPr lang="zh-CN" altLang="en-US" dirty="0"/>
              <a:t>当鼠标移至图标上时，背景颜色为深红色，</a:t>
            </a:r>
            <a:r>
              <a:rPr lang="zh-CN" altLang="en-US" dirty="0" smtClean="0"/>
              <a:t>并且显示文本</a:t>
            </a:r>
            <a:endParaRPr lang="zh-CN" altLang="en-US" dirty="0"/>
          </a:p>
        </p:txBody>
      </p:sp>
      <p:grpSp>
        <p:nvGrpSpPr>
          <p:cNvPr id="26629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3" descr="F:\2016年工作\ACCP8.0产品开发\jQuery\案例源码\chapter07\Chapter07截图\图7.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25" y="3717032"/>
            <a:ext cx="3483000" cy="29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220072" y="6196281"/>
            <a:ext cx="2714626" cy="428629"/>
            <a:chOff x="3143240" y="5143508"/>
            <a:chExt cx="2714645" cy="428632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5" y="5143508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796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339752" y="286077"/>
            <a:ext cx="6624861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制作京东首页右侧固定</a:t>
            </a:r>
            <a:r>
              <a:rPr lang="zh-CN" altLang="en-US" dirty="0" smtClean="0"/>
              <a:t>层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80263" cy="4590826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使用列表制作页面内容，使用</a:t>
            </a:r>
            <a:r>
              <a:rPr lang="en-US" altLang="zh-CN" dirty="0"/>
              <a:t>&lt;span&gt;</a:t>
            </a:r>
            <a:r>
              <a:rPr lang="zh-CN" altLang="en-US" dirty="0"/>
              <a:t>和</a:t>
            </a:r>
            <a:r>
              <a:rPr lang="en-US" altLang="zh-CN" dirty="0"/>
              <a:t>&lt;p&gt;</a:t>
            </a:r>
            <a:r>
              <a:rPr lang="zh-CN" altLang="en-US" dirty="0"/>
              <a:t>分别显示背景</a:t>
            </a:r>
            <a:r>
              <a:rPr lang="zh-CN" altLang="en-US" dirty="0" smtClean="0"/>
              <a:t>图片</a:t>
            </a:r>
            <a:r>
              <a:rPr lang="zh-CN" altLang="en-US" dirty="0"/>
              <a:t>和文本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index( ) </a:t>
            </a:r>
            <a:r>
              <a:rPr lang="zh-CN" altLang="en-US" dirty="0"/>
              <a:t>获取当前鼠标移至元素在列表中的索引值，使用</a:t>
            </a:r>
            <a:r>
              <a:rPr lang="en-US" altLang="zh-CN" dirty="0" err="1"/>
              <a:t>eq</a:t>
            </a:r>
            <a:r>
              <a:rPr lang="en-US" altLang="zh-CN" dirty="0"/>
              <a:t>( )</a:t>
            </a:r>
            <a:r>
              <a:rPr lang="zh-CN" altLang="en-US" dirty="0"/>
              <a:t>获取当前元素所在</a:t>
            </a:r>
            <a:r>
              <a:rPr lang="en-US" altLang="zh-CN" dirty="0"/>
              <a:t>&lt;li</a:t>
            </a:r>
            <a:r>
              <a:rPr lang="en-US" altLang="zh-CN" dirty="0" smtClean="0"/>
              <a:t>&gt;</a:t>
            </a:r>
          </a:p>
          <a:p>
            <a:pPr lvl="1">
              <a:lnSpc>
                <a:spcPts val="3600"/>
              </a:lnSpc>
              <a:defRPr/>
            </a:pPr>
            <a:endParaRPr lang="en-US" altLang="zh-CN" dirty="0"/>
          </a:p>
          <a:p>
            <a:pPr marL="457200" lvl="1" indent="0">
              <a:lnSpc>
                <a:spcPts val="3600"/>
              </a:lnSpc>
              <a:buNone/>
              <a:defRPr/>
            </a:pPr>
            <a:endParaRPr lang="en-US" altLang="zh-CN" dirty="0" smtClean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使用同辈元素选择器和</a:t>
            </a:r>
            <a:r>
              <a:rPr lang="en-US" altLang="zh-CN" dirty="0" err="1"/>
              <a:t>eq</a:t>
            </a:r>
            <a:r>
              <a:rPr lang="en-US" altLang="zh-CN" dirty="0"/>
              <a:t>( )</a:t>
            </a:r>
            <a:r>
              <a:rPr lang="zh-CN" altLang="en-US" dirty="0"/>
              <a:t>选择器获取当前</a:t>
            </a:r>
            <a:r>
              <a:rPr lang="en-US" altLang="zh-CN" dirty="0"/>
              <a:t>&lt;span&gt;</a:t>
            </a:r>
            <a:r>
              <a:rPr lang="zh-CN" altLang="en-US" dirty="0"/>
              <a:t>元素的兄弟元素</a:t>
            </a:r>
            <a:r>
              <a:rPr lang="en-US" altLang="zh-CN" dirty="0"/>
              <a:t>&lt;p&gt;</a:t>
            </a:r>
            <a:endParaRPr lang="en-US" altLang="zh-CN" dirty="0" smtClean="0"/>
          </a:p>
        </p:txBody>
      </p:sp>
      <p:grpSp>
        <p:nvGrpSpPr>
          <p:cNvPr id="26629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429000" y="6168727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547664" y="3717032"/>
            <a:ext cx="7128792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index=$("#</a:t>
            </a:r>
            <a:r>
              <a:rPr lang="en-US" altLang="zh-CN" sz="2000" b="1" dirty="0" err="1">
                <a:ea typeface="宋体" charset="-122"/>
              </a:rPr>
              <a:t>nav</a:t>
            </a:r>
            <a:r>
              <a:rPr lang="en-US" altLang="zh-CN" sz="2000" b="1" dirty="0">
                <a:ea typeface="宋体" charset="-122"/>
              </a:rPr>
              <a:t> li span").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index</a:t>
            </a:r>
            <a:r>
              <a:rPr lang="en-US" altLang="zh-CN" sz="2000" b="1" dirty="0">
                <a:ea typeface="宋体" charset="-122"/>
              </a:rPr>
              <a:t>(this);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$("#</a:t>
            </a:r>
            <a:r>
              <a:rPr lang="en-US" altLang="zh-CN" sz="2000" b="1" dirty="0" err="1">
                <a:ea typeface="宋体" charset="-122"/>
              </a:rPr>
              <a:t>nav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li: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eq</a:t>
            </a:r>
            <a:r>
              <a:rPr lang="en-US" altLang="zh-CN" sz="2000" b="1" dirty="0">
                <a:ea typeface="宋体" charset="-122"/>
              </a:rPr>
              <a:t>("+index+") </a:t>
            </a:r>
            <a:r>
              <a:rPr lang="en-US" altLang="zh-CN" sz="2000" b="1" dirty="0" err="1">
                <a:ea typeface="宋体" charset="-122"/>
              </a:rPr>
              <a:t>span~p</a:t>
            </a:r>
            <a:r>
              <a:rPr lang="en-US" altLang="zh-CN" sz="2000" b="1" dirty="0">
                <a:ea typeface="宋体" charset="-122"/>
              </a:rPr>
              <a:t>").show();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867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5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绑定事件与移除事件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绑定事件</a:t>
            </a:r>
            <a:endParaRPr lang="en-US" altLang="zh-CN" dirty="0" smtClean="0"/>
          </a:p>
          <a:p>
            <a:r>
              <a:rPr lang="zh-CN" altLang="en-US" dirty="0" smtClean="0"/>
              <a:t>移除事件</a:t>
            </a:r>
            <a:endParaRPr lang="zh-CN" altLang="en-US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0113" y="285750"/>
            <a:ext cx="1714500" cy="523875"/>
          </a:xfrm>
        </p:spPr>
        <p:txBody>
          <a:bodyPr/>
          <a:lstStyle/>
          <a:p>
            <a:pPr>
              <a:defRPr/>
            </a:pPr>
            <a:r>
              <a:rPr smtClean="0"/>
              <a:t>绑定事件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737" y="3573016"/>
            <a:ext cx="7645400" cy="187220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绑定单个事件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zh-CN" dirty="0"/>
              <a:t>同时绑定多个事件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2071688" y="2636912"/>
            <a:ext cx="1500187" cy="428625"/>
          </a:xfrm>
          <a:prstGeom prst="borderCallout1">
            <a:avLst>
              <a:gd name="adj1" fmla="val -128517"/>
              <a:gd name="adj2" fmla="val 48590"/>
              <a:gd name="adj3" fmla="val -2225"/>
              <a:gd name="adj4" fmla="val 5147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可选函数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8566" y="1302102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115616" y="1707868"/>
            <a:ext cx="4032448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bind(type,[data],</a:t>
            </a:r>
            <a:r>
              <a:rPr lang="en-US" altLang="zh-CN" sz="2000" b="1" dirty="0" err="1">
                <a:ea typeface="宋体" charset="-122"/>
              </a:rPr>
              <a:t>fn</a:t>
            </a:r>
            <a:r>
              <a:rPr lang="en-US" altLang="zh-CN" sz="2000" b="1" dirty="0" smtClean="0">
                <a:ea typeface="宋体" charset="-122"/>
              </a:rPr>
              <a:t>);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1731603" y="659644"/>
            <a:ext cx="5349006" cy="842483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类型，主要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包括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mouseover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等基础事件，此外，还可以是自定义事件</a:t>
            </a:r>
          </a:p>
        </p:txBody>
      </p:sp>
      <p:sp>
        <p:nvSpPr>
          <p:cNvPr id="21" name="线形标注 1 20"/>
          <p:cNvSpPr/>
          <p:nvPr/>
        </p:nvSpPr>
        <p:spPr bwMode="auto">
          <a:xfrm>
            <a:off x="3893344" y="2644117"/>
            <a:ext cx="1500187" cy="428625"/>
          </a:xfrm>
          <a:prstGeom prst="borderCallout1">
            <a:avLst>
              <a:gd name="adj1" fmla="val -138363"/>
              <a:gd name="adj2" fmla="val -26428"/>
              <a:gd name="adj3" fmla="val -12071"/>
              <a:gd name="adj4" fmla="val 83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处理函数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绑定单个事件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180234" cy="558394"/>
          </a:xfrm>
        </p:spPr>
        <p:txBody>
          <a:bodyPr/>
          <a:lstStyle/>
          <a:p>
            <a:r>
              <a:rPr lang="zh-CN" altLang="en-US" dirty="0" smtClean="0"/>
              <a:t>使用绑定实现</a:t>
            </a:r>
            <a:r>
              <a:rPr lang="zh-CN" altLang="en-US" dirty="0"/>
              <a:t>鼠标移至“我的当当”显示二级菜单</a:t>
            </a:r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071688" y="6143625"/>
            <a:ext cx="4572000" cy="428625"/>
            <a:chOff x="3143240" y="5143512"/>
            <a:chExt cx="4572032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962396" y="5187962"/>
              <a:ext cx="303055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当当图书导航</a:t>
              </a:r>
            </a:p>
          </p:txBody>
        </p:sp>
      </p:grpSp>
      <p:pic>
        <p:nvPicPr>
          <p:cNvPr id="4098" name="Picture 2" descr="F:\2016年工作\ACCP8.0产品开发\jQuery\案例源码\chapter07\Chapter07截图\图7.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16832"/>
            <a:ext cx="366247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7\Chapter07截图\图7.1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33" y="1916832"/>
            <a:ext cx="35979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223490" y="1916832"/>
            <a:ext cx="1000125" cy="414337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71733" y="2048651"/>
            <a:ext cx="6552728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$(document).ready(function(){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$(".on").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bind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mouseover</a:t>
            </a:r>
            <a:r>
              <a:rPr lang="en-US" altLang="zh-CN" sz="2000" b="1" dirty="0">
                <a:ea typeface="宋体" charset="-122"/>
              </a:rPr>
              <a:t>",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function</a:t>
            </a:r>
            <a:r>
              <a:rPr lang="en-US" altLang="zh-CN" sz="2000" b="1" dirty="0">
                <a:ea typeface="宋体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	$(".</a:t>
            </a:r>
            <a:r>
              <a:rPr lang="en-US" altLang="zh-CN" sz="2000" b="1" dirty="0" err="1">
                <a:ea typeface="宋体" charset="-122"/>
              </a:rPr>
              <a:t>topDown</a:t>
            </a:r>
            <a:r>
              <a:rPr lang="en-US" altLang="zh-CN" sz="2000" b="1" dirty="0">
                <a:ea typeface="宋体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});</a:t>
            </a: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460183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中使用什么方法隐藏元素？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中使用什么方法可控制元素的</a:t>
            </a:r>
            <a:r>
              <a:rPr lang="zh-CN" altLang="en-US" dirty="0" smtClean="0"/>
              <a:t>淡入和淡出</a:t>
            </a:r>
            <a:r>
              <a:rPr lang="zh-CN" altLang="en-US" dirty="0"/>
              <a:t>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简述</a:t>
            </a:r>
            <a:r>
              <a:rPr lang="en-US" altLang="zh-CN" dirty="0"/>
              <a:t>toggle( )</a:t>
            </a:r>
            <a:r>
              <a:rPr lang="zh-CN" altLang="en-US" dirty="0"/>
              <a:t>的两大功能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到目前为止所学习的</a:t>
            </a:r>
            <a:r>
              <a:rPr lang="en-US" altLang="zh-CN" dirty="0" err="1"/>
              <a:t>jQuery</a:t>
            </a:r>
            <a:r>
              <a:rPr lang="zh-CN" altLang="en-US" dirty="0"/>
              <a:t>自定义的方法有哪些？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371733" y="2157234"/>
            <a:ext cx="6552728" cy="37286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$(".top-m .on").bind({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</a:t>
            </a:r>
            <a:r>
              <a:rPr lang="en-US" sz="2000" b="1" dirty="0" err="1" smtClean="0">
                <a:ea typeface="宋体" charset="-122"/>
              </a:rPr>
              <a:t>mouseover:function</a:t>
            </a:r>
            <a:r>
              <a:rPr lang="en-US" sz="2000" b="1" dirty="0">
                <a:ea typeface="宋体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	</a:t>
            </a:r>
            <a:r>
              <a:rPr lang="en-US" sz="2000" b="1" dirty="0" smtClean="0">
                <a:ea typeface="宋体" charset="-122"/>
              </a:rPr>
              <a:t>$(".</a:t>
            </a:r>
            <a:r>
              <a:rPr lang="en-US" sz="2000" b="1" dirty="0" err="1">
                <a:ea typeface="宋体" charset="-122"/>
              </a:rPr>
              <a:t>topDown</a:t>
            </a:r>
            <a:r>
              <a:rPr lang="en-US" sz="2000" b="1" dirty="0">
                <a:ea typeface="宋体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</a:t>
            </a:r>
            <a:r>
              <a:rPr lang="en-US" sz="2000" b="1" dirty="0" smtClean="0">
                <a:ea typeface="宋体" charset="-122"/>
              </a:rPr>
              <a:t>},</a:t>
            </a:r>
            <a:endParaRPr lang="en-US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</a:t>
            </a:r>
            <a:r>
              <a:rPr lang="en-US" sz="2000" b="1" dirty="0" err="1" smtClean="0">
                <a:ea typeface="宋体" charset="-122"/>
              </a:rPr>
              <a:t>mouseout:function</a:t>
            </a:r>
            <a:r>
              <a:rPr lang="en-US" sz="2000" b="1" dirty="0">
                <a:ea typeface="宋体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	</a:t>
            </a:r>
            <a:r>
              <a:rPr lang="en-US" sz="2000" b="1" dirty="0" smtClean="0">
                <a:ea typeface="宋体" charset="-122"/>
              </a:rPr>
              <a:t>$(".</a:t>
            </a:r>
            <a:r>
              <a:rPr lang="en-US" sz="2000" b="1" dirty="0" err="1">
                <a:ea typeface="宋体" charset="-122"/>
              </a:rPr>
              <a:t>topDown</a:t>
            </a:r>
            <a:r>
              <a:rPr lang="en-US" sz="2000" b="1" dirty="0">
                <a:ea typeface="宋体" charset="-122"/>
              </a:rPr>
              <a:t>").hide();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	</a:t>
            </a:r>
            <a:r>
              <a:rPr lang="en-US" sz="2000" b="1" dirty="0" smtClean="0">
                <a:ea typeface="宋体" charset="-122"/>
              </a:rPr>
              <a:t>}</a:t>
            </a:r>
            <a:endParaRPr lang="en-US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 smtClean="0">
                <a:ea typeface="宋体" charset="-122"/>
              </a:rPr>
              <a:t>});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smtClean="0"/>
              <a:t>绑定多个事件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r>
              <a:rPr lang="zh-CN" altLang="en-US" dirty="0" smtClean="0"/>
              <a:t>使用绑定多个事件实现“我</a:t>
            </a:r>
            <a:r>
              <a:rPr lang="zh-CN" altLang="en-US" dirty="0"/>
              <a:t>的当当</a:t>
            </a:r>
            <a:r>
              <a:rPr lang="zh-CN" altLang="en-US" dirty="0" smtClean="0"/>
              <a:t>” 二</a:t>
            </a:r>
            <a:r>
              <a:rPr lang="zh-CN" altLang="en-US" dirty="0"/>
              <a:t>级</a:t>
            </a:r>
            <a:r>
              <a:rPr lang="zh-CN" altLang="en-US" dirty="0" smtClean="0"/>
              <a:t>菜单的显示和隐藏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4548981" y="2116856"/>
            <a:ext cx="2571750" cy="428625"/>
          </a:xfrm>
          <a:prstGeom prst="borderCallout1">
            <a:avLst>
              <a:gd name="adj1" fmla="val 163586"/>
              <a:gd name="adj2" fmla="val -39009"/>
              <a:gd name="adj3" fmla="val 61411"/>
              <a:gd name="adj4" fmla="val 51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mouseover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绑定方法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4067944" y="3592933"/>
            <a:ext cx="2571750" cy="428625"/>
          </a:xfrm>
          <a:prstGeom prst="borderCallout1">
            <a:avLst>
              <a:gd name="adj1" fmla="val 143893"/>
              <a:gd name="adj2" fmla="val -33539"/>
              <a:gd name="adj3" fmla="val 55062"/>
              <a:gd name="adj4" fmla="val 56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绑定方法</a:t>
            </a:r>
          </a:p>
        </p:txBody>
      </p: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223490" y="1916832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2071688" y="6143625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303055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当当图书导航</a:t>
              </a:r>
            </a:p>
          </p:txBody>
        </p:sp>
      </p:grp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移除事件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70239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移除事件使用</a:t>
            </a:r>
            <a:r>
              <a:rPr lang="en-US" dirty="0" smtClean="0"/>
              <a:t>unbind()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276872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unbind([type],[fn])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813" y="5491163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当</a:t>
            </a:r>
            <a:r>
              <a:rPr lang="en-US" altLang="zh-CN" sz="2600" b="1">
                <a:ea typeface="微软雅黑" pitchFamily="34" charset="-122"/>
              </a:rPr>
              <a:t>unbind()</a:t>
            </a:r>
            <a:r>
              <a:rPr lang="zh-CN" altLang="en-US" sz="2600" b="1">
                <a:ea typeface="微软雅黑" pitchFamily="34" charset="-122"/>
              </a:rPr>
              <a:t>不带参数时，表示移除所绑定的全部事件</a:t>
            </a: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71438" y="4895850"/>
            <a:ext cx="985837" cy="461963"/>
            <a:chOff x="3786182" y="3824735"/>
            <a:chExt cx="986585" cy="461521"/>
          </a:xfrm>
        </p:grpSpPr>
        <p:sp>
          <p:nvSpPr>
            <p:cNvPr id="11" name="TextBox 10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175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57150" y="2308870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5" name="线形标注 1 14"/>
          <p:cNvSpPr/>
          <p:nvPr/>
        </p:nvSpPr>
        <p:spPr bwMode="auto">
          <a:xfrm>
            <a:off x="2195736" y="1887628"/>
            <a:ext cx="5349006" cy="842483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事件类型，主要包括：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blur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focus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等基础事件，此外，还可以是自定义事件</a:t>
            </a:r>
          </a:p>
        </p:txBody>
      </p:sp>
      <p:sp>
        <p:nvSpPr>
          <p:cNvPr id="16" name="线形标注 1 15"/>
          <p:cNvSpPr/>
          <p:nvPr/>
        </p:nvSpPr>
        <p:spPr bwMode="auto">
          <a:xfrm>
            <a:off x="2714625" y="3943394"/>
            <a:ext cx="1285875" cy="428625"/>
          </a:xfrm>
          <a:prstGeom prst="borderCallout1">
            <a:avLst>
              <a:gd name="adj1" fmla="val -131799"/>
              <a:gd name="adj2" fmla="val 47965"/>
              <a:gd name="adj3" fmla="val -4015"/>
              <a:gd name="adj4" fmla="val 492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处理函数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 smtClean="0"/>
              <a:t>Tab</a:t>
            </a:r>
            <a:r>
              <a:rPr lang="zh-CN" altLang="zh-CN" dirty="0"/>
              <a:t>切换页面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99044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122" name="Picture 2" descr="F:\2016年工作\ACCP8.0产品开发\jQuery\案例源码\chapter07\Chapter07截图\图7.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556792"/>
            <a:ext cx="623841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2016年工作\ACCP8.0产品开发\jQuery\案例源码\chapter07\Chapter07截图\图7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22098"/>
            <a:ext cx="612498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58456" y="4221088"/>
            <a:ext cx="7560840" cy="1420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$("#del").click(function(){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        $("#</a:t>
            </a:r>
            <a:r>
              <a:rPr lang="en-US" sz="2000" b="1" dirty="0" err="1">
                <a:ea typeface="宋体" charset="-122"/>
              </a:rPr>
              <a:t>nav</a:t>
            </a:r>
            <a:r>
              <a:rPr lang="en-US" sz="2000" b="1" dirty="0">
                <a:ea typeface="宋体" charset="-122"/>
              </a:rPr>
              <a:t> </a:t>
            </a:r>
            <a:r>
              <a:rPr lang="en-US" sz="2000" b="1" dirty="0" err="1">
                <a:ea typeface="宋体" charset="-122"/>
              </a:rPr>
              <a:t>li:first</a:t>
            </a:r>
            <a:r>
              <a:rPr lang="en-US" sz="2000" b="1" dirty="0">
                <a:ea typeface="宋体" charset="-122"/>
              </a:rPr>
              <a:t>").</a:t>
            </a:r>
            <a:r>
              <a:rPr lang="en-US" sz="2000" b="1" dirty="0">
                <a:solidFill>
                  <a:srgbClr val="FF0000"/>
                </a:solidFill>
                <a:ea typeface="宋体" charset="-122"/>
              </a:rPr>
              <a:t>unbind</a:t>
            </a:r>
            <a:r>
              <a:rPr lang="en-US" sz="2000" b="1" dirty="0">
                <a:ea typeface="宋体" charset="-122"/>
              </a:rPr>
              <a:t>("</a:t>
            </a:r>
            <a:r>
              <a:rPr lang="en-US" sz="2000" b="1" dirty="0">
                <a:solidFill>
                  <a:srgbClr val="FF0000"/>
                </a:solidFill>
                <a:ea typeface="宋体" charset="-122"/>
              </a:rPr>
              <a:t>click</a:t>
            </a:r>
            <a:r>
              <a:rPr lang="en-US" sz="2000" b="1" dirty="0">
                <a:ea typeface="宋体" charset="-122"/>
              </a:rPr>
              <a:t>", content1)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});</a:t>
            </a:r>
            <a:endParaRPr lang="en-US" altLang="zh-CN" sz="2000" b="1" dirty="0">
              <a:ea typeface="宋体" charset="-122"/>
            </a:endParaRPr>
          </a:p>
        </p:txBody>
      </p:sp>
      <p:grpSp>
        <p:nvGrpSpPr>
          <p:cNvPr id="8" name="组合 70"/>
          <p:cNvGrpSpPr>
            <a:grpSpLocks/>
          </p:cNvGrpSpPr>
          <p:nvPr/>
        </p:nvGrpSpPr>
        <p:grpSpPr bwMode="auto">
          <a:xfrm>
            <a:off x="226160" y="3717032"/>
            <a:ext cx="1000125" cy="414337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1" name="组合 14"/>
          <p:cNvGrpSpPr>
            <a:grpSpLocks/>
          </p:cNvGrpSpPr>
          <p:nvPr/>
        </p:nvGrpSpPr>
        <p:grpSpPr bwMode="auto">
          <a:xfrm>
            <a:off x="2071688" y="6143625"/>
            <a:ext cx="4572000" cy="428625"/>
            <a:chOff x="3143240" y="5143512"/>
            <a:chExt cx="457203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4210395" y="5187962"/>
              <a:ext cx="253455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Tab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</a:p>
          </p:txBody>
        </p:sp>
      </p:grp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5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4477E-6 L -0.14427 -0.087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43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4477E-6 L -0.22292 -0.20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10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7271E-6 L -3.33333E-6 -0.368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51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hover(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toggle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3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5963" y="285750"/>
            <a:ext cx="3168650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hover()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99042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hover()</a:t>
            </a:r>
            <a:r>
              <a:rPr lang="zh-CN" altLang="en-US" dirty="0" smtClean="0"/>
              <a:t>方法相当于</a:t>
            </a:r>
            <a:r>
              <a:rPr lang="en-US" dirty="0" err="1" smtClean="0"/>
              <a:t>mouseover</a:t>
            </a:r>
            <a:r>
              <a:rPr lang="zh-CN" altLang="en-US" dirty="0" smtClean="0"/>
              <a:t>与</a:t>
            </a:r>
            <a:r>
              <a:rPr lang="en-US" dirty="0" err="1" smtClean="0"/>
              <a:t>mouseout</a:t>
            </a:r>
            <a:r>
              <a:rPr lang="zh-CN" altLang="en-US" dirty="0" smtClean="0"/>
              <a:t>事件的组合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3645024"/>
            <a:ext cx="6858000" cy="22467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a typeface="宋体" charset="-122"/>
              </a:rPr>
              <a:t>$(".top-m .on").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hover</a:t>
            </a:r>
            <a:r>
              <a:rPr lang="en-US" altLang="zh-CN" sz="2000" b="1" dirty="0">
                <a:ea typeface="宋体" charset="-122"/>
              </a:rPr>
              <a:t>(function(){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$(".</a:t>
            </a:r>
            <a:r>
              <a:rPr lang="en-US" altLang="zh-CN" sz="2000" b="1" dirty="0" err="1">
                <a:ea typeface="宋体" charset="-122"/>
              </a:rPr>
              <a:t>topDown</a:t>
            </a:r>
            <a:r>
              <a:rPr lang="en-US" altLang="zh-CN" sz="2000" b="1" dirty="0">
                <a:ea typeface="宋体" charset="-122"/>
              </a:rPr>
              <a:t>").show();</a:t>
            </a:r>
          </a:p>
          <a:p>
            <a:pPr>
              <a:defRPr/>
            </a:pPr>
            <a:r>
              <a:rPr lang="en-US" altLang="zh-CN" sz="2000" b="1" dirty="0" smtClean="0">
                <a:ea typeface="宋体" charset="-122"/>
              </a:rPr>
              <a:t>          },</a:t>
            </a:r>
            <a:endParaRPr lang="en-US" altLang="zh-CN" sz="2000" b="1" dirty="0">
              <a:ea typeface="宋体" charset="-122"/>
            </a:endParaRP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smtClean="0">
                <a:ea typeface="宋体" charset="-122"/>
              </a:rPr>
              <a:t>        function</a:t>
            </a:r>
            <a:r>
              <a:rPr lang="en-US" altLang="zh-CN" sz="2000" b="1" dirty="0">
                <a:ea typeface="宋体" charset="-122"/>
              </a:rPr>
              <a:t>(){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 $(".</a:t>
            </a:r>
            <a:r>
              <a:rPr lang="en-US" altLang="zh-CN" sz="2000" b="1" dirty="0" err="1">
                <a:ea typeface="宋体" charset="-122"/>
              </a:rPr>
              <a:t>topDown</a:t>
            </a:r>
            <a:r>
              <a:rPr lang="en-US" altLang="zh-CN" sz="2000" b="1" dirty="0">
                <a:ea typeface="宋体" charset="-122"/>
              </a:rPr>
              <a:t>").hide();</a:t>
            </a:r>
          </a:p>
          <a:p>
            <a:pPr>
              <a:defRPr/>
            </a:pPr>
            <a:r>
              <a:rPr lang="en-US" altLang="zh-CN" sz="2000" b="1" dirty="0" smtClean="0">
                <a:ea typeface="宋体" charset="-122"/>
              </a:rPr>
              <a:t>         }</a:t>
            </a:r>
            <a:endParaRPr lang="en-US" altLang="zh-CN" sz="2000" b="1" dirty="0">
              <a:ea typeface="宋体" charset="-122"/>
            </a:endParaRPr>
          </a:p>
          <a:p>
            <a:pPr>
              <a:defRPr/>
            </a:pPr>
            <a:r>
              <a:rPr lang="en-US" altLang="zh-CN" sz="2000" b="1" dirty="0" smtClean="0">
                <a:ea typeface="宋体" charset="-122"/>
              </a:rPr>
              <a:t>);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3987444" y="4339783"/>
            <a:ext cx="1928812" cy="428625"/>
          </a:xfrm>
          <a:prstGeom prst="borderCallout1">
            <a:avLst>
              <a:gd name="adj1" fmla="val -23491"/>
              <a:gd name="adj2" fmla="val -14030"/>
              <a:gd name="adj3" fmla="val 47048"/>
              <a:gd name="adj4" fmla="val 10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光标移入时触发</a:t>
            </a:r>
          </a:p>
        </p:txBody>
      </p:sp>
      <p:sp>
        <p:nvSpPr>
          <p:cNvPr id="13" name="线形标注 1 12"/>
          <p:cNvSpPr/>
          <p:nvPr/>
        </p:nvSpPr>
        <p:spPr bwMode="auto">
          <a:xfrm>
            <a:off x="3491880" y="5376639"/>
            <a:ext cx="1928812" cy="428625"/>
          </a:xfrm>
          <a:prstGeom prst="borderCallout1">
            <a:avLst>
              <a:gd name="adj1" fmla="val -53030"/>
              <a:gd name="adj2" fmla="val 4204"/>
              <a:gd name="adj3" fmla="val -5465"/>
              <a:gd name="adj4" fmla="val 1031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光标移出时触发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5999" y="6143625"/>
            <a:ext cx="5058657" cy="428625"/>
            <a:chOff x="3143240" y="5143512"/>
            <a:chExt cx="505869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5" y="5143512"/>
              <a:ext cx="448718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278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773062" y="5187962"/>
              <a:ext cx="442887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当当图书导航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-hover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</a:p>
          </p:txBody>
        </p:sp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214438" y="2276872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hover(</a:t>
            </a:r>
            <a:r>
              <a:rPr lang="en-US" sz="2000" b="1" dirty="0" err="1">
                <a:ea typeface="宋体" charset="-122"/>
              </a:rPr>
              <a:t>enter,leave</a:t>
            </a:r>
            <a:r>
              <a:rPr lang="en-US" sz="2000" b="1" dirty="0">
                <a:ea typeface="宋体" charset="-122"/>
              </a:rPr>
              <a:t>);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17" name="组合 71"/>
          <p:cNvGrpSpPr>
            <a:grpSpLocks/>
          </p:cNvGrpSpPr>
          <p:nvPr/>
        </p:nvGrpSpPr>
        <p:grpSpPr bwMode="auto">
          <a:xfrm>
            <a:off x="57150" y="2308870"/>
            <a:ext cx="1000125" cy="40005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1" name="组合 70"/>
          <p:cNvGrpSpPr>
            <a:grpSpLocks/>
          </p:cNvGrpSpPr>
          <p:nvPr/>
        </p:nvGrpSpPr>
        <p:grpSpPr bwMode="auto">
          <a:xfrm>
            <a:off x="95288" y="3223542"/>
            <a:ext cx="1000125" cy="414337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1200" y="285750"/>
            <a:ext cx="317341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toggle()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77440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toggle()</a:t>
            </a:r>
            <a:r>
              <a:rPr lang="zh-CN" altLang="en-US" dirty="0" smtClean="0"/>
              <a:t>方法用于模拟鼠标连续</a:t>
            </a:r>
            <a:r>
              <a:rPr lang="en-US" dirty="0" smtClean="0"/>
              <a:t>click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357438" y="6021288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54319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：背景变化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14438" y="1916832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toggle(fn1,fn2,...,</a:t>
            </a:r>
            <a:r>
              <a:rPr lang="en-US" sz="2000" b="1" dirty="0" err="1">
                <a:ea typeface="宋体" charset="-122"/>
              </a:rPr>
              <a:t>fnN</a:t>
            </a:r>
            <a:r>
              <a:rPr lang="en-US" sz="2000" b="1" dirty="0">
                <a:ea typeface="宋体" charset="-122"/>
              </a:rPr>
              <a:t>);</a:t>
            </a:r>
          </a:p>
        </p:txBody>
      </p:sp>
      <p:grpSp>
        <p:nvGrpSpPr>
          <p:cNvPr id="20" name="组合 71"/>
          <p:cNvGrpSpPr>
            <a:grpSpLocks/>
          </p:cNvGrpSpPr>
          <p:nvPr/>
        </p:nvGrpSpPr>
        <p:grpSpPr bwMode="auto">
          <a:xfrm>
            <a:off x="57150" y="1948830"/>
            <a:ext cx="1000125" cy="40005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214438" y="3058394"/>
            <a:ext cx="7606034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toggle</a:t>
            </a:r>
            <a:r>
              <a:rPr lang="en-US" altLang="zh-CN" sz="2000" b="1" dirty="0">
                <a:ea typeface="宋体" charset="-122"/>
              </a:rPr>
              <a:t>(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 function</a:t>
            </a:r>
            <a:r>
              <a:rPr lang="en-US" altLang="zh-CN" sz="2000" b="1" dirty="0">
                <a:ea typeface="宋体" charset="-122"/>
              </a:rPr>
              <a:t>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("background","#ff0000");},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  function</a:t>
            </a:r>
            <a:r>
              <a:rPr lang="en-US" altLang="zh-CN" sz="2000" b="1" dirty="0">
                <a:ea typeface="宋体" charset="-122"/>
              </a:rPr>
              <a:t>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("background","#00ff00");},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 </a:t>
            </a:r>
            <a:r>
              <a:rPr lang="en-US" altLang="zh-CN" sz="2000" b="1" dirty="0" smtClean="0">
                <a:ea typeface="宋体" charset="-122"/>
              </a:rPr>
              <a:t> function</a:t>
            </a:r>
            <a:r>
              <a:rPr lang="en-US" altLang="zh-CN" sz="2000" b="1" dirty="0">
                <a:ea typeface="宋体" charset="-122"/>
              </a:rPr>
              <a:t>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("background","#0000ff");}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</a:t>
            </a:r>
            <a:r>
              <a:rPr lang="en-US" altLang="zh-CN" sz="2000" b="1" dirty="0" smtClean="0">
                <a:ea typeface="宋体" charset="-122"/>
              </a:rPr>
              <a:t>  </a:t>
            </a:r>
            <a:r>
              <a:rPr lang="en-US" altLang="zh-CN" sz="2000" b="1" dirty="0">
                <a:ea typeface="宋体" charset="-122"/>
              </a:rPr>
              <a:t>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95288" y="2636912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1200" y="285750"/>
            <a:ext cx="317341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toggle()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77440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toggle()</a:t>
            </a:r>
            <a:r>
              <a:rPr lang="zh-CN" altLang="en-US" dirty="0"/>
              <a:t>方法不带参数，与</a:t>
            </a:r>
            <a:r>
              <a:rPr lang="en-US" altLang="zh-CN" dirty="0"/>
              <a:t>show( )</a:t>
            </a:r>
            <a:r>
              <a:rPr lang="zh-CN" altLang="en-US" dirty="0"/>
              <a:t>和</a:t>
            </a:r>
            <a:r>
              <a:rPr lang="en-US" altLang="zh-CN" dirty="0"/>
              <a:t>hide( )</a:t>
            </a:r>
            <a:r>
              <a:rPr lang="zh-CN" altLang="en-US" dirty="0"/>
              <a:t>方法作用一样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357438" y="6021288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54319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：背景变化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14438" y="2203078"/>
            <a:ext cx="6858000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smtClean="0">
                <a:ea typeface="宋体" charset="-122"/>
              </a:rPr>
              <a:t>toggle( );</a:t>
            </a:r>
            <a:endParaRPr lang="en-US" sz="2000" b="1" dirty="0">
              <a:ea typeface="宋体" charset="-122"/>
            </a:endParaRPr>
          </a:p>
        </p:txBody>
      </p:sp>
      <p:grpSp>
        <p:nvGrpSpPr>
          <p:cNvPr id="20" name="组合 71"/>
          <p:cNvGrpSpPr>
            <a:grpSpLocks/>
          </p:cNvGrpSpPr>
          <p:nvPr/>
        </p:nvGrpSpPr>
        <p:grpSpPr bwMode="auto">
          <a:xfrm>
            <a:off x="57150" y="2235076"/>
            <a:ext cx="1000125" cy="40005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214438" y="3058394"/>
            <a:ext cx="7318002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$("input").click(function(){$("p").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toggle</a:t>
            </a:r>
            <a:r>
              <a:rPr lang="en-US" altLang="zh-CN" sz="2000" b="1" dirty="0">
                <a:ea typeface="宋体" charset="-122"/>
              </a:rPr>
              <a:t>();})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95288" y="2870647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755576" y="2132856"/>
            <a:ext cx="7645400" cy="77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dirty="0" err="1"/>
              <a:t>toggleClass</a:t>
            </a:r>
            <a:r>
              <a:rPr lang="en-US" dirty="0"/>
              <a:t>( )</a:t>
            </a:r>
            <a:r>
              <a:rPr lang="zh-CN" altLang="en-US" dirty="0"/>
              <a:t>可以对样式进行切换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264792" y="3068960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err="1">
                <a:ea typeface="宋体" charset="-122"/>
              </a:rPr>
              <a:t>toggleClass</a:t>
            </a:r>
            <a:r>
              <a:rPr lang="en-US" sz="2000" b="1" dirty="0">
                <a:ea typeface="宋体" charset="-122"/>
              </a:rPr>
              <a:t>(</a:t>
            </a:r>
            <a:r>
              <a:rPr lang="en-US" sz="2000" b="1" dirty="0" err="1">
                <a:ea typeface="宋体" charset="-122"/>
              </a:rPr>
              <a:t>className</a:t>
            </a:r>
            <a:r>
              <a:rPr lang="en-US" sz="2000" b="1" dirty="0">
                <a:ea typeface="宋体" charset="-122"/>
              </a:rPr>
              <a:t>);</a:t>
            </a:r>
          </a:p>
        </p:txBody>
      </p: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107504" y="3100958"/>
            <a:ext cx="1000125" cy="400050"/>
            <a:chOff x="1000100" y="1801286"/>
            <a:chExt cx="1000132" cy="400110"/>
          </a:xfrm>
        </p:grpSpPr>
        <p:pic>
          <p:nvPicPr>
            <p:cNvPr id="3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264792" y="3924276"/>
            <a:ext cx="7318002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$("input").click(function(){$("p").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toggleClass</a:t>
            </a:r>
            <a:r>
              <a:rPr lang="en-US" altLang="zh-CN" sz="2000" b="1" dirty="0">
                <a:ea typeface="宋体" charset="-122"/>
              </a:rPr>
              <a:t>("red");})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33" name="组合 70"/>
          <p:cNvGrpSpPr>
            <a:grpSpLocks/>
          </p:cNvGrpSpPr>
          <p:nvPr/>
        </p:nvGrpSpPr>
        <p:grpSpPr bwMode="auto">
          <a:xfrm>
            <a:off x="145642" y="3736529"/>
            <a:ext cx="1000125" cy="414337"/>
            <a:chOff x="1000100" y="2528843"/>
            <a:chExt cx="1000132" cy="414475"/>
          </a:xfrm>
        </p:grpSpPr>
        <p:pic>
          <p:nvPicPr>
            <p:cNvPr id="3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3" grpId="1" animBg="1"/>
      <p:bldP spid="27" grpId="0"/>
      <p:bldP spid="28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altLang="zh-CN" dirty="0"/>
              <a:t>toggle( )</a:t>
            </a:r>
            <a:r>
              <a:rPr lang="zh-CN" altLang="zh-CN" dirty="0"/>
              <a:t>和</a:t>
            </a:r>
            <a:r>
              <a:rPr lang="fr-FR" altLang="zh-CN" dirty="0"/>
              <a:t>toggleClass( )</a:t>
            </a:r>
            <a:r>
              <a:rPr lang="zh-CN" altLang="zh-CN" dirty="0" smtClean="0"/>
              <a:t>总结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toggle</a:t>
            </a:r>
            <a:r>
              <a:rPr lang="en-US" altLang="zh-CN" dirty="0"/>
              <a:t>( fn1,fn2...)</a:t>
            </a:r>
            <a:r>
              <a:rPr lang="zh-CN" altLang="en-US" dirty="0"/>
              <a:t>实现单击事件的切换，无须额外绑定</a:t>
            </a:r>
            <a:r>
              <a:rPr lang="en-US" altLang="zh-CN" dirty="0"/>
              <a:t>click</a:t>
            </a:r>
            <a:r>
              <a:rPr lang="zh-CN" altLang="en-US" dirty="0" smtClean="0"/>
              <a:t>事件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toggle</a:t>
            </a:r>
            <a:r>
              <a:rPr lang="en-US" altLang="zh-CN" dirty="0"/>
              <a:t>( )</a:t>
            </a:r>
            <a:r>
              <a:rPr lang="zh-CN" altLang="en-US" dirty="0"/>
              <a:t>实现事件触发对象在显示和隐藏状态之间</a:t>
            </a:r>
            <a:r>
              <a:rPr lang="zh-CN" altLang="en-US" dirty="0" smtClean="0"/>
              <a:t>切换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toggleClass</a:t>
            </a:r>
            <a:r>
              <a:rPr lang="en-US" altLang="zh-CN" dirty="0"/>
              <a:t>( )</a:t>
            </a:r>
            <a:r>
              <a:rPr lang="zh-CN" altLang="en-US" dirty="0"/>
              <a:t>实现事件触发对象在加载某个样式和移除某个样式之间切换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仿京东左侧菜单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57460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hover( )</a:t>
            </a:r>
            <a:r>
              <a:rPr lang="zh-CN" altLang="en-US" dirty="0"/>
              <a:t>实现鼠标移至菜单上时，显示二级菜单，移出当前菜单时二级菜单</a:t>
            </a:r>
            <a:r>
              <a:rPr lang="zh-CN" altLang="en-US" dirty="0" smtClean="0"/>
              <a:t>隐藏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toggleClass</a:t>
            </a:r>
            <a:r>
              <a:rPr lang="en-US" altLang="zh-CN" dirty="0"/>
              <a:t>( )</a:t>
            </a:r>
            <a:r>
              <a:rPr lang="zh-CN" altLang="en-US" dirty="0"/>
              <a:t>实现鼠标移至菜单上时背景颜色变为橙色，鼠标移出当前菜单时背景颜色恢复为原来颜色</a:t>
            </a:r>
            <a:endParaRPr lang="en-US" altLang="zh-CN" dirty="0" smtClean="0"/>
          </a:p>
        </p:txBody>
      </p:sp>
      <p:grpSp>
        <p:nvGrpSpPr>
          <p:cNvPr id="27653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43250" y="6240735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F:\2016年工作\ACCP8.0产品开发\jQuery\案例源码\chapter07\Chapter07截图\图7.2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9" y="3428999"/>
            <a:ext cx="4592911" cy="27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867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列举至少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种基本选择器？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后代选择器和子选择器有什么区别？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写出使用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选择器获取页面中所有超链接中包含“</a:t>
            </a:r>
            <a:r>
              <a:rPr lang="en-US" altLang="zh-CN" dirty="0" err="1" smtClean="0"/>
              <a:t>jingyue</a:t>
            </a:r>
            <a:r>
              <a:rPr lang="zh-CN" altLang="en-US" dirty="0" smtClean="0"/>
              <a:t>”的元素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页面中有一个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的无序列表，使用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选择器设置列表前三个</a:t>
            </a:r>
            <a:r>
              <a:rPr lang="en-US" altLang="zh-CN" dirty="0" smtClean="0"/>
              <a:t>li</a:t>
            </a:r>
            <a:r>
              <a:rPr lang="zh-CN" altLang="en-US" dirty="0" smtClean="0"/>
              <a:t>背景颜色为蓝色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38049" y="540515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58"/>
          <p:cNvGrpSpPr>
            <a:grpSpLocks/>
          </p:cNvGrpSpPr>
          <p:nvPr/>
        </p:nvGrpSpPr>
        <p:grpSpPr bwMode="auto">
          <a:xfrm>
            <a:off x="38049" y="836712"/>
            <a:ext cx="958850" cy="430213"/>
            <a:chOff x="3643306" y="2500357"/>
            <a:chExt cx="958752" cy="430730"/>
          </a:xfrm>
        </p:grpSpPr>
        <p:pic>
          <p:nvPicPr>
            <p:cNvPr id="1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jQuery</a:t>
            </a:r>
            <a:r>
              <a:rPr smtClean="0"/>
              <a:t>动画效果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358271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提供了很多动画效果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控制元素显示与隐藏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改变元素的透明度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改变元素高度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自定义动画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3406" y="285750"/>
            <a:ext cx="4571207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控制元素的</a:t>
            </a:r>
            <a:r>
              <a:rPr dirty="0" smtClean="0"/>
              <a:t>显示及隐藏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5837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show()</a:t>
            </a:r>
            <a:r>
              <a:rPr lang="zh-CN" altLang="en-US" dirty="0" smtClean="0"/>
              <a:t> 控制元素的显示，</a:t>
            </a:r>
            <a:r>
              <a:rPr lang="en-US" altLang="zh-CN" dirty="0" smtClean="0"/>
              <a:t>hide( )</a:t>
            </a:r>
            <a:r>
              <a:rPr lang="zh-CN" altLang="en-US" dirty="0" smtClean="0"/>
              <a:t>控制元素的隐藏</a:t>
            </a:r>
            <a:endParaRPr lang="zh-CN" altLang="en-US" dirty="0"/>
          </a:p>
        </p:txBody>
      </p: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1047507" y="5766216"/>
            <a:ext cx="5828749" cy="428625"/>
            <a:chOff x="3143240" y="5143512"/>
            <a:chExt cx="60225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3" y="5143512"/>
              <a:ext cx="545107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90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568761" y="5204046"/>
              <a:ext cx="5597061" cy="33855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：当当图书导航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显示和隐藏的速度</a:t>
              </a:r>
            </a:p>
          </p:txBody>
        </p:sp>
      </p:grpSp>
      <p:grpSp>
        <p:nvGrpSpPr>
          <p:cNvPr id="17" name="组合 71"/>
          <p:cNvGrpSpPr>
            <a:grpSpLocks/>
          </p:cNvGrpSpPr>
          <p:nvPr/>
        </p:nvGrpSpPr>
        <p:grpSpPr bwMode="auto">
          <a:xfrm>
            <a:off x="71438" y="1916832"/>
            <a:ext cx="1000125" cy="400050"/>
            <a:chOff x="1000100" y="1801286"/>
            <a:chExt cx="1000132" cy="400110"/>
          </a:xfrm>
        </p:grpSpPr>
        <p:pic>
          <p:nvPicPr>
            <p:cNvPr id="2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214438" y="1988840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$(selector).</a:t>
            </a:r>
            <a:r>
              <a:rPr lang="fr-FR" sz="2000" b="1" dirty="0">
                <a:solidFill>
                  <a:srgbClr val="FF0000"/>
                </a:solidFill>
                <a:ea typeface="宋体" charset="-122"/>
              </a:rPr>
              <a:t>show</a:t>
            </a:r>
            <a:r>
              <a:rPr lang="fr-FR" sz="2000" b="1" dirty="0">
                <a:ea typeface="宋体" charset="-122"/>
              </a:rPr>
              <a:t>([speed],[callback</a:t>
            </a:r>
            <a:r>
              <a:rPr lang="fr-FR" sz="2000" b="1" dirty="0" smtClean="0">
                <a:ea typeface="宋体" charset="-122"/>
              </a:rPr>
              <a:t>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$(selector).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hide</a:t>
            </a:r>
            <a:r>
              <a:rPr lang="en-US" altLang="zh-CN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2987824" y="1700808"/>
            <a:ext cx="4392488" cy="822652"/>
          </a:xfrm>
          <a:prstGeom prst="borderCallout1">
            <a:avLst>
              <a:gd name="adj1" fmla="val 173409"/>
              <a:gd name="adj2" fmla="val 15521"/>
              <a:gd name="adj3" fmla="val 43406"/>
              <a:gd name="adj4" fmla="val 225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。表示速度，默认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”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，可能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值：毫秒（如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slow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normal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fast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2808402" y="4169802"/>
            <a:ext cx="4787934" cy="411326"/>
          </a:xfrm>
          <a:prstGeom prst="borderCallout1">
            <a:avLst>
              <a:gd name="adj1" fmla="val -112167"/>
              <a:gd name="adj2" fmla="val 38652"/>
              <a:gd name="adj3" fmla="val 22885"/>
              <a:gd name="adj4" fmla="val 4165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show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函数执行完之后，要执行的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8659E-6 L -2.5E-6 0.132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286077"/>
            <a:ext cx="3744541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改变元素的透明度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902419"/>
          </a:xfrm>
        </p:spPr>
        <p:txBody>
          <a:bodyPr/>
          <a:lstStyle/>
          <a:p>
            <a:pPr>
              <a:defRPr/>
            </a:pPr>
            <a:r>
              <a:rPr lang="en-US" smtClean="0"/>
              <a:t>fadeIn()</a:t>
            </a:r>
            <a:r>
              <a:rPr lang="zh-CN" altLang="en-US" smtClean="0"/>
              <a:t>和</a:t>
            </a:r>
            <a:r>
              <a:rPr lang="en-US" smtClean="0"/>
              <a:t>fadeOut()</a:t>
            </a:r>
            <a:r>
              <a:rPr lang="zh-CN" altLang="en-US" smtClean="0"/>
              <a:t>可以通过改变元素的透明度实现淡入淡出效果</a:t>
            </a:r>
            <a:endParaRPr lang="zh-CN" altLang="en-US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051720" y="5982358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5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303055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淡入淡出效果</a:t>
              </a:r>
            </a:p>
          </p:txBody>
        </p:sp>
      </p:grpSp>
      <p:grpSp>
        <p:nvGrpSpPr>
          <p:cNvPr id="15" name="组合 71"/>
          <p:cNvGrpSpPr>
            <a:grpSpLocks/>
          </p:cNvGrpSpPr>
          <p:nvPr/>
        </p:nvGrpSpPr>
        <p:grpSpPr bwMode="auto">
          <a:xfrm>
            <a:off x="71438" y="1916832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1214438" y="2145630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$(selector).</a:t>
            </a:r>
            <a:r>
              <a:rPr lang="fr-FR" sz="2000" b="1" dirty="0">
                <a:solidFill>
                  <a:srgbClr val="FF0000"/>
                </a:solidFill>
                <a:ea typeface="宋体" charset="-122"/>
              </a:rPr>
              <a:t>fadeIn</a:t>
            </a:r>
            <a:r>
              <a:rPr lang="fr-FR" sz="2000" b="1" dirty="0">
                <a:ea typeface="宋体" charset="-122"/>
              </a:rPr>
              <a:t>([speed],[callback</a:t>
            </a:r>
            <a:r>
              <a:rPr lang="fr-FR" sz="2000" b="1" dirty="0" smtClean="0">
                <a:ea typeface="宋体" charset="-122"/>
              </a:rPr>
              <a:t>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$(selector).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fadeOut</a:t>
            </a:r>
            <a:r>
              <a:rPr lang="en-US" altLang="zh-CN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3059832" y="2060848"/>
            <a:ext cx="4392488" cy="822652"/>
          </a:xfrm>
          <a:prstGeom prst="borderCallout1">
            <a:avLst>
              <a:gd name="adj1" fmla="val 158019"/>
              <a:gd name="adj2" fmla="val 17763"/>
              <a:gd name="adj3" fmla="val 43406"/>
              <a:gd name="adj4" fmla="val 225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。表示速度，默认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”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，可能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值：毫秒（如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slow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normal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fast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线形标注 1 24"/>
          <p:cNvSpPr/>
          <p:nvPr/>
        </p:nvSpPr>
        <p:spPr bwMode="auto">
          <a:xfrm>
            <a:off x="2880410" y="4529842"/>
            <a:ext cx="4787934" cy="411326"/>
          </a:xfrm>
          <a:prstGeom prst="borderCallout1">
            <a:avLst>
              <a:gd name="adj1" fmla="val -146368"/>
              <a:gd name="adj2" fmla="val 41590"/>
              <a:gd name="adj3" fmla="val 22885"/>
              <a:gd name="adj4" fmla="val 4165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show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函数执行完之后，要执行的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函数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03053E-7 L -2.5E-6 0.14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smtClean="0"/>
              <a:t>改变元素的高度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90241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slideDown</a:t>
            </a:r>
            <a:r>
              <a:rPr lang="en-US" dirty="0" smtClean="0"/>
              <a:t>()</a:t>
            </a:r>
            <a:r>
              <a:rPr lang="zh-CN" altLang="en-US" dirty="0" smtClean="0"/>
              <a:t> 可以使元素逐步延伸显示</a:t>
            </a:r>
            <a:endParaRPr lang="en-US" altLang="zh-CN" dirty="0" smtClean="0"/>
          </a:p>
          <a:p>
            <a:pPr>
              <a:defRPr/>
            </a:pPr>
            <a:r>
              <a:rPr lang="en-US" dirty="0" err="1" smtClean="0"/>
              <a:t>slideUp</a:t>
            </a:r>
            <a:r>
              <a:rPr lang="en-US" dirty="0" smtClean="0"/>
              <a:t>()</a:t>
            </a:r>
            <a:r>
              <a:rPr lang="zh-CN" altLang="en-US" dirty="0" smtClean="0"/>
              <a:t>则使元素逐步缩短直至隐藏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170975" y="3374990"/>
            <a:ext cx="6858000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$(document).ready(function()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$("</a:t>
            </a:r>
            <a:r>
              <a:rPr lang="en-US" altLang="zh-CN" sz="2000" b="1" dirty="0">
                <a:ea typeface="宋体" charset="-122"/>
              </a:rPr>
              <a:t>h2").click(function(){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   $(".</a:t>
            </a:r>
            <a:r>
              <a:rPr lang="en-US" altLang="zh-CN" sz="2000" b="1" dirty="0">
                <a:ea typeface="宋体" charset="-122"/>
              </a:rPr>
              <a:t>txt").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slideUp</a:t>
            </a:r>
            <a:r>
              <a:rPr lang="en-US" altLang="zh-CN" sz="2000" b="1" dirty="0">
                <a:ea typeface="宋体" charset="-122"/>
              </a:rPr>
              <a:t>("slow");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</a:t>
            </a:r>
            <a:r>
              <a:rPr lang="en-US" altLang="zh-CN" sz="2000" b="1" dirty="0" smtClean="0">
                <a:ea typeface="宋体" charset="-122"/>
              </a:rPr>
              <a:t>   $(".</a:t>
            </a:r>
            <a:r>
              <a:rPr lang="en-US" altLang="zh-CN" sz="2000" b="1" dirty="0">
                <a:ea typeface="宋体" charset="-122"/>
              </a:rPr>
              <a:t>txt").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slideDown</a:t>
            </a:r>
            <a:r>
              <a:rPr lang="en-US" altLang="zh-CN" sz="2000" b="1" dirty="0">
                <a:ea typeface="宋体" charset="-122"/>
              </a:rPr>
              <a:t>("slow");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});</a:t>
            </a:r>
            <a:endParaRPr lang="en-US" altLang="zh-CN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});</a:t>
            </a:r>
            <a:endParaRPr lang="en-US" altLang="zh-CN" sz="2000" b="1" dirty="0">
              <a:ea typeface="宋体" charset="-122"/>
            </a:endParaRP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428875" y="6312743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45217" y="5187962"/>
              <a:ext cx="30300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改变元素高度</a:t>
              </a:r>
            </a:p>
          </p:txBody>
        </p:sp>
      </p:grp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71438" y="2236862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14438" y="2197313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</a:t>
            </a:r>
            <a:r>
              <a:rPr lang="en-US" sz="2000" b="1" dirty="0" smtClean="0">
                <a:ea typeface="宋体" charset="-122"/>
              </a:rPr>
              <a:t>).</a:t>
            </a:r>
            <a:r>
              <a:rPr lang="en-US" sz="2000" b="1" dirty="0" err="1" smtClean="0">
                <a:solidFill>
                  <a:srgbClr val="FF0000"/>
                </a:solidFill>
                <a:ea typeface="宋体" charset="-122"/>
              </a:rPr>
              <a:t>slideUp</a:t>
            </a:r>
            <a:r>
              <a:rPr lang="en-US" sz="2000" b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sz="2000" b="1" dirty="0">
                <a:ea typeface="宋体" charset="-122"/>
              </a:rPr>
              <a:t>([speed],[callback])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</a:t>
            </a:r>
            <a:r>
              <a:rPr lang="en-US" sz="2000" b="1" dirty="0" smtClean="0">
                <a:ea typeface="宋体" charset="-122"/>
              </a:rPr>
              <a:t>).</a:t>
            </a:r>
            <a:r>
              <a:rPr lang="en-US" sz="2000" b="1" dirty="0" err="1" smtClean="0">
                <a:solidFill>
                  <a:srgbClr val="FF0000"/>
                </a:solidFill>
                <a:ea typeface="宋体" charset="-122"/>
              </a:rPr>
              <a:t>slideDown</a:t>
            </a:r>
            <a:r>
              <a:rPr lang="en-US" sz="2000" b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自定义动画</a:t>
            </a:r>
            <a:endParaRPr lang="zh-CN" altLang="en-US" dirty="0"/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71438" y="83536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4438" y="1064158"/>
            <a:ext cx="6858000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 </a:t>
            </a:r>
            <a:r>
              <a:rPr lang="en-US" sz="2000" b="1" dirty="0">
                <a:solidFill>
                  <a:srgbClr val="FF0000"/>
                </a:solidFill>
                <a:ea typeface="宋体" charset="-122"/>
              </a:rPr>
              <a:t>animate</a:t>
            </a:r>
            <a:r>
              <a:rPr lang="en-US" sz="2000" b="1" dirty="0">
                <a:ea typeface="宋体" charset="-122"/>
              </a:rPr>
              <a:t>({</a:t>
            </a:r>
            <a:r>
              <a:rPr lang="en-US" sz="2000" b="1" dirty="0" err="1">
                <a:ea typeface="宋体" charset="-122"/>
              </a:rPr>
              <a:t>params</a:t>
            </a:r>
            <a:r>
              <a:rPr lang="en-US" sz="2000" b="1" dirty="0">
                <a:ea typeface="宋体" charset="-122"/>
              </a:rPr>
              <a:t>},</a:t>
            </a:r>
            <a:r>
              <a:rPr lang="en-US" sz="2000" b="1" dirty="0" err="1">
                <a:ea typeface="宋体" charset="-122"/>
              </a:rPr>
              <a:t>speed,callback</a:t>
            </a:r>
            <a:r>
              <a:rPr lang="en-US" sz="2000" b="1" dirty="0">
                <a:ea typeface="宋体" charset="-122"/>
              </a:rPr>
              <a:t>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2843808" y="1844824"/>
            <a:ext cx="3456384" cy="411326"/>
          </a:xfrm>
          <a:prstGeom prst="borderCallout1">
            <a:avLst>
              <a:gd name="adj1" fmla="val -95067"/>
              <a:gd name="adj2" fmla="val 41183"/>
              <a:gd name="adj3" fmla="val 22885"/>
              <a:gd name="adj4" fmla="val 4165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必须，定义形成动画的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pic>
        <p:nvPicPr>
          <p:cNvPr id="1026" name="Picture 2" descr="F:\2016年工作\ACCP8.0产品开发\jQuery\案例源码\chapter07\Chapter07截图\图7.24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424017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7\Chapter07截图\图7.23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2780928"/>
            <a:ext cx="391987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 dirty="0" smtClean="0"/>
              <a:t>英雄难过棍子关</a:t>
            </a:r>
            <a:endParaRPr lang="zh-CN" altLang="en-US" dirty="0"/>
          </a:p>
        </p:txBody>
      </p: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92560" y="692696"/>
            <a:ext cx="1000125" cy="414337"/>
            <a:chOff x="1000100" y="2528843"/>
            <a:chExt cx="1000132" cy="414475"/>
          </a:xfrm>
        </p:grpSpPr>
        <p:pic>
          <p:nvPicPr>
            <p:cNvPr id="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80689" y="1181065"/>
            <a:ext cx="8855807" cy="563231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function </a:t>
            </a:r>
            <a:r>
              <a:rPr lang="en-US" altLang="zh-CN" sz="2000" b="1" dirty="0" err="1">
                <a:ea typeface="宋体" charset="-122"/>
              </a:rPr>
              <a:t>moveMan</a:t>
            </a:r>
            <a:r>
              <a:rPr lang="en-US" altLang="zh-CN" sz="2000" b="1" dirty="0">
                <a:ea typeface="宋体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stickW</a:t>
            </a:r>
            <a:r>
              <a:rPr lang="en-US" altLang="zh-CN" sz="2000" b="1" dirty="0">
                <a:ea typeface="宋体" charset="-122"/>
              </a:rPr>
              <a:t> = $(".stick").width();//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获取倒下棍子的长度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</a:t>
            </a:r>
            <a:r>
              <a:rPr lang="en-US" altLang="zh-CN" sz="2000" b="1" dirty="0" err="1">
                <a:ea typeface="宋体" charset="-122"/>
              </a:rPr>
              <a:t>setTimeout</a:t>
            </a:r>
            <a:r>
              <a:rPr lang="en-US" altLang="zh-CN" sz="2000" b="1" dirty="0">
                <a:ea typeface="宋体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$(".man").find("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</a:t>
            </a:r>
            <a:r>
              <a:rPr lang="en-US" altLang="zh-CN" sz="2000" b="1" dirty="0" err="1">
                <a:ea typeface="宋体" charset="-122"/>
              </a:rPr>
              <a:t>attr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ea typeface="宋体" charset="-122"/>
              </a:rPr>
              <a:t>src</a:t>
            </a:r>
            <a:r>
              <a:rPr lang="en-US" altLang="zh-CN" sz="2000" b="1" dirty="0">
                <a:ea typeface="宋体" charset="-122"/>
              </a:rPr>
              <a:t>","images/stick.gif</a:t>
            </a:r>
            <a:r>
              <a:rPr lang="en-US" altLang="zh-CN" sz="2000" b="1" dirty="0" smtClean="0">
                <a:ea typeface="宋体" charset="-122"/>
              </a:rPr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  $(".</a:t>
            </a:r>
            <a:r>
              <a:rPr lang="en-US" altLang="zh-CN" sz="2000" b="1" dirty="0">
                <a:ea typeface="宋体" charset="-122"/>
              </a:rPr>
              <a:t>man").find("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").animate({"left":</a:t>
            </a:r>
            <a:r>
              <a:rPr lang="en-US" altLang="zh-CN" sz="2000" b="1" dirty="0" err="1">
                <a:ea typeface="宋体" charset="-122"/>
              </a:rPr>
              <a:t>stickW</a:t>
            </a:r>
            <a:r>
              <a:rPr lang="en-US" altLang="zh-CN" sz="2000" b="1" dirty="0">
                <a:ea typeface="宋体" charset="-122"/>
              </a:rPr>
              <a:t>+"</a:t>
            </a:r>
            <a:r>
              <a:rPr lang="en-US" altLang="zh-CN" sz="2000" b="1" dirty="0" err="1">
                <a:ea typeface="宋体" charset="-122"/>
              </a:rPr>
              <a:t>px</a:t>
            </a:r>
            <a:r>
              <a:rPr lang="en-US" altLang="zh-CN" sz="2000" b="1" dirty="0">
                <a:ea typeface="宋体" charset="-122"/>
              </a:rPr>
              <a:t>"},1000,function(){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wellL</a:t>
            </a:r>
            <a:r>
              <a:rPr lang="en-US" altLang="zh-CN" sz="2000" b="1" dirty="0">
                <a:ea typeface="宋体" charset="-122"/>
              </a:rPr>
              <a:t> = $(".well").</a:t>
            </a:r>
            <a:r>
              <a:rPr lang="en-US" altLang="zh-CN" sz="2000" b="1" dirty="0" err="1">
                <a:ea typeface="宋体" charset="-122"/>
              </a:rPr>
              <a:t>eq</a:t>
            </a:r>
            <a:r>
              <a:rPr lang="en-US" altLang="zh-CN" sz="2000" b="1" dirty="0">
                <a:ea typeface="宋体" charset="-122"/>
              </a:rPr>
              <a:t>(1).offset().left;//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柱子距离屏幕左侧的距离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well0 = $(".well").</a:t>
            </a:r>
            <a:r>
              <a:rPr lang="en-US" altLang="zh-CN" sz="2000" b="1" dirty="0" err="1">
                <a:ea typeface="宋体" charset="-122"/>
              </a:rPr>
              <a:t>eq</a:t>
            </a:r>
            <a:r>
              <a:rPr lang="en-US" altLang="zh-CN" sz="2000" b="1" dirty="0">
                <a:ea typeface="宋体" charset="-122"/>
              </a:rPr>
              <a:t>(0).offset().left;//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柱子距离屏幕左侧的距离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 </a:t>
            </a:r>
            <a:r>
              <a:rPr lang="en-US" altLang="zh-CN" sz="2000" b="1" dirty="0" err="1">
                <a:ea typeface="宋体" charset="-122"/>
              </a:rPr>
              <a:t>colWidth</a:t>
            </a:r>
            <a:r>
              <a:rPr lang="en-US" altLang="zh-CN" sz="2000" b="1" dirty="0">
                <a:ea typeface="宋体" charset="-122"/>
              </a:rPr>
              <a:t>= $(".well").</a:t>
            </a:r>
            <a:r>
              <a:rPr lang="en-US" altLang="zh-CN" sz="2000" b="1" dirty="0" err="1">
                <a:ea typeface="宋体" charset="-122"/>
              </a:rPr>
              <a:t>eq</a:t>
            </a:r>
            <a:r>
              <a:rPr lang="en-US" altLang="zh-CN" sz="2000" b="1" dirty="0">
                <a:ea typeface="宋体" charset="-122"/>
              </a:rPr>
              <a:t>(0).width();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range = wellL-well0-colWidth;//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获取两个柱子之间的距离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 </a:t>
            </a:r>
            <a:r>
              <a:rPr lang="en-US" altLang="zh-CN" sz="2000" b="1" dirty="0">
                <a:ea typeface="宋体" charset="-122"/>
              </a:rPr>
              <a:t>if( (</a:t>
            </a:r>
            <a:r>
              <a:rPr lang="en-US" altLang="zh-CN" sz="2000" b="1" dirty="0" err="1">
                <a:ea typeface="宋体" charset="-122"/>
              </a:rPr>
              <a:t>stickW</a:t>
            </a:r>
            <a:r>
              <a:rPr lang="en-US" altLang="zh-CN" sz="2000" b="1" dirty="0">
                <a:ea typeface="宋体" charset="-122"/>
              </a:rPr>
              <a:t> &lt; range) || (</a:t>
            </a:r>
            <a:r>
              <a:rPr lang="en-US" altLang="zh-CN" sz="2000" b="1" dirty="0" err="1">
                <a:ea typeface="宋体" charset="-122"/>
              </a:rPr>
              <a:t>stickW</a:t>
            </a:r>
            <a:r>
              <a:rPr lang="en-US" altLang="zh-CN" sz="2000" b="1" dirty="0">
                <a:ea typeface="宋体" charset="-122"/>
              </a:rPr>
              <a:t> &gt; </a:t>
            </a:r>
            <a:r>
              <a:rPr lang="en-US" altLang="zh-CN" sz="2000" b="1" dirty="0" err="1">
                <a:ea typeface="宋体" charset="-122"/>
              </a:rPr>
              <a:t>wellL</a:t>
            </a:r>
            <a:r>
              <a:rPr lang="en-US" altLang="zh-CN" sz="2000" b="1" dirty="0">
                <a:ea typeface="宋体" charset="-122"/>
              </a:rPr>
              <a:t>)){ 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判断人物是否落下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     </a:t>
            </a:r>
            <a:r>
              <a:rPr lang="en-US" altLang="zh-CN" sz="2000" b="1" dirty="0">
                <a:ea typeface="宋体" charset="-122"/>
              </a:rPr>
              <a:t>$(".man").animate({"bottom":"0px"});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   </a:t>
            </a:r>
            <a:r>
              <a:rPr lang="en-US" altLang="zh-CN" sz="2000" b="1" dirty="0" smtClean="0">
                <a:ea typeface="宋体" charset="-122"/>
              </a:rPr>
              <a:t>}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93918" y="1181065"/>
            <a:ext cx="8842578" cy="47089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else{$(".</a:t>
            </a:r>
            <a:r>
              <a:rPr lang="en-US" altLang="zh-CN" sz="2000" b="1" dirty="0">
                <a:ea typeface="宋体" charset="-122"/>
              </a:rPr>
              <a:t>man").find("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</a:t>
            </a:r>
            <a:r>
              <a:rPr lang="en-US" altLang="zh-CN" sz="2000" b="1" dirty="0" err="1">
                <a:ea typeface="宋体" charset="-122"/>
              </a:rPr>
              <a:t>attr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ea typeface="宋体" charset="-122"/>
              </a:rPr>
              <a:t>src</a:t>
            </a:r>
            <a:r>
              <a:rPr lang="en-US" altLang="zh-CN" sz="2000" b="1" dirty="0">
                <a:ea typeface="宋体" charset="-122"/>
              </a:rPr>
              <a:t>","images/stick_stand.png").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({"left":0}).hide();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$(".stick").</a:t>
            </a:r>
            <a:r>
              <a:rPr lang="en-US" altLang="zh-CN" sz="2000" b="1" dirty="0" err="1">
                <a:ea typeface="宋体" charset="-122"/>
              </a:rPr>
              <a:t>removeClass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ea typeface="宋体" charset="-122"/>
              </a:rPr>
              <a:t>stickDown</a:t>
            </a:r>
            <a:r>
              <a:rPr lang="en-US" altLang="zh-CN" sz="2000" b="1" dirty="0">
                <a:ea typeface="宋体" charset="-122"/>
              </a:rPr>
              <a:t>").width(0);//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棍子变为初始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</a:t>
            </a:r>
            <a:r>
              <a:rPr lang="en-US" altLang="zh-CN" sz="2000" b="1" dirty="0" err="1">
                <a:ea typeface="宋体" charset="-122"/>
              </a:rPr>
              <a:t>var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oldL</a:t>
            </a:r>
            <a:r>
              <a:rPr lang="en-US" altLang="zh-CN" sz="2000" b="1" dirty="0">
                <a:ea typeface="宋体" charset="-122"/>
              </a:rPr>
              <a:t> = $(".well-box").offset().left;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$(".well-box").animate({"left":-</a:t>
            </a:r>
            <a:r>
              <a:rPr lang="en-US" altLang="zh-CN" sz="2000" b="1" dirty="0" err="1">
                <a:ea typeface="宋体" charset="-122"/>
              </a:rPr>
              <a:t>wellL+oldL</a:t>
            </a:r>
            <a:r>
              <a:rPr lang="en-US" altLang="zh-CN" sz="2000" b="1" dirty="0">
                <a:ea typeface="宋体" charset="-122"/>
              </a:rPr>
              <a:t>},500,function(){//</a:t>
            </a:r>
            <a:r>
              <a:rPr lang="zh-CN" altLang="en-US" sz="2000" b="1" dirty="0">
                <a:ea typeface="宋体" charset="-122"/>
              </a:rPr>
              <a:t>柱子移动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ea typeface="宋体" charset="-122"/>
              </a:rPr>
              <a:t>       </a:t>
            </a:r>
            <a:r>
              <a:rPr lang="en-US" altLang="zh-CN" sz="2000" b="1" dirty="0">
                <a:ea typeface="宋体" charset="-122"/>
              </a:rPr>
              <a:t>$(".man").find("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stop = false;//</a:t>
            </a:r>
            <a:r>
              <a:rPr lang="zh-CN" altLang="en-US" sz="2000" b="1" dirty="0">
                <a:ea typeface="宋体" charset="-122"/>
              </a:rPr>
              <a:t>按钮不可以单击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}); </a:t>
            </a:r>
            <a:endParaRPr lang="en-US" altLang="zh-CN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ea typeface="宋体" charset="-122"/>
              </a:rPr>
              <a:t>     } });</a:t>
            </a:r>
            <a:endParaRPr lang="en-US" altLang="zh-CN" sz="2000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},600</a:t>
            </a:r>
            <a:r>
              <a:rPr lang="en-US" altLang="zh-CN" sz="2000" b="1" dirty="0" smtClean="0">
                <a:ea typeface="宋体" charset="-122"/>
              </a:rPr>
              <a:t>);}</a:t>
            </a:r>
            <a:endParaRPr lang="en-US" altLang="zh-CN" sz="2000" b="1" dirty="0">
              <a:ea typeface="宋体" charset="-122"/>
            </a:endParaRPr>
          </a:p>
        </p:txBody>
      </p: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2428875" y="6215063"/>
            <a:ext cx="4087341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084491" y="5187962"/>
              <a:ext cx="29514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自定义动画</a:t>
              </a:r>
            </a:p>
          </p:txBody>
        </p:sp>
      </p:grp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411760" y="70634"/>
            <a:ext cx="6552853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制作京东常见问题分类页面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08255" cy="264661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鼠标</a:t>
            </a:r>
            <a:r>
              <a:rPr lang="zh-CN" altLang="en-US" dirty="0"/>
              <a:t>移至“联系客服”，二级菜单以”</a:t>
            </a:r>
            <a:r>
              <a:rPr lang="en-US" altLang="zh-CN" dirty="0" smtClean="0"/>
              <a:t>slow</a:t>
            </a:r>
            <a:r>
              <a:rPr lang="zh-CN" altLang="en-US" dirty="0" smtClean="0"/>
              <a:t>“速度显示</a:t>
            </a:r>
            <a:r>
              <a:rPr lang="zh-CN" altLang="en-US" dirty="0"/>
              <a:t>；</a:t>
            </a:r>
            <a:r>
              <a:rPr lang="zh-CN" altLang="en-US" dirty="0" smtClean="0"/>
              <a:t>当</a:t>
            </a:r>
            <a:r>
              <a:rPr lang="zh-CN" altLang="en-US" dirty="0"/>
              <a:t>鼠标离开时，二级菜单以“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”速度隐藏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鼠标一级</a:t>
            </a:r>
            <a:r>
              <a:rPr lang="zh-CN" altLang="en-US" dirty="0"/>
              <a:t>菜单时，使用</a:t>
            </a:r>
            <a:r>
              <a:rPr lang="en-US" altLang="zh-CN" dirty="0" err="1"/>
              <a:t>slideDown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r>
              <a:rPr lang="zh-CN" altLang="en-US" dirty="0" smtClean="0"/>
              <a:t> 实现</a:t>
            </a:r>
            <a:r>
              <a:rPr lang="zh-CN" altLang="en-US" dirty="0"/>
              <a:t>二级菜单</a:t>
            </a:r>
            <a:r>
              <a:rPr lang="zh-CN" altLang="en-US" dirty="0" smtClean="0"/>
              <a:t>以“</a:t>
            </a:r>
            <a:r>
              <a:rPr lang="en-US" altLang="zh-CN" dirty="0" smtClean="0"/>
              <a:t>slow</a:t>
            </a:r>
            <a:r>
              <a:rPr lang="zh-CN" altLang="en-US" dirty="0" smtClean="0"/>
              <a:t>”速度显示；</a:t>
            </a:r>
            <a:r>
              <a:rPr lang="zh-CN" altLang="en-US" dirty="0"/>
              <a:t>当鼠标再次单击一级菜单时，使用</a:t>
            </a:r>
            <a:r>
              <a:rPr lang="en-US" altLang="zh-CN" dirty="0" err="1"/>
              <a:t>slideUp</a:t>
            </a:r>
            <a:r>
              <a:rPr lang="en-US" altLang="zh-CN" dirty="0"/>
              <a:t>( ) </a:t>
            </a:r>
            <a:r>
              <a:rPr lang="zh-CN" altLang="en-US" dirty="0" smtClean="0"/>
              <a:t>实现</a:t>
            </a:r>
            <a:r>
              <a:rPr lang="zh-CN" altLang="en-US" dirty="0"/>
              <a:t>二级菜单以”</a:t>
            </a:r>
            <a:r>
              <a:rPr lang="en-US" altLang="zh-CN" dirty="0" smtClean="0"/>
              <a:t>slow</a:t>
            </a:r>
            <a:r>
              <a:rPr lang="zh-CN" altLang="en-US" dirty="0" smtClean="0"/>
              <a:t>“速度隐藏</a:t>
            </a:r>
            <a:endParaRPr lang="en-US" altLang="zh-CN" dirty="0" smtClean="0"/>
          </a:p>
        </p:txBody>
      </p:sp>
      <p:grpSp>
        <p:nvGrpSpPr>
          <p:cNvPr id="41989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F:\2016年工作\ACCP8.0产品开发\jQuery\案例源码\chapter07\Chapter07截图\图7.3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21199"/>
            <a:ext cx="16652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016年工作\ACCP8.0产品开发\jQuery\案例源码\chapter07\Chapter07截图\图7.3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34" y="3721199"/>
            <a:ext cx="641425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287713" y="6240735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403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404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404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404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247309" y="285750"/>
            <a:ext cx="1717304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005360" y="2034283"/>
            <a:ext cx="2134592" cy="347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中的事件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999000"/>
              </a:lnSpc>
            </a:pP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中的动画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46086" name="AutoShape 3"/>
          <p:cNvSpPr>
            <a:spLocks/>
          </p:cNvSpPr>
          <p:nvPr/>
        </p:nvSpPr>
        <p:spPr bwMode="auto">
          <a:xfrm>
            <a:off x="3960563" y="1350179"/>
            <a:ext cx="225499" cy="13769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6087" name="TextBox 11"/>
          <p:cNvSpPr txBox="1">
            <a:spLocks noChangeArrowheads="1"/>
          </p:cNvSpPr>
          <p:nvPr/>
        </p:nvSpPr>
        <p:spPr bwMode="auto">
          <a:xfrm>
            <a:off x="4139952" y="3356992"/>
            <a:ext cx="24839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控制元素显示与隐藏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改变元素的透明度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改变元素高度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自定义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动画：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animate()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4139952" y="1230001"/>
            <a:ext cx="160720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基础事件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绑定和移除事件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复合事件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6089" name="AutoShape 3"/>
          <p:cNvSpPr>
            <a:spLocks/>
          </p:cNvSpPr>
          <p:nvPr/>
        </p:nvSpPr>
        <p:spPr bwMode="auto">
          <a:xfrm>
            <a:off x="3995936" y="3501008"/>
            <a:ext cx="214313" cy="212953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6090" name="TextBox 15"/>
          <p:cNvSpPr txBox="1">
            <a:spLocks noChangeArrowheads="1"/>
          </p:cNvSpPr>
          <p:nvPr/>
        </p:nvSpPr>
        <p:spPr bwMode="auto">
          <a:xfrm>
            <a:off x="144016" y="3081154"/>
            <a:ext cx="15476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中的事件与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动画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6091" name="AutoShape 3"/>
          <p:cNvSpPr>
            <a:spLocks/>
          </p:cNvSpPr>
          <p:nvPr/>
        </p:nvSpPr>
        <p:spPr bwMode="auto">
          <a:xfrm>
            <a:off x="1619672" y="2245578"/>
            <a:ext cx="357187" cy="240755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5070864" y="231465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220072" y="2166105"/>
            <a:ext cx="2027237" cy="9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hover(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toggle(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toggleClass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5070864" y="101851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5220072" y="869961"/>
            <a:ext cx="20272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鼠标事件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键盘事件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Windows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事件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6078976" y="3284984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217171" y="3153162"/>
            <a:ext cx="1667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show( 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hide( 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5868144" y="3920862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6006339" y="3789040"/>
            <a:ext cx="1667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fadeIn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fadeOut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5436096" y="4624247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5574291" y="4492425"/>
            <a:ext cx="20992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slideUp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 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slideDown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 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16788" y="285750"/>
            <a:ext cx="16478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163849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制作京东首页右侧固定层</a:t>
            </a:r>
          </a:p>
          <a:p>
            <a:pPr>
              <a:defRPr/>
            </a:pPr>
            <a:r>
              <a:rPr lang="zh-CN" altLang="en-US" dirty="0" smtClean="0"/>
              <a:t>仿</a:t>
            </a:r>
            <a:r>
              <a:rPr lang="zh-CN" altLang="en-US" dirty="0"/>
              <a:t>京东左侧菜单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京东常见问题分类页面</a:t>
            </a:r>
            <a:endParaRPr lang="en-US" altLang="zh-CN" dirty="0" smtClean="0"/>
          </a:p>
        </p:txBody>
      </p:sp>
      <p:pic>
        <p:nvPicPr>
          <p:cNvPr id="2" name="Picture 2" descr="F:\2016年工作\ACCP8.0产品开发\jQuery\案例源码\chapter07\Chapter07截图\图7.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1" y="1773582"/>
            <a:ext cx="3922537" cy="331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7\Chapter07截图\图7.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51433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7\Chapter07截图\图7.3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8" y="2996952"/>
            <a:ext cx="72346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6164039" cy="27906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使用常用简单事件制作网页特效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鼠标事件制作主导航特效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hover( )</a:t>
            </a:r>
            <a:r>
              <a:rPr lang="zh-CN" altLang="en-US" dirty="0"/>
              <a:t>方法制作下拉菜单特效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鼠标事件及动画制作页面特效</a:t>
            </a: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5975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832" y="1845767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42088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314571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网页中的事件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71050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和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一样，在网页中的交互也是需要事件来实现的，例如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切换效果，可以通过鼠标单击事件来实现</a:t>
            </a:r>
            <a:endParaRPr lang="zh-CN" altLang="en-US" dirty="0"/>
          </a:p>
        </p:txBody>
      </p:sp>
      <p:pic>
        <p:nvPicPr>
          <p:cNvPr id="18437" name="Picture 2" descr="预习作业-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3714750"/>
            <a:ext cx="2867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 descr="预习作业-3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714750"/>
            <a:ext cx="289242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86313" y="3643313"/>
            <a:ext cx="1571625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5950634" y="2720780"/>
            <a:ext cx="2786063" cy="428625"/>
          </a:xfrm>
          <a:prstGeom prst="borderCallout1">
            <a:avLst>
              <a:gd name="adj1" fmla="val 215673"/>
              <a:gd name="adj2" fmla="val -15402"/>
              <a:gd name="adj3" fmla="val 99372"/>
              <a:gd name="adj4" fmla="val -46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点击选项卡，切换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&lt;div&gt;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863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jQuery</a:t>
            </a:r>
            <a:r>
              <a:rPr smtClean="0"/>
              <a:t>中的事件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6689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事件是对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事件的封装，常用事件分类</a:t>
            </a:r>
            <a:endParaRPr lang="en-US" altLang="zh-CN" dirty="0" smtClean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 smtClean="0"/>
              <a:t>基础事件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鼠标事件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键盘事件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en-US" dirty="0" smtClean="0"/>
              <a:t>window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 smtClean="0"/>
              <a:t>表单事件</a:t>
            </a:r>
            <a:endParaRPr lang="en-US" altLang="zh-CN" dirty="0" smtClean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 smtClean="0"/>
              <a:t>复合事件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 smtClean="0"/>
              <a:t>鼠标光标悬停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 smtClean="0"/>
              <a:t>鼠标连续点击</a:t>
            </a:r>
            <a:endParaRPr lang="en-US" altLang="zh-CN" dirty="0" smtClean="0"/>
          </a:p>
          <a:p>
            <a:pPr lvl="2">
              <a:lnSpc>
                <a:spcPts val="3600"/>
              </a:lnSpc>
              <a:defRPr/>
            </a:pP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0232" y="285750"/>
            <a:ext cx="230438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鼠标事件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99042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鼠标事件是当用户在文档上移动或单击鼠标时而产生的事件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11100"/>
              </p:ext>
            </p:extLst>
          </p:nvPr>
        </p:nvGraphicFramePr>
        <p:xfrm>
          <a:off x="107504" y="2132856"/>
          <a:ext cx="8928992" cy="388843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728192"/>
                <a:gridCol w="5256584"/>
                <a:gridCol w="1944216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单击鼠标时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鼠标指针移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过时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鼠标指针移出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鼠标指针进入时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鼠标指针离开时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6056" y="70634"/>
            <a:ext cx="38885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制作当当导航页面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以</a:t>
            </a:r>
            <a:r>
              <a:rPr lang="en-US" dirty="0" err="1"/>
              <a:t>mouseover</a:t>
            </a:r>
            <a:r>
              <a:rPr lang="en-US" dirty="0"/>
              <a:t>( </a:t>
            </a:r>
            <a:r>
              <a:rPr lang="en-US" dirty="0" smtClean="0"/>
              <a:t>)</a:t>
            </a:r>
            <a:r>
              <a:rPr lang="zh-CN" altLang="en-US" dirty="0" smtClean="0"/>
              <a:t> 与</a:t>
            </a:r>
            <a:r>
              <a:rPr lang="en-US" dirty="0" err="1"/>
              <a:t>mouseout</a:t>
            </a:r>
            <a:r>
              <a:rPr lang="en-US" dirty="0"/>
              <a:t>( )</a:t>
            </a:r>
            <a:r>
              <a:rPr lang="zh-CN" altLang="en-US" dirty="0"/>
              <a:t>方法为</a:t>
            </a:r>
            <a:r>
              <a:rPr lang="zh-CN" altLang="en-US" dirty="0" smtClean="0"/>
              <a:t>例，实现导航菜单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719388"/>
            <a:ext cx="6858000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charset="-122"/>
              </a:rPr>
              <a:t>$(".</a:t>
            </a:r>
            <a:r>
              <a:rPr lang="en-US" b="1" dirty="0" err="1">
                <a:ea typeface="宋体" charset="-122"/>
              </a:rPr>
              <a:t>nav-ul</a:t>
            </a:r>
            <a:r>
              <a:rPr lang="en-US" b="1" dirty="0">
                <a:ea typeface="宋体" charset="-122"/>
              </a:rPr>
              <a:t> a").</a:t>
            </a:r>
            <a:r>
              <a:rPr lang="en-US" b="1" dirty="0" err="1">
                <a:solidFill>
                  <a:srgbClr val="FF0000"/>
                </a:solidFill>
                <a:ea typeface="宋体" charset="-122"/>
              </a:rPr>
              <a:t>mouseover</a:t>
            </a:r>
            <a:r>
              <a:rPr lang="en-US" b="1" dirty="0">
                <a:ea typeface="宋体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charset="-122"/>
              </a:rPr>
              <a:t>	</a:t>
            </a:r>
            <a:r>
              <a:rPr lang="en-US" b="1" dirty="0" smtClean="0">
                <a:ea typeface="宋体" charset="-122"/>
              </a:rPr>
              <a:t>$(</a:t>
            </a:r>
            <a:r>
              <a:rPr lang="en-US" b="1" dirty="0">
                <a:ea typeface="宋体" charset="-122"/>
              </a:rPr>
              <a:t>this).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("background-color","#f01e28");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 smtClean="0">
                <a:ea typeface="宋体" charset="-122"/>
              </a:rPr>
              <a:t>});</a:t>
            </a:r>
            <a:endParaRPr lang="en-US" b="1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b="1" dirty="0" smtClean="0">
                <a:ea typeface="宋体" charset="-122"/>
              </a:rPr>
              <a:t>$(".</a:t>
            </a:r>
            <a:r>
              <a:rPr lang="en-US" b="1" dirty="0" err="1">
                <a:ea typeface="宋体" charset="-122"/>
              </a:rPr>
              <a:t>nav-ul</a:t>
            </a:r>
            <a:r>
              <a:rPr lang="en-US" b="1" dirty="0">
                <a:ea typeface="宋体" charset="-122"/>
              </a:rPr>
              <a:t> a").</a:t>
            </a:r>
            <a:r>
              <a:rPr lang="en-US" b="1" dirty="0" err="1">
                <a:solidFill>
                  <a:srgbClr val="FF0000"/>
                </a:solidFill>
                <a:ea typeface="宋体" charset="-122"/>
              </a:rPr>
              <a:t>mouseout</a:t>
            </a:r>
            <a:r>
              <a:rPr lang="en-US" b="1" dirty="0">
                <a:ea typeface="宋体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ea typeface="宋体" charset="-122"/>
              </a:rPr>
              <a:t>	</a:t>
            </a:r>
            <a:r>
              <a:rPr lang="en-US" b="1" dirty="0" smtClean="0">
                <a:ea typeface="宋体" charset="-122"/>
              </a:rPr>
              <a:t>$(</a:t>
            </a:r>
            <a:r>
              <a:rPr lang="en-US" b="1" dirty="0">
                <a:ea typeface="宋体" charset="-122"/>
              </a:rPr>
              <a:t>this).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("background-color","#ff2832");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 smtClean="0">
                <a:ea typeface="宋体" charset="-122"/>
              </a:rPr>
              <a:t>});</a:t>
            </a:r>
            <a:endParaRPr lang="zh-CN" altLang="zh-CN" b="1" dirty="0" err="1">
              <a:ea typeface="宋体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2817497" y="2071687"/>
            <a:ext cx="2330567" cy="428625"/>
          </a:xfrm>
          <a:prstGeom prst="borderCallout1">
            <a:avLst>
              <a:gd name="adj1" fmla="val 219381"/>
              <a:gd name="adj2" fmla="val 27335"/>
              <a:gd name="adj3" fmla="val 92442"/>
              <a:gd name="adj4" fmla="val 4003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当鼠标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移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过菜单时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>
            <a:off x="3851920" y="3579586"/>
            <a:ext cx="2376263" cy="428625"/>
          </a:xfrm>
          <a:prstGeom prst="borderCallout1">
            <a:avLst>
              <a:gd name="adj1" fmla="val 130765"/>
              <a:gd name="adj2" fmla="val -20050"/>
              <a:gd name="adj3" fmla="val 47177"/>
              <a:gd name="adj4" fmla="val -192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当鼠标移出菜单时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14563" y="6000750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52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840428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：当当图书导航</a:t>
              </a:r>
            </a:p>
          </p:txBody>
        </p:sp>
      </p:grpSp>
      <p:pic>
        <p:nvPicPr>
          <p:cNvPr id="2050" name="Picture 2" descr="F:\2016年工作\ACCP8.0产品开发\jQuery\案例源码\chapter07\Chapter07截图\图7.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85999"/>
            <a:ext cx="8319838" cy="20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115491" y="2582615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36DD5F-6EF7-47B9-9351-C57586D72021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7417</TotalTime>
  <Words>2971</Words>
  <Application>Microsoft Office PowerPoint</Application>
  <PresentationFormat>全屏显示(4:3)</PresentationFormat>
  <Paragraphs>483</Paragraphs>
  <Slides>38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预习检查</vt:lpstr>
      <vt:lpstr>回顾及作业点评</vt:lpstr>
      <vt:lpstr>本章任务</vt:lpstr>
      <vt:lpstr>本章目标</vt:lpstr>
      <vt:lpstr>网页中的事件</vt:lpstr>
      <vt:lpstr>jQuery中的事件</vt:lpstr>
      <vt:lpstr>鼠标事件</vt:lpstr>
      <vt:lpstr>制作当当导航页面</vt:lpstr>
      <vt:lpstr>鼠标事件方法的区别</vt:lpstr>
      <vt:lpstr>键盘事件</vt:lpstr>
      <vt:lpstr>键盘事件</vt:lpstr>
      <vt:lpstr>浏览器事件</vt:lpstr>
      <vt:lpstr>学员操作—制作京东首页右侧固定层2-1</vt:lpstr>
      <vt:lpstr>学员操作—制作京东首页右侧固定层2-2</vt:lpstr>
      <vt:lpstr>共性问题集中讲解</vt:lpstr>
      <vt:lpstr>绑定事件与移除事件</vt:lpstr>
      <vt:lpstr>绑定事件</vt:lpstr>
      <vt:lpstr>绑定单个事件</vt:lpstr>
      <vt:lpstr>绑定多个事件</vt:lpstr>
      <vt:lpstr>移除事件</vt:lpstr>
      <vt:lpstr>Tab切换页面</vt:lpstr>
      <vt:lpstr>复合事件</vt:lpstr>
      <vt:lpstr>hover()方法</vt:lpstr>
      <vt:lpstr>toggle()方法2-1</vt:lpstr>
      <vt:lpstr>toggle()方法2-2</vt:lpstr>
      <vt:lpstr>小结</vt:lpstr>
      <vt:lpstr>学员操作—仿京东左侧菜单</vt:lpstr>
      <vt:lpstr>共性问题集中讲解</vt:lpstr>
      <vt:lpstr>jQuery动画效果</vt:lpstr>
      <vt:lpstr>控制元素的显示及隐藏</vt:lpstr>
      <vt:lpstr>改变元素的透明度</vt:lpstr>
      <vt:lpstr>改变元素的高度</vt:lpstr>
      <vt:lpstr>自定义动画</vt:lpstr>
      <vt:lpstr>英雄难过棍子关</vt:lpstr>
      <vt:lpstr>学员操作—制作京东常见问题分类页面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963</cp:revision>
  <dcterms:created xsi:type="dcterms:W3CDTF">2006-03-08T06:55:38Z</dcterms:created>
  <dcterms:modified xsi:type="dcterms:W3CDTF">2017-03-20T09:29:31Z</dcterms:modified>
</cp:coreProperties>
</file>