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9"/>
  </p:notesMasterIdLst>
  <p:handoutMasterIdLst>
    <p:handoutMasterId r:id="rId50"/>
  </p:handoutMasterIdLst>
  <p:sldIdLst>
    <p:sldId id="593" r:id="rId2"/>
    <p:sldId id="572" r:id="rId3"/>
    <p:sldId id="536" r:id="rId4"/>
    <p:sldId id="538" r:id="rId5"/>
    <p:sldId id="539" r:id="rId6"/>
    <p:sldId id="540" r:id="rId7"/>
    <p:sldId id="541" r:id="rId8"/>
    <p:sldId id="542" r:id="rId9"/>
    <p:sldId id="544" r:id="rId10"/>
    <p:sldId id="580" r:id="rId11"/>
    <p:sldId id="545" r:id="rId12"/>
    <p:sldId id="581" r:id="rId13"/>
    <p:sldId id="583" r:id="rId14"/>
    <p:sldId id="546" r:id="rId15"/>
    <p:sldId id="547" r:id="rId16"/>
    <p:sldId id="582" r:id="rId17"/>
    <p:sldId id="549" r:id="rId18"/>
    <p:sldId id="550" r:id="rId19"/>
    <p:sldId id="551" r:id="rId20"/>
    <p:sldId id="584" r:id="rId21"/>
    <p:sldId id="585" r:id="rId22"/>
    <p:sldId id="578" r:id="rId23"/>
    <p:sldId id="553" r:id="rId24"/>
    <p:sldId id="554" r:id="rId25"/>
    <p:sldId id="555" r:id="rId26"/>
    <p:sldId id="556" r:id="rId27"/>
    <p:sldId id="559" r:id="rId28"/>
    <p:sldId id="557" r:id="rId29"/>
    <p:sldId id="558" r:id="rId30"/>
    <p:sldId id="579" r:id="rId31"/>
    <p:sldId id="560" r:id="rId32"/>
    <p:sldId id="586" r:id="rId33"/>
    <p:sldId id="561" r:id="rId34"/>
    <p:sldId id="588" r:id="rId35"/>
    <p:sldId id="587" r:id="rId36"/>
    <p:sldId id="577" r:id="rId37"/>
    <p:sldId id="589" r:id="rId38"/>
    <p:sldId id="563" r:id="rId39"/>
    <p:sldId id="564" r:id="rId40"/>
    <p:sldId id="565" r:id="rId41"/>
    <p:sldId id="591" r:id="rId42"/>
    <p:sldId id="592" r:id="rId43"/>
    <p:sldId id="566" r:id="rId44"/>
    <p:sldId id="567" r:id="rId45"/>
    <p:sldId id="568" r:id="rId46"/>
    <p:sldId id="576" r:id="rId47"/>
    <p:sldId id="57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BAD"/>
    <a:srgbClr val="0C83B8"/>
    <a:srgbClr val="0E9CDE"/>
    <a:srgbClr val="FFFFFF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8077" autoAdjust="0"/>
  </p:normalViewPr>
  <p:slideViewPr>
    <p:cSldViewPr>
      <p:cViewPr varScale="1">
        <p:scale>
          <a:sx n="65" d="100"/>
          <a:sy n="65" d="100"/>
        </p:scale>
        <p:origin x="1212" y="7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35A0FF-FD4D-40AE-9175-E19B801173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79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E541956-84E6-4DD9-BA06-C66C7B73AF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1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B669D-55F6-41CD-B9B2-C5AA73B46D5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58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对比讲解，特别是演示显示的代码，说明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text(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77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通过前面的例子分析说明两者之间的区别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75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通过例子讲解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的用法，边演示边讲解；</a:t>
            </a:r>
            <a:endParaRPr lang="en-US" altLang="zh-CN" dirty="0" smtClean="0"/>
          </a:p>
          <a:p>
            <a:r>
              <a:rPr lang="en-US" altLang="zh-CN" dirty="0" smtClean="0"/>
              <a:t>focus( 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blur( )</a:t>
            </a:r>
            <a:r>
              <a:rPr lang="zh-CN" altLang="en-US" dirty="0" smtClean="0"/>
              <a:t>方法只说明用法即可，后面会详细介绍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70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912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26391-1C00-42DC-9EEA-BFB1644ED54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27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26391-1C00-42DC-9EEA-BFB1644ED54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159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26391-1C00-42DC-9EEA-BFB1644ED54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02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9121D-A632-4581-A8BB-1106BF856CE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2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简单介绍节点操作的分类，目录页面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83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</a:t>
            </a:r>
            <a:r>
              <a:rPr lang="en-US" altLang="zh-CN" dirty="0" smtClean="0"/>
              <a:t>$(html)</a:t>
            </a:r>
            <a:r>
              <a:rPr lang="zh-CN" altLang="en-US" dirty="0" smtClean="0"/>
              <a:t>这种方式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7B76C-32B3-4D13-9875-ECCF57337D4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15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121A09-AF0E-4625-8D94-92B790CB6D1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333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4B814A-C252-4C25-B07E-CD64D80C1AA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084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简单讲解，都讲解完毕后使用演示案例时再详细讲解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0E8706-3B0D-457E-88D5-D7A02CEF73A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989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了解即可；</a:t>
            </a:r>
            <a:endParaRPr lang="en-US" altLang="zh-CN" dirty="0" smtClean="0"/>
          </a:p>
          <a:p>
            <a:r>
              <a:rPr lang="zh-CN" altLang="en-US" dirty="0" smtClean="0"/>
              <a:t>通过例子讲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30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通过例子演示讲解两者的用法和区别，</a:t>
            </a:r>
            <a:r>
              <a:rPr lang="zh-CN" altLang="en-US" b="0" dirty="0" smtClean="0"/>
              <a:t>与</a:t>
            </a:r>
            <a:r>
              <a:rPr lang="en-US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append()</a:t>
            </a:r>
            <a:r>
              <a:rPr lang="zh-CN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和</a:t>
            </a:r>
            <a:r>
              <a:rPr lang="en-US" altLang="en-US" sz="1000" b="0" kern="0" dirty="0" err="1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appendTo</a:t>
            </a:r>
            <a:r>
              <a:rPr lang="en-US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()</a:t>
            </a:r>
            <a:r>
              <a:rPr lang="zh-CN" altLang="en-US" sz="1000" b="0" kern="0" dirty="0" smtClean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对比讲解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673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909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370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79C2B-43F6-4B89-88AD-5C1DA1AC619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169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79C2B-43F6-4B89-88AD-5C1DA1AC619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60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79C2B-43F6-4B89-88AD-5C1DA1AC619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135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7466C-E21F-4A5C-A98F-5E3B9D2236E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81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该页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学员只需大致了解即可，无需详细解释各种名词及概念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61CE7-EF3D-4155-8F5E-99FEB28F01C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32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对照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简单讲解，使用演示案例时再详细讲解，并根据实现的效果讲解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B798F-53F6-4EA3-B64C-6C165E5641E6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319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演示示例</a:t>
            </a:r>
            <a:r>
              <a:rPr lang="en-US" altLang="zh-CN" dirty="0" smtClean="0"/>
              <a:t>9.</a:t>
            </a:r>
            <a:r>
              <a:rPr lang="zh-CN" altLang="en-US" dirty="0" smtClean="0"/>
              <a:t>让学员理解这两个方法的应用即可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6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简单介绍各个方法的用法，通过示例讲解让学员理解和掌握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0E5E8-D088-4842-B015-070A48D97762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975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该上机练习难度大，需求多，技术顾问可以在演示需求的时候简单讲解实现思路及关键代码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F81BBF-C5F4-491D-8709-CE000F3AFFE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54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6E2D05-C11A-48CC-8CCA-F4EA9B2A7520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300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ACCA7F-627A-4298-89AB-66CDA771665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546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52DC36-AB90-4642-A74F-DB95E01AFB7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50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前面章节已经使用用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方法，这里简单讲解，回顾一下即可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46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、讲解语法，然后说明使用追加样式可以实现的效果；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、演示例子实现的效果，讲解实现思路；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、演示例子，边演示代码边讲解；</a:t>
            </a:r>
            <a:endParaRPr lang="en-US" altLang="zh-CN" dirty="0" smtClean="0"/>
          </a:p>
          <a:p>
            <a:r>
              <a:rPr lang="zh-CN" altLang="en-US" dirty="0" smtClean="0"/>
              <a:t>学员要掌握此语法的用法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7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的基础上演示，与追加样式对比讲解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73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前面讲过这里仅回顾演示，修改演示示例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，使用</a:t>
            </a:r>
            <a:r>
              <a:rPr lang="fr-FR" altLang="zh-CN" dirty="0" smtClean="0"/>
              <a:t>toggleClass</a:t>
            </a:r>
            <a:r>
              <a:rPr lang="zh-CN" altLang="en-US" dirty="0" smtClean="0"/>
              <a:t>实现；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5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简单过渡页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0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示例边演示边讲解，让学员理解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58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1C92C-409F-476D-A9C6-D36B448701B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02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2E9B7-FBF8-4724-999A-ADA5057CF6C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83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599CA-6375-4241-B593-2EFDA824298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41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85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C4D15-15F4-4774-97BC-37125E1F939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FE18-7741-46C9-87FB-41C8034033E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35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5B172-DE97-4331-9420-166FE96C05E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4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639CB-9EC5-4963-94F7-D9B38BE8185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93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201D7-ABF1-4A7E-8E14-A9B2D8579CA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5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0E0D-E46C-489F-AD0F-FB3430C6B90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9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E136B-3F42-48A0-A316-19911BCE8BF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9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1FFD0BB7-BAE3-428C-8C93-96C4B79DA83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5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2061200"/>
            <a:ext cx="81410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第八章 使用</a:t>
            </a:r>
            <a:r>
              <a:rPr lang="en-US" altLang="zh-CN" sz="4400" b="1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7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85750"/>
            <a:ext cx="36005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追加和移除样式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36662" y="1916832"/>
            <a:ext cx="7367785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</a:t>
            </a:r>
            <a:r>
              <a:rPr lang="fr-FR" sz="2000" b="1" dirty="0" smtClean="0"/>
              <a:t>).removeClass(</a:t>
            </a:r>
            <a:r>
              <a:rPr lang="fr-FR" altLang="zh-CN" sz="2000" b="1" dirty="0"/>
              <a:t>"</a:t>
            </a:r>
            <a:r>
              <a:rPr lang="fr-FR" sz="2000" b="1" dirty="0" smtClean="0"/>
              <a:t>class</a:t>
            </a:r>
            <a:r>
              <a:rPr lang="fr-FR" altLang="zh-CN" sz="2000" b="1" dirty="0" smtClean="0"/>
              <a:t>"</a:t>
            </a:r>
            <a:r>
              <a:rPr lang="fr-FR" sz="2000" b="1" dirty="0" smtClean="0"/>
              <a:t>)</a:t>
            </a:r>
            <a:r>
              <a:rPr lang="fr-FR" altLang="zh-CN" sz="2000" b="1" dirty="0"/>
              <a:t> ;</a:t>
            </a:r>
            <a:endParaRPr lang="fr-FR" sz="2000" b="1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   </a:t>
            </a:r>
            <a:r>
              <a:rPr lang="en-US" altLang="zh-CN" sz="2000" b="1" dirty="0"/>
              <a:t>$(selector</a:t>
            </a:r>
            <a:r>
              <a:rPr lang="en-US" altLang="zh-CN" sz="2000" b="1" dirty="0" smtClean="0"/>
              <a:t>).</a:t>
            </a:r>
            <a:r>
              <a:rPr lang="fr-FR" sz="2000" b="1" dirty="0" smtClean="0"/>
              <a:t>removeClass</a:t>
            </a:r>
            <a:r>
              <a:rPr lang="fr-FR" sz="2000" b="1" dirty="0"/>
              <a:t>("</a:t>
            </a:r>
            <a:r>
              <a:rPr lang="fr-FR" sz="2000" b="1" dirty="0" smtClean="0"/>
              <a:t>class1 class2</a:t>
            </a:r>
            <a:r>
              <a:rPr lang="en-US" altLang="zh-CN" sz="2000" b="1" dirty="0"/>
              <a:t> … </a:t>
            </a:r>
            <a:r>
              <a:rPr lang="en-US" altLang="zh-CN" sz="2000" b="1" dirty="0" err="1"/>
              <a:t>classN</a:t>
            </a:r>
            <a:r>
              <a:rPr lang="en-US" altLang="zh-CN" sz="2000" b="1" dirty="0"/>
              <a:t> </a:t>
            </a:r>
            <a:r>
              <a:rPr lang="fr-FR" sz="2000" b="1" dirty="0" smtClean="0"/>
              <a:t>")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6240735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32734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追加和移除样式</a:t>
              </a: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600091"/>
          </a:xfrm>
        </p:spPr>
        <p:txBody>
          <a:bodyPr/>
          <a:lstStyle/>
          <a:p>
            <a:r>
              <a:rPr lang="zh-CN" altLang="en-US" dirty="0"/>
              <a:t>移除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79512" y="1814513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79512" y="2797055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2050" name="Picture 2" descr="F:\2016年工作\ACCP8.0产品开发\jQuery\案例源码\chapter08\Chapter08\图8.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004223"/>
            <a:ext cx="3435463" cy="21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3419872" y="4682460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    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("text content");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切换样式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07054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fr-FR" dirty="0" smtClean="0"/>
              <a:t>toggleClass()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模拟了</a:t>
            </a:r>
            <a:r>
              <a:rPr lang="fr-FR" dirty="0" smtClean="0"/>
              <a:t>addClass()</a:t>
            </a:r>
            <a:r>
              <a:rPr lang="zh-CN" altLang="en-US" dirty="0" smtClean="0"/>
              <a:t>与</a:t>
            </a:r>
            <a:r>
              <a:rPr lang="fr-FR" dirty="0" smtClean="0"/>
              <a:t>removeClass()</a:t>
            </a:r>
            <a:r>
              <a:rPr lang="zh-CN" altLang="en-US" dirty="0" smtClean="0"/>
              <a:t>实现样式切换的过程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47664" y="3203129"/>
            <a:ext cx="4824536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</a:t>
            </a:r>
            <a:r>
              <a:rPr lang="fr-FR" sz="2000" b="1" dirty="0" smtClean="0"/>
              <a:t>)</a:t>
            </a:r>
            <a:r>
              <a:rPr lang="fr-FR" sz="2000" b="1" dirty="0" smtClean="0">
                <a:solidFill>
                  <a:srgbClr val="FF0000"/>
                </a:solidFill>
              </a:rPr>
              <a:t>.toggleClass</a:t>
            </a:r>
            <a:r>
              <a:rPr lang="fr-FR" sz="2000" b="1" dirty="0" smtClean="0"/>
              <a:t>(class)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grpSp>
        <p:nvGrpSpPr>
          <p:cNvPr id="15" name="组合 71"/>
          <p:cNvGrpSpPr>
            <a:grpSpLocks/>
          </p:cNvGrpSpPr>
          <p:nvPr/>
        </p:nvGrpSpPr>
        <p:grpSpPr bwMode="auto">
          <a:xfrm>
            <a:off x="329530" y="3257019"/>
            <a:ext cx="1000125" cy="40005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9" name="组合 70"/>
          <p:cNvGrpSpPr>
            <a:grpSpLocks/>
          </p:cNvGrpSpPr>
          <p:nvPr/>
        </p:nvGrpSpPr>
        <p:grpSpPr bwMode="auto">
          <a:xfrm>
            <a:off x="252067" y="4005064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41681" y="3957772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$("h2").click(function() </a:t>
            </a:r>
            <a:r>
              <a:rPr lang="en-US" sz="2000" b="1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toggleClass</a:t>
            </a:r>
            <a:r>
              <a:rPr lang="en-US" sz="2000" b="1" dirty="0"/>
              <a:t>("content </a:t>
            </a:r>
            <a:r>
              <a:rPr lang="en-US" sz="2000" b="1" dirty="0" smtClean="0"/>
              <a:t> border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" y="5229200"/>
            <a:ext cx="3838387" cy="158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38" y="5259411"/>
            <a:ext cx="3768210" cy="153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判断是否含指定的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58394"/>
          </a:xfrm>
        </p:spPr>
        <p:txBody>
          <a:bodyPr/>
          <a:lstStyle/>
          <a:p>
            <a:r>
              <a:rPr lang="en-US" altLang="zh-CN" dirty="0" err="1" smtClean="0"/>
              <a:t>hasClass</a:t>
            </a:r>
            <a:r>
              <a:rPr lang="en-US" altLang="zh-CN" dirty="0"/>
              <a:t>( )</a:t>
            </a:r>
            <a:r>
              <a:rPr lang="zh-CN" altLang="en-US" dirty="0"/>
              <a:t>方法来判断是否包含指定的样式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47664" y="1892345"/>
            <a:ext cx="4824536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 hasClass(class</a:t>
            </a:r>
            <a:r>
              <a:rPr lang="fr-FR" sz="2000" b="1" dirty="0" smtClean="0"/>
              <a:t>);</a:t>
            </a:r>
            <a:endParaRPr lang="zh-CN" altLang="en-US" sz="2000" dirty="0"/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329530" y="1898714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9" name="组合 70"/>
          <p:cNvGrpSpPr>
            <a:grpSpLocks/>
          </p:cNvGrpSpPr>
          <p:nvPr/>
        </p:nvGrpSpPr>
        <p:grpSpPr bwMode="auto">
          <a:xfrm>
            <a:off x="329530" y="2518544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537916" y="2526481"/>
            <a:ext cx="5338340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if</a:t>
            </a:r>
            <a:r>
              <a:rPr lang="en-US" sz="2000" b="1" dirty="0"/>
              <a:t>(!$("p").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635896" y="4057766"/>
            <a:ext cx="5184576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  if</a:t>
            </a:r>
            <a:r>
              <a:rPr lang="en-US" sz="2000" b="1" dirty="0"/>
              <a:t>($("p").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}</a:t>
            </a:r>
            <a:endParaRPr lang="en-US" sz="2000" b="1" dirty="0"/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en-US" sz="2000" b="1" dirty="0"/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2123728" y="6285480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859689" y="5187962"/>
              <a:ext cx="34788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hasClass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的用法</a:t>
              </a:r>
            </a:p>
          </p:txBody>
        </p:sp>
      </p:grp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8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264" y="285728"/>
            <a:ext cx="2016348" cy="523220"/>
          </a:xfrm>
        </p:spPr>
        <p:txBody>
          <a:bodyPr/>
          <a:lstStyle/>
          <a:p>
            <a:r>
              <a:rPr lang="zh-CN" altLang="en-US" dirty="0" smtClean="0"/>
              <a:t>内容操作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25026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代码操作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标签内容操作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属性值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6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HTML</a:t>
            </a:r>
            <a:r>
              <a:rPr smtClean="0"/>
              <a:t>代码操作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88341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html()</a:t>
            </a:r>
            <a:r>
              <a:rPr lang="zh-CN" altLang="en-US" dirty="0" smtClean="0"/>
              <a:t>可以对</a:t>
            </a:r>
            <a:r>
              <a:rPr lang="en-US" dirty="0" smtClean="0"/>
              <a:t>HTML</a:t>
            </a:r>
            <a:r>
              <a:rPr lang="zh-CN" altLang="en-US" dirty="0" smtClean="0"/>
              <a:t>代码进行操作，类似于</a:t>
            </a:r>
            <a:r>
              <a:rPr lang="en-US" dirty="0" smtClean="0"/>
              <a:t>JS</a:t>
            </a:r>
            <a:r>
              <a:rPr lang="zh-CN" altLang="en-US" dirty="0" smtClean="0"/>
              <a:t>中的</a:t>
            </a:r>
            <a:r>
              <a:rPr lang="en-US" dirty="0" err="1" smtClean="0"/>
              <a:t>innerHTML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357438"/>
            <a:ext cx="6858000" cy="10926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div.left</a:t>
            </a:r>
            <a:r>
              <a:rPr lang="en-US" sz="2000" b="1" dirty="0"/>
              <a:t>").html();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").html("&lt;div class='content'&gt;…&lt;/div&gt;");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491880" y="1864246"/>
            <a:ext cx="2857500" cy="428625"/>
          </a:xfrm>
          <a:prstGeom prst="borderCallout1">
            <a:avLst>
              <a:gd name="adj1" fmla="val 140884"/>
              <a:gd name="adj2" fmla="val -15283"/>
              <a:gd name="adj3" fmla="val 47590"/>
              <a:gd name="adj4" fmla="val -119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065838" y="2492896"/>
            <a:ext cx="2857500" cy="428625"/>
          </a:xfrm>
          <a:prstGeom prst="borderCallout1">
            <a:avLst>
              <a:gd name="adj1" fmla="val 158662"/>
              <a:gd name="adj2" fmla="val -14393"/>
              <a:gd name="adj3" fmla="val 66677"/>
              <a:gd name="adj4" fmla="val 68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6072188"/>
            <a:ext cx="3438129" cy="428625"/>
            <a:chOff x="3143240" y="5143512"/>
            <a:chExt cx="395380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6" y="5143512"/>
              <a:ext cx="338229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33137" y="5187962"/>
              <a:ext cx="25427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常见问题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79512" y="2092846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79512" y="3419267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3074" name="Picture 2" descr="F:\2016年工作\ACCP8.0产品开发\jQuery\案例源码\chapter08\Chapter08\图8.8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48" y="3558921"/>
            <a:ext cx="2503190" cy="21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2016年工作\ACCP8.0产品开发\jQuery\案例源码\chapter08\Chapter08\图8.7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570873"/>
            <a:ext cx="3879584" cy="21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2"/>
          <p:cNvCxnSpPr>
            <a:stCxn id="3075" idx="3"/>
            <a:endCxn id="3074" idx="1"/>
          </p:cNvCxnSpPr>
          <p:nvPr/>
        </p:nvCxnSpPr>
        <p:spPr bwMode="auto">
          <a:xfrm flipV="1">
            <a:off x="5094022" y="4652064"/>
            <a:ext cx="475226" cy="59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70634"/>
            <a:ext cx="3024461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标签内容操作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text()</a:t>
            </a:r>
            <a:r>
              <a:rPr lang="zh-CN" altLang="en-US" smtClean="0"/>
              <a:t>可以获取或设置元素的文本内容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204864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$("div.left").text()</a:t>
            </a:r>
            <a:r>
              <a:rPr lang="en-US" sz="2000" b="1" dirty="0"/>
              <a:t>;</a:t>
            </a:r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</a:t>
            </a:r>
            <a:r>
              <a:rPr lang="en-US" altLang="zh-CN" sz="2000" b="1" dirty="0"/>
              <a:t>text</a:t>
            </a:r>
            <a:r>
              <a:rPr lang="en-US" sz="2000" b="1" dirty="0"/>
              <a:t>("&lt;div class='content'&gt;…&lt;/div&gt;");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692525" y="1670815"/>
            <a:ext cx="2857500" cy="428625"/>
          </a:xfrm>
          <a:prstGeom prst="borderCallout1">
            <a:avLst>
              <a:gd name="adj1" fmla="val 143848"/>
              <a:gd name="adj2" fmla="val -17061"/>
              <a:gd name="adj3" fmla="val 35738"/>
              <a:gd name="adj4" fmla="val -74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获取元素中的文本内容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5851525" y="2238201"/>
            <a:ext cx="2857500" cy="428625"/>
          </a:xfrm>
          <a:prstGeom prst="borderCallout1">
            <a:avLst>
              <a:gd name="adj1" fmla="val 149774"/>
              <a:gd name="adj2" fmla="val -23728"/>
              <a:gd name="adj3" fmla="val 40010"/>
              <a:gd name="adj4" fmla="val -64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设置元素中的文本内容</a:t>
            </a:r>
          </a:p>
        </p:txBody>
      </p: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79512" y="2092846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79512" y="3419267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4098" name="Picture 2" descr="F:\2016年工作\ACCP8.0产品开发\jQuery\案例源码\chapter08\Chapter08\图8.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08" y="3394205"/>
            <a:ext cx="2951758" cy="25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2286000" y="6072188"/>
            <a:ext cx="3438129" cy="428625"/>
            <a:chOff x="3143240" y="5143512"/>
            <a:chExt cx="395380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6" y="5143512"/>
              <a:ext cx="338229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033137" y="5187962"/>
              <a:ext cx="25427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常见问题</a:t>
              </a:r>
            </a:p>
          </p:txBody>
        </p:sp>
      </p:grpSp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3" y="70285"/>
            <a:ext cx="5184700" cy="954107"/>
          </a:xfrm>
        </p:spPr>
        <p:txBody>
          <a:bodyPr/>
          <a:lstStyle/>
          <a:p>
            <a:r>
              <a:rPr lang="en-US" altLang="zh-CN" dirty="0"/>
              <a:t> html( </a:t>
            </a:r>
            <a:r>
              <a:rPr lang="en-US" altLang="zh-CN" dirty="0" smtClean="0"/>
              <a:t>)</a:t>
            </a:r>
            <a:r>
              <a:rPr lang="zh-CN" altLang="zh-CN" dirty="0" smtClean="0"/>
              <a:t> 和</a:t>
            </a:r>
            <a:r>
              <a:rPr lang="en-US" altLang="zh-CN" dirty="0"/>
              <a:t>text( )</a:t>
            </a:r>
            <a:r>
              <a:rPr lang="zh-CN" altLang="zh-CN" dirty="0"/>
              <a:t>方法的区别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79375"/>
              </p:ext>
            </p:extLst>
          </p:nvPr>
        </p:nvGraphicFramePr>
        <p:xfrm>
          <a:off x="107504" y="1196752"/>
          <a:ext cx="8712968" cy="391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880320"/>
                <a:gridCol w="4176464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语法格式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参数说明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功能描述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html( 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用于获取第一个匹配元素的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内容或文本内容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html(content)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元素的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用于设置所有匹配元素的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内容或文本内容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text( 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用于获取所有匹配元素的文本内容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(content)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元素的文本内容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用于设置所有匹配元素的文本内容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5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属性值操作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val</a:t>
            </a:r>
            <a:r>
              <a:rPr lang="en-US" smtClean="0"/>
              <a:t>()</a:t>
            </a:r>
            <a:r>
              <a:rPr lang="zh-CN" altLang="en-US" smtClean="0"/>
              <a:t>可以获取或设置元素的</a:t>
            </a:r>
            <a:r>
              <a:rPr lang="en-US" smtClean="0"/>
              <a:t>value</a:t>
            </a:r>
            <a:r>
              <a:rPr lang="zh-CN" altLang="en-US" smtClean="0"/>
              <a:t>属性值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357438"/>
            <a:ext cx="479772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$(this).val();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    </a:t>
            </a:r>
            <a:r>
              <a:rPr lang="en-US" sz="2000" dirty="0" smtClean="0"/>
              <a:t> </a:t>
            </a:r>
            <a:r>
              <a:rPr lang="fr-FR" sz="2000" b="1" dirty="0"/>
              <a:t>$(this).val(value);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214687" y="1669227"/>
            <a:ext cx="3000375" cy="428625"/>
          </a:xfrm>
          <a:prstGeom prst="borderCallout1">
            <a:avLst>
              <a:gd name="adj1" fmla="val 203274"/>
              <a:gd name="adj2" fmla="val -23005"/>
              <a:gd name="adj3" fmla="val 38701"/>
              <a:gd name="adj4" fmla="val 45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4000500" y="2292871"/>
            <a:ext cx="2857500" cy="428625"/>
          </a:xfrm>
          <a:prstGeom prst="borderCallout1">
            <a:avLst>
              <a:gd name="adj1" fmla="val 170849"/>
              <a:gd name="adj2" fmla="val -31246"/>
              <a:gd name="adj3" fmla="val 32314"/>
              <a:gd name="adj4" fmla="val -44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123728" y="6240735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：搜索框特效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79512" y="2092846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79512" y="3419267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5122" name="Picture 2" descr="F:\2016年工作\ACCP8.0产品开发\jQuery\案例源码\chapter08\Chapter08\图8.1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31" y="3451224"/>
            <a:ext cx="3921797" cy="14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8\Chapter08\图8.11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733997"/>
            <a:ext cx="3731839" cy="14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995738" y="285750"/>
            <a:ext cx="49688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制作今日团购模块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6466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当鼠标指针移过商品信息时，使用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添加如图中间图片所示的样式，边框及背景颜色值为</a:t>
            </a:r>
            <a:r>
              <a:rPr lang="en-US" altLang="zh-CN" dirty="0"/>
              <a:t>#D51938</a:t>
            </a:r>
            <a:r>
              <a:rPr lang="zh-CN" altLang="en-US" dirty="0"/>
              <a:t>，说明文字变为</a:t>
            </a:r>
            <a:r>
              <a:rPr lang="zh-CN" altLang="en-US" dirty="0" smtClean="0"/>
              <a:t>白色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鼠标指针移出时，使用</a:t>
            </a:r>
            <a:r>
              <a:rPr lang="en-US" altLang="zh-CN" dirty="0" err="1"/>
              <a:t>removeClass</a:t>
            </a:r>
            <a:r>
              <a:rPr lang="en-US" altLang="zh-CN" dirty="0"/>
              <a:t>( )</a:t>
            </a:r>
            <a:r>
              <a:rPr lang="zh-CN" altLang="en-US" dirty="0"/>
              <a:t>恢复初始状态</a:t>
            </a:r>
            <a:endParaRPr lang="en-US" altLang="zh-CN" dirty="0" smtClean="0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86125" y="6240735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F:\2016年工作\ACCP8.0产品开发\jQuery\案例源码\chapter08\Chapter08\图8.1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72" y="3859336"/>
            <a:ext cx="6186905" cy="228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339975" y="285750"/>
            <a:ext cx="66246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简易聊天</a:t>
            </a:r>
            <a:r>
              <a:rPr lang="zh-CN" altLang="en-US" dirty="0" smtClean="0"/>
              <a:t>框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37987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html( )</a:t>
            </a:r>
            <a:r>
              <a:rPr lang="zh-CN" altLang="en-US" dirty="0"/>
              <a:t>获取和设置页面内容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val</a:t>
            </a:r>
            <a:r>
              <a:rPr lang="en-US" altLang="zh-CN" dirty="0"/>
              <a:t>( )</a:t>
            </a:r>
            <a:r>
              <a:rPr lang="zh-CN" altLang="en-US" dirty="0"/>
              <a:t>获取聊天内容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为指定元素追加样式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数组保存聊天人员头像和昵称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随机函数获取聊天人员的头像和昵称</a:t>
            </a:r>
            <a:endParaRPr lang="en-US" altLang="zh-CN" dirty="0" smtClean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86125" y="542925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49554" y="5187962"/>
              <a:ext cx="164661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67"/>
          <p:cNvGrpSpPr>
            <a:grpSpLocks/>
          </p:cNvGrpSpPr>
          <p:nvPr/>
        </p:nvGrpSpPr>
        <p:grpSpPr bwMode="auto">
          <a:xfrm>
            <a:off x="21431" y="836712"/>
            <a:ext cx="1109662" cy="500062"/>
            <a:chOff x="6072198" y="1142984"/>
            <a:chExt cx="1109759" cy="500066"/>
          </a:xfrm>
        </p:grpSpPr>
        <p:pic>
          <p:nvPicPr>
            <p:cNvPr id="1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DOM</a:t>
            </a:r>
            <a:r>
              <a:rPr lang="zh-CN" altLang="en-US" dirty="0"/>
              <a:t>操作分为哪些类型？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中如何添加和移除类样式？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append()</a:t>
            </a:r>
            <a:r>
              <a:rPr lang="zh-CN" altLang="en-US" dirty="0"/>
              <a:t>和</a:t>
            </a:r>
            <a:r>
              <a:rPr lang="en-US" altLang="zh-CN" dirty="0" err="1"/>
              <a:t>appendTo</a:t>
            </a:r>
            <a:r>
              <a:rPr lang="en-US" altLang="zh-CN" dirty="0"/>
              <a:t>()</a:t>
            </a:r>
            <a:r>
              <a:rPr lang="zh-CN" altLang="en-US" dirty="0"/>
              <a:t>有什么区别？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如何获取元素的所有同辈节点？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</a:t>
            </a:r>
            <a:r>
              <a:rPr lang="en-US" altLang="zh-CN" dirty="0"/>
              <a:t>remove( )</a:t>
            </a:r>
            <a:r>
              <a:rPr lang="zh-CN" altLang="en-US" dirty="0"/>
              <a:t>方法与</a:t>
            </a:r>
            <a:r>
              <a:rPr lang="en-US" altLang="zh-CN" dirty="0"/>
              <a:t>empty( )</a:t>
            </a:r>
            <a:r>
              <a:rPr lang="zh-CN" altLang="en-US" dirty="0"/>
              <a:t>方法的异同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</a:t>
            </a:r>
            <a:r>
              <a:rPr lang="en-US" altLang="zh-CN" dirty="0"/>
              <a:t>parent( )</a:t>
            </a:r>
            <a:r>
              <a:rPr lang="zh-CN" altLang="en-US" dirty="0"/>
              <a:t>方法与</a:t>
            </a:r>
            <a:r>
              <a:rPr lang="en-US" altLang="zh-CN" dirty="0"/>
              <a:t>parents( )</a:t>
            </a:r>
            <a:r>
              <a:rPr lang="zh-CN" altLang="en-US" dirty="0"/>
              <a:t>方法的异同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339975" y="285750"/>
            <a:ext cx="66246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简易聊天</a:t>
            </a:r>
            <a:r>
              <a:rPr lang="zh-CN" altLang="en-US" dirty="0" smtClean="0"/>
              <a:t>框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30066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输入框中</a:t>
            </a:r>
            <a:r>
              <a:rPr lang="zh-CN" altLang="en-US" dirty="0" smtClean="0"/>
              <a:t>输入内容</a:t>
            </a:r>
            <a:r>
              <a:rPr lang="zh-CN" altLang="en-US" dirty="0"/>
              <a:t>，单击“发送”按钮</a:t>
            </a:r>
            <a:r>
              <a:rPr lang="zh-CN" altLang="en-US" dirty="0" smtClean="0"/>
              <a:t>，显示</a:t>
            </a:r>
            <a:r>
              <a:rPr lang="zh-CN" altLang="en-US" dirty="0"/>
              <a:t>聊天内容</a:t>
            </a:r>
            <a:r>
              <a:rPr lang="zh-CN" altLang="en-US" dirty="0" smtClean="0"/>
              <a:t>，使用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为聊天内容添加背景颜色、边框为圆角；聊天内容发送完毕后</a:t>
            </a:r>
            <a:r>
              <a:rPr lang="zh-CN" altLang="en-US" dirty="0" smtClean="0"/>
              <a:t>，清空输入框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聊天</a:t>
            </a:r>
            <a:r>
              <a:rPr lang="zh-CN" altLang="en-US" dirty="0"/>
              <a:t>内容较多，聊天</a:t>
            </a:r>
            <a:r>
              <a:rPr lang="zh-CN" altLang="en-US" dirty="0" smtClean="0"/>
              <a:t>内容在</a:t>
            </a:r>
            <a:r>
              <a:rPr lang="zh-CN" altLang="en-US" dirty="0"/>
              <a:t>垂直方向显示</a:t>
            </a:r>
            <a:r>
              <a:rPr lang="zh-CN" altLang="en-US" dirty="0" smtClean="0"/>
              <a:t>滚动条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zh-CN" altLang="en-US" dirty="0"/>
              <a:t>框中没有输入内容，单击“发送”按钮，不作任何操作</a:t>
            </a: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043608" y="6067449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49552" y="5187962"/>
              <a:ext cx="164661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13" name="组合 67"/>
          <p:cNvGrpSpPr>
            <a:grpSpLocks/>
          </p:cNvGrpSpPr>
          <p:nvPr/>
        </p:nvGrpSpPr>
        <p:grpSpPr bwMode="auto">
          <a:xfrm>
            <a:off x="21431" y="836712"/>
            <a:ext cx="1109662" cy="500062"/>
            <a:chOff x="6072198" y="1142984"/>
            <a:chExt cx="1109759" cy="500066"/>
          </a:xfrm>
        </p:grpSpPr>
        <p:pic>
          <p:nvPicPr>
            <p:cNvPr id="1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7170" name="Picture 2" descr="F:\2016年工作\ACCP8.0产品开发\jQuery\案例源码\chapter08\Chapter08\图8.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73" y="3791137"/>
            <a:ext cx="3658444" cy="28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080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339975" y="285750"/>
            <a:ext cx="66246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简易聊天</a:t>
            </a:r>
            <a:r>
              <a:rPr lang="zh-CN" altLang="en-US" dirty="0" smtClean="0"/>
              <a:t>框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4158778"/>
          </a:xfrm>
        </p:spPr>
        <p:txBody>
          <a:bodyPr/>
          <a:lstStyle/>
          <a:p>
            <a:pPr>
              <a:lnSpc>
                <a:spcPts val="35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/>
              <a:t>使用数组保存聊天者的头像和</a:t>
            </a:r>
            <a:r>
              <a:rPr lang="zh-CN" altLang="en-US" dirty="0" smtClean="0"/>
              <a:t>昵称</a:t>
            </a:r>
            <a:endParaRPr lang="en-US" altLang="zh-CN" dirty="0" smtClean="0"/>
          </a:p>
          <a:p>
            <a:pPr lvl="1">
              <a:lnSpc>
                <a:spcPts val="3500"/>
              </a:lnSpc>
              <a:defRPr/>
            </a:pPr>
            <a:endParaRPr lang="en-US" altLang="zh-CN" dirty="0" smtClean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获取输入框中的内容，使用</a:t>
            </a:r>
            <a:r>
              <a:rPr lang="en-US" altLang="zh-CN" dirty="0"/>
              <a:t>length</a:t>
            </a:r>
            <a:r>
              <a:rPr lang="zh-CN" altLang="en-US" dirty="0"/>
              <a:t>属性判断是否输入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 smtClean="0"/>
              <a:t>获取</a:t>
            </a:r>
            <a:r>
              <a:rPr lang="zh-CN" altLang="en-US" dirty="0"/>
              <a:t>当前聊天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html( )</a:t>
            </a:r>
            <a:r>
              <a:rPr lang="zh-CN" altLang="en-US" dirty="0"/>
              <a:t>把当前聊天内容显示在聊天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lvl="1">
              <a:lnSpc>
                <a:spcPts val="3500"/>
              </a:lnSpc>
              <a:defRPr/>
            </a:pP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addClass</a:t>
            </a:r>
            <a:r>
              <a:rPr lang="en-US" altLang="zh-CN" dirty="0"/>
              <a:t>( ) </a:t>
            </a:r>
            <a:r>
              <a:rPr lang="zh-CN" altLang="en-US" dirty="0"/>
              <a:t>为当前聊天内容添加背景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59832" y="6237312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grpSp>
        <p:nvGrpSpPr>
          <p:cNvPr id="13" name="组合 67"/>
          <p:cNvGrpSpPr>
            <a:grpSpLocks/>
          </p:cNvGrpSpPr>
          <p:nvPr/>
        </p:nvGrpSpPr>
        <p:grpSpPr bwMode="auto">
          <a:xfrm>
            <a:off x="21431" y="836712"/>
            <a:ext cx="1109662" cy="500062"/>
            <a:chOff x="6072198" y="1142984"/>
            <a:chExt cx="1109759" cy="500066"/>
          </a:xfrm>
        </p:grpSpPr>
        <p:pic>
          <p:nvPicPr>
            <p:cNvPr id="1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211960" y="3861048"/>
            <a:ext cx="3573586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var str=$(".chatBody").html();</a:t>
            </a:r>
            <a:endParaRPr lang="zh-CN" altLang="en-US" b="1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691680" y="4869160"/>
            <a:ext cx="4752528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$(".chatBody").html(str+currentStr</a:t>
            </a:r>
            <a:r>
              <a:rPr lang="fr-FR" b="1" dirty="0" smtClean="0"/>
              <a:t>);</a:t>
            </a:r>
            <a:endParaRPr lang="fr-FR" b="1" dirty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691680" y="2286536"/>
            <a:ext cx="6093866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var uName=new Array("</a:t>
            </a:r>
            <a:r>
              <a:rPr lang="zh-CN" altLang="en-US" b="1" dirty="0"/>
              <a:t>时尚伊人</a:t>
            </a:r>
            <a:r>
              <a:rPr lang="en-US" altLang="zh-CN" b="1" dirty="0"/>
              <a:t>","</a:t>
            </a:r>
            <a:r>
              <a:rPr lang="zh-CN" altLang="en-US" b="1" dirty="0"/>
              <a:t>六月奇迹</a:t>
            </a:r>
            <a:r>
              <a:rPr lang="en-US" altLang="zh-CN" b="1" dirty="0"/>
              <a:t>","</a:t>
            </a:r>
            <a:r>
              <a:rPr lang="zh-CN" altLang="en-US" b="1" dirty="0"/>
              <a:t>松松</a:t>
            </a:r>
            <a:r>
              <a:rPr lang="en-US" altLang="zh-CN" b="1" dirty="0"/>
              <a:t>");</a:t>
            </a:r>
            <a:endParaRPr lang="zh-CN" altLang="en-US" b="1" dirty="0"/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335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节点操作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73484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中节点操作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查找节点（前面章节已讲）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创建节点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插入节点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替换节点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复制节点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smtClean="0"/>
              <a:t>创建节点元素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64661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工厂函数</a:t>
            </a:r>
            <a:r>
              <a:rPr lang="en-US" dirty="0" smtClean="0"/>
              <a:t>$()</a:t>
            </a:r>
            <a:r>
              <a:rPr lang="zh-CN" altLang="en-US" dirty="0" smtClean="0"/>
              <a:t>用于获取或创建节点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$(selector)</a:t>
            </a:r>
            <a:r>
              <a:rPr lang="zh-CN" altLang="en-US" dirty="0" smtClean="0"/>
              <a:t>：通过选择器获取节点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$(element)</a:t>
            </a:r>
            <a:r>
              <a:rPr lang="zh-CN" altLang="en-US" dirty="0" smtClean="0"/>
              <a:t>：把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节点转化成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节点</a:t>
            </a:r>
            <a:endParaRPr lang="en-US" dirty="0" smtClean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$(html)</a:t>
            </a:r>
            <a:r>
              <a:rPr lang="zh-CN" altLang="en-US" dirty="0" smtClean="0"/>
              <a:t>：使用</a:t>
            </a:r>
            <a:r>
              <a:rPr lang="en-US" dirty="0" smtClean="0"/>
              <a:t>HTML</a:t>
            </a:r>
            <a:r>
              <a:rPr lang="zh-CN" altLang="en-US" dirty="0" smtClean="0"/>
              <a:t>字符串创建</a:t>
            </a:r>
            <a:r>
              <a:rPr lang="en-US" dirty="0" err="1" smtClean="0"/>
              <a:t>jQuery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9512" y="3911034"/>
            <a:ext cx="8892480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var $newNode=$("&lt;li&gt;&lt;/li</a:t>
            </a:r>
            <a:r>
              <a:rPr lang="fr-FR" sz="2000" b="1" dirty="0" smtClean="0"/>
              <a:t>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 smtClean="0"/>
              <a:t> var </a:t>
            </a:r>
            <a:r>
              <a:rPr lang="fr-FR" sz="2000" b="1" dirty="0"/>
              <a:t>$newNode1=$("&lt;li&gt;</a:t>
            </a:r>
            <a:r>
              <a:rPr lang="zh-CN" altLang="en-US" sz="2000" b="1" dirty="0"/>
              <a:t>你喜欢哪些冬季运动项目？</a:t>
            </a:r>
            <a:r>
              <a:rPr lang="en-US" altLang="zh-CN" sz="2000" b="1" dirty="0"/>
              <a:t>&lt;/</a:t>
            </a:r>
            <a:r>
              <a:rPr lang="fr-FR" sz="2000" b="1" dirty="0"/>
              <a:t>li</a:t>
            </a:r>
            <a:r>
              <a:rPr lang="fr-FR" sz="2000" b="1" dirty="0" smtClean="0"/>
              <a:t>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 smtClean="0"/>
              <a:t>var </a:t>
            </a:r>
            <a:r>
              <a:rPr lang="fr-FR" sz="2000" b="1" dirty="0"/>
              <a:t>$newNode2=$("&lt;li title='last'&gt;</a:t>
            </a:r>
            <a:r>
              <a:rPr lang="zh-CN" altLang="en-US" sz="2000" b="1" dirty="0"/>
              <a:t>北京申办冬奥会是再合适不过了！</a:t>
            </a:r>
            <a:r>
              <a:rPr lang="en-US" altLang="zh-CN" sz="2000" b="1" dirty="0"/>
              <a:t>&lt;/</a:t>
            </a:r>
            <a:r>
              <a:rPr lang="fr-FR" sz="2000" b="1" dirty="0"/>
              <a:t>li</a:t>
            </a:r>
            <a:r>
              <a:rPr lang="fr-FR" sz="2000" b="1" dirty="0" smtClean="0"/>
              <a:t>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4067944" y="5589240"/>
            <a:ext cx="3744416" cy="428625"/>
          </a:xfrm>
          <a:prstGeom prst="borderCallout1">
            <a:avLst>
              <a:gd name="adj1" fmla="val -108004"/>
              <a:gd name="adj2" fmla="val -11704"/>
              <a:gd name="adj3" fmla="val 54825"/>
              <a:gd name="adj4" fmla="val -12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创建含文本与属性</a:t>
            </a:r>
            <a:r>
              <a:rPr lang="fr-FR" b="1" kern="0" dirty="0">
                <a:solidFill>
                  <a:schemeClr val="bg1"/>
                </a:solidFill>
                <a:latin typeface="+mn-ea"/>
                <a:ea typeface="+mn-ea"/>
              </a:rPr>
              <a:t>&lt;li&gt;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元素节点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7125" y="70634"/>
            <a:ext cx="2757488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插入节点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6303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元素内部插入子节点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53377"/>
              </p:ext>
            </p:extLst>
          </p:nvPr>
        </p:nvGraphicFramePr>
        <p:xfrm>
          <a:off x="1003276" y="1861716"/>
          <a:ext cx="7821512" cy="390994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64928"/>
                <a:gridCol w="5256584"/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A).append(B)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追加到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$("ul").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A).appendTo(B)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表示把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追加到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$newNode1.appendTo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A). prepend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前置插入到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ul"). prepend 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A). prependTo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置插入到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 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prependTo 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插入节点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6303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元素外部插入同辈节点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74257"/>
              </p:ext>
            </p:extLst>
          </p:nvPr>
        </p:nvGraphicFramePr>
        <p:xfrm>
          <a:off x="899592" y="1700808"/>
          <a:ext cx="7776864" cy="383619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600838"/>
                <a:gridCol w="5176026"/>
              </a:tblGrid>
              <a:tr h="502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$(A).after (B)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插入到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$("ul").after($newNode1);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insertAfter(content)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insertAfter (B)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插入到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$newNode1.insertAfter("ul");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before (B)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插入至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$("ul").before($newNode1);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insertBefore(content)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insertBefore (B)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插入到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$newNode1.insertBefore("ul");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6072188"/>
            <a:ext cx="3942184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2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206324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：祝福冬奥</a:t>
              </a:r>
            </a:p>
          </p:txBody>
        </p:sp>
      </p:grpSp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删除节点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322267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sz="2600" dirty="0" err="1">
                <a:cs typeface="+mn-cs"/>
              </a:rPr>
              <a:t>jQuery</a:t>
            </a:r>
            <a:r>
              <a:rPr lang="zh-CN" altLang="en-US" sz="2600" dirty="0">
                <a:cs typeface="+mn-cs"/>
              </a:rPr>
              <a:t>提供了三种删除节点的方法</a:t>
            </a:r>
            <a:endParaRPr lang="en-US" altLang="zh-CN" sz="26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remove()</a:t>
            </a:r>
            <a:r>
              <a:rPr lang="zh-CN" altLang="en-US" dirty="0"/>
              <a:t>：删除整个节点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dirty="0" smtClean="0"/>
              <a:t>empty</a:t>
            </a:r>
            <a:r>
              <a:rPr lang="en-US" dirty="0"/>
              <a:t>()</a:t>
            </a:r>
            <a:r>
              <a:rPr lang="zh-CN" altLang="en-US" dirty="0"/>
              <a:t>：清空节点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detach</a:t>
            </a:r>
            <a:r>
              <a:rPr lang="en-US" altLang="zh-CN" dirty="0"/>
              <a:t>()</a:t>
            </a:r>
            <a:r>
              <a:rPr lang="zh-CN" altLang="en-US" dirty="0"/>
              <a:t>：删除整个节点，保留元素的绑定事件、附加的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5220072" y="1835532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$(selector).remove([expr</a:t>
            </a:r>
            <a:r>
              <a:rPr lang="fr-FR" sz="2000" b="1" dirty="0" smtClean="0"/>
              <a:t>])</a:t>
            </a:r>
            <a:r>
              <a:rPr lang="en-US" sz="2000" b="1" dirty="0" smtClean="0"/>
              <a:t>;</a:t>
            </a:r>
            <a:endParaRPr lang="zh-CN" altLang="en-US" sz="2000" b="1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220072" y="2445132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$(selector).empty</a:t>
            </a:r>
            <a:r>
              <a:rPr lang="fr-FR" sz="2000" b="1" dirty="0" smtClean="0"/>
              <a:t>();</a:t>
            </a:r>
            <a:endParaRPr lang="fr-FR" sz="2000" b="1" dirty="0"/>
          </a:p>
        </p:txBody>
      </p:sp>
      <p:pic>
        <p:nvPicPr>
          <p:cNvPr id="8194" name="Picture 2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2996952"/>
            <a:ext cx="3485704" cy="312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图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06" y="2996952"/>
            <a:ext cx="310515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914106" y="4005064"/>
            <a:ext cx="3105150" cy="360040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3635896" y="4005064"/>
            <a:ext cx="1278210" cy="1800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357438" y="6240735"/>
            <a:ext cx="3582714" cy="428625"/>
            <a:chOff x="3143240" y="5143512"/>
            <a:chExt cx="4312033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37405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206324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：祝福冬奥</a:t>
              </a:r>
            </a:p>
          </p:txBody>
        </p:sp>
      </p:grpSp>
      <p:sp>
        <p:nvSpPr>
          <p:cNvPr id="2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替换节点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00062"/>
          </a:xfrm>
        </p:spPr>
        <p:txBody>
          <a:bodyPr/>
          <a:lstStyle/>
          <a:p>
            <a:pPr lvl="1">
              <a:defRPr/>
            </a:pPr>
            <a:r>
              <a:rPr lang="fr-FR" dirty="0" smtClean="0"/>
              <a:t>replaceWith()</a:t>
            </a:r>
            <a:r>
              <a:rPr lang="zh-CN" altLang="en-US" dirty="0" smtClean="0"/>
              <a:t>和</a:t>
            </a:r>
            <a:r>
              <a:rPr lang="fr-FR" dirty="0" smtClean="0"/>
              <a:t>replaceAll()</a:t>
            </a:r>
            <a:r>
              <a:rPr lang="zh-CN" altLang="en-US" dirty="0" smtClean="0"/>
              <a:t>用于替换某个节点</a:t>
            </a:r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619672" y="1714500"/>
            <a:ext cx="6984776" cy="7591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 $newNode1=$("&lt;li&gt;</a:t>
            </a:r>
            <a:r>
              <a:rPr lang="zh-CN" altLang="en-US" sz="2000" b="1" dirty="0"/>
              <a:t>你喜欢哪些冬季运动项目？</a:t>
            </a:r>
            <a:r>
              <a:rPr lang="en-US" altLang="zh-CN" sz="2000" b="1" dirty="0"/>
              <a:t>&lt;/</a:t>
            </a:r>
            <a:r>
              <a:rPr lang="en-US" sz="2000" b="1" dirty="0"/>
              <a:t>li&gt;");</a:t>
            </a:r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</a:t>
            </a:r>
            <a:r>
              <a:rPr lang="en-US" sz="2000" b="1" dirty="0" err="1">
                <a:solidFill>
                  <a:srgbClr val="FF0000"/>
                </a:solidFill>
              </a:rPr>
              <a:t>replaceWith</a:t>
            </a:r>
            <a:r>
              <a:rPr lang="en-US" sz="2000" b="1" dirty="0"/>
              <a:t>($newNode1);</a:t>
            </a:r>
            <a:endParaRPr lang="zh-CN" altLang="en-US" sz="200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6143625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28159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：祝福冬奥替换节点</a:t>
              </a:r>
            </a:p>
          </p:txBody>
        </p:sp>
      </p:grp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242342" y="1878985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619672" y="2667000"/>
            <a:ext cx="6984776" cy="4257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$($newNode1).</a:t>
            </a:r>
            <a:r>
              <a:rPr lang="en-US" sz="2000" b="1" dirty="0" err="1">
                <a:solidFill>
                  <a:srgbClr val="FF0000"/>
                </a:solidFill>
              </a:rPr>
              <a:t>replaceAll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(2)");</a:t>
            </a:r>
            <a:endParaRPr lang="zh-CN" altLang="en-US" sz="2000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6135689" y="3286125"/>
            <a:ext cx="3008312" cy="934963"/>
          </a:xfrm>
          <a:prstGeom prst="borderCallout1">
            <a:avLst>
              <a:gd name="adj1" fmla="val -29505"/>
              <a:gd name="adj2" fmla="val -61386"/>
              <a:gd name="adj3" fmla="val 51019"/>
              <a:gd name="adj4" fmla="val 7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两者的关系类似于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append()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en-US" b="1" kern="0" dirty="0" err="1">
                <a:solidFill>
                  <a:schemeClr val="bg1"/>
                </a:solidFill>
                <a:latin typeface="+mn-ea"/>
                <a:ea typeface="+mn-ea"/>
              </a:rPr>
              <a:t>appendTo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 flipV="1">
            <a:off x="5220071" y="2293322"/>
            <a:ext cx="915616" cy="14602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18" name="Picture 2" descr="图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3286125"/>
            <a:ext cx="4287217" cy="272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复制节点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00062"/>
          </a:xfrm>
        </p:spPr>
        <p:txBody>
          <a:bodyPr/>
          <a:lstStyle/>
          <a:p>
            <a:pPr lvl="1">
              <a:defRPr/>
            </a:pPr>
            <a:r>
              <a:rPr lang="en-US" altLang="zh-CN" smtClean="0"/>
              <a:t>clone()</a:t>
            </a:r>
            <a:r>
              <a:rPr lang="zh-CN" altLang="en-US" smtClean="0"/>
              <a:t>用于复制某个节点</a:t>
            </a:r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02086" y="2870934"/>
            <a:ext cx="6614022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(1)").click(function(){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clone(true)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clone(false)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  <a:endParaRPr lang="zh-CN" altLang="en-US" sz="2000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458416" y="1845964"/>
            <a:ext cx="484177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$(selector).clone([</a:t>
            </a:r>
            <a:r>
              <a:rPr lang="en-US" sz="2000" b="1" dirty="0" err="1"/>
              <a:t>includeEvents</a:t>
            </a:r>
            <a:r>
              <a:rPr lang="en-US" sz="2000" b="1" dirty="0" smtClean="0"/>
              <a:t>])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6168727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28729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：祝福冬奥复制节点</a:t>
              </a:r>
            </a:p>
          </p:txBody>
        </p:sp>
      </p:grpSp>
      <p:grpSp>
        <p:nvGrpSpPr>
          <p:cNvPr id="14" name="组合 71"/>
          <p:cNvGrpSpPr>
            <a:grpSpLocks/>
          </p:cNvGrpSpPr>
          <p:nvPr/>
        </p:nvGrpSpPr>
        <p:grpSpPr bwMode="auto">
          <a:xfrm>
            <a:off x="285750" y="1804814"/>
            <a:ext cx="1000125" cy="40005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1" name="线形标注 1 10"/>
          <p:cNvSpPr/>
          <p:nvPr/>
        </p:nvSpPr>
        <p:spPr bwMode="auto">
          <a:xfrm>
            <a:off x="5621163" y="1212948"/>
            <a:ext cx="3020913" cy="824012"/>
          </a:xfrm>
          <a:prstGeom prst="borderCallout1">
            <a:avLst>
              <a:gd name="adj1" fmla="val 85903"/>
              <a:gd name="adj2" fmla="val -18669"/>
              <a:gd name="adj3" fmla="val 50943"/>
              <a:gd name="adj4" fmla="val -101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参数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</a:rPr>
              <a:t>ture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</a:rPr>
              <a:t>flase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复制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事件处理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  <a:ea typeface="+mn-ea"/>
              </a:rPr>
              <a:t>flase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时反之</a:t>
            </a:r>
          </a:p>
        </p:txBody>
      </p:sp>
      <p:grpSp>
        <p:nvGrpSpPr>
          <p:cNvPr id="22" name="组合 70"/>
          <p:cNvGrpSpPr>
            <a:grpSpLocks/>
          </p:cNvGrpSpPr>
          <p:nvPr/>
        </p:nvGrpSpPr>
        <p:grpSpPr bwMode="auto">
          <a:xfrm>
            <a:off x="261938" y="2348880"/>
            <a:ext cx="1000125" cy="414337"/>
            <a:chOff x="1000100" y="2528843"/>
            <a:chExt cx="1000132" cy="414475"/>
          </a:xfrm>
        </p:grpSpPr>
        <p:pic>
          <p:nvPicPr>
            <p:cNvPr id="2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1026" name="Picture 2" descr="F:\2016年工作\ACCP8.0产品开发\jQuery\案例源码\chapter08\Chapter08\图8.2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52" y="2379149"/>
            <a:ext cx="3579539" cy="36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右中括号 29"/>
          <p:cNvSpPr/>
          <p:nvPr/>
        </p:nvSpPr>
        <p:spPr bwMode="auto">
          <a:xfrm>
            <a:off x="8418111" y="3531277"/>
            <a:ext cx="401091" cy="1368152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右中括号 33"/>
          <p:cNvSpPr/>
          <p:nvPr/>
        </p:nvSpPr>
        <p:spPr bwMode="auto">
          <a:xfrm flipH="1">
            <a:off x="5456531" y="4850279"/>
            <a:ext cx="250553" cy="913246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右中括号 34"/>
          <p:cNvSpPr/>
          <p:nvPr/>
        </p:nvSpPr>
        <p:spPr bwMode="auto">
          <a:xfrm>
            <a:off x="8418111" y="3959843"/>
            <a:ext cx="287162" cy="1368152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408677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列举至少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种常用的鼠标或键盘事件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当元素获得焦点时将触发什么事件？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bind()</a:t>
            </a:r>
            <a:r>
              <a:rPr lang="zh-CN" altLang="en-US" dirty="0" smtClean="0"/>
              <a:t>方法有什么作用？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页面中有一个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，编写代码隐藏此元素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grpSp>
        <p:nvGrpSpPr>
          <p:cNvPr id="15365" name="组合 4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536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049" y="4797152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285728"/>
            <a:ext cx="2592412" cy="523220"/>
          </a:xfrm>
        </p:spPr>
        <p:txBody>
          <a:bodyPr/>
          <a:lstStyle/>
          <a:p>
            <a:r>
              <a:rPr lang="zh-CN" altLang="en-US" dirty="0" smtClean="0"/>
              <a:t>属性操作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获取与设置元素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删除元素属性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9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获取与设置</a:t>
            </a:r>
            <a:r>
              <a:rPr lang="zh-CN" altLang="en-US" dirty="0" smtClean="0"/>
              <a:t>元素</a:t>
            </a:r>
            <a:r>
              <a:rPr dirty="0" smtClean="0"/>
              <a:t>属性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lvl="1">
              <a:defRPr/>
            </a:pPr>
            <a:r>
              <a:rPr lang="en-US" smtClean="0"/>
              <a:t>attr()</a:t>
            </a:r>
            <a:r>
              <a:rPr lang="zh-CN" altLang="en-US" smtClean="0"/>
              <a:t>用来获取与设置元素属性</a:t>
            </a:r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14400" y="2076450"/>
            <a:ext cx="7362056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([name</a:t>
            </a:r>
            <a:r>
              <a:rPr lang="en-US" altLang="zh-CN" sz="2000" b="1" dirty="0" smtClean="0"/>
              <a:t>])</a:t>
            </a:r>
            <a:r>
              <a:rPr lang="fr-FR" altLang="zh-CN" sz="2000" b="1" dirty="0"/>
              <a:t> ;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({[name1:value1</a:t>
            </a:r>
            <a:r>
              <a:rPr lang="en-US" altLang="zh-CN" sz="2000" b="1" dirty="0" smtClean="0"/>
              <a:t>]…[</a:t>
            </a:r>
            <a:r>
              <a:rPr lang="en-US" altLang="zh-CN" sz="2000" b="1" dirty="0" err="1"/>
              <a:t>nameN:valueN</a:t>
            </a:r>
            <a:r>
              <a:rPr lang="en-US" altLang="zh-CN" sz="2000" b="1" dirty="0" smtClean="0"/>
              <a:t>]})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3857625" y="1719262"/>
            <a:ext cx="1650480" cy="428625"/>
          </a:xfrm>
          <a:prstGeom prst="borderCallout1">
            <a:avLst>
              <a:gd name="adj1" fmla="val 126070"/>
              <a:gd name="adj2" fmla="val -19317"/>
              <a:gd name="adj3" fmla="val 44049"/>
              <a:gd name="adj4" fmla="val -269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获取属性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值</a:t>
            </a:r>
          </a:p>
        </p:txBody>
      </p:sp>
      <p:sp>
        <p:nvSpPr>
          <p:cNvPr id="12" name="线形标注 1 11"/>
          <p:cNvSpPr/>
          <p:nvPr/>
        </p:nvSpPr>
        <p:spPr bwMode="auto">
          <a:xfrm>
            <a:off x="4778671" y="2420888"/>
            <a:ext cx="2313609" cy="428625"/>
          </a:xfrm>
          <a:prstGeom prst="borderCallout1">
            <a:avLst>
              <a:gd name="adj1" fmla="val 167552"/>
              <a:gd name="adj2" fmla="val -12145"/>
              <a:gd name="adj3" fmla="val 39817"/>
              <a:gd name="adj4" fmla="val -43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设置多个属性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的值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761824" y="6193889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93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28729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祝福冬奥操作属性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285750" y="1804814"/>
            <a:ext cx="1000125" cy="40005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22338" y="3732035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$(".contain </a:t>
            </a:r>
            <a:r>
              <a:rPr lang="en-US" altLang="zh-CN" sz="2000" b="1" dirty="0" err="1"/>
              <a:t>img</a:t>
            </a:r>
            <a:r>
              <a:rPr lang="en-US" altLang="zh-CN" sz="2000" b="1" dirty="0"/>
              <a:t>").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({width:"200",height:"80"});</a:t>
            </a:r>
            <a:endParaRPr lang="en-US" sz="2000" b="1" dirty="0"/>
          </a:p>
        </p:txBody>
      </p:sp>
      <p:grpSp>
        <p:nvGrpSpPr>
          <p:cNvPr id="25" name="组合 70"/>
          <p:cNvGrpSpPr>
            <a:grpSpLocks/>
          </p:cNvGrpSpPr>
          <p:nvPr/>
        </p:nvGrpSpPr>
        <p:grpSpPr bwMode="auto">
          <a:xfrm>
            <a:off x="284957" y="3717032"/>
            <a:ext cx="1000125" cy="414337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2050" name="Picture 2" descr="F:\2016年工作\ACCP8.0产品开发\jQuery\案例源码\chapter08\Chapter08\图8.26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14" y="4285067"/>
            <a:ext cx="2881318" cy="2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>
            <a:off x="6156176" y="4123432"/>
            <a:ext cx="144016" cy="300856"/>
          </a:xfrm>
          <a:prstGeom prst="straightConnector1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删除元素</a:t>
            </a:r>
            <a:r>
              <a:rPr dirty="0" smtClean="0"/>
              <a:t>属性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846426"/>
          </a:xfrm>
        </p:spPr>
        <p:txBody>
          <a:bodyPr/>
          <a:lstStyle/>
          <a:p>
            <a:r>
              <a:rPr lang="en-US" altLang="zh-CN" dirty="0" err="1"/>
              <a:t>removeAttr</a:t>
            </a:r>
            <a:r>
              <a:rPr lang="en-US" altLang="zh-CN" dirty="0"/>
              <a:t>()</a:t>
            </a:r>
            <a:r>
              <a:rPr lang="zh-CN" altLang="en-US" dirty="0"/>
              <a:t>用来删除元素的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319411" y="2004839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$(selector).removeAttr(name</a:t>
            </a:r>
            <a:r>
              <a:rPr lang="fr-FR" sz="2000" b="1" dirty="0" smtClean="0"/>
              <a:t>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grpSp>
        <p:nvGrpSpPr>
          <p:cNvPr id="22" name="组合 71"/>
          <p:cNvGrpSpPr>
            <a:grpSpLocks/>
          </p:cNvGrpSpPr>
          <p:nvPr/>
        </p:nvGrpSpPr>
        <p:grpSpPr bwMode="auto">
          <a:xfrm>
            <a:off x="285750" y="1804814"/>
            <a:ext cx="1000125" cy="400050"/>
            <a:chOff x="1000100" y="1801286"/>
            <a:chExt cx="1000132" cy="400110"/>
          </a:xfrm>
        </p:grpSpPr>
        <p:pic>
          <p:nvPicPr>
            <p:cNvPr id="2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500188" y="3302000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/>
              <a:t>$(".contain img").removeAttr("alt");</a:t>
            </a:r>
            <a:endParaRPr lang="en-US" sz="2000" b="1" dirty="0"/>
          </a:p>
        </p:txBody>
      </p:sp>
      <p:grpSp>
        <p:nvGrpSpPr>
          <p:cNvPr id="27" name="组合 70"/>
          <p:cNvGrpSpPr>
            <a:grpSpLocks/>
          </p:cNvGrpSpPr>
          <p:nvPr/>
        </p:nvGrpSpPr>
        <p:grpSpPr bwMode="auto">
          <a:xfrm>
            <a:off x="286197" y="3302000"/>
            <a:ext cx="1000125" cy="414337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线形标注 1 17"/>
          <p:cNvSpPr/>
          <p:nvPr/>
        </p:nvSpPr>
        <p:spPr bwMode="auto">
          <a:xfrm>
            <a:off x="5357936" y="3861048"/>
            <a:ext cx="2786063" cy="428625"/>
          </a:xfrm>
          <a:prstGeom prst="borderCallout1">
            <a:avLst>
              <a:gd name="adj1" fmla="val -66522"/>
              <a:gd name="adj2" fmla="val -22964"/>
              <a:gd name="adj3" fmla="val 51669"/>
              <a:gd name="adj4" fmla="val 5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删除元素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alt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0" name="组合 14"/>
          <p:cNvGrpSpPr>
            <a:grpSpLocks/>
          </p:cNvGrpSpPr>
          <p:nvPr/>
        </p:nvGrpSpPr>
        <p:grpSpPr bwMode="auto">
          <a:xfrm>
            <a:off x="1763688" y="6239510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928729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祝福冬奥操作属性</a:t>
              </a:r>
            </a:p>
          </p:txBody>
        </p:sp>
      </p:grp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347864" y="286077"/>
            <a:ext cx="5616749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制作论坛帖子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307865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创建节点元素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append( )</a:t>
            </a:r>
            <a:r>
              <a:rPr lang="zh-CN" altLang="en-US" dirty="0"/>
              <a:t>向指定节点之后插入节点元素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prepend( )</a:t>
            </a:r>
            <a:r>
              <a:rPr lang="zh-CN" altLang="en-US" dirty="0"/>
              <a:t>向指定节点之前插入节点元素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val</a:t>
            </a:r>
            <a:r>
              <a:rPr lang="en-US" altLang="zh-CN" dirty="0"/>
              <a:t>( )</a:t>
            </a:r>
            <a:r>
              <a:rPr lang="zh-CN" altLang="en-US" dirty="0"/>
              <a:t>获取表单元素的值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显示元素，使用</a:t>
            </a:r>
            <a:r>
              <a:rPr lang="en-US" altLang="zh-CN" dirty="0"/>
              <a:t>hide( )</a:t>
            </a:r>
            <a:r>
              <a:rPr lang="zh-CN" altLang="en-US" dirty="0"/>
              <a:t>隐藏元素</a:t>
            </a:r>
            <a:endParaRPr lang="en-US" altLang="zh-CN" dirty="0" smtClean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14688" y="571500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49553" y="5187962"/>
              <a:ext cx="16466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67"/>
          <p:cNvGrpSpPr>
            <a:grpSpLocks/>
          </p:cNvGrpSpPr>
          <p:nvPr/>
        </p:nvGrpSpPr>
        <p:grpSpPr bwMode="auto">
          <a:xfrm>
            <a:off x="102048" y="764704"/>
            <a:ext cx="1109662" cy="500062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347864" y="286077"/>
            <a:ext cx="5616749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制作论坛帖子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235857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单击我要发贴，弹出发贴</a:t>
            </a:r>
            <a:r>
              <a:rPr lang="zh-CN" altLang="en-US" dirty="0" smtClean="0"/>
              <a:t>界面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标题框中输入标题，选择所属版块，输入帖子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“发布”按钮，新发布的帖子显示在列表的第一个</a:t>
            </a:r>
            <a:r>
              <a:rPr lang="zh-CN" altLang="en-US" dirty="0" smtClean="0"/>
              <a:t>，新</a:t>
            </a:r>
            <a:r>
              <a:rPr lang="zh-CN" altLang="en-US" dirty="0"/>
              <a:t>帖子显示头像、标题、版块和发布时间</a:t>
            </a:r>
            <a:endParaRPr lang="en-US" altLang="zh-CN" dirty="0" smtClean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79764" y="630932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49553" y="5187962"/>
              <a:ext cx="16466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67"/>
          <p:cNvGrpSpPr>
            <a:grpSpLocks/>
          </p:cNvGrpSpPr>
          <p:nvPr/>
        </p:nvGrpSpPr>
        <p:grpSpPr bwMode="auto">
          <a:xfrm>
            <a:off x="102048" y="764704"/>
            <a:ext cx="1109662" cy="500062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3074" name="Picture 2" descr="F:\2016年工作\ACCP8.0产品开发\jQuery\案例源码\chapter08\Chapter08\图8.2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81" y="3573016"/>
            <a:ext cx="344325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2016年工作\ACCP8.0产品开发\jQuery\案例源码\chapter08\Chapter08\图8.28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10" y="3448670"/>
            <a:ext cx="3694984" cy="257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496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462338" y="286077"/>
            <a:ext cx="5502275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制作论坛帖子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40147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使用数组保存发帖者的</a:t>
            </a:r>
            <a:r>
              <a:rPr lang="zh-CN" altLang="en-US" dirty="0" smtClean="0"/>
              <a:t>头像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新的</a:t>
            </a:r>
            <a:r>
              <a:rPr lang="en-US" altLang="zh-CN" dirty="0"/>
              <a:t>&lt;li&gt;</a:t>
            </a:r>
            <a:r>
              <a:rPr lang="zh-CN" altLang="en-US" dirty="0"/>
              <a:t>节点，把头像、标题等内容插入到</a:t>
            </a:r>
            <a:r>
              <a:rPr lang="en-US" altLang="zh-CN" dirty="0"/>
              <a:t>&lt;li&gt;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函数</a:t>
            </a:r>
            <a:r>
              <a:rPr lang="en-US" altLang="zh-CN" dirty="0"/>
              <a:t>floor( )</a:t>
            </a:r>
            <a:r>
              <a:rPr lang="zh-CN" altLang="en-US" dirty="0"/>
              <a:t>和</a:t>
            </a:r>
            <a:r>
              <a:rPr lang="en-US" altLang="zh-CN" dirty="0"/>
              <a:t>random( )</a:t>
            </a:r>
            <a:r>
              <a:rPr lang="zh-CN" altLang="en-US" dirty="0"/>
              <a:t>随机获取发帖者的</a:t>
            </a:r>
            <a:r>
              <a:rPr lang="zh-CN" altLang="en-US" dirty="0" smtClean="0"/>
              <a:t>头像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append( )</a:t>
            </a:r>
            <a:r>
              <a:rPr lang="zh-CN" altLang="en-US" dirty="0"/>
              <a:t>把头像、标题、版块、时间插入到</a:t>
            </a:r>
            <a:r>
              <a:rPr lang="en-US" altLang="zh-CN" dirty="0"/>
              <a:t>&lt;li&gt;</a:t>
            </a:r>
            <a:r>
              <a:rPr lang="zh-CN" altLang="en-US" dirty="0"/>
              <a:t>节点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prepend( )</a:t>
            </a:r>
            <a:r>
              <a:rPr lang="zh-CN" altLang="en-US" dirty="0"/>
              <a:t>把</a:t>
            </a:r>
            <a:r>
              <a:rPr lang="en-US" altLang="zh-CN" dirty="0"/>
              <a:t>&lt;li&gt;</a:t>
            </a:r>
            <a:r>
              <a:rPr lang="zh-CN" altLang="en-US" dirty="0"/>
              <a:t>节点插入到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列表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val</a:t>
            </a:r>
            <a:r>
              <a:rPr lang="en-US" altLang="zh-CN" dirty="0"/>
              <a:t>( )</a:t>
            </a:r>
            <a:r>
              <a:rPr lang="zh-CN" altLang="en-US" dirty="0"/>
              <a:t>清空当前输入框中的内容，并且隐藏发新贴界面</a:t>
            </a:r>
            <a:endParaRPr lang="en-US" altLang="zh-CN" dirty="0" smtClean="0"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14688" y="571500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grpSp>
        <p:nvGrpSpPr>
          <p:cNvPr id="12" name="组合 67"/>
          <p:cNvGrpSpPr>
            <a:grpSpLocks/>
          </p:cNvGrpSpPr>
          <p:nvPr/>
        </p:nvGrpSpPr>
        <p:grpSpPr bwMode="auto">
          <a:xfrm>
            <a:off x="102048" y="764704"/>
            <a:ext cx="1109662" cy="500062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465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r>
              <a:rPr lang="zh-CN" altLang="en-US" dirty="0" smtClean="0"/>
              <a:t>节点遍历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遍历</a:t>
            </a:r>
            <a:r>
              <a:rPr lang="zh-CN" altLang="en-US" dirty="0"/>
              <a:t>子元素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遍历同辈元素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遍历前辈元素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其他遍历方法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9438" y="285750"/>
            <a:ext cx="2035175" cy="523875"/>
          </a:xfrm>
        </p:spPr>
        <p:txBody>
          <a:bodyPr/>
          <a:lstStyle/>
          <a:p>
            <a:pPr>
              <a:defRPr/>
            </a:pPr>
            <a:r>
              <a:rPr smtClean="0"/>
              <a:t>遍历子元素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7150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600" dirty="0">
                <a:cs typeface="+mn-cs"/>
              </a:rPr>
              <a:t>children()</a:t>
            </a:r>
            <a:r>
              <a:rPr lang="zh-CN" altLang="en-US" sz="2600" dirty="0">
                <a:cs typeface="+mn-cs"/>
              </a:rPr>
              <a:t>方法可以用来获取元素的所有子元素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86408" y="2828926"/>
            <a:ext cx="5201816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 $section =$("section").</a:t>
            </a:r>
            <a:r>
              <a:rPr lang="en-US" sz="2000" b="1" dirty="0">
                <a:solidFill>
                  <a:srgbClr val="FF0000"/>
                </a:solidFill>
              </a:rPr>
              <a:t>children</a:t>
            </a:r>
            <a:r>
              <a:rPr lang="en-US" sz="2000" b="1" dirty="0"/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alert($</a:t>
            </a:r>
            <a:r>
              <a:rPr lang="en-US" sz="2000" b="1" dirty="0" err="1"/>
              <a:t>section.length</a:t>
            </a:r>
            <a:r>
              <a:rPr lang="en-US" sz="2000" b="1" dirty="0"/>
              <a:t>);</a:t>
            </a:r>
          </a:p>
        </p:txBody>
      </p:sp>
      <p:sp>
        <p:nvSpPr>
          <p:cNvPr id="11" name="线形标注 1 10"/>
          <p:cNvSpPr/>
          <p:nvPr/>
        </p:nvSpPr>
        <p:spPr bwMode="auto">
          <a:xfrm>
            <a:off x="5767487" y="2187022"/>
            <a:ext cx="3059210" cy="804760"/>
          </a:xfrm>
          <a:prstGeom prst="borderCallout1">
            <a:avLst>
              <a:gd name="adj1" fmla="val 107230"/>
              <a:gd name="adj2" fmla="val -20929"/>
              <a:gd name="adj3" fmla="val 39265"/>
              <a:gd name="adj4" fmla="val 10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</a:t>
            </a:r>
            <a:r>
              <a:rPr lang="en-US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&lt;section&gt;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子元素，但不包含子元素的子元素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016224" y="6240735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199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节点遍历</a:t>
              </a:r>
            </a:p>
          </p:txBody>
        </p:sp>
      </p:grp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19411" y="2004839"/>
            <a:ext cx="4116685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$(selector).children([expr</a:t>
            </a:r>
            <a:r>
              <a:rPr lang="fr-FR" sz="2000" b="1" dirty="0" smtClean="0"/>
              <a:t>])</a:t>
            </a:r>
            <a:r>
              <a:rPr lang="fr-FR" altLang="zh-CN" sz="2000" b="1" dirty="0" smtClean="0"/>
              <a:t>;</a:t>
            </a:r>
            <a:endParaRPr lang="fr-FR" sz="2000" b="1" dirty="0"/>
          </a:p>
        </p:txBody>
      </p:sp>
      <p:grpSp>
        <p:nvGrpSpPr>
          <p:cNvPr id="17" name="组合 71"/>
          <p:cNvGrpSpPr>
            <a:grpSpLocks/>
          </p:cNvGrpSpPr>
          <p:nvPr/>
        </p:nvGrpSpPr>
        <p:grpSpPr bwMode="auto">
          <a:xfrm>
            <a:off x="285750" y="1948830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284957" y="2876254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4098" name="Picture 2" descr="F:\2016年工作\ACCP8.0产品开发\jQuery\案例源码\chapter08\Chapter08\图8.3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68" y="3860797"/>
            <a:ext cx="3452019" cy="23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8\Chapter08\图8.33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12" y="4725144"/>
            <a:ext cx="2367904" cy="11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遍历同辈元素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84641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600" dirty="0" err="1">
                <a:cs typeface="+mn-cs"/>
              </a:rPr>
              <a:t>jQuery</a:t>
            </a:r>
            <a:r>
              <a:rPr lang="zh-CN" altLang="en-US" sz="2600" dirty="0">
                <a:cs typeface="+mn-cs"/>
              </a:rPr>
              <a:t>可以获取紧邻其后、紧邻其前和位于该元素前与后的所有同辈元素</a:t>
            </a:r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40009"/>
              </p:ext>
            </p:extLst>
          </p:nvPr>
        </p:nvGraphicFramePr>
        <p:xfrm>
          <a:off x="827708" y="2596744"/>
          <a:ext cx="7760332" cy="29924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160240"/>
                <a:gridCol w="5600092"/>
              </a:tblGrid>
              <a:tr h="492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next([expr])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用于获取紧邻匹配元素之后的元素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$("li:eq(1)").</a:t>
                      </a:r>
                      <a:r>
                        <a:rPr lang="fr-FR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().addClass("orange");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prev([expr])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用于获取紧邻匹配元素之前的元素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$("li:eq(1)").</a:t>
                      </a:r>
                      <a:r>
                        <a:rPr lang="fr-FR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().addClass("orange");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slibings([expr])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用于获取位于匹配元素前面和后面的所有同辈元素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$("li:eq(1)").</a:t>
                      </a:r>
                      <a:r>
                        <a:rPr lang="fr-FR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siblings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().addClass("orange");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6024711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2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节点遍历</a:t>
              </a:r>
            </a:p>
          </p:txBody>
        </p:sp>
      </p:grp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39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19985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制作今日团购模块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简易聊天框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论坛帖子页面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凡客诚品帮助中心页面</a:t>
            </a:r>
            <a:endParaRPr lang="en-US" altLang="zh-CN" dirty="0" smtClean="0"/>
          </a:p>
        </p:txBody>
      </p:sp>
      <p:pic>
        <p:nvPicPr>
          <p:cNvPr id="1026" name="Picture 2" descr="F:\2016年工作\ACCP8.0产品开发\jQuery\案例源码\chapter08\Chapter08\图8.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45147"/>
            <a:ext cx="8145609" cy="30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2016年工作\ACCP8.0产品开发\jQuery\案例源码\chapter08\Chapter08\图8.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06" y="2419724"/>
            <a:ext cx="5041495" cy="39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:\2016年工作\ACCP8.0产品开发\jQuery\案例源码\chapter08\Chapter08\图8.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636912"/>
            <a:ext cx="4868303" cy="392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F:\2016年工作\ACCP8.0产品开发\jQuery\案例源码\chapter08\Chapter08\图8.37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141291"/>
            <a:ext cx="3352723" cy="37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smtClean="0"/>
              <a:t>遍历前辈元素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21456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中可以遍历前辈元素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parent()</a:t>
            </a:r>
            <a:r>
              <a:rPr lang="zh-CN" altLang="en-US" dirty="0" smtClean="0"/>
              <a:t>：获取元素的父级元素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en-US" dirty="0" smtClean="0"/>
              <a:t>parents()</a:t>
            </a:r>
            <a:r>
              <a:rPr lang="zh-CN" altLang="en-US" dirty="0" smtClean="0"/>
              <a:t>：元素元素的祖先元素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6096719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04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节点遍历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86407" y="3429000"/>
            <a:ext cx="6137921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parents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</p:txBody>
      </p: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284957" y="3476328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785813" y="5044405"/>
            <a:ext cx="7645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fr-FR" altLang="en-US" sz="2600" b="1" dirty="0">
                <a:ea typeface="微软雅黑" pitchFamily="34" charset="-122"/>
              </a:rPr>
              <a:t>jQuery</a:t>
            </a:r>
            <a:r>
              <a:rPr lang="zh-CN" altLang="en-US" sz="2600" b="1" dirty="0">
                <a:ea typeface="微软雅黑" pitchFamily="34" charset="-122"/>
              </a:rPr>
              <a:t>中提供</a:t>
            </a:r>
            <a:r>
              <a:rPr lang="zh-CN" altLang="en-US" sz="2600" b="1" dirty="0" smtClean="0">
                <a:ea typeface="微软雅黑" pitchFamily="34" charset="-122"/>
              </a:rPr>
              <a:t>了</a:t>
            </a:r>
            <a:r>
              <a:rPr lang="fr-FR" altLang="en-US" sz="2600" b="1" dirty="0" smtClean="0">
                <a:ea typeface="微软雅黑" pitchFamily="34" charset="-122"/>
              </a:rPr>
              <a:t>find</a:t>
            </a:r>
            <a:r>
              <a:rPr lang="fr-FR" altLang="en-US" sz="2600" b="1" dirty="0">
                <a:ea typeface="微软雅黑" pitchFamily="34" charset="-122"/>
              </a:rPr>
              <a:t>()</a:t>
            </a:r>
            <a:r>
              <a:rPr lang="zh-CN" altLang="en-US" sz="2600" b="1" dirty="0">
                <a:ea typeface="微软雅黑" pitchFamily="34" charset="-122"/>
              </a:rPr>
              <a:t>、</a:t>
            </a:r>
            <a:r>
              <a:rPr lang="fr-FR" altLang="en-US" sz="2600" b="1" dirty="0">
                <a:ea typeface="微软雅黑" pitchFamily="34" charset="-122"/>
              </a:rPr>
              <a:t>filter()</a:t>
            </a:r>
            <a:r>
              <a:rPr lang="zh-CN" altLang="en-US" sz="2600" b="1" dirty="0">
                <a:ea typeface="微软雅黑" pitchFamily="34" charset="-122"/>
              </a:rPr>
              <a:t>等节点操作方法，请登录</a:t>
            </a:r>
            <a:r>
              <a:rPr lang="zh-CN" altLang="en-US" sz="2600" b="1" dirty="0" smtClean="0">
                <a:ea typeface="微软雅黑" pitchFamily="34" charset="-122"/>
              </a:rPr>
              <a:t>青鸟教育云平台</a:t>
            </a:r>
            <a:r>
              <a:rPr lang="zh-CN" altLang="en-US" sz="2600" b="1" dirty="0">
                <a:ea typeface="微软雅黑" pitchFamily="34" charset="-122"/>
              </a:rPr>
              <a:t>进行学习</a:t>
            </a:r>
          </a:p>
        </p:txBody>
      </p:sp>
      <p:grpSp>
        <p:nvGrpSpPr>
          <p:cNvPr id="24" name="组合 56"/>
          <p:cNvGrpSpPr>
            <a:grpSpLocks/>
          </p:cNvGrpSpPr>
          <p:nvPr/>
        </p:nvGrpSpPr>
        <p:grpSpPr bwMode="auto">
          <a:xfrm>
            <a:off x="71438" y="4449092"/>
            <a:ext cx="985837" cy="461963"/>
            <a:chOff x="3786182" y="3824735"/>
            <a:chExt cx="986585" cy="461521"/>
          </a:xfrm>
        </p:grpSpPr>
        <p:sp>
          <p:nvSpPr>
            <p:cNvPr id="25" name="TextBox 24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6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24" y="286077"/>
            <a:ext cx="3478189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其他</a:t>
            </a:r>
            <a:r>
              <a:rPr dirty="0" smtClean="0"/>
              <a:t>遍</a:t>
            </a:r>
            <a:r>
              <a:rPr lang="zh-CN" altLang="en-US" dirty="0" smtClean="0"/>
              <a:t>历方法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70239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each( 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：</a:t>
            </a:r>
            <a:r>
              <a:rPr lang="zh-CN" altLang="en-US" dirty="0"/>
              <a:t>规定为每个匹配元素规定运行的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6237312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04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868848" y="5187962"/>
              <a:ext cx="357664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：节点遍历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each()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19411" y="2201089"/>
            <a:ext cx="5700861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$(selector).each(function(index,element</a:t>
            </a:r>
            <a:r>
              <a:rPr lang="fr-FR" sz="2000" b="1" dirty="0" smtClean="0"/>
              <a:t>))</a:t>
            </a:r>
            <a:r>
              <a:rPr lang="fr-FR" altLang="zh-CN" sz="2000" b="1" dirty="0"/>
              <a:t> ;</a:t>
            </a:r>
            <a:endParaRPr lang="fr-FR" sz="2000" b="1" dirty="0"/>
          </a:p>
        </p:txBody>
      </p:sp>
      <p:grpSp>
        <p:nvGrpSpPr>
          <p:cNvPr id="20" name="组合 71"/>
          <p:cNvGrpSpPr>
            <a:grpSpLocks/>
          </p:cNvGrpSpPr>
          <p:nvPr/>
        </p:nvGrpSpPr>
        <p:grpSpPr bwMode="auto">
          <a:xfrm>
            <a:off x="285750" y="2145080"/>
            <a:ext cx="1000125" cy="40005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线形标注 1 22"/>
          <p:cNvSpPr/>
          <p:nvPr/>
        </p:nvSpPr>
        <p:spPr bwMode="auto">
          <a:xfrm>
            <a:off x="4572000" y="1679191"/>
            <a:ext cx="1828849" cy="521898"/>
          </a:xfrm>
          <a:prstGeom prst="borderCallout1">
            <a:avLst>
              <a:gd name="adj1" fmla="val 143731"/>
              <a:gd name="adj2" fmla="val 4070"/>
              <a:gd name="adj3" fmla="val 90367"/>
              <a:gd name="adj4" fmla="val 935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选择器的位置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4929188" y="2756760"/>
            <a:ext cx="1471661" cy="521898"/>
          </a:xfrm>
          <a:prstGeom prst="borderCallout1">
            <a:avLst>
              <a:gd name="adj1" fmla="val -36343"/>
              <a:gd name="adj2" fmla="val 34274"/>
              <a:gd name="adj3" fmla="val 7631"/>
              <a:gd name="adj4" fmla="val 4819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当前的元素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386408" y="3429000"/>
            <a:ext cx="5201816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img</a:t>
            </a:r>
            <a:r>
              <a:rPr lang="en-US" sz="2000" b="1" dirty="0"/>
              <a:t>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$("li").</a:t>
            </a:r>
            <a:r>
              <a:rPr lang="en-US" sz="2000" b="1" dirty="0">
                <a:solidFill>
                  <a:srgbClr val="FF0000"/>
                </a:solidFill>
              </a:rPr>
              <a:t>each</a:t>
            </a:r>
            <a:r>
              <a:rPr lang="en-US" sz="2000" b="1" dirty="0"/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str</a:t>
            </a:r>
            <a:r>
              <a:rPr lang="en-US" sz="2000" b="1" dirty="0"/>
              <a:t>=$(this).text()+"&lt;</a:t>
            </a:r>
            <a:r>
              <a:rPr lang="en-US" sz="2000" b="1" dirty="0" err="1"/>
              <a:t>br</a:t>
            </a:r>
            <a:r>
              <a:rPr lang="en-US" sz="2000" b="1" dirty="0"/>
              <a:t>&gt;";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$("section").append(</a:t>
            </a:r>
            <a:r>
              <a:rPr lang="en-US" sz="2000" b="1" dirty="0" err="1"/>
              <a:t>str</a:t>
            </a:r>
            <a:r>
              <a:rPr lang="en-US" sz="2000" b="1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});</a:t>
            </a:r>
          </a:p>
        </p:txBody>
      </p:sp>
      <p:grpSp>
        <p:nvGrpSpPr>
          <p:cNvPr id="26" name="组合 70"/>
          <p:cNvGrpSpPr>
            <a:grpSpLocks/>
          </p:cNvGrpSpPr>
          <p:nvPr/>
        </p:nvGrpSpPr>
        <p:grpSpPr bwMode="auto">
          <a:xfrm>
            <a:off x="284957" y="3476328"/>
            <a:ext cx="1000125" cy="414337"/>
            <a:chOff x="1000100" y="2528843"/>
            <a:chExt cx="1000132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5122" name="Picture 2" descr="F:\2016年工作\ACCP8.0产品开发\jQuery\案例源码\chapter08\Chapter08\图8.34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55224"/>
            <a:ext cx="2736304" cy="2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41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24" y="286077"/>
            <a:ext cx="3478189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其他</a:t>
            </a:r>
            <a:r>
              <a:rPr dirty="0" smtClean="0"/>
              <a:t>遍</a:t>
            </a:r>
            <a:r>
              <a:rPr lang="zh-CN" altLang="en-US" dirty="0" smtClean="0"/>
              <a:t>历方法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70239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end( </a:t>
            </a:r>
            <a:r>
              <a:rPr lang="en-US" altLang="zh-CN" dirty="0" smtClean="0"/>
              <a:t>)</a:t>
            </a:r>
            <a:r>
              <a:rPr lang="zh-CN" altLang="en-US" dirty="0"/>
              <a:t>：结束当前链条中的最近的筛选操作，并将匹配元素集还原为之前的状态</a:t>
            </a:r>
            <a:endParaRPr lang="en-US" altLang="zh-CN" dirty="0" smtClean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6237312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04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868848" y="5187962"/>
              <a:ext cx="357664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节点遍历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end()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04163" y="2636912"/>
            <a:ext cx="8756997" cy="1938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$(".contain :header").</a:t>
            </a:r>
            <a:r>
              <a:rPr lang="en-US" sz="2000" b="1" dirty="0" err="1"/>
              <a:t>css</a:t>
            </a:r>
            <a:r>
              <a:rPr lang="en-US" sz="2000" b="1" dirty="0"/>
              <a:t>({"background":"#2a65ba","color":"#</a:t>
            </a:r>
            <a:r>
              <a:rPr lang="en-US" sz="2000" b="1" dirty="0" err="1"/>
              <a:t>ffffff</a:t>
            </a:r>
            <a:r>
              <a:rPr lang="en-US" sz="2000" b="1" dirty="0"/>
              <a:t>"});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li").first().</a:t>
            </a:r>
            <a:r>
              <a:rPr lang="en-US" sz="2000" b="1" dirty="0" err="1"/>
              <a:t>css</a:t>
            </a:r>
            <a:r>
              <a:rPr lang="en-US" sz="2000" b="1" dirty="0"/>
              <a:t>("background","#b8e7f9</a:t>
            </a:r>
            <a:r>
              <a:rPr lang="en-US" sz="2000" b="1" dirty="0" smtClean="0"/>
              <a:t>").</a:t>
            </a:r>
            <a:r>
              <a:rPr lang="en-US" sz="2000" b="1" dirty="0" smtClean="0">
                <a:solidFill>
                  <a:srgbClr val="FF0000"/>
                </a:solidFill>
              </a:rPr>
              <a:t>end</a:t>
            </a:r>
            <a:r>
              <a:rPr lang="en-US" sz="2000" b="1" dirty="0"/>
              <a:t>().last</a:t>
            </a:r>
            <a:r>
              <a:rPr lang="en-US" sz="2000" b="1" dirty="0" smtClean="0"/>
              <a:t>().</a:t>
            </a:r>
            <a:r>
              <a:rPr lang="en-US" sz="2000" b="1" dirty="0" err="1" smtClean="0"/>
              <a:t>css</a:t>
            </a:r>
            <a:r>
              <a:rPr lang="en-US" sz="2000" b="1" dirty="0" smtClean="0"/>
              <a:t> ("</a:t>
            </a:r>
            <a:r>
              <a:rPr lang="en-US" sz="2000" b="1" dirty="0"/>
              <a:t>background","#d3f4b5");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li:last</a:t>
            </a:r>
            <a:r>
              <a:rPr lang="en-US" sz="2000" b="1" dirty="0"/>
              <a:t>").</a:t>
            </a:r>
            <a:r>
              <a:rPr lang="en-US" sz="2000" b="1" dirty="0" err="1"/>
              <a:t>css</a:t>
            </a:r>
            <a:r>
              <a:rPr lang="en-US" sz="2000" b="1" dirty="0"/>
              <a:t>("</a:t>
            </a:r>
            <a:r>
              <a:rPr lang="en-US" sz="2000" b="1" dirty="0" err="1"/>
              <a:t>border","none</a:t>
            </a:r>
            <a:r>
              <a:rPr lang="en-US" sz="2000" b="1" dirty="0"/>
              <a:t>");</a:t>
            </a:r>
          </a:p>
        </p:txBody>
      </p:sp>
      <p:grpSp>
        <p:nvGrpSpPr>
          <p:cNvPr id="26" name="组合 70"/>
          <p:cNvGrpSpPr>
            <a:grpSpLocks/>
          </p:cNvGrpSpPr>
          <p:nvPr/>
        </p:nvGrpSpPr>
        <p:grpSpPr bwMode="auto">
          <a:xfrm>
            <a:off x="84932" y="2061816"/>
            <a:ext cx="1000125" cy="414337"/>
            <a:chOff x="1000100" y="2528843"/>
            <a:chExt cx="1000132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6146" name="Picture 2" descr="F:\2016年工作\ACCP8.0产品开发\jQuery\案例源码\chapter08\Chapter08\图8.3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59" y="4005064"/>
            <a:ext cx="3232335" cy="20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42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CSS-DOM</a:t>
            </a:r>
            <a:r>
              <a:rPr smtClean="0"/>
              <a:t>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8464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除</a:t>
            </a:r>
            <a:r>
              <a:rPr lang="fr-FR" dirty="0" smtClean="0"/>
              <a:t>css()</a:t>
            </a:r>
            <a:r>
              <a:rPr lang="zh-CN" altLang="en-US" dirty="0" smtClean="0"/>
              <a:t>外，还有获取和设置元素高度、宽度等的样式操作方法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44976"/>
              </p:ext>
            </p:extLst>
          </p:nvPr>
        </p:nvGraphicFramePr>
        <p:xfrm>
          <a:off x="251520" y="2132856"/>
          <a:ext cx="8640960" cy="400502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92288"/>
                <a:gridCol w="6048672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css()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设置或返回匹配元素的样式属性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height([value])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设置或返回匹配元素的高度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width([value])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设置或返回匹配元素的宽度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offset([value])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返回以像素为单位的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坐标。仅对可见元素有效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offsetParent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返回最近的已定位祖先元素。定位元素指的是元素的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position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值被设置为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absolute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position( 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返回第一个匹配元素相对于父元素的位置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scrollLeft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([position])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参数可选。设置或返回匹配元素相对滚动条左侧的偏移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scrollTop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([position])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参数可选。设置或返回匹配元素相对滚动条顶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1835696" y="6281786"/>
            <a:ext cx="5238328" cy="428625"/>
            <a:chOff x="3143240" y="5143512"/>
            <a:chExt cx="4598811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572291" y="5187962"/>
              <a:ext cx="41697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：随鼠标滚动的广告图片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43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979613" y="285750"/>
            <a:ext cx="69850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制作凡客诚品帮助中心页面</a:t>
            </a:r>
            <a:r>
              <a:rPr lang="en-US" altLang="zh-CN" dirty="0" smtClean="0"/>
              <a:t>2-1</a:t>
            </a:r>
            <a:endParaRPr dirty="0" smtClean="0"/>
          </a:p>
        </p:txBody>
      </p:sp>
      <p:grpSp>
        <p:nvGrpSpPr>
          <p:cNvPr id="46084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608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19985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左导航，当前二级菜单项展开时，其余导航项关闭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帮助中心，文本框获得焦点时，默认文字消失，失去焦点时，再次显示文字</a:t>
            </a:r>
          </a:p>
        </p:txBody>
      </p:sp>
      <p:pic>
        <p:nvPicPr>
          <p:cNvPr id="46085" name="Picture 2" descr="上机练习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384376" cy="39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19"/>
          <p:cNvGrpSpPr>
            <a:grpSpLocks/>
          </p:cNvGrpSpPr>
          <p:nvPr/>
        </p:nvGrpSpPr>
        <p:grpSpPr bwMode="auto">
          <a:xfrm>
            <a:off x="1907704" y="5880695"/>
            <a:ext cx="2786062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4249553" y="5187962"/>
              <a:ext cx="16466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44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63713" y="285750"/>
            <a:ext cx="72009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制作凡客诚品帮助中心页面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40147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购物</a:t>
            </a:r>
            <a:r>
              <a:rPr lang="zh-CN" altLang="en-US" dirty="0"/>
              <a:t>流程，鼠标指针移过时，当前项高亮显示，鼠标指针移至父元素或祖先元素时，依旧高亮，只有当鼠标指针移至其同辈元素时，同辈元素高亮，而去掉该元素高亮</a:t>
            </a:r>
            <a:r>
              <a:rPr lang="zh-CN" altLang="en-US" dirty="0" smtClean="0"/>
              <a:t>样式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问题解决，选中按钮</a:t>
            </a:r>
            <a:r>
              <a:rPr lang="zh-CN" altLang="en-US" dirty="0"/>
              <a:t>“未解决”</a:t>
            </a:r>
            <a:r>
              <a:rPr lang="zh-CN" altLang="en-US" dirty="0" smtClean="0"/>
              <a:t>时显示相关内容</a:t>
            </a:r>
            <a:endParaRPr lang="zh-CN" altLang="en-US" dirty="0"/>
          </a:p>
        </p:txBody>
      </p:sp>
      <p:grpSp>
        <p:nvGrpSpPr>
          <p:cNvPr id="47109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71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788024" y="6277423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F:\2016年工作\ACCP8.0产品开发\jQuery\案例源码\chapter08\Chapter08\图8.3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957"/>
            <a:ext cx="2041265" cy="28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2016年工作\ACCP8.0产品开发\jQuery\案例源码\chapter08\Chapter08\图8.4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6" y="3624728"/>
            <a:ext cx="449257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45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46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046169" y="285750"/>
            <a:ext cx="1918444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1907705" y="927299"/>
            <a:ext cx="124271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样式操作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内容操作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节点操作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属性操作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节点遍历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2" name="AutoShape 3"/>
          <p:cNvSpPr>
            <a:spLocks/>
          </p:cNvSpPr>
          <p:nvPr/>
        </p:nvSpPr>
        <p:spPr bwMode="auto">
          <a:xfrm>
            <a:off x="3060724" y="836712"/>
            <a:ext cx="201591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3" name="TextBox 11"/>
          <p:cNvSpPr txBox="1">
            <a:spLocks noChangeArrowheads="1"/>
          </p:cNvSpPr>
          <p:nvPr/>
        </p:nvSpPr>
        <p:spPr bwMode="auto">
          <a:xfrm>
            <a:off x="3275856" y="2663041"/>
            <a:ext cx="3770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查找节点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创建节点元素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插入节点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删除节点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替换节点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复制节点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3245508" y="692696"/>
            <a:ext cx="29826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获取和设置样式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addClass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追加样式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removeClass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移除样式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toggleClass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切换样式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5" name="AutoShape 3"/>
          <p:cNvSpPr>
            <a:spLocks/>
          </p:cNvSpPr>
          <p:nvPr/>
        </p:nvSpPr>
        <p:spPr bwMode="auto">
          <a:xfrm>
            <a:off x="3077559" y="2811636"/>
            <a:ext cx="214313" cy="11934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1" y="2865130"/>
            <a:ext cx="1619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DOM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7" name="AutoShape 3"/>
          <p:cNvSpPr>
            <a:spLocks/>
          </p:cNvSpPr>
          <p:nvPr/>
        </p:nvSpPr>
        <p:spPr bwMode="auto">
          <a:xfrm>
            <a:off x="1547664" y="1044774"/>
            <a:ext cx="357187" cy="44797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060725" y="1933992"/>
            <a:ext cx="201590" cy="6187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245508" y="1805915"/>
            <a:ext cx="2982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html(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代码操作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text(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内容操作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val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属性值操作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60725" y="4318126"/>
            <a:ext cx="184783" cy="4070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245508" y="4212377"/>
            <a:ext cx="29826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attr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获取和设置元素属性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removeAttr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删除元素属性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3077559" y="4927818"/>
            <a:ext cx="214313" cy="11934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3275856" y="4725144"/>
            <a:ext cx="5760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遍历子元素：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children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遍历同辈元素：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prev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siblings(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遍历前辈元素：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parents(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其他遍历方法：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each( ) 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end( 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find(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eq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first(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47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6164039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操作网页元素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操作文本与属性值内容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遍历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CSS-DOM</a:t>
            </a:r>
            <a:endParaRPr lang="en-US" altLang="zh-CN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33" y="119675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4880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07530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364502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DOM</a:t>
            </a:r>
            <a:r>
              <a:rPr smtClean="0"/>
              <a:t>操作分类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036247" cy="30718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DOM</a:t>
            </a:r>
            <a:r>
              <a:rPr lang="zh-CN" altLang="en-US" dirty="0" smtClean="0"/>
              <a:t>操作分为三类：</a:t>
            </a:r>
            <a:endParaRPr lang="en-US" altLang="zh-CN" dirty="0" smtClean="0"/>
          </a:p>
          <a:p>
            <a:pPr lvl="1">
              <a:defRPr/>
            </a:pPr>
            <a:r>
              <a:rPr lang="en-US" dirty="0" smtClean="0"/>
              <a:t>DOM Core</a:t>
            </a:r>
            <a:r>
              <a:rPr lang="zh-CN" altLang="en-US" dirty="0" smtClean="0"/>
              <a:t>：任何一种支持</a:t>
            </a:r>
            <a:r>
              <a:rPr lang="en-US" dirty="0" smtClean="0"/>
              <a:t>DOM</a:t>
            </a:r>
            <a:r>
              <a:rPr lang="zh-CN" altLang="en-US" dirty="0" smtClean="0"/>
              <a:t>的编程语言都可以使用它，如</a:t>
            </a:r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</a:p>
          <a:p>
            <a:pPr lvl="1">
              <a:defRPr/>
            </a:pPr>
            <a:r>
              <a:rPr lang="en-US" dirty="0" smtClean="0"/>
              <a:t>HTML-DOM</a:t>
            </a:r>
            <a:r>
              <a:rPr lang="zh-CN" altLang="en-US" dirty="0" smtClean="0"/>
              <a:t>：用于处理</a:t>
            </a:r>
            <a:r>
              <a:rPr lang="en-US" dirty="0" smtClean="0"/>
              <a:t>HTML</a:t>
            </a:r>
            <a:r>
              <a:rPr lang="zh-CN" altLang="en-US" dirty="0" smtClean="0"/>
              <a:t>文档，如</a:t>
            </a:r>
            <a:r>
              <a:rPr lang="en-US" dirty="0" err="1" smtClean="0"/>
              <a:t>document.forms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CSS-DOM</a:t>
            </a:r>
            <a:r>
              <a:rPr lang="zh-CN" altLang="en-US" dirty="0" smtClean="0"/>
              <a:t>：用于操作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，如</a:t>
            </a:r>
            <a:r>
              <a:rPr lang="en-US" dirty="0" err="1" smtClean="0"/>
              <a:t>element.style.color</a:t>
            </a:r>
            <a:r>
              <a:rPr lang="en-US" dirty="0" smtClean="0"/>
              <a:t>="green"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5813" y="4881563"/>
            <a:ext cx="7645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JavaScript</a:t>
            </a:r>
            <a:r>
              <a:rPr lang="zh-CN" altLang="en-US" sz="2600" b="1" dirty="0">
                <a:ea typeface="微软雅黑" pitchFamily="34" charset="-122"/>
              </a:rPr>
              <a:t>用于对</a:t>
            </a:r>
            <a:r>
              <a:rPr lang="en-US" altLang="zh-CN" sz="2600" b="1" dirty="0">
                <a:ea typeface="微软雅黑" pitchFamily="34" charset="-122"/>
              </a:rPr>
              <a:t>(x)html</a:t>
            </a:r>
            <a:r>
              <a:rPr lang="zh-CN" altLang="en-US" sz="2600" b="1" dirty="0">
                <a:ea typeface="微软雅黑" pitchFamily="34" charset="-122"/>
              </a:rPr>
              <a:t>文档进行操作，它对这三类</a:t>
            </a:r>
            <a:r>
              <a:rPr lang="en-US" altLang="zh-CN" sz="2600" b="1" dirty="0">
                <a:ea typeface="微软雅黑" pitchFamily="34" charset="-122"/>
              </a:rPr>
              <a:t>DOM</a:t>
            </a:r>
            <a:r>
              <a:rPr lang="zh-CN" altLang="en-US" sz="2600" b="1" dirty="0">
                <a:ea typeface="微软雅黑" pitchFamily="34" charset="-122"/>
              </a:rPr>
              <a:t>操作都提供了支持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71438" y="4286250"/>
            <a:ext cx="985837" cy="461963"/>
            <a:chOff x="3786182" y="3824735"/>
            <a:chExt cx="986585" cy="461521"/>
          </a:xfrm>
        </p:grpSpPr>
        <p:sp>
          <p:nvSpPr>
            <p:cNvPr id="7" name="TextBox 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844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3800" y="285750"/>
            <a:ext cx="3960813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中的</a:t>
            </a:r>
            <a:r>
              <a:rPr lang="en-US" smtClean="0"/>
              <a:t>DOM</a:t>
            </a:r>
            <a:r>
              <a:rPr smtClean="0"/>
              <a:t>操作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269581"/>
          </a:xfrm>
        </p:spPr>
        <p:txBody>
          <a:bodyPr/>
          <a:lstStyle/>
          <a:p>
            <a:pPr>
              <a:lnSpc>
                <a:spcPts val="38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操作进行了封装</a:t>
            </a:r>
            <a:endParaRPr lang="en-US" altLang="zh-CN" dirty="0" smtClean="0"/>
          </a:p>
          <a:p>
            <a:pPr>
              <a:lnSpc>
                <a:spcPts val="38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中的</a:t>
            </a:r>
            <a:r>
              <a:rPr lang="en-US" dirty="0" smtClean="0"/>
              <a:t>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样式操作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内容及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节点操作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节点属性操作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 smtClean="0"/>
              <a:t>节点遍历</a:t>
            </a:r>
            <a:endParaRPr lang="en-US" altLang="zh-CN" dirty="0" smtClean="0"/>
          </a:p>
          <a:p>
            <a:pPr lvl="1">
              <a:lnSpc>
                <a:spcPts val="3800"/>
              </a:lnSpc>
              <a:defRPr/>
            </a:pPr>
            <a:r>
              <a:rPr lang="en-US" dirty="0" smtClean="0"/>
              <a:t>CSS-DOM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71550" y="5786438"/>
            <a:ext cx="7962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“</a:t>
            </a:r>
            <a:r>
              <a:rPr lang="zh-CN" altLang="en-US" sz="2600" b="1" dirty="0">
                <a:ea typeface="微软雅黑" pitchFamily="34" charset="-122"/>
              </a:rPr>
              <a:t>元素</a:t>
            </a:r>
            <a:r>
              <a:rPr lang="en-US" altLang="zh-CN" sz="2600" b="1" dirty="0">
                <a:ea typeface="微软雅黑" pitchFamily="34" charset="-122"/>
              </a:rPr>
              <a:t>”</a:t>
            </a:r>
            <a:r>
              <a:rPr lang="zh-CN" altLang="en-US" sz="2600" b="1" dirty="0">
                <a:ea typeface="微软雅黑" pitchFamily="34" charset="-122"/>
              </a:rPr>
              <a:t>和</a:t>
            </a:r>
            <a:r>
              <a:rPr lang="en-US" altLang="zh-CN" sz="2600" b="1" dirty="0">
                <a:ea typeface="微软雅黑" pitchFamily="34" charset="-122"/>
              </a:rPr>
              <a:t>“</a:t>
            </a:r>
            <a:r>
              <a:rPr lang="zh-CN" altLang="en-US" sz="2600" b="1" dirty="0">
                <a:ea typeface="微软雅黑" pitchFamily="34" charset="-122"/>
              </a:rPr>
              <a:t>节点</a:t>
            </a:r>
            <a:r>
              <a:rPr lang="en-US" altLang="zh-CN" sz="2600" b="1" dirty="0">
                <a:ea typeface="微软雅黑" pitchFamily="34" charset="-122"/>
              </a:rPr>
              <a:t>”</a:t>
            </a:r>
            <a:r>
              <a:rPr lang="zh-CN" altLang="en-US" sz="2600" b="1" dirty="0">
                <a:ea typeface="微软雅黑" pitchFamily="34" charset="-122"/>
              </a:rPr>
              <a:t>含义大同小异，本章并不严格区分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71438" y="5703342"/>
            <a:ext cx="985837" cy="461962"/>
            <a:chOff x="3786182" y="3824735"/>
            <a:chExt cx="986585" cy="461521"/>
          </a:xfrm>
        </p:grpSpPr>
        <p:sp>
          <p:nvSpPr>
            <p:cNvPr id="7" name="TextBox 6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946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39" y="70634"/>
            <a:ext cx="4032573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设置和获取样式值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892231" cy="55837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dirty="0" err="1" smtClean="0"/>
              <a:t>css</a:t>
            </a:r>
            <a:r>
              <a:rPr lang="en-US" dirty="0" smtClean="0"/>
              <a:t>()</a:t>
            </a:r>
            <a:r>
              <a:rPr lang="zh-CN" altLang="en-US" dirty="0" smtClean="0"/>
              <a:t>为指定的元素设置样式值或获取样式值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915121"/>
            <a:ext cx="6858000" cy="1246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</a:t>
            </a:r>
            <a:r>
              <a:rPr lang="en-US" sz="2000" b="1" dirty="0" err="1"/>
              <a:t>name,value</a:t>
            </a:r>
            <a:r>
              <a:rPr lang="en-US" sz="2000" b="1" dirty="0"/>
              <a:t>) </a:t>
            </a:r>
            <a:r>
              <a:rPr lang="fr-FR" altLang="zh-CN" sz="2000" b="1" dirty="0"/>
              <a:t>;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/>
              <a:t>或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({</a:t>
            </a:r>
            <a:r>
              <a:rPr lang="en-US" sz="2000" b="1" dirty="0" err="1"/>
              <a:t>name:value</a:t>
            </a:r>
            <a:r>
              <a:rPr lang="en-US" sz="2000" b="1" dirty="0"/>
              <a:t>, </a:t>
            </a:r>
            <a:r>
              <a:rPr lang="en-US" sz="2000" b="1" dirty="0" err="1"/>
              <a:t>name:value,name:value</a:t>
            </a:r>
            <a:r>
              <a:rPr lang="en-US" sz="2000" b="1" dirty="0" smtClean="0"/>
              <a:t>…})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714750" y="1700808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设置单个属性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671320" y="2504463"/>
            <a:ext cx="2143125" cy="428625"/>
          </a:xfrm>
          <a:prstGeom prst="borderCallout1">
            <a:avLst>
              <a:gd name="adj1" fmla="val 96440"/>
              <a:gd name="adj2" fmla="val -20321"/>
              <a:gd name="adj3" fmla="val 41087"/>
              <a:gd name="adj4" fmla="val -132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同时设置多个属性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214438" y="4576763"/>
            <a:ext cx="735806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$(this).css("border"</a:t>
            </a:r>
            <a:r>
              <a:rPr lang="en-US" sz="2000" b="1" dirty="0"/>
              <a:t>,</a:t>
            </a:r>
            <a:r>
              <a:rPr lang="fr-FR" sz="2000" b="1" dirty="0"/>
              <a:t>"5px solid #f5f5f5");</a:t>
            </a:r>
            <a:endParaRPr lang="zh-CN" altLang="en-US" sz="2000" b="1" dirty="0"/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altLang="zh-CN" sz="2000" b="1" dirty="0"/>
          </a:p>
          <a:p>
            <a:pPr>
              <a:defRPr/>
            </a:pPr>
            <a:r>
              <a:rPr lang="en-US" sz="2000" b="1" dirty="0"/>
              <a:t>$(this).</a:t>
            </a:r>
            <a:r>
              <a:rPr lang="en-US" sz="2000" b="1" dirty="0" err="1"/>
              <a:t>css</a:t>
            </a:r>
            <a:r>
              <a:rPr lang="en-US" sz="2000" b="1" dirty="0"/>
              <a:t>({"border":"5px solid #f5f5f5","</a:t>
            </a:r>
            <a:r>
              <a:rPr lang="en-US" sz="2000" b="1" dirty="0">
                <a:solidFill>
                  <a:srgbClr val="FF0000"/>
                </a:solidFill>
                <a:ea typeface="黑体" pitchFamily="2" charset="-122"/>
              </a:rPr>
              <a:t>opacity</a:t>
            </a:r>
            <a:r>
              <a:rPr lang="en-US" sz="2000" b="1" dirty="0"/>
              <a:t>":"0.5"});</a:t>
            </a:r>
            <a:endParaRPr lang="zh-CN" altLang="en-US" sz="2000" b="1" dirty="0"/>
          </a:p>
        </p:txBody>
      </p:sp>
      <p:sp>
        <p:nvSpPr>
          <p:cNvPr id="10" name="线形标注 1 9"/>
          <p:cNvSpPr/>
          <p:nvPr/>
        </p:nvSpPr>
        <p:spPr bwMode="auto">
          <a:xfrm>
            <a:off x="6778476" y="5731703"/>
            <a:ext cx="1928812" cy="428625"/>
          </a:xfrm>
          <a:prstGeom prst="borderCallout1">
            <a:avLst>
              <a:gd name="adj1" fmla="val -48744"/>
              <a:gd name="adj2" fmla="val -12023"/>
              <a:gd name="adj3" fmla="val 60366"/>
              <a:gd name="adj4" fmla="val 47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设置透明度</a:t>
            </a:r>
          </a:p>
        </p:txBody>
      </p:sp>
      <p:grpSp>
        <p:nvGrpSpPr>
          <p:cNvPr id="11" name="组合 71"/>
          <p:cNvGrpSpPr>
            <a:grpSpLocks/>
          </p:cNvGrpSpPr>
          <p:nvPr/>
        </p:nvGrpSpPr>
        <p:grpSpPr bwMode="auto">
          <a:xfrm>
            <a:off x="179512" y="1814513"/>
            <a:ext cx="1000125" cy="40005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79512" y="4094783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226270" y="3348702"/>
            <a:ext cx="270949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css</a:t>
            </a:r>
            <a:r>
              <a:rPr lang="en-US" b="1" dirty="0" smtClean="0"/>
              <a:t>(name)</a:t>
            </a:r>
            <a:endParaRPr lang="zh-CN" altLang="en-US" dirty="0"/>
          </a:p>
        </p:txBody>
      </p:sp>
      <p:sp>
        <p:nvSpPr>
          <p:cNvPr id="18" name="线形标注 1 17"/>
          <p:cNvSpPr/>
          <p:nvPr/>
        </p:nvSpPr>
        <p:spPr bwMode="auto">
          <a:xfrm>
            <a:off x="3203848" y="3173992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获取属性值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096" y="285750"/>
            <a:ext cx="3528517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追加和移除样式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追加样式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857375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$(selector</a:t>
            </a:r>
            <a:r>
              <a:rPr lang="en-US" sz="2000" b="1" dirty="0" smtClean="0"/>
              <a:t>).</a:t>
            </a:r>
            <a:r>
              <a:rPr lang="en-US" sz="2000" b="1" dirty="0" err="1" smtClean="0"/>
              <a:t>addClass</a:t>
            </a:r>
            <a:r>
              <a:rPr lang="en-US" sz="2000" b="1" dirty="0" smtClean="0"/>
              <a:t>(class)</a:t>
            </a:r>
            <a:r>
              <a:rPr lang="fr-FR" altLang="zh-CN" sz="2000" b="1" dirty="0" smtClean="0"/>
              <a:t>;</a:t>
            </a:r>
            <a:endParaRPr lang="en-US" sz="2000" b="1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/>
              <a:t>或   </a:t>
            </a:r>
            <a:r>
              <a:rPr lang="en-US" altLang="zh-CN" sz="2000" b="1" dirty="0"/>
              <a:t>$(selector</a:t>
            </a:r>
            <a:r>
              <a:rPr lang="en-US" altLang="zh-CN" sz="2000" b="1" dirty="0" smtClean="0"/>
              <a:t>).</a:t>
            </a:r>
            <a:r>
              <a:rPr lang="en-US" sz="2000" b="1" dirty="0" err="1" smtClean="0"/>
              <a:t>addClass</a:t>
            </a:r>
            <a:r>
              <a:rPr lang="en-US" sz="2000" b="1" dirty="0" smtClean="0"/>
              <a:t>(class1 </a:t>
            </a:r>
            <a:r>
              <a:rPr lang="en-US" sz="2000" b="1" dirty="0"/>
              <a:t>class2 … </a:t>
            </a:r>
            <a:r>
              <a:rPr lang="en-US" sz="2000" b="1" dirty="0" err="1"/>
              <a:t>classN</a:t>
            </a:r>
            <a:r>
              <a:rPr lang="en-US" sz="2000" b="1" dirty="0" smtClean="0"/>
              <a:t>)</a:t>
            </a:r>
            <a:r>
              <a:rPr lang="fr-FR" altLang="zh-CN" sz="2000" b="1" dirty="0" smtClean="0"/>
              <a:t>;</a:t>
            </a:r>
            <a:endParaRPr lang="zh-CN" altLang="en-US" sz="200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6240735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32734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追加和移除样式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79512" y="1814513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pic>
        <p:nvPicPr>
          <p:cNvPr id="1026" name="Picture 2" descr="F:\2016年工作\ACCP8.0产品开发\jQuery\案例源码\chapter08\Chapter08\图8.4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55" y="3076232"/>
            <a:ext cx="4181833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8\Chapter08\图8.3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2" y="3076232"/>
            <a:ext cx="3904366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箭头连接符 19"/>
          <p:cNvCxnSpPr>
            <a:stCxn id="1027" idx="3"/>
            <a:endCxn id="1026" idx="1"/>
          </p:cNvCxnSpPr>
          <p:nvPr/>
        </p:nvCxnSpPr>
        <p:spPr bwMode="auto">
          <a:xfrm>
            <a:off x="4295178" y="4275390"/>
            <a:ext cx="487477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626492" y="3343632"/>
            <a:ext cx="5601691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.text{ padding:10px;}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.content {background-color:#FFFF00; 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.border {border:1px dashed #333; }</a:t>
            </a:r>
            <a:endParaRPr lang="zh-CN" altLang="en-US" sz="2000" b="1" dirty="0"/>
          </a:p>
        </p:txBody>
      </p:sp>
      <p:grpSp>
        <p:nvGrpSpPr>
          <p:cNvPr id="23" name="组合 70"/>
          <p:cNvGrpSpPr>
            <a:grpSpLocks/>
          </p:cNvGrpSpPr>
          <p:nvPr/>
        </p:nvGrpSpPr>
        <p:grpSpPr bwMode="auto">
          <a:xfrm>
            <a:off x="179512" y="2869063"/>
            <a:ext cx="1000125" cy="414337"/>
            <a:chOff x="1000100" y="2528843"/>
            <a:chExt cx="1000132" cy="414475"/>
          </a:xfrm>
        </p:grpSpPr>
        <p:pic>
          <p:nvPicPr>
            <p:cNvPr id="2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275856" y="4759984"/>
            <a:ext cx="5184576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     $("</a:t>
            </a:r>
            <a:r>
              <a:rPr lang="en-US" sz="2000" b="1" dirty="0"/>
              <a:t>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border");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/>
              <a:t>});</a:t>
            </a:r>
            <a:endParaRPr lang="zh-CN" altLang="en-US" sz="2000" b="1" dirty="0"/>
          </a:p>
        </p:txBody>
      </p:sp>
      <p:sp>
        <p:nvSpPr>
          <p:cNvPr id="2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D60FA505-BD8D-4340-BEDA-13552D7963EC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</TotalTime>
  <Words>3498</Words>
  <Application>Microsoft Office PowerPoint</Application>
  <PresentationFormat>全屏显示(4:3)</PresentationFormat>
  <Paragraphs>595</Paragraphs>
  <Slides>47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回顾及作业点评</vt:lpstr>
      <vt:lpstr>本章任务</vt:lpstr>
      <vt:lpstr>本章目标</vt:lpstr>
      <vt:lpstr>DOM操作分类</vt:lpstr>
      <vt:lpstr>jQuery中的DOM操作</vt:lpstr>
      <vt:lpstr>设置和获取样式值</vt:lpstr>
      <vt:lpstr>追加和移除样式2-1</vt:lpstr>
      <vt:lpstr>追加和移除样式2-2</vt:lpstr>
      <vt:lpstr>切换样式</vt:lpstr>
      <vt:lpstr>判断是否含指定的样式</vt:lpstr>
      <vt:lpstr>内容操作</vt:lpstr>
      <vt:lpstr>HTML代码操作</vt:lpstr>
      <vt:lpstr>标签内容操作</vt:lpstr>
      <vt:lpstr> html( ) 和text( )方法的区别</vt:lpstr>
      <vt:lpstr>属性值操作</vt:lpstr>
      <vt:lpstr>学员操作—制作今日团购模块</vt:lpstr>
      <vt:lpstr>学员操作—制作QQ简易聊天框3-1</vt:lpstr>
      <vt:lpstr>学员操作—制作QQ简易聊天框3-2</vt:lpstr>
      <vt:lpstr>学员操作—制作QQ简易聊天框3-3</vt:lpstr>
      <vt:lpstr>共性问题集中讲解</vt:lpstr>
      <vt:lpstr>节点操作</vt:lpstr>
      <vt:lpstr>创建节点元素</vt:lpstr>
      <vt:lpstr>插入节点2-1</vt:lpstr>
      <vt:lpstr>插入节点2-2</vt:lpstr>
      <vt:lpstr>删除节点</vt:lpstr>
      <vt:lpstr>替换节点</vt:lpstr>
      <vt:lpstr>复制节点</vt:lpstr>
      <vt:lpstr>属性操作</vt:lpstr>
      <vt:lpstr>获取与设置元素属性</vt:lpstr>
      <vt:lpstr>删除元素属性</vt:lpstr>
      <vt:lpstr>学员操作—制作论坛帖子页面3-1</vt:lpstr>
      <vt:lpstr>学员操作—制作论坛帖子页面3-2</vt:lpstr>
      <vt:lpstr>学员操作—制作论坛帖子页面3-3</vt:lpstr>
      <vt:lpstr>共性问题集中讲解</vt:lpstr>
      <vt:lpstr>节点遍历</vt:lpstr>
      <vt:lpstr>遍历子元素</vt:lpstr>
      <vt:lpstr>遍历同辈元素</vt:lpstr>
      <vt:lpstr>遍历前辈元素</vt:lpstr>
      <vt:lpstr>其他遍历方法2-1</vt:lpstr>
      <vt:lpstr>其他遍历方法2-2</vt:lpstr>
      <vt:lpstr>CSS-DOM操作</vt:lpstr>
      <vt:lpstr>学员操作—制作凡客诚品帮助中心页面2-1</vt:lpstr>
      <vt:lpstr>学员操作—制作凡客诚品帮助中心页面2-2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962</cp:revision>
  <dcterms:created xsi:type="dcterms:W3CDTF">2006-03-08T06:55:38Z</dcterms:created>
  <dcterms:modified xsi:type="dcterms:W3CDTF">2017-03-20T09:31:52Z</dcterms:modified>
</cp:coreProperties>
</file>