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7"/>
  </p:notesMasterIdLst>
  <p:handoutMasterIdLst>
    <p:handoutMasterId r:id="rId48"/>
  </p:handoutMasterIdLst>
  <p:sldIdLst>
    <p:sldId id="595" r:id="rId2"/>
    <p:sldId id="572" r:id="rId3"/>
    <p:sldId id="536" r:id="rId4"/>
    <p:sldId id="538" r:id="rId5"/>
    <p:sldId id="539" r:id="rId6"/>
    <p:sldId id="540" r:id="rId7"/>
    <p:sldId id="541" r:id="rId8"/>
    <p:sldId id="542" r:id="rId9"/>
    <p:sldId id="581" r:id="rId10"/>
    <p:sldId id="582" r:id="rId11"/>
    <p:sldId id="583" r:id="rId12"/>
    <p:sldId id="585" r:id="rId13"/>
    <p:sldId id="586" r:id="rId14"/>
    <p:sldId id="580" r:id="rId15"/>
    <p:sldId id="543" r:id="rId16"/>
    <p:sldId id="587" r:id="rId17"/>
    <p:sldId id="588" r:id="rId18"/>
    <p:sldId id="589" r:id="rId19"/>
    <p:sldId id="545" r:id="rId20"/>
    <p:sldId id="546" r:id="rId21"/>
    <p:sldId id="579" r:id="rId22"/>
    <p:sldId id="590" r:id="rId23"/>
    <p:sldId id="548" r:id="rId24"/>
    <p:sldId id="549" r:id="rId25"/>
    <p:sldId id="550" r:id="rId26"/>
    <p:sldId id="578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77" r:id="rId39"/>
    <p:sldId id="592" r:id="rId40"/>
    <p:sldId id="591" r:id="rId41"/>
    <p:sldId id="593" r:id="rId42"/>
    <p:sldId id="594" r:id="rId43"/>
    <p:sldId id="568" r:id="rId44"/>
    <p:sldId id="576" r:id="rId45"/>
    <p:sldId id="57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8972" autoAdjust="0"/>
  </p:normalViewPr>
  <p:slideViewPr>
    <p:cSldViewPr>
      <p:cViewPr varScale="1">
        <p:scale>
          <a:sx n="66" d="100"/>
          <a:sy n="66" d="100"/>
        </p:scale>
        <p:origin x="1122" y="6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05D8FEF-3C43-406C-B6C1-2C2E1A89D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3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8DD49E-4220-4F37-AF9B-CDB9079106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37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2D797-A3C0-4E16-BC79-355520DD3A0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75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46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26C21-B196-4E07-8EB6-32A2F546D4C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278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7265C-CA4E-4ED3-BF86-C29879BEB78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26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简单介绍网上常见的表单提示特效，然后引入下面的内容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63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、讲解事件和方法，然后演示例子，重点讲解几个方法的应用，采用边讲解边演示的方法；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、讲解完之后，提问学员是否缺点什么？与网上常见的提示是否一样？然后引出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文本输入提示特效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，引出下面的内容；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225F0-0900-4E5C-9CF2-591B69FD5EB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7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演示效果，然后讲解思路，最后演示示例，主要讲解几个方法的应用；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15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50C3C-AE70-4E1E-AD65-218622E9465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387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273100-0193-4565-B6FF-81B07028CA2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91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验证邮箱的正则表达式语法规则在此页</a:t>
            </a:r>
            <a:r>
              <a:rPr lang="en-US" altLang="zh-CN" smtClean="0"/>
              <a:t>PPT</a:t>
            </a:r>
            <a:r>
              <a:rPr lang="zh-CN" altLang="en-US" smtClean="0"/>
              <a:t>中无需详细讲解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82692-2C34-4875-A00D-086E8CBEA5F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529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重点放在复合模式的讲解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2700B-D024-404A-B55B-71E110FDE09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46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48E94-64E5-46A6-AC9D-F4A2972308F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348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这些符号的匹配规则可以配合简单举例进行讲解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CC514B-900D-42EF-B372-FACE3F5347B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9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这些符号的匹配规则可以配合简单举例进行讲解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39FFCB-9FC3-4438-9C5A-41F50CCCB0F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921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验证思路较复杂，一定要配合演示案例边写变测试来实现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CB4F94-623C-4B77-83DC-37E120B756D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01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C9DF5-C7B6-4E35-A8A8-2CED8B06D6D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250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ADDF24-028B-4C37-9C36-C933393094D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65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9F21E6-02CA-4EC5-9574-054EFA4D6741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798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860EC9-D557-4B56-AF0B-0C0448CB0D30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69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3AD5D-9E00-4E26-934D-E9920F2577C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5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根据图讲解表单验证的思路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3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表单选择器虽然多，但难度不大，授课时只需重点演示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个即可，无需全部演示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2B72E7-03FB-4511-AEDD-5B3A6A31855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5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、根据图说明邮箱通常验证是否为空和格式的正确性；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、对照图说明</a:t>
            </a:r>
            <a:r>
              <a:rPr lang="zh-CN" altLang="en-US" baseline="0" dirty="0" smtClean="0"/>
              <a:t>文本框经常验证的内容，不能为空、字符多少等；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51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、根据页面例子，提问该如何实现登录表单验证；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、分析，然后给出实现思路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54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讲解如何验证为空，以及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的用法，为演示示例做准</a:t>
            </a:r>
            <a:r>
              <a:rPr lang="zh-CN" altLang="en-US" baseline="0" dirty="0" smtClean="0"/>
              <a:t>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6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、按照图讲解要实现的内容；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、根据图讲实现思路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95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的用法，讲解</a:t>
            </a:r>
            <a:r>
              <a:rPr lang="nn-NO" altLang="zh-CN" sz="10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substring</a:t>
            </a:r>
            <a:r>
              <a:rPr lang="zh-CN" altLang="en-US" sz="10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的用法，为后面的例子做准 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CEE28-38FB-4F53-BA56-9705826CC0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8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3848-4BF8-4A00-A343-9320F431F7A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4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C208-73EA-4565-9A46-877EFFB5482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80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31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BCAF4-C345-414A-9C41-9EE80F98004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38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B1E2-15BC-49C2-B9F5-F5F801648A8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9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DB68-A0DD-495E-B5C0-CB64C591371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0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0D74-9D04-4839-A849-77E9C98B377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98228-5801-4F84-ABBA-43B1A4B134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9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EF52-FD73-4BCC-ACE9-13AF19CF59F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9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833E9-221C-461B-9341-FAA893C07C4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7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DAD161FA-3DEA-4809-9C0A-40A7701BDB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-1044624" y="249289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第九章  表单校验</a:t>
            </a:r>
          </a:p>
        </p:txBody>
      </p:sp>
    </p:spTree>
    <p:extLst>
      <p:ext uri="{BB962C8B-B14F-4D97-AF65-F5344CB8AC3E}">
        <p14:creationId xmlns:p14="http://schemas.microsoft.com/office/powerpoint/2010/main" val="28455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88" y="285750"/>
            <a:ext cx="26638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表单选择器</a:t>
            </a:r>
            <a:r>
              <a:rPr lang="en-US" altLang="zh-CN" dirty="0" smtClean="0"/>
              <a:t>3-1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51841"/>
              </p:ext>
            </p:extLst>
          </p:nvPr>
        </p:nvGraphicFramePr>
        <p:xfrm>
          <a:off x="323529" y="908721"/>
          <a:ext cx="8568951" cy="552588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96143"/>
                <a:gridCol w="2736304"/>
                <a:gridCol w="4536504"/>
              </a:tblGrid>
              <a:tr h="508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:input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匹配所有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、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textarea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  :input")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选取表单中所有的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button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9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:text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匹配所有单行文本框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  :text")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email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和姓名两个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input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:password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匹配所有密码框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#myform  :password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选取所有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&lt;input type="password"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:radio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匹配所有单项按钮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#myform  :radio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&lt;input type="radio"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:checkbox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匹配所有复选框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 #myform  :checkbox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&lt;input type="checkbox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:submit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匹配所有提交按钮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#myform  :submit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&lt;input type="submit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j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5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表单选择器</a:t>
            </a:r>
            <a:r>
              <a:rPr lang="en-US" altLang="zh-CN" dirty="0" smtClean="0"/>
              <a:t>3-2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0042"/>
              </p:ext>
            </p:extLst>
          </p:nvPr>
        </p:nvGraphicFramePr>
        <p:xfrm>
          <a:off x="179511" y="908720"/>
          <a:ext cx="8856985" cy="444316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008113"/>
                <a:gridCol w="2664296"/>
                <a:gridCol w="5184576"/>
              </a:tblGrid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:image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匹配所有图像域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:image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image"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:reset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匹配所有重置按钮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:reset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reset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:button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:button"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匹配所有文件域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:file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file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匹配所有不可见元素，或者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:hidden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type="hidden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style="display: none"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表单选择器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属性过滤选择器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25448"/>
              </p:ext>
            </p:extLst>
          </p:nvPr>
        </p:nvGraphicFramePr>
        <p:xfrm>
          <a:off x="179511" y="1794147"/>
          <a:ext cx="8640961" cy="423453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24137"/>
                <a:gridCol w="2448272"/>
                <a:gridCol w="4968552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:enabled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匹配所有可用元素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#userform :enabled" )</a:t>
                      </a: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内部除编号输入框外的所有元素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:disabled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匹配所有不可用元素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#userform :disabled" )</a:t>
                      </a: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匹配编号输入框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:checked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匹配所有被选中元素（复选框、单项按钮、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#userform :checked" )</a:t>
                      </a: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匹配“性别”中的“男”选项和“爱好”中的“编程”选项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:selected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匹配所有选中的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 </a:t>
                      </a:r>
                      <a:r>
                        <a:rPr 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#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userform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:selected" ) 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匹配“家乡”中的“北京”选项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909763" y="6312743"/>
            <a:ext cx="4180001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6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49594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：表单过滤选择器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12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验证表单内容</a:t>
            </a:r>
            <a:endParaRPr lang="zh-CN" altLang="en-US" dirty="0"/>
          </a:p>
        </p:txBody>
      </p:sp>
      <p:pic>
        <p:nvPicPr>
          <p:cNvPr id="1026" name="Picture 2" descr="F:\2016年工作\ACCP8.0产品开发\jQuery\案例源码\Chapter09\Chapter09截图\图9.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6" y="4186470"/>
            <a:ext cx="3140688" cy="16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9\Chapter09截图\图9.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3" y="4174328"/>
            <a:ext cx="3710377" cy="16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9\Chapter09截图\图9.7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15401"/>
            <a:ext cx="3607897" cy="13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2016年工作\ACCP8.0产品开发\jQuery\案例源码\Chapter09\Chapter09截图\图9.1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3674722" cy="170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2016年工作\ACCP8.0产品开发\jQuery\案例源码\Chapter09\Chapter09截图\图9.12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06" y="3068960"/>
            <a:ext cx="3577282" cy="16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2016年工作\ACCP8.0产品开发\jQuery\案例源码\Chapter09\Chapter09截图\图9.13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00" y="4853703"/>
            <a:ext cx="3667576" cy="16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1"/>
            <a:ext cx="4298529" cy="3823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String </a:t>
            </a:r>
            <a:r>
              <a:rPr lang="zh-CN" altLang="en-US" dirty="0"/>
              <a:t>对象验证</a:t>
            </a:r>
            <a:r>
              <a:rPr lang="zh-CN" altLang="en-US" dirty="0" smtClean="0"/>
              <a:t>邮箱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不能为空，格式正确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文本框内容的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密码</a:t>
            </a:r>
            <a:r>
              <a:rPr lang="zh-CN" altLang="en-US" dirty="0"/>
              <a:t>不能为空</a:t>
            </a:r>
            <a:r>
              <a:rPr lang="zh-CN" altLang="en-US" dirty="0" smtClean="0"/>
              <a:t>，不少于</a:t>
            </a:r>
            <a:r>
              <a:rPr lang="en-US" altLang="zh-CN" dirty="0"/>
              <a:t>6</a:t>
            </a:r>
            <a:r>
              <a:rPr lang="zh-CN" altLang="en-US" dirty="0" smtClean="0"/>
              <a:t>个字符，姓名</a:t>
            </a:r>
            <a:r>
              <a:rPr lang="zh-CN" altLang="en-US" dirty="0"/>
              <a:t>不能为空</a:t>
            </a:r>
            <a:r>
              <a:rPr lang="zh-CN" altLang="en-US" dirty="0" smtClean="0"/>
              <a:t>，不能</a:t>
            </a:r>
            <a:r>
              <a:rPr lang="zh-CN" altLang="en-US" dirty="0"/>
              <a:t>有数字</a:t>
            </a: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67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String </a:t>
            </a:r>
            <a:r>
              <a:rPr lang="zh-CN" altLang="en-US" dirty="0"/>
              <a:t>对象验证</a:t>
            </a:r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3" y="1214422"/>
            <a:ext cx="8164675" cy="32946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val</a:t>
            </a:r>
            <a:r>
              <a:rPr lang="en-US" altLang="zh-CN" dirty="0"/>
              <a:t>( )</a:t>
            </a:r>
            <a:r>
              <a:rPr lang="zh-CN" altLang="en-US" dirty="0"/>
              <a:t>方法获取文本框的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indexOf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 来判断字符串是否</a:t>
            </a:r>
            <a:r>
              <a:rPr lang="zh-CN" altLang="en-US" dirty="0"/>
              <a:t>包含“</a:t>
            </a:r>
            <a:r>
              <a:rPr lang="en-US" altLang="zh-CN" dirty="0"/>
              <a:t>@”</a:t>
            </a:r>
            <a:r>
              <a:rPr lang="zh-CN" altLang="en-US" dirty="0"/>
              <a:t>和“</a:t>
            </a:r>
            <a:r>
              <a:rPr lang="en-US" altLang="zh-CN" dirty="0" smtClean="0"/>
              <a:t>.”</a:t>
            </a:r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使用方法</a:t>
            </a:r>
            <a:r>
              <a:rPr lang="en-US" altLang="zh-CN" dirty="0"/>
              <a:t>submit(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提交表单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</a:t>
            </a:r>
            <a:r>
              <a:rPr lang="zh-CN" altLang="zh-CN" dirty="0" smtClean="0"/>
              <a:t>返回</a:t>
            </a:r>
            <a:r>
              <a:rPr lang="zh-CN" altLang="zh-CN" dirty="0"/>
              <a:t>值是</a:t>
            </a:r>
            <a:r>
              <a:rPr lang="en-US" altLang="zh-CN" dirty="0"/>
              <a:t>true</a:t>
            </a:r>
            <a:r>
              <a:rPr lang="zh-CN" altLang="zh-CN" dirty="0"/>
              <a:t>还是</a:t>
            </a:r>
            <a:r>
              <a:rPr lang="en-US" altLang="zh-CN" dirty="0"/>
              <a:t>false</a:t>
            </a:r>
            <a:r>
              <a:rPr lang="zh-CN" altLang="zh-CN" dirty="0"/>
              <a:t>来决定是否提交表单</a:t>
            </a:r>
            <a:endParaRPr lang="zh-CN" altLang="en-US" dirty="0"/>
          </a:p>
        </p:txBody>
      </p:sp>
      <p:pic>
        <p:nvPicPr>
          <p:cNvPr id="2050" name="Picture 2" descr="F:\2016年工作\ACCP8.0产品开发\jQuery\案例源码\Chapter09\Chapter09截图\图9.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80949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7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2188" y="285750"/>
            <a:ext cx="28924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字符串验证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572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非空验证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771675"/>
            <a:ext cx="6858000" cy="12001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if (mail == "") {</a:t>
            </a:r>
            <a:endParaRPr lang="zh-CN" altLang="en-US" b="1" dirty="0"/>
          </a:p>
          <a:p>
            <a:pPr>
              <a:defRPr/>
            </a:pPr>
            <a:r>
              <a:rPr lang="fr-FR" b="1" dirty="0"/>
              <a:t>     alert("Email</a:t>
            </a:r>
            <a:r>
              <a:rPr lang="zh-CN" altLang="en-US" b="1" dirty="0"/>
              <a:t>不能为空</a:t>
            </a:r>
            <a:r>
              <a:rPr lang="fr-FR" b="1" dirty="0"/>
              <a:t>");</a:t>
            </a:r>
            <a:endParaRPr lang="zh-CN" altLang="en-US" b="1" dirty="0"/>
          </a:p>
          <a:p>
            <a:pPr>
              <a:defRPr/>
            </a:pPr>
            <a:r>
              <a:rPr lang="fr-FR" b="1" dirty="0"/>
              <a:t>     return false;</a:t>
            </a:r>
            <a:endParaRPr lang="zh-CN" altLang="en-US" b="1" dirty="0"/>
          </a:p>
          <a:p>
            <a:pPr>
              <a:defRPr/>
            </a:pPr>
            <a:r>
              <a:rPr lang="fr-FR" b="1" dirty="0"/>
              <a:t>}</a:t>
            </a:r>
            <a:endParaRPr lang="zh-CN" altLang="en-US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131840" y="1200175"/>
            <a:ext cx="2286000" cy="428625"/>
          </a:xfrm>
          <a:prstGeom prst="borderCallout1">
            <a:avLst>
              <a:gd name="adj1" fmla="val 145512"/>
              <a:gd name="adj2" fmla="val -21542"/>
              <a:gd name="adj3" fmla="val 50679"/>
              <a:gd name="adj4" fmla="val -8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检测</a:t>
            </a:r>
            <a:r>
              <a:rPr lang="fr-FR" altLang="en-US" b="1" kern="0" dirty="0">
                <a:solidFill>
                  <a:schemeClr val="bg1"/>
                </a:solidFill>
                <a:latin typeface="+mn-ea"/>
                <a:ea typeface="+mn-ea"/>
              </a:rPr>
              <a:t>Email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是否为空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4225" y="3140968"/>
            <a:ext cx="7645400" cy="17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字符串查找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en-US" altLang="zh-CN" sz="2400" b="1" dirty="0" err="1">
                <a:latin typeface="+mn-lt"/>
                <a:ea typeface="微软雅黑" pitchFamily="34" charset="-122"/>
              </a:rPr>
              <a:t>indexOf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()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：查找某个指定的字符串值在字符串中首次出现的位置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31640" y="4882452"/>
            <a:ext cx="6858000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>
                <a:latin typeface="+mn-lt"/>
              </a:rPr>
              <a:t>var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str</a:t>
            </a:r>
            <a:r>
              <a:rPr lang="en-US" altLang="en-US" b="1" dirty="0">
                <a:latin typeface="+mn-lt"/>
              </a:rPr>
              <a:t>="this is JavaScript";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>
                <a:latin typeface="+mn-lt"/>
              </a:rPr>
              <a:t>var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selectFirst</a:t>
            </a:r>
            <a:r>
              <a:rPr lang="en-US" altLang="en-US" b="1" dirty="0">
                <a:latin typeface="+mn-lt"/>
              </a:rPr>
              <a:t>=</a:t>
            </a:r>
            <a:r>
              <a:rPr lang="en-US" altLang="en-US" b="1" dirty="0" err="1">
                <a:latin typeface="+mn-lt"/>
              </a:rPr>
              <a:t>str.indexOf</a:t>
            </a:r>
            <a:r>
              <a:rPr lang="en-US" altLang="en-US" b="1" dirty="0">
                <a:latin typeface="+mn-lt"/>
              </a:rPr>
              <a:t>("Java");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>
                <a:latin typeface="+mn-lt"/>
              </a:rPr>
              <a:t>var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selectSecond</a:t>
            </a:r>
            <a:r>
              <a:rPr lang="en-US" altLang="en-US" b="1" dirty="0">
                <a:latin typeface="+mn-lt"/>
              </a:rPr>
              <a:t>=</a:t>
            </a:r>
            <a:r>
              <a:rPr lang="en-US" altLang="en-US" b="1" dirty="0" err="1">
                <a:latin typeface="+mn-lt"/>
              </a:rPr>
              <a:t>str.indexOf</a:t>
            </a:r>
            <a:r>
              <a:rPr lang="en-US" altLang="en-US" b="1" dirty="0">
                <a:latin typeface="+mn-lt"/>
              </a:rPr>
              <a:t>("Java",12);</a:t>
            </a:r>
            <a:endParaRPr lang="en-US" altLang="zh-CN" b="1" dirty="0">
              <a:latin typeface="+mn-lt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5084043" y="4882452"/>
            <a:ext cx="1000125" cy="428625"/>
          </a:xfrm>
          <a:prstGeom prst="borderCallout1">
            <a:avLst>
              <a:gd name="adj1" fmla="val 139667"/>
              <a:gd name="adj2" fmla="val -20211"/>
              <a:gd name="adj3" fmla="val 39937"/>
              <a:gd name="adj4" fmla="val -148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返回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868144" y="6134899"/>
            <a:ext cx="1000125" cy="428625"/>
          </a:xfrm>
          <a:prstGeom prst="borderCallout1">
            <a:avLst>
              <a:gd name="adj1" fmla="val -23986"/>
              <a:gd name="adj2" fmla="val -61542"/>
              <a:gd name="adj3" fmla="val 54018"/>
              <a:gd name="adj4" fmla="val -50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返回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-1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验证休闲网登录页面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980728"/>
            <a:ext cx="7318002" cy="50783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$(document).ready(function(){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$("form").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submit</a:t>
            </a:r>
            <a:r>
              <a:rPr lang="fr-FR" b="1" dirty="0">
                <a:latin typeface="+mn-lt"/>
                <a:ea typeface="+mn-ea"/>
              </a:rPr>
              <a:t>(function(){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var mail = $("#myform :text").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val()</a:t>
            </a:r>
            <a:r>
              <a:rPr lang="fr-FR" b="1" dirty="0">
                <a:latin typeface="+mn-lt"/>
                <a:ea typeface="+mn-ea"/>
              </a:rPr>
              <a:t>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if (mail=="") {//</a:t>
            </a:r>
            <a:r>
              <a:rPr lang="zh-CN" altLang="en-US" b="1" dirty="0">
                <a:latin typeface="+mn-lt"/>
                <a:ea typeface="+mn-ea"/>
              </a:rPr>
              <a:t>检测</a:t>
            </a:r>
            <a:r>
              <a:rPr lang="fr-FR" b="1" dirty="0">
                <a:latin typeface="+mn-lt"/>
                <a:ea typeface="+mn-ea"/>
              </a:rPr>
              <a:t>Email</a:t>
            </a:r>
            <a:r>
              <a:rPr lang="zh-CN" altLang="en-US" b="1" dirty="0">
                <a:latin typeface="+mn-lt"/>
                <a:ea typeface="+mn-ea"/>
              </a:rPr>
              <a:t>是否为空</a:t>
            </a:r>
          </a:p>
          <a:p>
            <a:pPr>
              <a:defRPr/>
            </a:pPr>
            <a:r>
              <a:rPr lang="zh-CN" altLang="en-US" b="1" dirty="0">
                <a:latin typeface="+mn-lt"/>
                <a:ea typeface="+mn-ea"/>
              </a:rPr>
              <a:t>			</a:t>
            </a:r>
            <a:r>
              <a:rPr lang="fr-FR" b="1" dirty="0">
                <a:latin typeface="+mn-lt"/>
                <a:ea typeface="+mn-ea"/>
              </a:rPr>
              <a:t>alert("Email</a:t>
            </a:r>
            <a:r>
              <a:rPr lang="zh-CN" altLang="en-US" b="1" dirty="0">
                <a:latin typeface="+mn-lt"/>
                <a:ea typeface="+mn-ea"/>
              </a:rPr>
              <a:t>不能为空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			</a:t>
            </a:r>
            <a:r>
              <a:rPr lang="fr-FR" b="1" dirty="0">
                <a:latin typeface="+mn-lt"/>
                <a:ea typeface="+mn-ea"/>
              </a:rPr>
              <a:t>return 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}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if (mail.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indexOf("@")</a:t>
            </a:r>
            <a:r>
              <a:rPr lang="fr-FR" b="1" dirty="0">
                <a:latin typeface="+mn-lt"/>
                <a:ea typeface="+mn-ea"/>
              </a:rPr>
              <a:t> == -1) 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	alert("Email</a:t>
            </a:r>
            <a:r>
              <a:rPr lang="zh-CN" altLang="en-US" b="1" dirty="0">
                <a:latin typeface="+mn-lt"/>
                <a:ea typeface="+mn-ea"/>
              </a:rPr>
              <a:t>格式不正确</a:t>
            </a:r>
            <a:r>
              <a:rPr lang="en-US" altLang="zh-CN" b="1" dirty="0">
                <a:latin typeface="+mn-lt"/>
                <a:ea typeface="+mn-ea"/>
              </a:rPr>
              <a:t>\</a:t>
            </a:r>
            <a:r>
              <a:rPr lang="fr-FR" b="1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lt"/>
                <a:ea typeface="+mn-ea"/>
              </a:rPr>
              <a:t>必须包含</a:t>
            </a:r>
            <a:r>
              <a:rPr lang="en-US" altLang="zh-CN" b="1" dirty="0">
                <a:latin typeface="+mn-lt"/>
                <a:ea typeface="+mn-ea"/>
              </a:rPr>
              <a:t>@");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			</a:t>
            </a:r>
            <a:r>
              <a:rPr lang="fr-FR" b="1" dirty="0">
                <a:latin typeface="+mn-lt"/>
                <a:ea typeface="+mn-ea"/>
              </a:rPr>
              <a:t>return 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}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if (mail.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indexOf(".")</a:t>
            </a:r>
            <a:r>
              <a:rPr lang="fr-FR" b="1" dirty="0">
                <a:latin typeface="+mn-lt"/>
                <a:ea typeface="+mn-ea"/>
              </a:rPr>
              <a:t> == -1) 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	alert("Email</a:t>
            </a:r>
            <a:r>
              <a:rPr lang="zh-CN" altLang="en-US" b="1" dirty="0">
                <a:latin typeface="+mn-lt"/>
                <a:ea typeface="+mn-ea"/>
              </a:rPr>
              <a:t>格式不正确</a:t>
            </a:r>
            <a:r>
              <a:rPr lang="en-US" altLang="zh-CN" b="1" dirty="0">
                <a:latin typeface="+mn-lt"/>
                <a:ea typeface="+mn-ea"/>
              </a:rPr>
              <a:t>\</a:t>
            </a:r>
            <a:r>
              <a:rPr lang="fr-FR" b="1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lt"/>
                <a:ea typeface="+mn-ea"/>
              </a:rPr>
              <a:t>必须包含</a:t>
            </a:r>
            <a:r>
              <a:rPr lang="en-US" altLang="zh-CN" b="1" dirty="0">
                <a:latin typeface="+mn-lt"/>
                <a:ea typeface="+mn-ea"/>
              </a:rPr>
              <a:t>.");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			</a:t>
            </a:r>
            <a:r>
              <a:rPr lang="fr-FR" b="1" dirty="0">
                <a:latin typeface="+mn-lt"/>
                <a:ea typeface="+mn-ea"/>
              </a:rPr>
              <a:t>return 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}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	return true;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	})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})</a:t>
            </a:r>
            <a:endParaRPr lang="zh-CN" altLang="en-US" b="1" dirty="0">
              <a:latin typeface="+mn-lt"/>
              <a:ea typeface="+mn-ea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87499" y="773559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1909763" y="6312743"/>
            <a:ext cx="4606452" cy="428625"/>
            <a:chOff x="3143240" y="5143512"/>
            <a:chExt cx="5038479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46697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629583" y="5187962"/>
              <a:ext cx="455213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验证休闲网登录页面</a:t>
              </a:r>
            </a:p>
          </p:txBody>
        </p:sp>
      </p:grp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4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文本框内容的验证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9427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对象的</a:t>
            </a:r>
            <a:r>
              <a:rPr lang="en-US" altLang="zh-CN" dirty="0"/>
              <a:t>length</a:t>
            </a:r>
            <a:r>
              <a:rPr lang="zh-CN" altLang="en-US" dirty="0"/>
              <a:t>属性验证密码的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验证两次输入密码是否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length</a:t>
            </a:r>
            <a:r>
              <a:rPr lang="zh-CN" altLang="en-US" dirty="0"/>
              <a:t>属性获取文本长度，然后使用</a:t>
            </a:r>
            <a:r>
              <a:rPr lang="en-US" altLang="zh-CN" dirty="0"/>
              <a:t>for</a:t>
            </a:r>
            <a:r>
              <a:rPr lang="zh-CN" altLang="en-US" dirty="0"/>
              <a:t>循环和</a:t>
            </a:r>
            <a:r>
              <a:rPr lang="en-US" altLang="zh-CN" dirty="0"/>
              <a:t>substring( )</a:t>
            </a:r>
            <a:r>
              <a:rPr lang="zh-CN" altLang="en-US" dirty="0"/>
              <a:t>方法依次截断单个字符，最后判断每个字符是否是数字</a:t>
            </a:r>
          </a:p>
        </p:txBody>
      </p:sp>
      <p:pic>
        <p:nvPicPr>
          <p:cNvPr id="1026" name="Picture 2" descr="F:\2016年工作\ACCP8.0产品开发\jQuery\案例源码\Chapter09\Chapter09截图\图9.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2188" y="285750"/>
            <a:ext cx="28924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字符串验证</a:t>
            </a:r>
            <a:endParaRPr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20738" y="1052736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长度验证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50951" y="1700808"/>
            <a:ext cx="6858000" cy="12001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if(</a:t>
            </a:r>
            <a:r>
              <a:rPr lang="en-US" b="1" dirty="0" err="1">
                <a:solidFill>
                  <a:srgbClr val="FF0000"/>
                </a:solidFill>
              </a:rPr>
              <a:t>pwd.length</a:t>
            </a:r>
            <a:r>
              <a:rPr lang="en-US" b="1" dirty="0">
                <a:solidFill>
                  <a:srgbClr val="FF0000"/>
                </a:solidFill>
              </a:rPr>
              <a:t>&lt;6</a:t>
            </a:r>
            <a:r>
              <a:rPr lang="en-US" b="1" dirty="0"/>
              <a:t>){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+mn-lt"/>
                <a:ea typeface="+mj-ea"/>
              </a:rPr>
              <a:t>alert("</a:t>
            </a:r>
            <a:r>
              <a:rPr lang="zh-CN" altLang="en-US" b="1" dirty="0">
                <a:latin typeface="+mn-lt"/>
                <a:ea typeface="+mj-ea"/>
              </a:rPr>
              <a:t>密码必须等于或大于</a:t>
            </a:r>
            <a:r>
              <a:rPr lang="en-US" b="1" dirty="0">
                <a:latin typeface="+mn-lt"/>
                <a:ea typeface="+mj-ea"/>
              </a:rPr>
              <a:t>6</a:t>
            </a:r>
            <a:r>
              <a:rPr lang="zh-CN" altLang="en-US" b="1" dirty="0">
                <a:latin typeface="+mn-lt"/>
                <a:ea typeface="+mj-ea"/>
              </a:rPr>
              <a:t>个字符</a:t>
            </a:r>
            <a:r>
              <a:rPr lang="en-US" b="1" dirty="0">
                <a:latin typeface="+mn-lt"/>
                <a:ea typeface="+mj-ea"/>
              </a:rPr>
              <a:t>");</a:t>
            </a:r>
            <a:endParaRPr lang="zh-CN" altLang="en-US" b="1" dirty="0">
              <a:latin typeface="+mn-lt"/>
              <a:ea typeface="+mj-ea"/>
            </a:endParaRPr>
          </a:p>
          <a:p>
            <a:pPr>
              <a:defRPr/>
            </a:pPr>
            <a:r>
              <a:rPr lang="en-US" b="1" dirty="0">
                <a:latin typeface="+mn-lt"/>
                <a:ea typeface="+mj-ea"/>
              </a:rPr>
              <a:t>    return false;</a:t>
            </a:r>
            <a:endParaRPr lang="zh-CN" altLang="en-US" b="1" dirty="0">
              <a:latin typeface="+mn-lt"/>
              <a:ea typeface="+mj-ea"/>
            </a:endParaRPr>
          </a:p>
          <a:p>
            <a:pPr>
              <a:defRPr/>
            </a:pPr>
            <a:r>
              <a:rPr lang="en-US" b="1" dirty="0"/>
              <a:t>}</a:t>
            </a:r>
            <a:endParaRPr lang="zh-CN" altLang="en-US" b="1" dirty="0"/>
          </a:p>
        </p:txBody>
      </p:sp>
      <p:sp>
        <p:nvSpPr>
          <p:cNvPr id="9" name="线形标注 1 8"/>
          <p:cNvSpPr/>
          <p:nvPr/>
        </p:nvSpPr>
        <p:spPr bwMode="auto">
          <a:xfrm>
            <a:off x="3491880" y="1056159"/>
            <a:ext cx="3500437" cy="428625"/>
          </a:xfrm>
          <a:prstGeom prst="borderCallout1">
            <a:avLst>
              <a:gd name="adj1" fmla="val 177658"/>
              <a:gd name="adj2" fmla="val -20927"/>
              <a:gd name="adj3" fmla="val 42708"/>
              <a:gd name="adj4" fmla="val -135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length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属性可以获取字符串长度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20738" y="3039355"/>
            <a:ext cx="7999734" cy="139775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判断字符串是否有数字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for</a:t>
            </a:r>
            <a:r>
              <a:rPr lang="zh-CN" altLang="en-US" dirty="0" smtClean="0"/>
              <a:t>循环和</a:t>
            </a:r>
            <a:r>
              <a:rPr lang="en-US" dirty="0" smtClean="0"/>
              <a:t>substring()</a:t>
            </a:r>
            <a:r>
              <a:rPr lang="zh-CN" altLang="en-US" dirty="0" smtClean="0"/>
              <a:t>方法依次截断单个字符，再判断每个字符是否是数字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250951" y="4437112"/>
            <a:ext cx="6858000" cy="2032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for (</a:t>
            </a:r>
            <a:r>
              <a:rPr lang="en-US" altLang="zh-CN" b="1" dirty="0" err="1">
                <a:latin typeface="+mn-lt"/>
                <a:ea typeface="+mn-ea"/>
              </a:rPr>
              <a:t>var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err="1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lt"/>
                <a:ea typeface="+mn-ea"/>
              </a:rPr>
              <a:t> = 0; </a:t>
            </a:r>
            <a:r>
              <a:rPr lang="en-US" altLang="zh-CN" b="1" dirty="0" err="1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lt"/>
                <a:ea typeface="+mn-ea"/>
              </a:rPr>
              <a:t> &lt; </a:t>
            </a:r>
            <a:r>
              <a:rPr lang="en-US" altLang="zh-CN" b="1" dirty="0" err="1">
                <a:latin typeface="+mn-lt"/>
                <a:ea typeface="+mn-ea"/>
              </a:rPr>
              <a:t>user.length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b="1" dirty="0" err="1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lt"/>
                <a:ea typeface="+mn-ea"/>
              </a:rPr>
              <a:t>++) {</a:t>
            </a:r>
          </a:p>
          <a:p>
            <a:pPr>
              <a:defRPr/>
            </a:pPr>
            <a:r>
              <a:rPr lang="nn-NO" altLang="zh-CN" b="1" dirty="0">
                <a:latin typeface="+mn-lt"/>
                <a:ea typeface="+mn-ea"/>
              </a:rPr>
              <a:t>    var j = user.</a:t>
            </a:r>
            <a:r>
              <a:rPr lang="nn-NO" altLang="zh-CN" b="1" dirty="0">
                <a:solidFill>
                  <a:srgbClr val="FF0000"/>
                </a:solidFill>
                <a:latin typeface="+mn-lt"/>
                <a:ea typeface="+mn-ea"/>
              </a:rPr>
              <a:t>substring(i, i + 1)</a:t>
            </a:r>
            <a:r>
              <a:rPr lang="nn-NO" altLang="zh-CN" b="1" dirty="0">
                <a:latin typeface="+mn-lt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if (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+mn-ea"/>
              </a:rPr>
              <a:t>isNaN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(j)</a:t>
            </a:r>
            <a:r>
              <a:rPr lang="en-US" altLang="zh-CN" b="1" dirty="0">
                <a:latin typeface="+mn-lt"/>
                <a:ea typeface="+mn-ea"/>
              </a:rPr>
              <a:t> == false) {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    alert("</a:t>
            </a:r>
            <a:r>
              <a:rPr lang="zh-CN" altLang="en-US" b="1" dirty="0">
                <a:latin typeface="+mn-lt"/>
                <a:ea typeface="+mn-ea"/>
              </a:rPr>
              <a:t>姓名中不能包含数字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    return false;</a:t>
            </a:r>
          </a:p>
          <a:p>
            <a:pPr>
              <a:defRPr/>
            </a:pPr>
            <a:r>
              <a:rPr lang="zh-CN" altLang="en-US" b="1" dirty="0">
                <a:latin typeface="+mn-lt"/>
                <a:ea typeface="+mn-ea"/>
              </a:rPr>
              <a:t>    </a:t>
            </a:r>
            <a:r>
              <a:rPr lang="en-US" altLang="zh-CN" b="1" dirty="0">
                <a:latin typeface="+mn-lt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13" name="线形标注 1 12"/>
          <p:cNvSpPr/>
          <p:nvPr/>
        </p:nvSpPr>
        <p:spPr bwMode="auto">
          <a:xfrm>
            <a:off x="5394326" y="4581575"/>
            <a:ext cx="1785937" cy="428625"/>
          </a:xfrm>
          <a:prstGeom prst="borderCallout1">
            <a:avLst>
              <a:gd name="adj1" fmla="val 75375"/>
              <a:gd name="adj2" fmla="val -47865"/>
              <a:gd name="adj3" fmla="val 36219"/>
              <a:gd name="adj4" fmla="val 212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截取单个字符</a:t>
            </a: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525" y="70634"/>
            <a:ext cx="3964088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休闲网注册页面的验证</a:t>
            </a:r>
            <a:endParaRPr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763688" y="6237312"/>
            <a:ext cx="3893073" cy="428625"/>
            <a:chOff x="3143240" y="5143512"/>
            <a:chExt cx="4572032" cy="428633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88903" y="5187963"/>
              <a:ext cx="3273802" cy="33856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体闲网注册验证</a:t>
              </a:r>
            </a:p>
          </p:txBody>
        </p:sp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979707" y="1240513"/>
            <a:ext cx="5373786" cy="39703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var </a:t>
            </a:r>
            <a:r>
              <a:rPr lang="fr-FR" b="1" dirty="0">
                <a:latin typeface="+mn-lt"/>
                <a:ea typeface="+mn-ea"/>
              </a:rPr>
              <a:t>pwd = $("#pwd").val();</a:t>
            </a: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if (pwd == "") 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</a:t>
            </a:r>
            <a:r>
              <a:rPr lang="fr-FR" b="1" dirty="0" smtClean="0">
                <a:latin typeface="+mn-lt"/>
                <a:ea typeface="+mn-ea"/>
              </a:rPr>
              <a:t> alert</a:t>
            </a:r>
            <a:r>
              <a:rPr lang="fr-FR" b="1" dirty="0">
                <a:latin typeface="+mn-lt"/>
                <a:ea typeface="+mn-ea"/>
              </a:rPr>
              <a:t>("</a:t>
            </a:r>
            <a:r>
              <a:rPr lang="zh-CN" altLang="en-US" b="1" dirty="0">
                <a:latin typeface="+mn-lt"/>
                <a:ea typeface="+mn-ea"/>
              </a:rPr>
              <a:t>密码不能为空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   </a:t>
            </a:r>
            <a:r>
              <a:rPr lang="en-US" altLang="zh-CN" b="1" dirty="0" smtClean="0">
                <a:latin typeface="+mn-lt"/>
                <a:ea typeface="+mn-ea"/>
              </a:rPr>
              <a:t>   </a:t>
            </a:r>
            <a:r>
              <a:rPr lang="fr-FR" b="1" dirty="0">
                <a:latin typeface="+mn-lt"/>
                <a:ea typeface="+mn-ea"/>
              </a:rPr>
              <a:t>return 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</a:t>
            </a:r>
            <a:r>
              <a:rPr lang="fr-FR" b="1" dirty="0" smtClean="0">
                <a:latin typeface="+mn-lt"/>
                <a:ea typeface="+mn-ea"/>
              </a:rPr>
              <a:t> }</a:t>
            </a:r>
            <a:endParaRPr lang="fr-FR" b="1" dirty="0">
              <a:latin typeface="+mn-lt"/>
              <a:ea typeface="+mn-ea"/>
            </a:endParaRP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</a:t>
            </a:r>
            <a:r>
              <a:rPr lang="fr-FR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if (pwd.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length</a:t>
            </a:r>
            <a:r>
              <a:rPr lang="fr-FR" b="1" dirty="0">
                <a:latin typeface="+mn-lt"/>
                <a:ea typeface="+mn-ea"/>
              </a:rPr>
              <a:t> &lt; 6) 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</a:t>
            </a:r>
            <a:r>
              <a:rPr lang="fr-FR" b="1" dirty="0" smtClean="0">
                <a:latin typeface="+mn-lt"/>
                <a:ea typeface="+mn-ea"/>
              </a:rPr>
              <a:t> alert</a:t>
            </a:r>
            <a:r>
              <a:rPr lang="fr-FR" b="1" dirty="0">
                <a:latin typeface="+mn-lt"/>
                <a:ea typeface="+mn-ea"/>
              </a:rPr>
              <a:t>("</a:t>
            </a:r>
            <a:r>
              <a:rPr lang="zh-CN" altLang="en-US" b="1" dirty="0">
                <a:latin typeface="+mn-lt"/>
                <a:ea typeface="+mn-ea"/>
              </a:rPr>
              <a:t>密码必须等于或大于</a:t>
            </a:r>
            <a:r>
              <a:rPr lang="en-US" altLang="zh-CN" b="1" dirty="0">
                <a:latin typeface="+mn-lt"/>
                <a:ea typeface="+mn-ea"/>
              </a:rPr>
              <a:t>6</a:t>
            </a:r>
            <a:r>
              <a:rPr lang="zh-CN" altLang="en-US" b="1" dirty="0">
                <a:latin typeface="+mn-lt"/>
                <a:ea typeface="+mn-ea"/>
              </a:rPr>
              <a:t>个字符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    </a:t>
            </a:r>
            <a:r>
              <a:rPr lang="en-US" altLang="zh-CN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return 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</a:t>
            </a:r>
            <a:r>
              <a:rPr lang="fr-FR" b="1" dirty="0" smtClean="0">
                <a:latin typeface="+mn-lt"/>
                <a:ea typeface="+mn-ea"/>
              </a:rPr>
              <a:t> }</a:t>
            </a:r>
            <a:endParaRPr lang="fr-FR" b="1" dirty="0">
              <a:latin typeface="+mn-lt"/>
              <a:ea typeface="+mn-ea"/>
            </a:endParaRP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</a:t>
            </a:r>
            <a:r>
              <a:rPr lang="fr-FR" b="1" dirty="0" smtClean="0">
                <a:latin typeface="+mn-lt"/>
                <a:ea typeface="+mn-ea"/>
              </a:rPr>
              <a:t> var </a:t>
            </a:r>
            <a:r>
              <a:rPr lang="fr-FR" b="1" dirty="0">
                <a:latin typeface="+mn-lt"/>
                <a:ea typeface="+mn-ea"/>
              </a:rPr>
              <a:t>repwd = $("#repwd").val();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</a:t>
            </a:r>
            <a:r>
              <a:rPr lang="fr-FR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if (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pwd != repwd</a:t>
            </a:r>
            <a:r>
              <a:rPr lang="fr-FR" b="1" dirty="0">
                <a:latin typeface="+mn-lt"/>
                <a:ea typeface="+mn-ea"/>
              </a:rPr>
              <a:t>) 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   </a:t>
            </a:r>
            <a:r>
              <a:rPr lang="fr-FR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alert("</a:t>
            </a:r>
            <a:r>
              <a:rPr lang="zh-CN" altLang="en-US" b="1" dirty="0">
                <a:latin typeface="+mn-lt"/>
                <a:ea typeface="+mn-ea"/>
              </a:rPr>
              <a:t>两次输入的密码不一致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        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fr-FR" b="1" dirty="0" smtClean="0">
                <a:latin typeface="+mn-lt"/>
                <a:ea typeface="+mn-ea"/>
              </a:rPr>
              <a:t>return </a:t>
            </a:r>
            <a:r>
              <a:rPr lang="fr-FR" b="1" dirty="0">
                <a:latin typeface="+mn-lt"/>
                <a:ea typeface="+mn-ea"/>
              </a:rPr>
              <a:t>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</a:t>
            </a:r>
            <a:r>
              <a:rPr lang="fr-FR" b="1" dirty="0" smtClean="0">
                <a:latin typeface="+mn-lt"/>
                <a:ea typeface="+mn-ea"/>
              </a:rPr>
              <a:t>  }</a:t>
            </a:r>
            <a:endParaRPr lang="fr-FR" b="1" dirty="0">
              <a:latin typeface="+mn-lt"/>
              <a:ea typeface="+mn-ea"/>
            </a:endParaRPr>
          </a:p>
        </p:txBody>
      </p: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187499" y="773559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211960" y="2564904"/>
            <a:ext cx="4877039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var </a:t>
            </a:r>
            <a:r>
              <a:rPr lang="fr-FR" b="1" dirty="0">
                <a:latin typeface="+mn-lt"/>
                <a:ea typeface="+mn-ea"/>
              </a:rPr>
              <a:t>user = $("#user").val();</a:t>
            </a: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      if </a:t>
            </a:r>
            <a:r>
              <a:rPr lang="fr-FR" b="1" dirty="0">
                <a:latin typeface="+mn-lt"/>
                <a:ea typeface="+mn-ea"/>
              </a:rPr>
              <a:t>(user == "") {</a:t>
            </a: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         alert</a:t>
            </a:r>
            <a:r>
              <a:rPr lang="fr-FR" b="1" dirty="0">
                <a:latin typeface="+mn-lt"/>
                <a:ea typeface="+mn-ea"/>
              </a:rPr>
              <a:t>("</a:t>
            </a:r>
            <a:r>
              <a:rPr lang="zh-CN" altLang="en-US" b="1" dirty="0">
                <a:latin typeface="+mn-lt"/>
                <a:ea typeface="+mn-ea"/>
              </a:rPr>
              <a:t>姓名不能为空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         return </a:t>
            </a:r>
            <a:r>
              <a:rPr lang="fr-FR" b="1" dirty="0">
                <a:latin typeface="+mn-lt"/>
                <a:ea typeface="+mn-ea"/>
              </a:rPr>
              <a:t>false;</a:t>
            </a: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}</a:t>
            </a:r>
            <a:endParaRPr lang="fr-FR" b="1" dirty="0">
              <a:latin typeface="+mn-lt"/>
              <a:ea typeface="+mn-ea"/>
            </a:endParaRP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     for </a:t>
            </a:r>
            <a:r>
              <a:rPr lang="fr-FR" b="1" dirty="0">
                <a:latin typeface="+mn-lt"/>
                <a:ea typeface="+mn-ea"/>
              </a:rPr>
              <a:t>(var i = 0; i &lt; user.length; i++) {</a:t>
            </a:r>
          </a:p>
          <a:p>
            <a:pPr>
              <a:defRPr/>
            </a:pPr>
            <a:r>
              <a:rPr lang="fr-FR" b="1" dirty="0" smtClean="0">
                <a:latin typeface="+mn-lt"/>
                <a:ea typeface="+mn-ea"/>
              </a:rPr>
              <a:t>            var </a:t>
            </a:r>
            <a:r>
              <a:rPr lang="fr-FR" b="1" dirty="0">
                <a:latin typeface="+mn-lt"/>
                <a:ea typeface="+mn-ea"/>
              </a:rPr>
              <a:t>j = user.</a:t>
            </a:r>
            <a:r>
              <a:rPr lang="fr-FR" b="1" dirty="0">
                <a:solidFill>
                  <a:srgbClr val="FF0000"/>
                </a:solidFill>
                <a:latin typeface="+mn-lt"/>
                <a:ea typeface="+mn-ea"/>
              </a:rPr>
              <a:t>substring</a:t>
            </a:r>
            <a:r>
              <a:rPr lang="fr-FR" b="1" dirty="0">
                <a:latin typeface="+mn-lt"/>
                <a:ea typeface="+mn-ea"/>
              </a:rPr>
              <a:t>(i, i + 1);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     </a:t>
            </a:r>
            <a:r>
              <a:rPr lang="fr-FR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if (isNaN(j) == false) {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          </a:t>
            </a:r>
            <a:r>
              <a:rPr lang="fr-FR" b="1" dirty="0" smtClean="0">
                <a:latin typeface="+mn-lt"/>
                <a:ea typeface="+mn-ea"/>
              </a:rPr>
              <a:t> alert</a:t>
            </a:r>
            <a:r>
              <a:rPr lang="fr-FR" b="1" dirty="0">
                <a:latin typeface="+mn-lt"/>
                <a:ea typeface="+mn-ea"/>
              </a:rPr>
              <a:t>("</a:t>
            </a:r>
            <a:r>
              <a:rPr lang="zh-CN" altLang="en-US" b="1" dirty="0">
                <a:latin typeface="+mn-lt"/>
                <a:ea typeface="+mn-ea"/>
              </a:rPr>
              <a:t>姓名中不能包含数字</a:t>
            </a:r>
            <a:r>
              <a:rPr lang="en-US" altLang="zh-CN" b="1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                  </a:t>
            </a:r>
            <a:r>
              <a:rPr lang="en-US" altLang="zh-CN" b="1" dirty="0" smtClean="0">
                <a:latin typeface="+mn-lt"/>
                <a:ea typeface="+mn-ea"/>
              </a:rPr>
              <a:t>  </a:t>
            </a:r>
            <a:r>
              <a:rPr lang="fr-FR" b="1" dirty="0">
                <a:latin typeface="+mn-lt"/>
                <a:ea typeface="+mn-ea"/>
              </a:rPr>
              <a:t>return false;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           }</a:t>
            </a:r>
          </a:p>
          <a:p>
            <a:pPr>
              <a:defRPr/>
            </a:pPr>
            <a:r>
              <a:rPr lang="fr-FR" b="1" dirty="0">
                <a:latin typeface="+mn-lt"/>
                <a:ea typeface="+mn-ea"/>
              </a:rPr>
              <a:t>              </a:t>
            </a:r>
            <a:r>
              <a:rPr lang="fr-FR" b="1" dirty="0" smtClean="0">
                <a:latin typeface="+mn-lt"/>
                <a:ea typeface="+mn-ea"/>
              </a:rPr>
              <a:t>}</a:t>
            </a:r>
            <a:endParaRPr lang="fr-FR" b="1" dirty="0">
              <a:latin typeface="+mn-lt"/>
              <a:ea typeface="+mn-ea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372673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为什么需要进行表单验证？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列出</a:t>
            </a:r>
            <a:r>
              <a:rPr lang="en-US" altLang="zh-CN" dirty="0"/>
              <a:t>String </a:t>
            </a:r>
            <a:r>
              <a:rPr lang="zh-CN" altLang="en-US" dirty="0"/>
              <a:t>对象和表单验证有关的成员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$(":input")</a:t>
            </a:r>
            <a:r>
              <a:rPr lang="zh-CN" altLang="en-US" dirty="0"/>
              <a:t>能匹配页面中的哪些元素？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如何表示一个正则表达式的开头和结尾？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268538" y="285750"/>
            <a:ext cx="66960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验证注册页面中的电子邮箱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28657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电子</a:t>
            </a:r>
            <a:r>
              <a:rPr lang="zh-CN" altLang="en-US" dirty="0"/>
              <a:t>邮箱不能为</a:t>
            </a:r>
            <a:r>
              <a:rPr lang="zh-CN" altLang="en-US" dirty="0" smtClean="0"/>
              <a:t>空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电子</a:t>
            </a:r>
            <a:r>
              <a:rPr lang="zh-CN" altLang="en-US" dirty="0"/>
              <a:t>邮箱中必须包含符号“</a:t>
            </a:r>
            <a:r>
              <a:rPr lang="en-US" altLang="zh-CN" dirty="0"/>
              <a:t>@”</a:t>
            </a:r>
            <a:r>
              <a:rPr lang="zh-CN" altLang="en-US" dirty="0"/>
              <a:t>和“</a:t>
            </a:r>
            <a:r>
              <a:rPr lang="en-US" altLang="zh-CN" dirty="0" smtClean="0"/>
              <a:t>.”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电子邮箱输入框中的内容正确时，页面跳转到注册成功页面（</a:t>
            </a:r>
            <a:r>
              <a:rPr lang="en-US" altLang="zh-CN" dirty="0"/>
              <a:t>register_success.htm</a:t>
            </a:r>
            <a:r>
              <a:rPr lang="zh-CN" altLang="en-US" dirty="0"/>
              <a:t>）</a:t>
            </a:r>
          </a:p>
        </p:txBody>
      </p:sp>
      <p:grpSp>
        <p:nvGrpSpPr>
          <p:cNvPr id="24581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45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71813" y="6240735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F:\2016年工作\ACCP8.0产品开发\jQuery\案例源码\Chapter09\Chapter09截图\图9.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86138"/>
            <a:ext cx="4464496" cy="268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560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560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560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561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560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校验提示特效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0" y="908720"/>
            <a:ext cx="3744416" cy="3073340"/>
          </a:xfrm>
        </p:spPr>
      </p:pic>
      <p:pic>
        <p:nvPicPr>
          <p:cNvPr id="4098" name="Picture 2" descr="F:\2016年工作\ACCP8.0产品开发\jQuery\案例源码\Chapter09\Chapter09截图\图9.1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4944"/>
            <a:ext cx="429568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线形标注 1 6"/>
          <p:cNvSpPr/>
          <p:nvPr/>
        </p:nvSpPr>
        <p:spPr bwMode="auto">
          <a:xfrm>
            <a:off x="3491880" y="2324178"/>
            <a:ext cx="1656184" cy="432048"/>
          </a:xfrm>
          <a:prstGeom prst="borderCallout1">
            <a:avLst>
              <a:gd name="adj1" fmla="val 75375"/>
              <a:gd name="adj2" fmla="val -47865"/>
              <a:gd name="adj3" fmla="val 36219"/>
              <a:gd name="adj4" fmla="val 212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邮箱提示文本</a:t>
            </a:r>
          </a:p>
        </p:txBody>
      </p:sp>
      <p:sp>
        <p:nvSpPr>
          <p:cNvPr id="8" name="线形标注 1 7"/>
          <p:cNvSpPr/>
          <p:nvPr/>
        </p:nvSpPr>
        <p:spPr bwMode="auto">
          <a:xfrm>
            <a:off x="6143179" y="3429000"/>
            <a:ext cx="2820710" cy="839394"/>
          </a:xfrm>
          <a:prstGeom prst="borderCallout1">
            <a:avLst>
              <a:gd name="adj1" fmla="val 161927"/>
              <a:gd name="adj2" fmla="val 21410"/>
              <a:gd name="adj3" fmla="val 36219"/>
              <a:gd name="adj4" fmla="val 6565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单击邮箱提示文本自动清除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，文本框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边框变为红色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1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smtClean="0"/>
              <a:t>表单验证事件和方法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8637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表单验证需要综合运用元素的事件和方法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6667"/>
              </p:ext>
            </p:extLst>
          </p:nvPr>
        </p:nvGraphicFramePr>
        <p:xfrm>
          <a:off x="1134782" y="1988840"/>
          <a:ext cx="7677496" cy="315638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928694"/>
                <a:gridCol w="1357322"/>
                <a:gridCol w="5391480"/>
              </a:tblGrid>
              <a:tr h="501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114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失去焦点，当光标离开某个文本框时触发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获得焦点，当光标进入某个文本框时触发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blur()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从文本域中移开焦点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在文本域中设置焦点，即获得鼠标光标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选取文本域中的内容，突出显示输入区域的内容</a:t>
                      </a:r>
                    </a:p>
                  </a:txBody>
                  <a:tcPr marL="68580" marR="68580" marT="0" marB="698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979712" y="5572125"/>
            <a:ext cx="4777832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63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043234" y="5187962"/>
              <a:ext cx="359896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动态改变文本框效果</a:t>
              </a:r>
            </a:p>
          </p:txBody>
        </p:sp>
      </p:grp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smtClean="0"/>
              <a:t>文本输入提示特效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071563"/>
            <a:ext cx="7645400" cy="415763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把错误信息显示在</a:t>
            </a:r>
            <a:r>
              <a:rPr lang="en-US" dirty="0"/>
              <a:t>&lt;span&gt;</a:t>
            </a:r>
            <a:r>
              <a:rPr lang="zh-CN" altLang="en-US" dirty="0" smtClean="0"/>
              <a:t>中，然后使用</a:t>
            </a:r>
            <a:r>
              <a:rPr lang="en-US" dirty="0" smtClean="0"/>
              <a:t>html()</a:t>
            </a:r>
            <a:r>
              <a:rPr lang="zh-CN" altLang="en-US" dirty="0" smtClean="0"/>
              <a:t>方法，设置</a:t>
            </a:r>
            <a:r>
              <a:rPr lang="en-US" dirty="0"/>
              <a:t>&lt;span&gt;</a:t>
            </a:r>
            <a:r>
              <a:rPr lang="zh-CN" altLang="en-US" dirty="0" smtClean="0"/>
              <a:t>和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  <a:r>
              <a:rPr lang="zh-CN" altLang="en-US" dirty="0" smtClean="0"/>
              <a:t>之间的内容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编写脚本验证函数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鼠标失去焦点时（</a:t>
            </a:r>
            <a:r>
              <a:rPr lang="en-US" dirty="0" smtClean="0"/>
              <a:t>blur</a:t>
            </a:r>
            <a:r>
              <a:rPr lang="zh-CN" altLang="en-US" dirty="0" smtClean="0"/>
              <a:t>事件）调用验证函数</a:t>
            </a:r>
            <a:endParaRPr lang="zh-CN" altLang="en-US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000750"/>
            <a:ext cx="4086200" cy="428625"/>
            <a:chOff x="3143240" y="5143512"/>
            <a:chExt cx="485780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28629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141272" y="5187962"/>
              <a:ext cx="35173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文本输入提示特效</a:t>
              </a:r>
            </a:p>
          </p:txBody>
        </p:sp>
      </p:grpSp>
      <p:pic>
        <p:nvPicPr>
          <p:cNvPr id="6146" name="Picture 2" descr="F:\2016年工作\ACCP8.0产品开发\jQuery\案例源码\Chapter09\Chapter09截图\图9.2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336704" cy="32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916238" y="285750"/>
            <a:ext cx="60483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验证贵美网站的注册页面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08255" cy="264661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名字</a:t>
            </a:r>
            <a:r>
              <a:rPr lang="zh-CN" altLang="en-US" dirty="0"/>
              <a:t>和姓氏均不能为空</a:t>
            </a:r>
            <a:r>
              <a:rPr lang="zh-CN" altLang="en-US" dirty="0" smtClean="0"/>
              <a:t>，不能</a:t>
            </a:r>
            <a:r>
              <a:rPr lang="zh-CN" altLang="en-US" dirty="0"/>
              <a:t>有</a:t>
            </a:r>
            <a:r>
              <a:rPr lang="zh-CN" altLang="en-US" dirty="0" smtClean="0"/>
              <a:t>数字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密码</a:t>
            </a:r>
            <a:r>
              <a:rPr lang="zh-CN" altLang="en-US" dirty="0"/>
              <a:t>不能少于</a:t>
            </a:r>
            <a:r>
              <a:rPr lang="en-US" altLang="zh-CN" dirty="0"/>
              <a:t>6</a:t>
            </a:r>
            <a:r>
              <a:rPr lang="zh-CN" altLang="en-US" dirty="0"/>
              <a:t>位</a:t>
            </a:r>
            <a:r>
              <a:rPr lang="zh-CN" altLang="en-US" dirty="0" smtClean="0"/>
              <a:t>，电子</a:t>
            </a:r>
            <a:r>
              <a:rPr lang="zh-CN" altLang="en-US" dirty="0"/>
              <a:t>邮箱不能为空</a:t>
            </a:r>
            <a:r>
              <a:rPr lang="zh-CN" altLang="en-US" dirty="0" smtClean="0"/>
              <a:t>，格式正确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实现文本框提示特效</a:t>
            </a:r>
            <a:endParaRPr lang="zh-CN" altLang="en-US" dirty="0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89794" y="604520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F:\2016年工作\ACCP8.0产品开发\jQuery\案例源码\Chapter09\Chapter09截图\图9.2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11" y="3732139"/>
            <a:ext cx="4680520" cy="30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97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97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97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97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97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smtClean="0"/>
              <a:t>正则表达式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07168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为什么需要正则表达式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简洁的代码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严谨的验证文本框中的内容</a:t>
            </a:r>
            <a:endParaRPr lang="en-US" altLang="zh-CN" dirty="0" smtClean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14438" y="4636294"/>
            <a:ext cx="6858000" cy="14779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  <a:ea typeface="+mn-ea"/>
              </a:rPr>
              <a:t>var</a:t>
            </a:r>
            <a:r>
              <a:rPr lang="en-US" b="1" dirty="0">
                <a:latin typeface="+mn-lt"/>
                <a:ea typeface="+mn-ea"/>
              </a:rPr>
              <a:t> </a:t>
            </a:r>
            <a:r>
              <a:rPr lang="en-US" b="1" dirty="0" err="1">
                <a:latin typeface="+mn-lt"/>
                <a:ea typeface="+mn-ea"/>
              </a:rPr>
              <a:t>reg</a:t>
            </a:r>
            <a:r>
              <a:rPr lang="en-US" b="1" dirty="0">
                <a:latin typeface="+mn-lt"/>
                <a:ea typeface="+mn-ea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</a:rPr>
              <a:t>/^\w+@\w+(\.[a-</a:t>
            </a:r>
            <a:r>
              <a:rPr lang="en-US" b="1" dirty="0" err="1">
                <a:solidFill>
                  <a:srgbClr val="FF0000"/>
                </a:solidFill>
                <a:latin typeface="+mn-lt"/>
                <a:ea typeface="+mn-ea"/>
              </a:rPr>
              <a:t>zA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</a:rPr>
              <a:t>-Z]{2,3}){1,2}$/</a:t>
            </a:r>
            <a:r>
              <a:rPr lang="en-US" b="1" dirty="0">
                <a:latin typeface="+mn-lt"/>
                <a:ea typeface="+mn-ea"/>
              </a:rPr>
              <a:t>;</a:t>
            </a:r>
            <a:endParaRPr lang="zh-CN" altLang="en-US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b="1" dirty="0">
                <a:latin typeface="+mn-lt"/>
                <a:ea typeface="+mn-ea"/>
              </a:rPr>
              <a:t>if(</a:t>
            </a:r>
            <a:r>
              <a:rPr lang="en-US" b="1" dirty="0" err="1">
                <a:latin typeface="+mn-lt"/>
                <a:ea typeface="+mn-ea"/>
              </a:rPr>
              <a:t>reg.test</a:t>
            </a:r>
            <a:r>
              <a:rPr lang="en-US" b="1" dirty="0">
                <a:latin typeface="+mn-lt"/>
                <a:ea typeface="+mn-ea"/>
              </a:rPr>
              <a:t>(email) ==false){	</a:t>
            </a:r>
            <a:endParaRPr lang="zh-CN" altLang="en-US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b="1" dirty="0">
                <a:latin typeface="+mn-lt"/>
                <a:ea typeface="+mn-ea"/>
              </a:rPr>
              <a:t>    $email_prompt.html("</a:t>
            </a:r>
            <a:r>
              <a:rPr lang="zh-CN" altLang="en-US" b="1" dirty="0">
                <a:latin typeface="+mn-lt"/>
                <a:ea typeface="+mn-ea"/>
              </a:rPr>
              <a:t>电子邮件格式不正确</a:t>
            </a:r>
            <a:r>
              <a:rPr lang="en-US" b="1" dirty="0">
                <a:latin typeface="+mn-lt"/>
                <a:ea typeface="+mn-ea"/>
              </a:rPr>
              <a:t>,</a:t>
            </a:r>
            <a:r>
              <a:rPr lang="zh-CN" altLang="en-US" b="1" dirty="0">
                <a:latin typeface="+mn-lt"/>
                <a:ea typeface="+mn-ea"/>
              </a:rPr>
              <a:t>请重新输入</a:t>
            </a:r>
            <a:r>
              <a:rPr lang="en-US" b="1" dirty="0">
                <a:latin typeface="+mn-lt"/>
                <a:ea typeface="+mn-ea"/>
              </a:rPr>
              <a:t>");</a:t>
            </a:r>
            <a:endParaRPr lang="zh-CN" altLang="en-US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b="1" dirty="0">
                <a:latin typeface="+mn-lt"/>
                <a:ea typeface="+mn-ea"/>
              </a:rPr>
              <a:t>    return false;</a:t>
            </a:r>
          </a:p>
          <a:p>
            <a:pPr>
              <a:defRPr/>
            </a:pPr>
            <a:r>
              <a:rPr lang="en-US" b="1" dirty="0">
                <a:latin typeface="+mn-lt"/>
                <a:ea typeface="+mn-ea"/>
              </a:rPr>
              <a:t>}</a:t>
            </a:r>
            <a:endParaRPr lang="en-US" altLang="zh-CN" b="1" dirty="0">
              <a:latin typeface="+mn-lt"/>
              <a:ea typeface="+mn-ea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4286250" y="4025106"/>
            <a:ext cx="3571875" cy="428625"/>
          </a:xfrm>
          <a:prstGeom prst="borderCallout1">
            <a:avLst>
              <a:gd name="adj1" fmla="val 151357"/>
              <a:gd name="adj2" fmla="val -10693"/>
              <a:gd name="adj3" fmla="val 51969"/>
              <a:gd name="adj4" fmla="val -75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一个简单的表达式即可验证邮箱</a:t>
            </a:r>
          </a:p>
        </p:txBody>
      </p:sp>
      <p:pic>
        <p:nvPicPr>
          <p:cNvPr id="8194" name="Picture 2" descr="F:\2016年工作\ACCP8.0产品开发\jQuery\案例源码\Chapter09\Chapter09截图\图9.23.BMP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64018"/>
            <a:ext cx="3534674" cy="26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定义正则表达式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普通方式</a:t>
            </a:r>
            <a:endParaRPr lang="en-US" altLang="zh-CN" dirty="0" smtClean="0"/>
          </a:p>
          <a:p>
            <a:pPr lvl="1">
              <a:defRPr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=/</a:t>
            </a:r>
            <a:r>
              <a:rPr lang="zh-CN" altLang="en-US" dirty="0" smtClean="0"/>
              <a:t>表达式</a:t>
            </a:r>
            <a:r>
              <a:rPr lang="en-US" dirty="0" smtClean="0"/>
              <a:t>/</a:t>
            </a:r>
            <a:r>
              <a:rPr lang="zh-CN" altLang="en-US" dirty="0" smtClean="0"/>
              <a:t>附加参数</a:t>
            </a:r>
            <a:endParaRPr lang="en-US" altLang="zh-CN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414588"/>
            <a:ext cx="6858000" cy="8715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reg</a:t>
            </a:r>
            <a:r>
              <a:rPr lang="en-US" altLang="en-US" b="1" dirty="0"/>
              <a:t>=/white/;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reg</a:t>
            </a:r>
            <a:r>
              <a:rPr lang="en-US" altLang="en-US" b="1" dirty="0"/>
              <a:t>=/white/g;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813" y="3633788"/>
            <a:ext cx="7645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构造函数</a:t>
            </a:r>
            <a:endParaRPr lang="en-US" altLang="zh-CN" sz="2600" b="1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en-US" altLang="zh-CN" sz="2400" b="1">
                <a:ea typeface="微软雅黑" pitchFamily="34" charset="-122"/>
              </a:rPr>
              <a:t>var reg=new RegExp("</a:t>
            </a:r>
            <a:r>
              <a:rPr lang="zh-CN" altLang="en-US" sz="2400" b="1">
                <a:ea typeface="微软雅黑" pitchFamily="34" charset="-122"/>
              </a:rPr>
              <a:t>表达式</a:t>
            </a:r>
            <a:r>
              <a:rPr lang="en-US" altLang="zh-CN" sz="2400" b="1">
                <a:ea typeface="微软雅黑" pitchFamily="34" charset="-122"/>
              </a:rPr>
              <a:t>","</a:t>
            </a:r>
            <a:r>
              <a:rPr lang="zh-CN" altLang="en-US" sz="2400" b="1">
                <a:ea typeface="微软雅黑" pitchFamily="34" charset="-122"/>
              </a:rPr>
              <a:t>附加参数</a:t>
            </a:r>
            <a:r>
              <a:rPr lang="en-US" altLang="zh-CN" sz="2400" b="1">
                <a:ea typeface="微软雅黑" pitchFamily="34" charset="-122"/>
              </a:rPr>
              <a:t>")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38" y="4986338"/>
            <a:ext cx="6858000" cy="8715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nn-NO" altLang="en-US" b="1" dirty="0"/>
              <a:t>var reg=new RegExp("white");</a:t>
            </a:r>
          </a:p>
          <a:p>
            <a:pPr>
              <a:lnSpc>
                <a:spcPct val="150000"/>
              </a:lnSpc>
              <a:defRPr/>
            </a:pPr>
            <a:r>
              <a:rPr lang="nn-NO" altLang="en-US" b="1" dirty="0"/>
              <a:t>var reg=new RegExp("white","g");</a:t>
            </a:r>
            <a:endParaRPr lang="en-US" altLang="en-US" b="1" dirty="0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表达式的模式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简单模式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只能表示具体的匹配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414588"/>
            <a:ext cx="6858000" cy="8715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nn-NO" altLang="en-US" b="1" dirty="0"/>
              <a:t>var reg=/china/;</a:t>
            </a:r>
          </a:p>
          <a:p>
            <a:pPr>
              <a:lnSpc>
                <a:spcPct val="150000"/>
              </a:lnSpc>
              <a:defRPr/>
            </a:pPr>
            <a:r>
              <a:rPr lang="nn-NO" altLang="en-US" b="1" dirty="0"/>
              <a:t>var reg=/abc8/;</a:t>
            </a:r>
            <a:endParaRPr lang="en-US" altLang="en-US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813" y="3633788"/>
            <a:ext cx="7645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复合模式</a:t>
            </a:r>
            <a:endParaRPr lang="en-US" altLang="zh-CN" sz="2600" b="1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可以使用通配符表达更为抽象的规则模式</a:t>
            </a:r>
            <a:endParaRPr lang="en-US" altLang="zh-CN" sz="2400" b="1">
              <a:ea typeface="微软雅黑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38" y="4986338"/>
            <a:ext cx="6858000" cy="8715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nn-NO" altLang="en-US" b="1" dirty="0"/>
              <a:t>var reg=/^\w+$/;</a:t>
            </a:r>
          </a:p>
          <a:p>
            <a:pPr>
              <a:lnSpc>
                <a:spcPct val="150000"/>
              </a:lnSpc>
              <a:defRPr/>
            </a:pPr>
            <a:r>
              <a:rPr lang="nn-NO" altLang="en-US" b="1" dirty="0"/>
              <a:t>var reg=/^\w+@\w+.[a-zA-Z]{2,3}(.[a-zA-Z]{2,3})?$/;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86263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方法分别有什么作用？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html()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text()</a:t>
            </a:r>
            <a:r>
              <a:rPr lang="zh-CN" altLang="en-US" dirty="0" smtClean="0"/>
              <a:t>方法有什么区别？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获取子元素和获取父元素分别用什么方法？</a:t>
            </a:r>
          </a:p>
        </p:txBody>
      </p:sp>
      <p:grpSp>
        <p:nvGrpSpPr>
          <p:cNvPr id="15365" name="组合 4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536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RegExp</a:t>
            </a:r>
            <a:r>
              <a:rPr dirty="0"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RegExp</a:t>
            </a:r>
            <a:r>
              <a:rPr lang="zh-CN" altLang="en-US" smtClean="0"/>
              <a:t>对象的方法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32933"/>
              </p:ext>
            </p:extLst>
          </p:nvPr>
        </p:nvGraphicFramePr>
        <p:xfrm>
          <a:off x="1142976" y="1723048"/>
          <a:ext cx="7072362" cy="168722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24768"/>
                <a:gridCol w="5947594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检索字符中是正则表达式的区配，返回找到的值，并确定其位置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检索字符串中指定的值，返回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85813" y="3500438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>
                <a:ea typeface="微软雅黑" pitchFamily="34" charset="-122"/>
              </a:rPr>
              <a:t>RegExp</a:t>
            </a:r>
            <a:r>
              <a:rPr lang="zh-CN" altLang="en-US" sz="2600" b="1">
                <a:ea typeface="微软雅黑" pitchFamily="34" charset="-122"/>
              </a:rPr>
              <a:t>对象的属性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3682"/>
              </p:ext>
            </p:extLst>
          </p:nvPr>
        </p:nvGraphicFramePr>
        <p:xfrm>
          <a:off x="1144508" y="4071942"/>
          <a:ext cx="7072362" cy="193352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71308"/>
                <a:gridCol w="5301054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对象是否具有标志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ignoreCase</a:t>
                      </a:r>
                      <a:endParaRPr lang="zh-CN" altLang="zh-CN" sz="1800" b="1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对象是否具有标志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multiline</a:t>
                      </a:r>
                      <a:endParaRPr lang="zh-CN" altLang="zh-CN" sz="1800" b="1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对象是否具有标志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String</a:t>
            </a:r>
            <a:r>
              <a:rPr smtClean="0"/>
              <a:t>对象</a:t>
            </a:r>
            <a:endParaRPr dirty="0"/>
          </a:p>
        </p:txBody>
      </p:sp>
      <p:sp>
        <p:nvSpPr>
          <p:cNvPr id="34820" name="内容占位符 2"/>
          <p:cNvSpPr txBox="1">
            <a:spLocks/>
          </p:cNvSpPr>
          <p:nvPr/>
        </p:nvSpPr>
        <p:spPr bwMode="auto">
          <a:xfrm>
            <a:off x="785813" y="1196975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>
                <a:ea typeface="微软雅黑" pitchFamily="34" charset="-122"/>
              </a:rPr>
              <a:t>String</a:t>
            </a:r>
            <a:r>
              <a:rPr lang="zh-CN" altLang="en-US" sz="2600" b="1">
                <a:ea typeface="微软雅黑" pitchFamily="34" charset="-122"/>
              </a:rPr>
              <a:t>对象的方法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>
              <a:ea typeface="微软雅黑" pitchFamily="34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44508" y="2334296"/>
          <a:ext cx="7072362" cy="252346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找到一个或多个正则表达式的匹配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检索与正则表达式相匹配的值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替换与正则表达式匹配的字符串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把字符串分割为字符串数组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正则表达式符号</a:t>
            </a:r>
            <a:r>
              <a:rPr lang="en-US" altLang="zh-CN" smtClean="0"/>
              <a:t>2-1</a:t>
            </a:r>
            <a:endParaRPr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44508" y="1164986"/>
          <a:ext cx="7072362" cy="50500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22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533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/…/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代表一个模式的开始和结束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匹配字符串的开始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匹配字符串的结束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任何空白字符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任何非空白字符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除了数字之外的任何字符，等价于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匹配一个数字、下划线或字母字符，等价于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[A-Za-z0-9_]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任何非单字字符，等价于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[^a-zA-z0-9_]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除了换行符之外的任意字符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正则表达式符号</a:t>
            </a:r>
            <a:r>
              <a:rPr lang="en-US" altLang="zh-CN" smtClean="0"/>
              <a:t>2-2</a:t>
            </a:r>
            <a:endParaRPr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44508" y="1593615"/>
          <a:ext cx="7072362" cy="433571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34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次，或者多次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{n,m}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匹配前一项至少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次，但是不能超过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次或多次，等价于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{0,}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次或多次，等价于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{1,}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80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次，也就是说前一项是可选的，等价于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{0,1}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正则表达式的应用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用户名、密码、电子邮箱、手机号码、身份证号码、生日、邮政编码、固定电话</a:t>
            </a:r>
            <a:endParaRPr lang="zh-CN" altLang="en-US" dirty="0" smtClean="0"/>
          </a:p>
        </p:txBody>
      </p:sp>
      <p:pic>
        <p:nvPicPr>
          <p:cNvPr id="5" name="Picture 1" descr="图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305050"/>
            <a:ext cx="4276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图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443163"/>
            <a:ext cx="43148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验证邮政编码和手机号码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9145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验证邮政编码和手机号码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中国的邮政编码都是</a:t>
            </a:r>
            <a:r>
              <a:rPr lang="en-US" dirty="0" smtClean="0"/>
              <a:t>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手机号码都是</a:t>
            </a:r>
            <a:r>
              <a:rPr lang="en-US" dirty="0" smtClean="0"/>
              <a:t>11</a:t>
            </a:r>
            <a:r>
              <a:rPr lang="zh-CN" altLang="en-US" dirty="0" smtClean="0"/>
              <a:t>位，并且第</a:t>
            </a:r>
            <a:r>
              <a:rPr lang="en-US" dirty="0" smtClean="0"/>
              <a:t>1</a:t>
            </a:r>
            <a:r>
              <a:rPr lang="zh-CN" altLang="en-US" dirty="0" smtClean="0"/>
              <a:t>位都是</a:t>
            </a:r>
            <a:r>
              <a:rPr lang="en-US" dirty="0" smtClean="0"/>
              <a:t>1</a:t>
            </a:r>
            <a:endParaRPr lang="en-US" altLang="zh-CN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26564" y="3429000"/>
            <a:ext cx="6858000" cy="8715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regCode</a:t>
            </a:r>
            <a:r>
              <a:rPr lang="en-US" altLang="en-US" b="1" dirty="0"/>
              <a:t>=/^\d{6}$/;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regMobile</a:t>
            </a:r>
            <a:r>
              <a:rPr lang="en-US" altLang="en-US" b="1" dirty="0"/>
              <a:t>=/^1\d{10}$/;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979712" y="5632234"/>
            <a:ext cx="4571821" cy="428625"/>
            <a:chOff x="3143240" y="5143512"/>
            <a:chExt cx="457203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2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91342" y="5187962"/>
              <a:ext cx="3760960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验证邮编和手机号码</a:t>
              </a:r>
            </a:p>
          </p:txBody>
        </p:sp>
      </p:grpSp>
      <p:pic>
        <p:nvPicPr>
          <p:cNvPr id="9218" name="Picture 2" descr="F:\2016年工作\ACCP8.0产品开发\jQuery\案例源码\Chapter09\Chapter09截图\图9.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99" y="1196752"/>
            <a:ext cx="360695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验证年龄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430279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对年龄进行验证，年龄必须在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之间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10-99</a:t>
            </a:r>
            <a:r>
              <a:rPr lang="zh-CN" altLang="en-US" dirty="0" smtClean="0"/>
              <a:t>这个范围都是两位数，正则表达式为</a:t>
            </a:r>
            <a:r>
              <a:rPr lang="en-US" dirty="0" smtClean="0"/>
              <a:t>[1-9]\d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0-9</a:t>
            </a:r>
            <a:r>
              <a:rPr lang="zh-CN" altLang="en-US" dirty="0" smtClean="0"/>
              <a:t>这个范围是一位，正则表达式为</a:t>
            </a:r>
            <a:r>
              <a:rPr lang="en-US" dirty="0" smtClean="0"/>
              <a:t>\d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100-119</a:t>
            </a:r>
            <a:r>
              <a:rPr lang="zh-CN" altLang="en-US" dirty="0" smtClean="0"/>
              <a:t>这个范围是三位数，正则表达式为</a:t>
            </a:r>
            <a:r>
              <a:rPr lang="en-US" dirty="0" smtClean="0"/>
              <a:t>1[0-1]\d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所有年龄的个位都是</a:t>
            </a:r>
            <a:r>
              <a:rPr lang="en-US" dirty="0" smtClean="0"/>
              <a:t>0-9</a:t>
            </a:r>
            <a:r>
              <a:rPr lang="zh-CN" altLang="en-US" dirty="0" smtClean="0"/>
              <a:t>，当百位是</a:t>
            </a:r>
            <a:r>
              <a:rPr lang="en-US" dirty="0" smtClean="0"/>
              <a:t>1</a:t>
            </a:r>
            <a:r>
              <a:rPr lang="zh-CN" altLang="en-US" dirty="0" smtClean="0"/>
              <a:t>，十位是</a:t>
            </a:r>
            <a:r>
              <a:rPr lang="en-US" dirty="0" smtClean="0"/>
              <a:t>0-1</a:t>
            </a:r>
            <a:r>
              <a:rPr lang="zh-CN" altLang="en-US" dirty="0" smtClean="0"/>
              <a:t>，正则表达式为</a:t>
            </a:r>
            <a:r>
              <a:rPr lang="en-US" dirty="0" smtClean="0"/>
              <a:t>(1[0-1]|[1-9])?\d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年龄</a:t>
            </a:r>
            <a:r>
              <a:rPr lang="en-US" dirty="0" smtClean="0"/>
              <a:t>120</a:t>
            </a:r>
            <a:r>
              <a:rPr lang="zh-CN" altLang="en-US" dirty="0" smtClean="0"/>
              <a:t>是单独的一种情况，需要单独列出来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5786438"/>
            <a:ext cx="3726730" cy="428625"/>
            <a:chOff x="3143240" y="5143512"/>
            <a:chExt cx="457203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4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4377010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验证年龄</a:t>
              </a:r>
            </a:p>
          </p:txBody>
        </p:sp>
      </p:grp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619250" y="285750"/>
            <a:ext cx="73453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验证博客园用户注册页面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04199" cy="228657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用户名和密码验证，由</a:t>
            </a:r>
            <a:r>
              <a:rPr lang="zh-CN" altLang="en-US" dirty="0"/>
              <a:t>英文字母和数字组成</a:t>
            </a:r>
            <a:r>
              <a:rPr lang="zh-CN" altLang="en-US" dirty="0" smtClean="0"/>
              <a:t>，用户名长度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字符，密码长度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手机</a:t>
            </a:r>
            <a:r>
              <a:rPr lang="zh-CN" altLang="en-US" dirty="0"/>
              <a:t>号码只能是</a:t>
            </a:r>
            <a:r>
              <a:rPr lang="en-US" altLang="zh-CN" dirty="0"/>
              <a:t>1</a:t>
            </a:r>
            <a:r>
              <a:rPr lang="zh-CN" altLang="en-US" dirty="0"/>
              <a:t>开头的</a:t>
            </a:r>
            <a:r>
              <a:rPr lang="en-US" altLang="zh-CN" dirty="0"/>
              <a:t>11</a:t>
            </a:r>
            <a:r>
              <a:rPr lang="zh-CN" altLang="en-US" dirty="0"/>
              <a:t>位</a:t>
            </a:r>
            <a:r>
              <a:rPr lang="zh-CN" altLang="en-US" dirty="0" smtClean="0"/>
              <a:t>数字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生日</a:t>
            </a:r>
            <a:r>
              <a:rPr lang="zh-CN" altLang="en-US" dirty="0"/>
              <a:t>的年份为</a:t>
            </a:r>
            <a:r>
              <a:rPr lang="en-US" altLang="zh-CN" dirty="0"/>
              <a:t>1900</a:t>
            </a:r>
            <a:r>
              <a:rPr lang="zh-CN" altLang="en-US" dirty="0"/>
              <a:t>～</a:t>
            </a:r>
            <a:r>
              <a:rPr lang="en-US" altLang="zh-CN" dirty="0" smtClean="0"/>
              <a:t>2016</a:t>
            </a:r>
            <a:endParaRPr lang="zh-CN" altLang="en-US" dirty="0"/>
          </a:p>
        </p:txBody>
      </p:sp>
      <p:grpSp>
        <p:nvGrpSpPr>
          <p:cNvPr id="40965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01651" y="566124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0242" name="Picture 2" descr="F:\2016年工作\ACCP8.0产品开发\jQuery\案例源码\Chapter09\Chapter09截图\图9.3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01008"/>
            <a:ext cx="4320480" cy="3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9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19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19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9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5" y="70285"/>
            <a:ext cx="5256708" cy="9541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的方式验证表单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6385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新增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validity</a:t>
            </a:r>
            <a:r>
              <a:rPr lang="zh-CN" altLang="en-US" dirty="0"/>
              <a:t>属性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149448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验证</a:t>
            </a:r>
            <a:r>
              <a:rPr lang="zh-CN" altLang="en-US" dirty="0"/>
              <a:t>注册页面中的电子邮箱</a:t>
            </a:r>
          </a:p>
          <a:p>
            <a:pPr>
              <a:defRPr/>
            </a:pPr>
            <a:r>
              <a:rPr lang="zh-CN" altLang="en-US" dirty="0" smtClean="0"/>
              <a:t>实现</a:t>
            </a:r>
            <a:r>
              <a:rPr lang="zh-CN" altLang="en-US" dirty="0"/>
              <a:t>贵美商城注册页面验证</a:t>
            </a:r>
          </a:p>
          <a:p>
            <a:pPr>
              <a:defRPr/>
            </a:pPr>
            <a:r>
              <a:rPr lang="zh-CN" altLang="en-US" dirty="0" smtClean="0"/>
              <a:t>实现</a:t>
            </a:r>
            <a:r>
              <a:rPr lang="zh-CN" altLang="en-US" dirty="0"/>
              <a:t>博客园注册页面验证</a:t>
            </a:r>
          </a:p>
        </p:txBody>
      </p:sp>
      <p:pic>
        <p:nvPicPr>
          <p:cNvPr id="1026" name="Picture 2" descr="F:\2016年工作\ACCP8.0产品开发\jQuery\案例源码\Chapter09\Chapter09截图\图9.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72816"/>
            <a:ext cx="693554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9\Chapter09截图\图9.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7430"/>
            <a:ext cx="5904656" cy="37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9\Chapter09截图\图9.3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920"/>
            <a:ext cx="396728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2016年工作\ACCP8.0产品开发\jQuery\案例源码\Chapter09\Chapter09截图\图9.3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390565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7"/>
            <a:ext cx="4606927" cy="523220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08720"/>
            <a:ext cx="7645398" cy="77441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新增验证属性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5634"/>
              </p:ext>
            </p:extLst>
          </p:nvPr>
        </p:nvGraphicFramePr>
        <p:xfrm>
          <a:off x="1115616" y="1484784"/>
          <a:ext cx="7344816" cy="262010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84176"/>
                <a:gridCol w="5760640"/>
              </a:tblGrid>
              <a:tr h="576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属性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描述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>
                          <a:effectLst/>
                          <a:latin typeface="+mn-lt"/>
                          <a:ea typeface="+mn-ea"/>
                        </a:rPr>
                        <a:t>placeholder</a:t>
                      </a:r>
                      <a:endParaRPr lang="zh-CN" sz="1800" kern="9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+mn-lt"/>
                          <a:ea typeface="+mn-ea"/>
                        </a:rPr>
                        <a:t>提供一种提示（</a:t>
                      </a:r>
                      <a:r>
                        <a:rPr lang="en-US" sz="1800" kern="900" dirty="0">
                          <a:effectLst/>
                          <a:latin typeface="+mn-lt"/>
                          <a:ea typeface="+mn-ea"/>
                        </a:rPr>
                        <a:t>hint</a:t>
                      </a:r>
                      <a:r>
                        <a:rPr lang="zh-CN" sz="1800" kern="900" dirty="0">
                          <a:effectLst/>
                          <a:latin typeface="+mn-lt"/>
                          <a:ea typeface="+mn-ea"/>
                        </a:rPr>
                        <a:t>），输入域为空时显示，获得焦点输入内容后消失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>
                          <a:effectLst/>
                          <a:latin typeface="+mn-lt"/>
                          <a:ea typeface="+mn-ea"/>
                        </a:rPr>
                        <a:t>required</a:t>
                      </a:r>
                      <a:endParaRPr lang="zh-CN" sz="1800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+mn-lt"/>
                          <a:ea typeface="+mn-ea"/>
                        </a:rPr>
                        <a:t>规定输入域不能为空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>
                          <a:effectLst/>
                          <a:latin typeface="+mn-lt"/>
                          <a:ea typeface="+mn-ea"/>
                        </a:rPr>
                        <a:t>pattern</a:t>
                      </a:r>
                      <a:endParaRPr lang="zh-CN" sz="1800" kern="90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+mn-lt"/>
                          <a:ea typeface="+mn-ea"/>
                        </a:rPr>
                        <a:t>规定验证</a:t>
                      </a:r>
                      <a:r>
                        <a:rPr lang="en-US" sz="1800" kern="900" dirty="0">
                          <a:effectLst/>
                          <a:latin typeface="+mn-lt"/>
                          <a:ea typeface="+mn-ea"/>
                        </a:rPr>
                        <a:t>input</a:t>
                      </a:r>
                      <a:r>
                        <a:rPr lang="zh-CN" sz="1800" kern="900" dirty="0">
                          <a:effectLst/>
                          <a:latin typeface="+mn-lt"/>
                          <a:ea typeface="+mn-ea"/>
                        </a:rPr>
                        <a:t>域的模式（正则表达式）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115616" y="4221088"/>
            <a:ext cx="756084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>
                <a:latin typeface="+mn-lt"/>
                <a:ea typeface="+mn-ea"/>
              </a:rPr>
              <a:t>&lt;input type="text" id="</a:t>
            </a:r>
            <a:r>
              <a:rPr lang="en-US" altLang="en-US" b="1" dirty="0" err="1">
                <a:latin typeface="+mn-lt"/>
                <a:ea typeface="+mn-ea"/>
              </a:rPr>
              <a:t>uName</a:t>
            </a:r>
            <a:r>
              <a:rPr lang="en-US" altLang="en-US" b="1" dirty="0">
                <a:latin typeface="+mn-lt"/>
                <a:ea typeface="+mn-ea"/>
              </a:rPr>
              <a:t>" </a:t>
            </a:r>
            <a:r>
              <a:rPr lang="en-US" altLang="en-US" b="1" dirty="0">
                <a:solidFill>
                  <a:srgbClr val="FF0000"/>
                </a:solidFill>
                <a:latin typeface="+mn-lt"/>
                <a:ea typeface="+mn-ea"/>
              </a:rPr>
              <a:t>placeholder</a:t>
            </a:r>
            <a:r>
              <a:rPr lang="en-US" altLang="en-US" b="1" dirty="0">
                <a:latin typeface="+mn-lt"/>
                <a:ea typeface="+mn-ea"/>
              </a:rPr>
              <a:t>="</a:t>
            </a:r>
            <a:r>
              <a:rPr lang="zh-CN" altLang="en-US" b="1" dirty="0">
                <a:latin typeface="+mn-lt"/>
                <a:ea typeface="+mn-ea"/>
              </a:rPr>
              <a:t>英文、数字长度为</a:t>
            </a:r>
            <a:r>
              <a:rPr lang="en-US" altLang="zh-CN" b="1" dirty="0">
                <a:latin typeface="+mn-lt"/>
                <a:ea typeface="+mn-ea"/>
              </a:rPr>
              <a:t>6-10</a:t>
            </a:r>
            <a:r>
              <a:rPr lang="zh-CN" altLang="en-US" b="1" dirty="0">
                <a:latin typeface="+mn-lt"/>
                <a:ea typeface="+mn-ea"/>
              </a:rPr>
              <a:t>个字符</a:t>
            </a:r>
            <a:r>
              <a:rPr lang="en-US" altLang="zh-CN" b="1" dirty="0">
                <a:latin typeface="+mn-lt"/>
                <a:ea typeface="+mn-ea"/>
              </a:rPr>
              <a:t>" </a:t>
            </a:r>
            <a:r>
              <a:rPr lang="en-US" altLang="en-US" b="1" dirty="0">
                <a:solidFill>
                  <a:srgbClr val="FF0000"/>
                </a:solidFill>
                <a:latin typeface="+mn-lt"/>
                <a:ea typeface="+mn-ea"/>
              </a:rPr>
              <a:t>required</a:t>
            </a:r>
            <a:r>
              <a:rPr lang="en-US" altLang="en-US" b="1" dirty="0">
                <a:latin typeface="+mn-lt"/>
                <a:ea typeface="+mn-ea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+mn-lt"/>
                <a:ea typeface="+mn-ea"/>
              </a:rPr>
              <a:t>pattern</a:t>
            </a:r>
            <a:r>
              <a:rPr lang="en-US" altLang="en-US" b="1" dirty="0">
                <a:latin typeface="+mn-lt"/>
                <a:ea typeface="+mn-ea"/>
              </a:rPr>
              <a:t>="[a-zA-Z0-9]{6,10}"  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latin typeface="+mn-lt"/>
                <a:ea typeface="+mn-ea"/>
              </a:rPr>
              <a:t>&lt;input type="password" id="</a:t>
            </a:r>
            <a:r>
              <a:rPr lang="en-US" altLang="en-US" b="1" dirty="0" err="1">
                <a:latin typeface="+mn-lt"/>
                <a:ea typeface="+mn-ea"/>
              </a:rPr>
              <a:t>pwd</a:t>
            </a:r>
            <a:r>
              <a:rPr lang="en-US" altLang="en-US" b="1" dirty="0">
                <a:latin typeface="+mn-lt"/>
                <a:ea typeface="+mn-ea"/>
              </a:rPr>
              <a:t>" </a:t>
            </a:r>
            <a:r>
              <a:rPr lang="en-US" altLang="en-US" b="1" dirty="0">
                <a:solidFill>
                  <a:srgbClr val="FF0000"/>
                </a:solidFill>
                <a:latin typeface="+mn-lt"/>
                <a:ea typeface="+mn-ea"/>
              </a:rPr>
              <a:t>placeholder</a:t>
            </a:r>
            <a:r>
              <a:rPr lang="en-US" altLang="en-US" b="1" dirty="0">
                <a:latin typeface="+mn-lt"/>
                <a:ea typeface="+mn-ea"/>
              </a:rPr>
              <a:t>="</a:t>
            </a:r>
            <a:r>
              <a:rPr lang="zh-CN" altLang="en-US" b="1" dirty="0">
                <a:latin typeface="+mn-lt"/>
                <a:ea typeface="+mn-ea"/>
              </a:rPr>
              <a:t>长度为</a:t>
            </a:r>
            <a:r>
              <a:rPr lang="en-US" altLang="zh-CN" b="1" dirty="0">
                <a:latin typeface="+mn-lt"/>
                <a:ea typeface="+mn-ea"/>
              </a:rPr>
              <a:t>6-16</a:t>
            </a:r>
            <a:r>
              <a:rPr lang="zh-CN" altLang="en-US" b="1" dirty="0">
                <a:latin typeface="+mn-lt"/>
                <a:ea typeface="+mn-ea"/>
              </a:rPr>
              <a:t>个字符</a:t>
            </a:r>
            <a:r>
              <a:rPr lang="en-US" altLang="zh-CN" b="1" dirty="0">
                <a:latin typeface="+mn-lt"/>
                <a:ea typeface="+mn-ea"/>
              </a:rPr>
              <a:t>" </a:t>
            </a:r>
            <a:r>
              <a:rPr lang="en-US" altLang="en-US" b="1" dirty="0">
                <a:solidFill>
                  <a:srgbClr val="FF0000"/>
                </a:solidFill>
                <a:latin typeface="+mn-lt"/>
                <a:ea typeface="+mn-ea"/>
              </a:rPr>
              <a:t>required</a:t>
            </a:r>
            <a:r>
              <a:rPr lang="en-US" altLang="en-US" b="1" dirty="0">
                <a:latin typeface="+mn-lt"/>
                <a:ea typeface="+mn-ea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+mn-lt"/>
                <a:ea typeface="+mn-ea"/>
              </a:rPr>
              <a:t>pattern</a:t>
            </a:r>
            <a:r>
              <a:rPr lang="en-US" altLang="en-US" b="1" dirty="0">
                <a:latin typeface="+mn-lt"/>
                <a:ea typeface="+mn-ea"/>
              </a:rPr>
              <a:t>="[a-zA-Z0-9]{6,16}"/&gt;</a:t>
            </a:r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2357438" y="6168073"/>
            <a:ext cx="3726730" cy="428625"/>
            <a:chOff x="3143240" y="5143512"/>
            <a:chExt cx="457203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835207" y="5187962"/>
              <a:ext cx="36268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注册验证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42515" y="4221088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7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validity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052736"/>
            <a:ext cx="7645398" cy="630402"/>
          </a:xfrm>
        </p:spPr>
        <p:txBody>
          <a:bodyPr/>
          <a:lstStyle/>
          <a:p>
            <a:r>
              <a:rPr lang="en-US" altLang="zh-CN" dirty="0" err="1"/>
              <a:t>validityState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350"/>
              </p:ext>
            </p:extLst>
          </p:nvPr>
        </p:nvGraphicFramePr>
        <p:xfrm>
          <a:off x="683567" y="1628800"/>
          <a:ext cx="7776865" cy="474420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16225"/>
                <a:gridCol w="5760640"/>
              </a:tblGrid>
              <a:tr h="576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属性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描述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valueMissing</a:t>
                      </a:r>
                      <a:endParaRPr lang="zh-CN" sz="1800" kern="9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表单元素设置了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特性，则为必填项。如果必填项的值为空，就无法通过表单验证，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valueMissing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属性会返回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typeMismatch</a:t>
                      </a:r>
                      <a:endParaRPr lang="zh-CN" sz="1800" kern="9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输入值与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类型不匹配。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新增的表单类型如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等，都包含一个原始的类型验证。如果用户输入的内容与表单类型不符合，则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typeMismatch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属性将返回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patternMismatch</a:t>
                      </a:r>
                      <a:endParaRPr lang="zh-CN" sz="1800" kern="9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输入值与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特性的正则表达式不匹配。如果输入的内容不符合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验证模式的规则，则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patternMismatch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属性将返回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91815"/>
              </p:ext>
            </p:extLst>
          </p:nvPr>
        </p:nvGraphicFramePr>
        <p:xfrm>
          <a:off x="683568" y="1628800"/>
          <a:ext cx="7776865" cy="433272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16225"/>
                <a:gridCol w="5760640"/>
              </a:tblGrid>
              <a:tr h="576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属性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描述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tooLong</a:t>
                      </a:r>
                      <a:endParaRPr lang="zh-CN" sz="1800" kern="9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输入的内容超过了表单元素的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特性限定的字符长度。虽然在输入的时候会限制表单内容的长度，但在某种情况下，如通过程序设置，还是会超出最大长度限制。如果输入的内容超过了最大长度限制，则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tooLong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rangeUnderflow</a:t>
                      </a:r>
                      <a:endParaRPr lang="zh-CN" sz="1800" kern="9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输入的值小于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特性的值。如果输入的数值小于最小值，则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rangeUnderflow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rangeOverflow</a:t>
                      </a:r>
                      <a:endParaRPr lang="zh-CN" sz="1800" kern="9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输入的值大于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特性的值。如果输入的数值大于最大值，则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rangeOverflow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76950"/>
              </p:ext>
            </p:extLst>
          </p:nvPr>
        </p:nvGraphicFramePr>
        <p:xfrm>
          <a:off x="683568" y="1628800"/>
          <a:ext cx="8352928" cy="513790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656184"/>
                <a:gridCol w="6696744"/>
              </a:tblGrid>
              <a:tr h="576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属性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9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描述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stepMismatch</a:t>
                      </a:r>
                      <a:endParaRPr lang="zh-CN" sz="1800" kern="9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输入的值不符合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特性所推算出的规则。用于填写数值的表单元素可能需要同时设置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特性，这就限制了输入的值必须是最小值与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特性值的倍数之和。例如范围从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特性值为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，因为合法值为该范围内的偶数，其他数值均无法通过验证。如果输入值不符合要求，则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stepMismatch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属性返回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800" kern="9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sz="1800" kern="9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customError</a:t>
                      </a:r>
                      <a:endParaRPr lang="zh-CN" sz="1800" kern="9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使用自定义的验证错误提示信息。使用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方法自定义错误提示信息：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(message)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会把错误提示信息自定义为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，此时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customError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属性值为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会清除自定义的错误信息，此时</a:t>
                      </a:r>
                      <a:r>
                        <a:rPr lang="en-US" sz="1800" kern="9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customError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属性值为</a:t>
                      </a:r>
                      <a:r>
                        <a:rPr lang="en-US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kern="9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41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4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QQ</a:t>
            </a:r>
            <a:r>
              <a:rPr lang="zh-CN" altLang="en-US" dirty="0" smtClean="0"/>
              <a:t>注册页面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28170"/>
            <a:ext cx="4104456" cy="340103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32" y="1828170"/>
            <a:ext cx="4055932" cy="3384376"/>
          </a:xfrm>
          <a:prstGeom prst="rect">
            <a:avLst/>
          </a:prstGeom>
        </p:spPr>
      </p:pic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2357438" y="5993321"/>
            <a:ext cx="3726730" cy="428625"/>
            <a:chOff x="3143240" y="5143512"/>
            <a:chExt cx="457203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835207" y="5187962"/>
              <a:ext cx="36268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注册验证</a:t>
              </a: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84254" y="1052736"/>
            <a:ext cx="7645398" cy="6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validityState</a:t>
            </a:r>
            <a:r>
              <a:rPr lang="zh-CN" altLang="en-US" dirty="0" smtClean="0"/>
              <a:t>对象进行提示验证</a:t>
            </a:r>
            <a:endParaRPr lang="zh-CN" altLang="en-US" dirty="0"/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42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3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00038" y="70634"/>
            <a:ext cx="8664576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方式验证博客园用户注册页面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08256" cy="257460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属性</a:t>
            </a:r>
            <a:r>
              <a:rPr lang="zh-CN" altLang="en-US" dirty="0" smtClean="0"/>
              <a:t>设置默认</a:t>
            </a:r>
            <a:r>
              <a:rPr lang="zh-CN" altLang="en-US" dirty="0"/>
              <a:t>提示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用户名、密码由</a:t>
            </a:r>
            <a:r>
              <a:rPr lang="zh-CN" altLang="en-US" dirty="0"/>
              <a:t>英文字母和数字组成</a:t>
            </a:r>
            <a:r>
              <a:rPr lang="zh-CN" altLang="en-US" dirty="0" smtClean="0"/>
              <a:t>，用户名长度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字符，英文</a:t>
            </a:r>
            <a:r>
              <a:rPr lang="zh-CN" altLang="en-US" dirty="0"/>
              <a:t>字母开头</a:t>
            </a:r>
            <a:r>
              <a:rPr lang="zh-CN" altLang="en-US" dirty="0" smtClean="0"/>
              <a:t>，密码长度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手机号码</a:t>
            </a:r>
            <a:r>
              <a:rPr lang="en-US" altLang="zh-CN" dirty="0" smtClean="0"/>
              <a:t>1</a:t>
            </a:r>
            <a:r>
              <a:rPr lang="zh-CN" altLang="en-US" dirty="0"/>
              <a:t>开头的</a:t>
            </a:r>
            <a:r>
              <a:rPr lang="en-US" altLang="zh-CN" dirty="0"/>
              <a:t>11</a:t>
            </a:r>
            <a:r>
              <a:rPr lang="zh-CN" altLang="en-US" dirty="0"/>
              <a:t>位</a:t>
            </a:r>
            <a:r>
              <a:rPr lang="zh-CN" altLang="en-US" dirty="0" smtClean="0"/>
              <a:t>数字，生日</a:t>
            </a:r>
            <a:r>
              <a:rPr lang="zh-CN" altLang="en-US" dirty="0"/>
              <a:t>的年份为</a:t>
            </a:r>
            <a:r>
              <a:rPr lang="en-US" altLang="zh-CN" dirty="0"/>
              <a:t>1900</a:t>
            </a:r>
            <a:r>
              <a:rPr lang="zh-CN" altLang="en-US" dirty="0"/>
              <a:t>～</a:t>
            </a:r>
            <a:r>
              <a:rPr lang="en-US" altLang="zh-CN" dirty="0" smtClean="0"/>
              <a:t>2016</a:t>
            </a:r>
            <a:endParaRPr lang="zh-CN" altLang="en-US" dirty="0"/>
          </a:p>
        </p:txBody>
      </p:sp>
      <p:grpSp>
        <p:nvGrpSpPr>
          <p:cNvPr id="4710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71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715669" y="633095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1266" name="Picture 2" descr="F:\2016年工作\ACCP8.0产品开发\jQuery\案例源码\Chapter09\Chapter09截图\图9.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7" y="3684736"/>
            <a:ext cx="3636466" cy="30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2016年工作\ACCP8.0产品开发\jQuery\案例源码\Chapter09\Chapter09截图\图9.3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683" y="3400489"/>
            <a:ext cx="3679694" cy="28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43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60350"/>
            <a:ext cx="3141662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44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784995" y="1529497"/>
            <a:ext cx="3651101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表单基本验证技术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表单选择器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正则表达式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的方式验证表单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3170237" y="285555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3321050" y="2784112"/>
            <a:ext cx="35552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使用表单选择器选择网页元素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单属性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过滤器选择网页元素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3170237" y="3961346"/>
            <a:ext cx="107156" cy="80751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表单校验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1475656" y="1725662"/>
            <a:ext cx="343619" cy="350353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861667" y="836712"/>
            <a:ext cx="296293" cy="177790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67944" y="722372"/>
            <a:ext cx="32654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表单验证的必要性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表单验证的内容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表单验证的思路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表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单验证的事件和方法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对象验证表单内容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表单验证提示特效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使用正则表达式验证表单内容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的方式验证表单内容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275856" y="3861048"/>
            <a:ext cx="355520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定义正则表达式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表达式的模式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使用正则表达式验证表单内容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5045075" y="5013176"/>
            <a:ext cx="107156" cy="59149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076056" y="4869160"/>
            <a:ext cx="35552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新增属性验证表单内容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validity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属性进行表单验证提示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45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15188" y="285750"/>
            <a:ext cx="17494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6092031" cy="351070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String</a:t>
            </a:r>
            <a:r>
              <a:rPr lang="zh-CN" altLang="en-US" dirty="0"/>
              <a:t>对象的用法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使用表单选择器选择页面元素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使用正则表达式验证页面输入内容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的方式验证表单内容</a:t>
            </a:r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11763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177827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849709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65" y="2542246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18994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0" y="285750"/>
            <a:ext cx="3313113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为什么要表单验证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减轻服务器的压力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保证输入的数据符合要求</a:t>
            </a:r>
            <a:endParaRPr lang="zh-CN" altLang="en-US" dirty="0"/>
          </a:p>
        </p:txBody>
      </p:sp>
      <p:pic>
        <p:nvPicPr>
          <p:cNvPr id="18437" name="图片 1" descr="Sn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428875"/>
            <a:ext cx="61436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常用的表单验证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日期格式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表单元素是否为空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用户名和密码</a:t>
            </a:r>
          </a:p>
          <a:p>
            <a:pPr>
              <a:defRPr/>
            </a:pPr>
            <a:r>
              <a:rPr lang="en-US" altLang="zh-CN" smtClean="0"/>
              <a:t>E-mail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身份证号码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24744"/>
            <a:ext cx="480564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表单</a:t>
            </a:r>
            <a:r>
              <a:rPr dirty="0" smtClean="0"/>
              <a:t>验证的思路</a:t>
            </a:r>
            <a:endParaRPr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2938" y="1643063"/>
            <a:ext cx="76438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  当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输入的表单数据不符合要求时，如何编写脚本来进行提示？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00125" y="3429000"/>
            <a:ext cx="77152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400"/>
              </a:lnSpc>
              <a:buFont typeface="Arial" charset="0"/>
              <a:buAutoNum type="arabicPeriod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获得表单元素值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ts val="4400"/>
              </a:lnSpc>
              <a:buFont typeface="Arial" charset="0"/>
              <a:buAutoNum type="arabicPeriod"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使用JavaScript的一些方法对数据进行判断</a:t>
            </a:r>
          </a:p>
          <a:p>
            <a:pPr eaLnBrk="1" hangingPunct="1">
              <a:lnSpc>
                <a:spcPts val="4400"/>
              </a:lnSpc>
              <a:buFont typeface="Arial" charset="0"/>
              <a:buAutoNum type="arabicPeriod"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当表单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提交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时，触发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事件，对获取的数据进行验证</a:t>
            </a:r>
          </a:p>
        </p:txBody>
      </p:sp>
      <p:grpSp>
        <p:nvGrpSpPr>
          <p:cNvPr id="20487" name="组合 72"/>
          <p:cNvGrpSpPr>
            <a:grpSpLocks/>
          </p:cNvGrpSpPr>
          <p:nvPr/>
        </p:nvGrpSpPr>
        <p:grpSpPr bwMode="auto">
          <a:xfrm>
            <a:off x="71438" y="1435100"/>
            <a:ext cx="985837" cy="422275"/>
            <a:chOff x="1000100" y="1173499"/>
            <a:chExt cx="986586" cy="422603"/>
          </a:xfrm>
        </p:grpSpPr>
        <p:pic>
          <p:nvPicPr>
            <p:cNvPr id="2049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4" name="组合 69"/>
          <p:cNvGrpSpPr>
            <a:grpSpLocks/>
          </p:cNvGrpSpPr>
          <p:nvPr/>
        </p:nvGrpSpPr>
        <p:grpSpPr bwMode="auto">
          <a:xfrm>
            <a:off x="71438" y="3071813"/>
            <a:ext cx="1000125" cy="447675"/>
            <a:chOff x="1000100" y="3235185"/>
            <a:chExt cx="1000132" cy="446983"/>
          </a:xfrm>
        </p:grpSpPr>
        <p:pic>
          <p:nvPicPr>
            <p:cNvPr id="2048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3074" name="Picture 2" descr="F:\2016年工作\ACCP8.0产品开发\jQuery\案例源码\Chapter09\Chapter09截图\图9.37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20131"/>
            <a:ext cx="4608698" cy="384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为什么使用表单选择器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90426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表单选择器用于选取某些特定的表单元素，比如所有单选按钮或隐藏的元素</a:t>
            </a:r>
            <a:endParaRPr lang="zh-CN" altLang="en-US" dirty="0"/>
          </a:p>
        </p:txBody>
      </p:sp>
      <p:pic>
        <p:nvPicPr>
          <p:cNvPr id="4098" name="Picture 2" descr="F:\2016年工作\ACCP8.0产品开发\jQuery\案例源码\Chapter09\Chapter09截图\图9.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49836"/>
            <a:ext cx="4104456" cy="387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2123728" y="6237312"/>
            <a:ext cx="3672408" cy="428625"/>
            <a:chOff x="3143240" y="5143512"/>
            <a:chExt cx="4318030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37465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4166907" y="5187962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：表单选择器</a:t>
              </a:r>
            </a:p>
          </p:txBody>
        </p:sp>
      </p:grp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4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7470</TotalTime>
  <Words>3282</Words>
  <Application>Microsoft Office PowerPoint</Application>
  <PresentationFormat>全屏显示(4:3)</PresentationFormat>
  <Paragraphs>573</Paragraphs>
  <Slides>45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为什么要表单验证</vt:lpstr>
      <vt:lpstr>常用的表单验证</vt:lpstr>
      <vt:lpstr>表单验证的思路</vt:lpstr>
      <vt:lpstr>为什么使用表单选择器</vt:lpstr>
      <vt:lpstr>表单选择器3-1</vt:lpstr>
      <vt:lpstr>表单选择器3-2</vt:lpstr>
      <vt:lpstr>表单选择器3-3</vt:lpstr>
      <vt:lpstr>验证表单内容</vt:lpstr>
      <vt:lpstr>使用String 对象验证邮箱</vt:lpstr>
      <vt:lpstr>字符串验证</vt:lpstr>
      <vt:lpstr>验证休闲网登录页面</vt:lpstr>
      <vt:lpstr>文本框内容的验证</vt:lpstr>
      <vt:lpstr>字符串验证</vt:lpstr>
      <vt:lpstr>休闲网注册页面的验证</vt:lpstr>
      <vt:lpstr>学员操作—验证注册页面中的电子邮箱</vt:lpstr>
      <vt:lpstr>共性问题集中讲解</vt:lpstr>
      <vt:lpstr>校验提示特效</vt:lpstr>
      <vt:lpstr>表单验证事件和方法</vt:lpstr>
      <vt:lpstr>文本输入提示特效</vt:lpstr>
      <vt:lpstr>学员操作—验证贵美网站的注册页面</vt:lpstr>
      <vt:lpstr>共性问题集中讲解</vt:lpstr>
      <vt:lpstr>正则表达式</vt:lpstr>
      <vt:lpstr>定义正则表达式</vt:lpstr>
      <vt:lpstr>表达式的模式</vt:lpstr>
      <vt:lpstr>RegExp对象</vt:lpstr>
      <vt:lpstr>String对象</vt:lpstr>
      <vt:lpstr>正则表达式符号2-1</vt:lpstr>
      <vt:lpstr>正则表达式符号2-2</vt:lpstr>
      <vt:lpstr>正则表达式的应用</vt:lpstr>
      <vt:lpstr>验证邮政编码和手机号码</vt:lpstr>
      <vt:lpstr>验证年龄</vt:lpstr>
      <vt:lpstr>学员操作—验证博客园用户注册页面</vt:lpstr>
      <vt:lpstr>共性问题集中讲解</vt:lpstr>
      <vt:lpstr>使用HTML5的方式验证表单</vt:lpstr>
      <vt:lpstr>HTML5新增属性</vt:lpstr>
      <vt:lpstr>validity属性</vt:lpstr>
      <vt:lpstr>验证QQ注册页面</vt:lpstr>
      <vt:lpstr>学员操作—使用HTML5方式验证博客园用户注册页面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952</cp:revision>
  <dcterms:created xsi:type="dcterms:W3CDTF">2006-03-08T06:55:38Z</dcterms:created>
  <dcterms:modified xsi:type="dcterms:W3CDTF">2017-03-20T09:34:18Z</dcterms:modified>
</cp:coreProperties>
</file>