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82" r:id="rId1"/>
  </p:sldMasterIdLst>
  <p:notesMasterIdLst>
    <p:notesMasterId r:id="rId40"/>
  </p:notesMasterIdLst>
  <p:handoutMasterIdLst>
    <p:handoutMasterId r:id="rId41"/>
  </p:handoutMasterIdLst>
  <p:sldIdLst>
    <p:sldId id="559" r:id="rId2"/>
    <p:sldId id="465" r:id="rId3"/>
    <p:sldId id="466" r:id="rId4"/>
    <p:sldId id="467" r:id="rId5"/>
    <p:sldId id="469" r:id="rId6"/>
    <p:sldId id="470" r:id="rId7"/>
    <p:sldId id="540" r:id="rId8"/>
    <p:sldId id="541" r:id="rId9"/>
    <p:sldId id="542" r:id="rId10"/>
    <p:sldId id="532" r:id="rId11"/>
    <p:sldId id="475" r:id="rId12"/>
    <p:sldId id="476" r:id="rId13"/>
    <p:sldId id="477" r:id="rId14"/>
    <p:sldId id="478" r:id="rId15"/>
    <p:sldId id="546" r:id="rId16"/>
    <p:sldId id="482" r:id="rId17"/>
    <p:sldId id="545" r:id="rId18"/>
    <p:sldId id="499" r:id="rId19"/>
    <p:sldId id="484" r:id="rId20"/>
    <p:sldId id="501" r:id="rId21"/>
    <p:sldId id="502" r:id="rId22"/>
    <p:sldId id="503" r:id="rId23"/>
    <p:sldId id="504" r:id="rId24"/>
    <p:sldId id="547" r:id="rId25"/>
    <p:sldId id="519" r:id="rId26"/>
    <p:sldId id="521" r:id="rId27"/>
    <p:sldId id="522" r:id="rId28"/>
    <p:sldId id="528" r:id="rId29"/>
    <p:sldId id="548" r:id="rId30"/>
    <p:sldId id="549" r:id="rId31"/>
    <p:sldId id="529" r:id="rId32"/>
    <p:sldId id="551" r:id="rId33"/>
    <p:sldId id="552" r:id="rId34"/>
    <p:sldId id="553" r:id="rId35"/>
    <p:sldId id="554" r:id="rId36"/>
    <p:sldId id="550" r:id="rId37"/>
    <p:sldId id="558" r:id="rId38"/>
    <p:sldId id="544" r:id="rId39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067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5FE"/>
    <a:srgbClr val="0000FF"/>
    <a:srgbClr val="FBFFFE"/>
    <a:srgbClr val="EDF5FD"/>
    <a:srgbClr val="852C09"/>
    <a:srgbClr val="FCF1DC"/>
    <a:srgbClr val="FFCC99"/>
    <a:srgbClr val="FFFFF3"/>
    <a:srgbClr val="FFFF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93" autoAdjust="0"/>
    <p:restoredTop sz="79706" autoAdjust="0"/>
  </p:normalViewPr>
  <p:slideViewPr>
    <p:cSldViewPr>
      <p:cViewPr varScale="1">
        <p:scale>
          <a:sx n="59" d="100"/>
          <a:sy n="59" d="100"/>
        </p:scale>
        <p:origin x="1608" y="48"/>
      </p:cViewPr>
      <p:guideLst>
        <p:guide orient="horz" pos="2160"/>
        <p:guide orient="horz" pos="306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F08B55BC-6ACA-4A4A-8A8A-5CBBCF8CD9E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0597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07E4F613-0966-4D23-83B9-C8D669B67A6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06467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60729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b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/>
              <a:t>    </a:t>
            </a:r>
            <a:r>
              <a:rPr lang="zh-CN" altLang="en-US" b="0" dirty="0" smtClean="0"/>
              <a:t>提示学员</a:t>
            </a:r>
            <a:r>
              <a:rPr lang="en-US" altLang="zh-CN" b="0" kern="0" dirty="0" smtClean="0">
                <a:solidFill>
                  <a:schemeClr val="bg1"/>
                </a:solidFill>
                <a:latin typeface="Arial"/>
                <a:ea typeface="黑体"/>
              </a:rPr>
              <a:t>“$.</a:t>
            </a:r>
            <a:r>
              <a:rPr lang="en-US" altLang="zh-CN" b="0" kern="0" dirty="0" err="1" smtClean="0">
                <a:solidFill>
                  <a:schemeClr val="bg1"/>
                </a:solidFill>
                <a:latin typeface="Arial"/>
                <a:ea typeface="黑体"/>
              </a:rPr>
              <a:t>ajax</a:t>
            </a:r>
            <a:r>
              <a:rPr lang="en-US" altLang="zh-CN" b="0" kern="0" dirty="0" smtClean="0">
                <a:solidFill>
                  <a:schemeClr val="bg1"/>
                </a:solidFill>
                <a:latin typeface="Arial"/>
                <a:ea typeface="黑体"/>
              </a:rPr>
              <a:t>()”</a:t>
            </a:r>
            <a:r>
              <a:rPr lang="zh-CN" altLang="en-US" b="0" kern="0" dirty="0" smtClean="0">
                <a:solidFill>
                  <a:schemeClr val="bg1"/>
                </a:solidFill>
                <a:latin typeface="Arial"/>
                <a:ea typeface="黑体"/>
              </a:rPr>
              <a:t>等价于“</a:t>
            </a:r>
            <a:r>
              <a:rPr lang="en-US" altLang="zh-CN" b="0" kern="0" dirty="0" err="1" smtClean="0">
                <a:solidFill>
                  <a:schemeClr val="bg1"/>
                </a:solidFill>
                <a:latin typeface="Arial"/>
                <a:ea typeface="黑体"/>
              </a:rPr>
              <a:t>jQuery.ajax</a:t>
            </a:r>
            <a:r>
              <a:rPr lang="en-US" altLang="zh-CN" b="0" kern="0" dirty="0" smtClean="0">
                <a:solidFill>
                  <a:schemeClr val="bg1"/>
                </a:solidFill>
                <a:latin typeface="Arial"/>
                <a:ea typeface="黑体"/>
              </a:rPr>
              <a:t>()”</a:t>
            </a:r>
            <a:r>
              <a:rPr lang="zh-CN" altLang="en-US" b="0" dirty="0" smtClean="0"/>
              <a:t>，该方法是</a:t>
            </a:r>
            <a:r>
              <a:rPr lang="en-US" altLang="zh-CN" sz="1200" b="0" kern="0" dirty="0" err="1" smtClean="0"/>
              <a:t>jQuery</a:t>
            </a:r>
            <a:r>
              <a:rPr lang="zh-CN" altLang="en-US" sz="1200" b="0" kern="0" dirty="0" smtClean="0"/>
              <a:t>提供的最底层的</a:t>
            </a:r>
            <a:r>
              <a:rPr lang="en-US" altLang="zh-CN" sz="1200" b="0" kern="0" dirty="0" smtClean="0"/>
              <a:t>Ajax</a:t>
            </a:r>
            <a:r>
              <a:rPr lang="zh-CN" altLang="en-US" sz="1200" b="0" kern="0" dirty="0" smtClean="0"/>
              <a:t>方法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87160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     </a:t>
            </a:r>
            <a:r>
              <a:rPr lang="zh-CN" altLang="en-US" dirty="0" smtClean="0"/>
              <a:t>提示学员：</a:t>
            </a:r>
            <a:r>
              <a:rPr kumimoji="0" lang="pt-BR" altLang="en-US" sz="12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cs typeface="+mn-cs"/>
              </a:rPr>
              <a:t>complete</a:t>
            </a:r>
            <a:r>
              <a:rPr kumimoji="0" lang="zh-CN" altLang="en-US" sz="12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cs typeface="+mn-cs"/>
              </a:rPr>
              <a:t>函数在请求成功或失败时均调用，</a:t>
            </a:r>
            <a:endParaRPr kumimoji="0" lang="en-US" altLang="zh-CN" sz="1200" b="0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  <a:cs typeface="+mn-cs"/>
            </a:endParaRPr>
          </a:p>
          <a:p>
            <a:r>
              <a:rPr kumimoji="0" lang="en-US" altLang="zh-CN" sz="1200" b="0" i="0" u="none" strike="noStrike" kern="1200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cs typeface="+mn-cs"/>
              </a:rPr>
              <a:t>ppt</a:t>
            </a:r>
            <a:r>
              <a:rPr kumimoji="0" lang="zh-CN" altLang="en-US" sz="12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cs typeface="+mn-cs"/>
              </a:rPr>
              <a:t>所列只是常用参数，更多细节可参考</a:t>
            </a:r>
            <a:r>
              <a:rPr kumimoji="0" lang="en-US" altLang="zh-CN" sz="1200" b="0" i="0" u="none" strike="noStrike" kern="1200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cs typeface="+mn-cs"/>
              </a:rPr>
              <a:t>jQuery</a:t>
            </a:r>
            <a:r>
              <a:rPr kumimoji="0" lang="zh-CN" altLang="en-US" sz="12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cs typeface="+mn-cs"/>
              </a:rPr>
              <a:t>官方文档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9547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指出传参时使用的语法是一种新数据类型</a:t>
            </a:r>
            <a:r>
              <a:rPr lang="en-US" altLang="zh-CN" dirty="0" smtClean="0"/>
              <a:t>——JSON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简单引导学员注意其语法特点，不必在这里详细展开，后面有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技能点的专门讲解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28193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5759B9-CF61-4AF5-A232-24ED2A04AA9C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4834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、演示时强调访问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数据时使用“</a:t>
            </a:r>
            <a:r>
              <a:rPr lang="en-US" altLang="zh-CN" dirty="0" smtClean="0"/>
              <a:t>.</a:t>
            </a:r>
            <a:r>
              <a:rPr lang="zh-CN" altLang="en-US" dirty="0" smtClean="0"/>
              <a:t>”操作符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遍历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数组：</a:t>
            </a:r>
            <a:endParaRPr lang="en-US" altLang="zh-CN" dirty="0" smtClean="0"/>
          </a:p>
          <a:p>
            <a:r>
              <a:rPr lang="en-US" altLang="zh-CN" dirty="0" smtClean="0"/>
              <a:t>    $(JSON</a:t>
            </a:r>
            <a:r>
              <a:rPr lang="zh-CN" altLang="en-US" dirty="0" smtClean="0"/>
              <a:t>数组</a:t>
            </a:r>
            <a:r>
              <a:rPr lang="en-US" altLang="zh-CN" dirty="0" smtClean="0"/>
              <a:t>).each(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function() {</a:t>
            </a:r>
          </a:p>
          <a:p>
            <a:r>
              <a:rPr lang="en-US" altLang="zh-CN" dirty="0" smtClean="0"/>
              <a:t>        //this</a:t>
            </a:r>
            <a:r>
              <a:rPr lang="zh-CN" altLang="en-US" dirty="0" smtClean="0"/>
              <a:t>为数组中一个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en-US" altLang="zh-CN" dirty="0" smtClean="0"/>
              <a:t>    } );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、视情况补充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访问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对象：</a:t>
            </a:r>
            <a:endParaRPr lang="en-US" altLang="zh-CN" dirty="0" smtClean="0"/>
          </a:p>
          <a:p>
            <a:r>
              <a:rPr lang="en-US" altLang="zh-CN" dirty="0" smtClean="0"/>
              <a:t>    $(JSON</a:t>
            </a:r>
            <a:r>
              <a:rPr lang="zh-CN" altLang="en-US" dirty="0" smtClean="0"/>
              <a:t>对象</a:t>
            </a:r>
            <a:r>
              <a:rPr lang="en-US" altLang="zh-CN" dirty="0" smtClean="0"/>
              <a:t>).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</a:t>
            </a:r>
            <a:r>
              <a:rPr lang="pt-BR" altLang="en-US" b="0" kern="0" dirty="0" smtClean="0"/>
              <a:t>"</a:t>
            </a:r>
            <a:r>
              <a:rPr lang="en-US" altLang="zh-CN" b="0" kern="0" dirty="0" smtClean="0"/>
              <a:t>name</a:t>
            </a:r>
            <a:r>
              <a:rPr lang="pt-BR" altLang="en-US" b="0" kern="0" dirty="0" smtClean="0"/>
              <a:t>"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55789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5759B9-CF61-4AF5-A232-24ED2A04AA9C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80394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91667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、分析登陆成功后无需经过查询流程，直接跳转至管理员首页，数据查询在首页使用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r>
              <a:rPr lang="en-US" altLang="zh-CN" b="0" dirty="0" smtClean="0"/>
              <a:t>2</a:t>
            </a:r>
            <a:r>
              <a:rPr lang="zh-CN" altLang="en-US" b="0" dirty="0" smtClean="0"/>
              <a:t>、</a:t>
            </a:r>
            <a:r>
              <a:rPr lang="zh-CN" altLang="en-US" dirty="0" smtClean="0"/>
              <a:t>强调</a:t>
            </a:r>
            <a:r>
              <a:rPr lang="en-US" altLang="zh-CN" dirty="0" smtClean="0"/>
              <a:t>$.</a:t>
            </a:r>
            <a:r>
              <a:rPr lang="en-US" altLang="zh-CN" dirty="0" err="1" smtClean="0"/>
              <a:t>ajax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方法的</a:t>
            </a:r>
            <a:r>
              <a:rPr lang="en-US" altLang="zh-CN" dirty="0" err="1" smtClean="0"/>
              <a:t>dataType</a:t>
            </a:r>
            <a:r>
              <a:rPr lang="zh-CN" altLang="en-US" dirty="0" smtClean="0"/>
              <a:t>参数取值为</a:t>
            </a:r>
            <a:r>
              <a:rPr lang="en-US" altLang="zh-CN" dirty="0" err="1" smtClean="0"/>
              <a:t>json</a:t>
            </a:r>
            <a:endParaRPr lang="en-US" altLang="zh-CN" dirty="0" smtClean="0"/>
          </a:p>
          <a:p>
            <a:r>
              <a:rPr lang="en-US" altLang="zh-CN" b="0" dirty="0" smtClean="0"/>
              <a:t>3</a:t>
            </a:r>
            <a:r>
              <a:rPr lang="zh-CN" altLang="en-US" b="0" dirty="0" smtClean="0"/>
              <a:t>、注意处理新闻数据中的</a:t>
            </a:r>
            <a:r>
              <a:rPr lang="en-US" altLang="zh-CN" b="0" dirty="0" smtClean="0"/>
              <a:t>XML</a:t>
            </a:r>
            <a:r>
              <a:rPr lang="zh-CN" altLang="en-US" b="0" dirty="0" smtClean="0"/>
              <a:t>特殊字符，可以做一次陷阱教学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539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79928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5754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zh-CN" altLang="en-US" dirty="0" smtClean="0"/>
              <a:t>本页目的为了向学员说明使用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给用户带来的好处，即使用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的原因。</a:t>
            </a:r>
            <a:endParaRPr lang="en-US" altLang="zh-CN" dirty="0" smtClean="0"/>
          </a:p>
          <a:p>
            <a:r>
              <a:rPr lang="zh-CN" altLang="en-US" dirty="0" smtClean="0"/>
              <a:t>按步骤播放动画，根据动画内容，分别介绍无刷新的三个好处。</a:t>
            </a:r>
            <a:endParaRPr lang="en-US" altLang="zh-CN" dirty="0" smtClean="0"/>
          </a:p>
          <a:p>
            <a:r>
              <a:rPr lang="zh-CN" altLang="en-US" dirty="0" smtClean="0"/>
              <a:t>当然，不限于这三个，如果能举出其他的好处也可以补充。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60432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提示学员关闭超链接的跳转功能，使用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脚本注册点击事件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09411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5759B9-CF61-4AF5-A232-24ED2A04AA9C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77564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教学指导；</a:t>
            </a:r>
            <a:endParaRPr lang="en-US" altLang="zh-CN" dirty="0" smtClean="0"/>
          </a:p>
          <a:p>
            <a:r>
              <a:rPr lang="zh-CN" altLang="en-US" dirty="0" smtClean="0"/>
              <a:t>总结部分</a:t>
            </a:r>
            <a:r>
              <a:rPr lang="zh-CN" altLang="zh-CN" dirty="0" smtClean="0"/>
              <a:t>主要达到以下几个目的：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zh-CN" b="1" dirty="0" smtClean="0"/>
              <a:t>回顾内容</a:t>
            </a:r>
            <a:r>
              <a:rPr lang="zh-CN" altLang="en-US" b="1" dirty="0" smtClean="0"/>
              <a:t>。</a:t>
            </a:r>
            <a:r>
              <a:rPr lang="zh-CN" altLang="en-US" dirty="0" smtClean="0">
                <a:solidFill>
                  <a:srgbClr val="C00000"/>
                </a:solidFill>
              </a:rPr>
              <a:t>注意与</a:t>
            </a:r>
            <a:r>
              <a:rPr lang="zh-CN" altLang="zh-CN" dirty="0" smtClean="0">
                <a:solidFill>
                  <a:srgbClr val="C00000"/>
                </a:solidFill>
              </a:rPr>
              <a:t>与</a:t>
            </a:r>
            <a:r>
              <a:rPr lang="zh-CN" altLang="en-US" dirty="0" smtClean="0">
                <a:solidFill>
                  <a:srgbClr val="C00000"/>
                </a:solidFill>
              </a:rPr>
              <a:t>本章任务和目标</a:t>
            </a:r>
            <a:r>
              <a:rPr lang="zh-CN" altLang="zh-CN" dirty="0" smtClean="0">
                <a:solidFill>
                  <a:srgbClr val="C00000"/>
                </a:solidFill>
              </a:rPr>
              <a:t>不一样。</a:t>
            </a:r>
            <a:r>
              <a:rPr lang="zh-CN" altLang="en-US" dirty="0" smtClean="0">
                <a:solidFill>
                  <a:srgbClr val="C00000"/>
                </a:solidFill>
              </a:rPr>
              <a:t>本章任务和目标是</a:t>
            </a:r>
            <a:r>
              <a:rPr lang="zh-CN" altLang="zh-CN" dirty="0" smtClean="0"/>
              <a:t>是强调</a:t>
            </a:r>
            <a:r>
              <a:rPr lang="zh-CN" altLang="en-US" dirty="0" smtClean="0"/>
              <a:t>内容概貌，学到技术，告知要学习什么；总结时，</a:t>
            </a:r>
            <a:r>
              <a:rPr lang="zh-CN" altLang="zh-CN" dirty="0" smtClean="0"/>
              <a:t>要格外强调观点，把每一</a:t>
            </a:r>
            <a:r>
              <a:rPr lang="zh-CN" altLang="en-US" dirty="0" smtClean="0"/>
              <a:t>个知识点</a:t>
            </a:r>
            <a:r>
              <a:rPr lang="zh-CN" altLang="zh-CN" dirty="0" smtClean="0"/>
              <a:t>的观点</a:t>
            </a:r>
            <a:r>
              <a:rPr lang="zh-CN" altLang="en-US" dirty="0" smtClean="0"/>
              <a:t>结论</a:t>
            </a:r>
            <a:r>
              <a:rPr lang="zh-CN" altLang="zh-CN" dirty="0" smtClean="0"/>
              <a:t>都尽量突出出来。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、</a:t>
            </a:r>
            <a:r>
              <a:rPr lang="zh-CN" altLang="zh-CN" b="1" dirty="0" smtClean="0"/>
              <a:t>整理逻辑</a:t>
            </a:r>
            <a:r>
              <a:rPr lang="zh-CN" altLang="en-US" b="1" dirty="0" smtClean="0"/>
              <a:t>。</a:t>
            </a:r>
            <a:r>
              <a:rPr lang="zh-CN" altLang="zh-CN" dirty="0" smtClean="0"/>
              <a:t>还应该把观点之间的逻辑联系梳理出来</a:t>
            </a:r>
            <a:r>
              <a:rPr lang="zh-CN" altLang="en-US" dirty="0" smtClean="0"/>
              <a:t>。</a:t>
            </a:r>
            <a:r>
              <a:rPr lang="zh-CN" altLang="zh-CN" dirty="0" smtClean="0"/>
              <a:t>从而使</a:t>
            </a:r>
            <a:r>
              <a:rPr lang="zh-CN" altLang="en-US" dirty="0" smtClean="0"/>
              <a:t>知识</a:t>
            </a:r>
            <a:r>
              <a:rPr lang="zh-CN" altLang="zh-CN" dirty="0" smtClean="0"/>
              <a:t>系统化、逻辑化。要帮助</a:t>
            </a:r>
            <a:r>
              <a:rPr lang="zh-CN" altLang="en-US" dirty="0" smtClean="0"/>
              <a:t>学员</a:t>
            </a:r>
            <a:r>
              <a:rPr lang="zh-CN" altLang="zh-CN" dirty="0" smtClean="0"/>
              <a:t>整清逻辑是总结的一大任务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A93DBD-C541-414B-ADF4-5DBE6C498BDA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74250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8670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zh-CN" altLang="en-US" dirty="0" smtClean="0"/>
              <a:t>提示学员：</a:t>
            </a:r>
            <a:r>
              <a:rPr lang="en-US" altLang="zh-CN" dirty="0" smtClean="0"/>
              <a:t>XML/JSON/HTML</a:t>
            </a:r>
            <a:r>
              <a:rPr lang="zh-CN" altLang="en-US" dirty="0" smtClean="0"/>
              <a:t>是用来封装请求或响应数据的众多数据格式中的一部分。还有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如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S</a:t>
            </a:r>
            <a:r>
              <a:rPr lang="pt-BR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cript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、</a:t>
            </a:r>
            <a:r>
              <a:rPr lang="pt-BR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JSONP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t</a:t>
            </a:r>
            <a:r>
              <a:rPr lang="pt-BR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ext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等其他的数据格式。后面在介绍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jQuery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提供的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$.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ajax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()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方法的</a:t>
            </a:r>
            <a:r>
              <a:rPr lang="pt-BR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dataType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属性时会有说明。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3532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教学指导：</a:t>
            </a:r>
            <a:endParaRPr lang="en-US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    技术顾问介绍常用方法时，要详细介绍其中的每个参数，重点介绍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open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和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send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方法：</a:t>
            </a:r>
            <a:endParaRPr lang="en-US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AutoNum type="arabicPeriod"/>
              <a:tabLst/>
            </a:pP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open()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方法</a:t>
            </a:r>
            <a:endParaRPr lang="en-US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</a:pPr>
            <a:r>
              <a:rPr kumimoji="0" lang="zh-CN" altLang="en-US" sz="12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cs typeface="+mn-cs"/>
              </a:rPr>
              <a:t>    参数</a:t>
            </a:r>
            <a:r>
              <a:rPr kumimoji="0" lang="pt-BR" altLang="zh-CN" sz="12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cs typeface="+mn-cs"/>
              </a:rPr>
              <a:t>method</a:t>
            </a:r>
            <a:r>
              <a:rPr kumimoji="0" lang="zh-CN" altLang="en-US" sz="12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cs typeface="+mn-cs"/>
              </a:rPr>
              <a:t>：设置</a:t>
            </a:r>
            <a:r>
              <a:rPr kumimoji="0" lang="pt-BR" altLang="zh-CN" sz="12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cs typeface="+mn-cs"/>
              </a:rPr>
              <a:t>HTTP</a:t>
            </a:r>
            <a:r>
              <a:rPr kumimoji="0" lang="zh-CN" altLang="en-US" sz="12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cs typeface="+mn-cs"/>
              </a:rPr>
              <a:t>请求方法；参数</a:t>
            </a:r>
            <a:r>
              <a:rPr kumimoji="0" lang="pt-BR" altLang="zh-CN" sz="12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cs typeface="+mn-cs"/>
              </a:rPr>
              <a:t>url</a:t>
            </a:r>
            <a:r>
              <a:rPr kumimoji="0" lang="zh-CN" altLang="en-US" sz="12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cs typeface="+mn-cs"/>
              </a:rPr>
              <a:t>：请求的</a:t>
            </a:r>
            <a:r>
              <a:rPr kumimoji="0" lang="pt-BR" altLang="zh-CN" sz="12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cs typeface="+mn-cs"/>
              </a:rPr>
              <a:t>URL</a:t>
            </a:r>
            <a:r>
              <a:rPr kumimoji="0" lang="zh-CN" altLang="en-US" sz="12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cs typeface="+mn-cs"/>
              </a:rPr>
              <a:t>地址；</a:t>
            </a:r>
            <a:r>
              <a:rPr kumimoji="0" lang="en-US" altLang="zh-CN" sz="12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cs typeface="+mn-cs"/>
              </a:rPr>
              <a:t>…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</a:pP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   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其中：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method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参数值大小写不敏感，常用值有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get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post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等；</a:t>
            </a:r>
            <a:endParaRPr lang="en-US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2.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send()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方法</a:t>
            </a:r>
            <a:endParaRPr lang="en-US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    data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为</a:t>
            </a:r>
            <a:r>
              <a:rPr kumimoji="0" lang="zh-CN" altLang="en-US" sz="12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cs typeface="+mn-cs"/>
              </a:rPr>
              <a:t>发送此请求时携带的参数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。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data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参数值取决于</a:t>
            </a:r>
            <a:r>
              <a:rPr lang="pt-BR" sz="1200" b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open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方法中的</a:t>
            </a:r>
            <a:r>
              <a:rPr lang="pt-BR" sz="1200" b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method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参数，如果</a:t>
            </a:r>
            <a:r>
              <a:rPr lang="pt-BR" sz="1200" b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method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值为“</a:t>
            </a:r>
            <a:r>
              <a:rPr lang="pt-BR" sz="1200" b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POST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”，需要指定该参数。如果</a:t>
            </a:r>
            <a:r>
              <a:rPr lang="pt-BR" sz="1200" b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method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值为“</a:t>
            </a:r>
            <a:r>
              <a:rPr lang="pt-BR" sz="1200" b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GET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”，该参数为</a:t>
            </a:r>
            <a:r>
              <a:rPr lang="pt-BR" sz="1200" b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null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</a:pPr>
            <a:r>
              <a:rPr lang="pt-BR" sz="1200" b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3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. </a:t>
            </a:r>
            <a:r>
              <a:rPr kumimoji="0" lang="en-US" altLang="zh-CN" sz="1200" b="0" i="0" u="none" strike="noStrike" kern="1200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cs typeface="+mn-cs"/>
              </a:rPr>
              <a:t>setRequestHeader</a:t>
            </a:r>
            <a:r>
              <a:rPr kumimoji="0" lang="en-US" altLang="zh-CN" sz="12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cs typeface="+mn-cs"/>
              </a:rPr>
              <a:t>(</a:t>
            </a:r>
            <a:r>
              <a:rPr kumimoji="0" lang="zh-CN" altLang="en-US" sz="12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cs typeface="+mn-cs"/>
              </a:rPr>
              <a:t>）方法</a:t>
            </a:r>
            <a:endParaRPr kumimoji="0" lang="en-US" altLang="zh-CN" sz="1200" b="0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</a:pPr>
            <a:r>
              <a:rPr kumimoji="0" lang="en-US" altLang="zh-CN" sz="12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cs typeface="+mn-cs"/>
              </a:rPr>
              <a:t>    </a:t>
            </a:r>
            <a:r>
              <a:rPr kumimoji="0" lang="zh-CN" altLang="en-US" sz="12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cs typeface="+mn-cs"/>
              </a:rPr>
              <a:t>参数</a:t>
            </a:r>
            <a:r>
              <a:rPr kumimoji="0" lang="pt-BR" altLang="zh-CN" sz="12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cs typeface="+mn-cs"/>
              </a:rPr>
              <a:t>header</a:t>
            </a:r>
            <a:r>
              <a:rPr kumimoji="0" lang="zh-CN" altLang="en-US" sz="12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cs typeface="+mn-cs"/>
              </a:rPr>
              <a:t>：要指定的</a:t>
            </a:r>
            <a:r>
              <a:rPr kumimoji="0" lang="en-US" altLang="zh-CN" sz="12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cs typeface="+mn-cs"/>
              </a:rPr>
              <a:t>HTTP</a:t>
            </a:r>
            <a:r>
              <a:rPr kumimoji="0" lang="zh-CN" altLang="en-US" sz="12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cs typeface="+mn-cs"/>
              </a:rPr>
              <a:t>头名称；参数</a:t>
            </a:r>
            <a:r>
              <a:rPr kumimoji="0" lang="pt-BR" altLang="zh-CN" sz="12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cs typeface="+mn-cs"/>
              </a:rPr>
              <a:t>value</a:t>
            </a:r>
            <a:r>
              <a:rPr kumimoji="0" lang="zh-CN" altLang="en-US" sz="12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cs typeface="+mn-cs"/>
              </a:rPr>
              <a:t>：对应的值。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pt-BR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799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4608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9279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baseline="0" dirty="0" smtClean="0"/>
              <a:t>1</a:t>
            </a:r>
            <a:r>
              <a:rPr lang="zh-CN" altLang="en-US" baseline="0" dirty="0" smtClean="0"/>
              <a:t>、本页应该先分析实现步骤，再切换到环境中演示案例，最好采用现场编程的方式，有利于学生的理解。</a:t>
            </a:r>
            <a:endParaRPr lang="en-US" altLang="zh-CN" baseline="0" dirty="0" smtClean="0"/>
          </a:p>
          <a:p>
            <a:r>
              <a:rPr lang="en-US" altLang="zh-CN" baseline="0" dirty="0" smtClean="0"/>
              <a:t>2</a:t>
            </a:r>
            <a:r>
              <a:rPr lang="zh-CN" altLang="en-US" baseline="0" dirty="0" smtClean="0"/>
              <a:t>、先以</a:t>
            </a:r>
            <a:r>
              <a:rPr lang="en-US" altLang="zh-CN" baseline="0" dirty="0" smtClean="0"/>
              <a:t>GET</a:t>
            </a:r>
            <a:r>
              <a:rPr lang="zh-CN" altLang="en-US" baseline="0" dirty="0" smtClean="0"/>
              <a:t>方式完成一次需求，</a:t>
            </a:r>
            <a:r>
              <a:rPr lang="en-US" altLang="zh-CN" baseline="0" dirty="0" smtClean="0"/>
              <a:t>POST</a:t>
            </a:r>
            <a:r>
              <a:rPr lang="zh-CN" altLang="en-US" baseline="0" dirty="0" smtClean="0"/>
              <a:t>方式稍后再对比</a:t>
            </a:r>
            <a:endParaRPr lang="en-US" altLang="zh-CN" baseline="0" dirty="0" smtClean="0"/>
          </a:p>
          <a:p>
            <a:r>
              <a:rPr lang="en-US" altLang="zh-CN" baseline="0" dirty="0" smtClean="0"/>
              <a:t>3</a:t>
            </a:r>
            <a:r>
              <a:rPr lang="zh-CN" altLang="en-US" baseline="0" dirty="0" smtClean="0"/>
              <a:t>、</a:t>
            </a:r>
            <a:r>
              <a:rPr lang="en-US" altLang="zh-CN" baseline="0" dirty="0" smtClean="0"/>
              <a:t>XML</a:t>
            </a:r>
            <a:r>
              <a:rPr lang="zh-CN" altLang="en-US" baseline="0" dirty="0" smtClean="0"/>
              <a:t>格式的响应处理课程中没有涉及，技术顾问可作为补充内容择机介绍或安排自学，不建议现在讲解</a:t>
            </a:r>
            <a:endParaRPr lang="en-US" altLang="zh-CN" baseline="0" dirty="0" smtClean="0"/>
          </a:p>
          <a:p>
            <a:r>
              <a:rPr lang="en-US" altLang="zh-CN" baseline="0" dirty="0" smtClean="0"/>
              <a:t>4</a:t>
            </a:r>
            <a:r>
              <a:rPr lang="zh-CN" altLang="en-US" baseline="0" dirty="0" smtClean="0"/>
              <a:t>、演示完后，在本页将整个流程进行总结。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1647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804798-0B29-4401-9290-EEF6A1B33CB6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65232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0015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s2--面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组合 13"/>
          <p:cNvGrpSpPr>
            <a:grpSpLocks/>
          </p:cNvGrpSpPr>
          <p:nvPr/>
        </p:nvGrpSpPr>
        <p:grpSpPr bwMode="auto">
          <a:xfrm>
            <a:off x="7715250" y="1751013"/>
            <a:ext cx="576263" cy="677862"/>
            <a:chOff x="7786710" y="1500174"/>
            <a:chExt cx="576891" cy="677108"/>
          </a:xfrm>
        </p:grpSpPr>
        <p:sp>
          <p:nvSpPr>
            <p:cNvPr id="10" name="圆角矩形 9"/>
            <p:cNvSpPr/>
            <p:nvPr/>
          </p:nvSpPr>
          <p:spPr>
            <a:xfrm>
              <a:off x="7858226" y="1642890"/>
              <a:ext cx="429092" cy="428148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11" name="组合 14"/>
            <p:cNvGrpSpPr>
              <a:grpSpLocks/>
            </p:cNvGrpSpPr>
            <p:nvPr/>
          </p:nvGrpSpPr>
          <p:grpSpPr bwMode="auto">
            <a:xfrm>
              <a:off x="7786710" y="1500174"/>
              <a:ext cx="576891" cy="677108"/>
              <a:chOff x="7572396" y="1500174"/>
              <a:chExt cx="576891" cy="677108"/>
            </a:xfrm>
          </p:grpSpPr>
          <p:sp>
            <p:nvSpPr>
              <p:cNvPr id="12" name="矩形 16"/>
              <p:cNvSpPr>
                <a:spLocks noChangeArrowheads="1"/>
              </p:cNvSpPr>
              <p:nvPr/>
            </p:nvSpPr>
            <p:spPr bwMode="auto">
              <a:xfrm>
                <a:off x="7572396" y="1500174"/>
                <a:ext cx="429092" cy="677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38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s</a:t>
                </a:r>
                <a:endParaRPr lang="zh-CN" altLang="en-US" sz="38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矩形 17"/>
              <p:cNvSpPr>
                <a:spLocks noChangeArrowheads="1"/>
              </p:cNvSpPr>
              <p:nvPr/>
            </p:nvSpPr>
            <p:spPr bwMode="auto">
              <a:xfrm>
                <a:off x="7786943" y="1774506"/>
                <a:ext cx="362344" cy="3678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2</a:t>
                </a:r>
                <a:endParaRPr lang="zh-CN" altLang="en-US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685800" y="2105028"/>
            <a:ext cx="7772400" cy="1470025"/>
          </a:xfrm>
          <a:noFill/>
        </p:spPr>
        <p:txBody>
          <a:bodyPr>
            <a:normAutofit/>
          </a:bodyPr>
          <a:lstStyle>
            <a:lvl1pPr algn="ctr">
              <a:defRPr sz="44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714348" y="3605226"/>
            <a:ext cx="7786742" cy="1752600"/>
          </a:xfrm>
        </p:spPr>
        <p:txBody>
          <a:bodyPr/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5848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9856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07213" y="80963"/>
            <a:ext cx="2057400" cy="64436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5013" y="80963"/>
            <a:ext cx="6019800" cy="6443662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216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5975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5" y="285728"/>
            <a:ext cx="4606927" cy="523220"/>
          </a:xfrm>
          <a:solidFill>
            <a:schemeClr val="bg1"/>
          </a:solidFill>
        </p:spPr>
        <p:txBody>
          <a:bodyPr>
            <a:spAutoFit/>
          </a:bodyPr>
          <a:lstStyle>
            <a:lvl1pPr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5143536"/>
          </a:xfrm>
        </p:spPr>
        <p:txBody>
          <a:bodyPr/>
          <a:lstStyle>
            <a:lvl1pPr>
              <a:buSzPct val="100000"/>
              <a:buFont typeface="Wingdings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3033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8756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8756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5293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7425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2792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2442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4358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6757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4787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3517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0" y="569913"/>
            <a:ext cx="9144000" cy="1587"/>
          </a:xfrm>
          <a:prstGeom prst="line">
            <a:avLst/>
          </a:prstGeom>
          <a:ln w="28575">
            <a:solidFill>
              <a:srgbClr val="0E9C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214438"/>
            <a:ext cx="7931150" cy="531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286250" y="295275"/>
            <a:ext cx="4678363" cy="561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/41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3" r:id="rId1"/>
    <p:sldLayoutId id="2147484084" r:id="rId2"/>
    <p:sldLayoutId id="2147484085" r:id="rId3"/>
    <p:sldLayoutId id="2147484086" r:id="rId4"/>
    <p:sldLayoutId id="2147484087" r:id="rId5"/>
    <p:sldLayoutId id="2147484088" r:id="rId6"/>
    <p:sldLayoutId id="2147484089" r:id="rId7"/>
    <p:sldLayoutId id="2147484090" r:id="rId8"/>
    <p:sldLayoutId id="2147484091" r:id="rId9"/>
    <p:sldLayoutId id="2147484092" r:id="rId10"/>
    <p:sldLayoutId id="2147484093" r:id="rId11"/>
    <p:sldLayoutId id="2147484094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lang="zh-CN" altLang="en-US" sz="2800" b="1" dirty="0">
          <a:solidFill>
            <a:srgbClr val="121F55"/>
          </a:solidFill>
          <a:latin typeface="微软雅黑" pitchFamily="34" charset="-122"/>
          <a:ea typeface="微软雅黑" pitchFamily="34" charset="-122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itchFamily="2" charset="2"/>
        <a:buChar char="n"/>
        <a:defRPr sz="2600" b="1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itchFamily="2" charset="2"/>
        <a:buChar char="u"/>
        <a:defRPr sz="24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E9CDE"/>
        </a:buClr>
        <a:buSzPct val="85000"/>
        <a:buFont typeface="Wingdings" pitchFamily="2" charset="2"/>
        <a:buChar char="Ø"/>
        <a:defRPr sz="20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-1404664" y="2564904"/>
            <a:ext cx="7772400" cy="785812"/>
          </a:xfrm>
          <a:prstGeom prst="rect">
            <a:avLst/>
          </a:prstGeom>
        </p:spPr>
        <p:txBody>
          <a:bodyPr>
            <a:noAutofit/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800" b="1" dirty="0">
                <a:solidFill>
                  <a:srgbClr val="121F55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itchFamily="34" charset="-122"/>
                <a:ea typeface="微软雅黑" pitchFamily="34" charset="-122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itchFamily="34" charset="-122"/>
                <a:ea typeface="微软雅黑" pitchFamily="34" charset="-122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itchFamily="34" charset="-122"/>
                <a:ea typeface="微软雅黑" pitchFamily="34" charset="-122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zh-CN" altLang="en-US" sz="4400" dirty="0" smtClean="0">
                <a:solidFill>
                  <a:schemeClr val="tx2">
                    <a:lumMod val="75000"/>
                  </a:schemeClr>
                </a:solidFill>
                <a:cs typeface="+mn-cs"/>
              </a:rPr>
              <a:t>  </a:t>
            </a:r>
            <a:r>
              <a:rPr lang="en-US" altLang="zh-CN" sz="4400" dirty="0">
                <a:solidFill>
                  <a:schemeClr val="tx2">
                    <a:lumMod val="75000"/>
                  </a:schemeClr>
                </a:solidFill>
                <a:cs typeface="+mn-cs"/>
              </a:rPr>
              <a:t>Ajax</a:t>
            </a:r>
            <a:r>
              <a:rPr lang="zh-CN" altLang="en-US" sz="4400" dirty="0">
                <a:solidFill>
                  <a:schemeClr val="tx2">
                    <a:lumMod val="75000"/>
                  </a:schemeClr>
                </a:solidFill>
                <a:cs typeface="+mn-cs"/>
              </a:rPr>
              <a:t>与</a:t>
            </a:r>
            <a:r>
              <a:rPr lang="en-US" altLang="zh-CN" sz="4400" dirty="0" err="1">
                <a:solidFill>
                  <a:schemeClr val="tx2">
                    <a:lumMod val="75000"/>
                  </a:schemeClr>
                </a:solidFill>
                <a:cs typeface="+mn-cs"/>
              </a:rPr>
              <a:t>jQuery</a:t>
            </a:r>
            <a:endParaRPr lang="en-US" altLang="zh-CN" sz="4400" dirty="0">
              <a:solidFill>
                <a:schemeClr val="tx2">
                  <a:lumMod val="75000"/>
                </a:schemeClr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940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4158794"/>
          </a:xfrm>
        </p:spPr>
        <p:txBody>
          <a:bodyPr/>
          <a:lstStyle/>
          <a:p>
            <a:r>
              <a:rPr lang="zh-CN" altLang="en-US" dirty="0"/>
              <a:t>整个</a:t>
            </a:r>
            <a:r>
              <a:rPr lang="en-US" altLang="zh-CN" dirty="0"/>
              <a:t>Ajax</a:t>
            </a:r>
            <a:r>
              <a:rPr lang="zh-CN" altLang="en-US" dirty="0"/>
              <a:t>技术的核心</a:t>
            </a:r>
          </a:p>
          <a:p>
            <a:r>
              <a:rPr lang="zh-CN" altLang="en-US" dirty="0"/>
              <a:t>提供异步发送请求的能力 </a:t>
            </a:r>
          </a:p>
          <a:p>
            <a:r>
              <a:rPr lang="zh-CN" altLang="en-US" dirty="0"/>
              <a:t>常用方法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932040" y="285728"/>
            <a:ext cx="4032572" cy="523220"/>
          </a:xfr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altLang="zh-CN"/>
              <a:t>XMLHttpRequest 3-1 </a:t>
            </a:r>
            <a:endParaRPr lang="zh-CN" altLang="en-US"/>
          </a:p>
        </p:txBody>
      </p:sp>
      <p:graphicFrame>
        <p:nvGraphicFramePr>
          <p:cNvPr id="7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991768"/>
              </p:ext>
            </p:extLst>
          </p:nvPr>
        </p:nvGraphicFramePr>
        <p:xfrm>
          <a:off x="770979" y="2666752"/>
          <a:ext cx="7905477" cy="3693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9093"/>
                <a:gridCol w="3456384"/>
              </a:tblGrid>
              <a:tr h="3961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方     法</a:t>
                      </a:r>
                    </a:p>
                  </a:txBody>
                  <a:tcPr marL="88145" marR="88145" marT="45696" marB="45696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说      明</a:t>
                      </a:r>
                    </a:p>
                  </a:txBody>
                  <a:tcPr marL="88145" marR="88145" marT="45696" marB="45696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7008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open( String method,  String </a:t>
                      </a: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url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           </a:t>
                      </a: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boolean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 </a:t>
                      </a: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async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,  String user,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           String password 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)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 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创建一个新的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HTTP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请求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2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send( String  data )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发送请求到服务器端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abort( )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取消当前请求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1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setRequestHeader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(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           String header,  String value ) 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设置请求的某个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HTTP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头信息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2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getResponseHeader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(String header)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获取响应的指定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HTTP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头信息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getAllResponseHeader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( )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获取响应的所有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HTTP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头信息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10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5454938"/>
          </a:xfrm>
        </p:spPr>
        <p:txBody>
          <a:bodyPr/>
          <a:lstStyle/>
          <a:p>
            <a:r>
              <a:rPr lang="zh-CN" altLang="en-US" dirty="0" smtClean="0"/>
              <a:t>事件</a:t>
            </a:r>
            <a:endParaRPr lang="en-US" altLang="zh-CN" dirty="0" smtClean="0"/>
          </a:p>
          <a:p>
            <a:pPr lvl="1"/>
            <a:r>
              <a:rPr lang="en-US" altLang="zh-CN" dirty="0" err="1"/>
              <a:t>onreadystatechange</a:t>
            </a:r>
            <a:r>
              <a:rPr lang="zh-CN" altLang="en-US" dirty="0"/>
              <a:t>：指定回调函数 </a:t>
            </a:r>
            <a:endParaRPr lang="en-US" altLang="zh-CN" dirty="0" smtClean="0"/>
          </a:p>
          <a:p>
            <a:r>
              <a:rPr lang="zh-CN" altLang="en-US" dirty="0" smtClean="0"/>
              <a:t>常用</a:t>
            </a:r>
            <a:r>
              <a:rPr lang="zh-CN" altLang="en-US" dirty="0"/>
              <a:t>属性</a:t>
            </a:r>
          </a:p>
          <a:p>
            <a:pPr lvl="1"/>
            <a:r>
              <a:rPr lang="en-US" altLang="zh-CN" dirty="0" err="1" smtClean="0"/>
              <a:t>readyState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XMLHttpRequest</a:t>
            </a:r>
            <a:r>
              <a:rPr lang="zh-CN" altLang="en-US" dirty="0"/>
              <a:t>的状态信息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932040" y="285728"/>
            <a:ext cx="4032572" cy="523220"/>
          </a:xfr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altLang="zh-CN" dirty="0" err="1"/>
              <a:t>XMLHttpRequest</a:t>
            </a:r>
            <a:r>
              <a:rPr lang="en-US" altLang="zh-CN" dirty="0"/>
              <a:t> 3-2 </a:t>
            </a:r>
            <a:endParaRPr lang="zh-CN" altLang="en-US" dirty="0"/>
          </a:p>
        </p:txBody>
      </p:sp>
      <p:graphicFrame>
        <p:nvGraphicFramePr>
          <p:cNvPr id="7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175189"/>
              </p:ext>
            </p:extLst>
          </p:nvPr>
        </p:nvGraphicFramePr>
        <p:xfrm>
          <a:off x="1331640" y="3140968"/>
          <a:ext cx="6480720" cy="2736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4824536"/>
              </a:tblGrid>
              <a:tr h="3961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就绪状态码</a:t>
                      </a:r>
                    </a:p>
                  </a:txBody>
                  <a:tcPr marL="88145" marR="88145" marT="45696" marB="45696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说      明</a:t>
                      </a:r>
                    </a:p>
                  </a:txBody>
                  <a:tcPr marL="88145" marR="88145" marT="45696" marB="45696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4679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0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XMLHttpRequest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对象未完成初始化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2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1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XMLHttpRequest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对象开始发送请求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36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2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XMLHttpRequest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对象的请求发送完成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36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3 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XMLHttpRequest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对象开始读取响应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21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4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XMLHttpRequest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对象读取响应结束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11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常用</a:t>
            </a:r>
            <a:r>
              <a:rPr lang="zh-CN" altLang="en-US" dirty="0" smtClean="0"/>
              <a:t>属性（续）</a:t>
            </a:r>
            <a:endParaRPr lang="zh-CN" altLang="en-US" dirty="0"/>
          </a:p>
          <a:p>
            <a:pPr lvl="1"/>
            <a:r>
              <a:rPr lang="en-US" altLang="zh-CN" dirty="0"/>
              <a:t>status</a:t>
            </a:r>
            <a:r>
              <a:rPr lang="zh-CN" altLang="en-US" dirty="0"/>
              <a:t>：</a:t>
            </a:r>
            <a:r>
              <a:rPr lang="en-US" altLang="zh-CN" dirty="0"/>
              <a:t>HTTP</a:t>
            </a:r>
            <a:r>
              <a:rPr lang="zh-CN" altLang="en-US" dirty="0"/>
              <a:t>的状态码 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 err="1"/>
              <a:t>statusText</a:t>
            </a:r>
            <a:r>
              <a:rPr lang="zh-CN" altLang="en-US" dirty="0" smtClean="0"/>
              <a:t>：</a:t>
            </a:r>
            <a:r>
              <a:rPr lang="zh-CN" altLang="en-US" dirty="0"/>
              <a:t>返回当前请求的响应状态</a:t>
            </a:r>
            <a:endParaRPr lang="en-US" altLang="zh-CN" dirty="0"/>
          </a:p>
          <a:p>
            <a:pPr lvl="1"/>
            <a:r>
              <a:rPr lang="en-US" altLang="zh-CN" dirty="0" err="1"/>
              <a:t>responseText</a:t>
            </a:r>
            <a:r>
              <a:rPr lang="zh-CN" altLang="en-US" dirty="0" smtClean="0"/>
              <a:t>：以文本形式获得</a:t>
            </a:r>
            <a:r>
              <a:rPr lang="zh-CN" altLang="en-US" dirty="0"/>
              <a:t>响应</a:t>
            </a:r>
            <a:r>
              <a:rPr lang="zh-CN" altLang="en-US" dirty="0" smtClean="0"/>
              <a:t>的内容 </a:t>
            </a:r>
            <a:endParaRPr lang="zh-CN" altLang="en-US" dirty="0"/>
          </a:p>
          <a:p>
            <a:pPr lvl="1"/>
            <a:r>
              <a:rPr lang="en-US" altLang="zh-CN" dirty="0" err="1"/>
              <a:t>responseXML</a:t>
            </a:r>
            <a:r>
              <a:rPr lang="zh-CN" altLang="en-US" dirty="0" smtClean="0"/>
              <a:t>：将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格式的响应内容解析成  </a:t>
            </a:r>
            <a:r>
              <a:rPr lang="en-US" altLang="zh-CN" dirty="0" smtClean="0"/>
              <a:t>DOM</a:t>
            </a:r>
            <a:r>
              <a:rPr lang="zh-CN" altLang="en-US" dirty="0" smtClean="0"/>
              <a:t>对象返回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932040" y="285728"/>
            <a:ext cx="4032572" cy="523220"/>
          </a:xfr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altLang="zh-CN" dirty="0" err="1"/>
              <a:t>XMLHttpRequest</a:t>
            </a:r>
            <a:r>
              <a:rPr lang="en-US" altLang="zh-CN" dirty="0"/>
              <a:t> 3-3 </a:t>
            </a:r>
            <a:endParaRPr lang="zh-CN" altLang="en-US" dirty="0"/>
          </a:p>
        </p:txBody>
      </p:sp>
      <p:graphicFrame>
        <p:nvGraphicFramePr>
          <p:cNvPr id="9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67971"/>
              </p:ext>
            </p:extLst>
          </p:nvPr>
        </p:nvGraphicFramePr>
        <p:xfrm>
          <a:off x="1619672" y="2203976"/>
          <a:ext cx="5184576" cy="2377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  <a:gridCol w="3240360"/>
              </a:tblGrid>
              <a:tr h="3961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状态码</a:t>
                      </a:r>
                    </a:p>
                  </a:txBody>
                  <a:tcPr marL="88145" marR="88145" marT="45696" marB="45696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说      明</a:t>
                      </a:r>
                    </a:p>
                  </a:txBody>
                  <a:tcPr marL="88145" marR="88145" marT="45696" marB="45696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958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200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服务器正确返回响应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7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404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请求的资源不存在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500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服务器内部错误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4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403 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没有访问权限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1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…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……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6084168" y="2354580"/>
            <a:ext cx="2789222" cy="888862"/>
            <a:chOff x="5940152" y="1820058"/>
            <a:chExt cx="2789222" cy="888862"/>
          </a:xfrm>
        </p:grpSpPr>
        <p:sp>
          <p:nvSpPr>
            <p:cNvPr id="11" name="AutoShape 23"/>
            <p:cNvSpPr>
              <a:spLocks noChangeArrowheads="1"/>
            </p:cNvSpPr>
            <p:nvPr/>
          </p:nvSpPr>
          <p:spPr bwMode="auto">
            <a:xfrm>
              <a:off x="5940152" y="2000240"/>
              <a:ext cx="2703814" cy="70868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tIns="0" bIns="0" anchor="ctr"/>
            <a:lstStyle/>
            <a:p>
              <a:pPr algn="l"/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就绪状态是</a:t>
              </a:r>
              <a:r>
                <a:rPr lang="en-US" altLang="zh-CN" b="1" dirty="0">
                  <a:latin typeface="微软雅黑" pitchFamily="34" charset="-122"/>
                  <a:ea typeface="微软雅黑" pitchFamily="34" charset="-122"/>
                </a:rPr>
                <a:t>4</a:t>
              </a: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且</a:t>
              </a:r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状态码</a:t>
              </a:r>
              <a:endParaRPr lang="en-US" altLang="zh-CN" b="1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l"/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是</a:t>
              </a:r>
              <a:r>
                <a:rPr lang="en-US" altLang="zh-CN" b="1" dirty="0">
                  <a:latin typeface="微软雅黑" pitchFamily="34" charset="-122"/>
                  <a:ea typeface="微软雅黑" pitchFamily="34" charset="-122"/>
                </a:rPr>
                <a:t>200</a:t>
              </a: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，表示正确完成</a:t>
              </a:r>
            </a:p>
          </p:txBody>
        </p:sp>
        <p:sp>
          <p:nvSpPr>
            <p:cNvPr id="12" name="AutoShape 4"/>
            <p:cNvSpPr>
              <a:spLocks noChangeArrowheads="1"/>
            </p:cNvSpPr>
            <p:nvPr/>
          </p:nvSpPr>
          <p:spPr bwMode="gray">
            <a:xfrm>
              <a:off x="8345489" y="1820058"/>
              <a:ext cx="383885" cy="3603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2000" b="1" dirty="0">
                  <a:solidFill>
                    <a:srgbClr val="0C83B8"/>
                  </a:solidFill>
                  <a:latin typeface="微软雅黑" pitchFamily="34" charset="-122"/>
                  <a:ea typeface="微软雅黑" pitchFamily="34" charset="-122"/>
                </a:rPr>
                <a:t>!</a:t>
              </a: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12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512" name="Rectangle 24"/>
          <p:cNvSpPr>
            <a:spLocks noGrp="1" noChangeArrowheads="1"/>
          </p:cNvSpPr>
          <p:nvPr>
            <p:ph type="title"/>
          </p:nvPr>
        </p:nvSpPr>
        <p:spPr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zh-CN" altLang="en-US" dirty="0"/>
              <a:t>使用</a:t>
            </a:r>
            <a:r>
              <a:rPr lang="en-US" altLang="zh-CN" dirty="0"/>
              <a:t>Ajax</a:t>
            </a:r>
            <a:r>
              <a:rPr lang="zh-CN" altLang="en-US" dirty="0"/>
              <a:t>验证</a:t>
            </a:r>
            <a:r>
              <a:rPr lang="zh-CN" altLang="en-US" dirty="0" smtClean="0"/>
              <a:t>用户名</a:t>
            </a:r>
            <a:r>
              <a:rPr lang="en-US" altLang="zh-CN" dirty="0" smtClean="0"/>
              <a:t>2-1 </a:t>
            </a:r>
            <a:endParaRPr lang="zh-CN" altLang="en-US" dirty="0"/>
          </a:p>
        </p:txBody>
      </p:sp>
      <p:sp>
        <p:nvSpPr>
          <p:cNvPr id="575491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210820"/>
            <a:ext cx="7716836" cy="5010170"/>
          </a:xfrm>
        </p:spPr>
        <p:txBody>
          <a:bodyPr/>
          <a:lstStyle/>
          <a:p>
            <a:r>
              <a:rPr lang="zh-CN" altLang="en-US" dirty="0"/>
              <a:t>实现无刷新用户名验证</a:t>
            </a:r>
          </a:p>
          <a:p>
            <a:pPr lvl="1"/>
            <a:r>
              <a:rPr lang="zh-CN" altLang="en-US" dirty="0"/>
              <a:t>当用户名文本框失去焦点时，发送请求到服务器，判断用户名是否存在</a:t>
            </a:r>
          </a:p>
          <a:p>
            <a:pPr lvl="1"/>
            <a:r>
              <a:rPr lang="zh-CN" altLang="en-US" dirty="0"/>
              <a:t>如果已经</a:t>
            </a:r>
            <a:r>
              <a:rPr lang="zh-CN" altLang="en-US" dirty="0" smtClean="0"/>
              <a:t>存在提示 “</a:t>
            </a:r>
            <a:r>
              <a:rPr lang="zh-CN" altLang="en-US" dirty="0"/>
              <a:t>用户名已</a:t>
            </a:r>
            <a:r>
              <a:rPr lang="zh-CN" altLang="en-US" dirty="0" smtClean="0"/>
              <a:t>被使用”，如果</a:t>
            </a:r>
            <a:r>
              <a:rPr lang="zh-CN" altLang="en-US" dirty="0"/>
              <a:t>不存在则</a:t>
            </a:r>
            <a:r>
              <a:rPr lang="zh-CN" altLang="en-US" dirty="0" smtClean="0"/>
              <a:t>提示 “用户名可以使用”</a:t>
            </a:r>
            <a:endParaRPr lang="zh-CN" altLang="en-US" dirty="0"/>
          </a:p>
        </p:txBody>
      </p:sp>
      <p:pic>
        <p:nvPicPr>
          <p:cNvPr id="575510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9148" y="3429000"/>
            <a:ext cx="4175467" cy="220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5511" name="Picture 2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7538" y="4005262"/>
            <a:ext cx="4195762" cy="221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组合 72"/>
          <p:cNvGrpSpPr/>
          <p:nvPr/>
        </p:nvGrpSpPr>
        <p:grpSpPr>
          <a:xfrm>
            <a:off x="84106" y="857232"/>
            <a:ext cx="986586" cy="422603"/>
            <a:chOff x="1000100" y="1173499"/>
            <a:chExt cx="986586" cy="422603"/>
          </a:xfrm>
        </p:grpSpPr>
        <p:pic>
          <p:nvPicPr>
            <p:cNvPr id="9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13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28" name="Rectangle 16"/>
          <p:cNvSpPr>
            <a:spLocks noGrp="1" noChangeArrowheads="1"/>
          </p:cNvSpPr>
          <p:nvPr>
            <p:ph type="title"/>
          </p:nvPr>
        </p:nvSpPr>
        <p:spPr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zh-CN" altLang="en-US" dirty="0"/>
              <a:t>使用</a:t>
            </a:r>
            <a:r>
              <a:rPr lang="en-US" altLang="zh-CN" dirty="0"/>
              <a:t>Ajax</a:t>
            </a:r>
            <a:r>
              <a:rPr lang="zh-CN" altLang="en-US" dirty="0"/>
              <a:t>验证</a:t>
            </a:r>
            <a:r>
              <a:rPr lang="zh-CN" altLang="en-US" dirty="0" smtClean="0"/>
              <a:t>用户名</a:t>
            </a:r>
            <a:r>
              <a:rPr lang="en-US" altLang="zh-CN" dirty="0" smtClean="0"/>
              <a:t>2-2</a:t>
            </a:r>
            <a:endParaRPr lang="en-US" altLang="zh-CN" dirty="0"/>
          </a:p>
        </p:txBody>
      </p:sp>
      <p:sp>
        <p:nvSpPr>
          <p:cNvPr id="576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使用文本框的</a:t>
            </a:r>
            <a:r>
              <a:rPr lang="en-US" altLang="zh-CN" dirty="0" err="1"/>
              <a:t>onBlur</a:t>
            </a:r>
            <a:r>
              <a:rPr lang="zh-CN" altLang="en-US" dirty="0"/>
              <a:t>事件</a:t>
            </a:r>
          </a:p>
          <a:p>
            <a:r>
              <a:rPr lang="zh-CN" altLang="en-US" dirty="0" smtClean="0"/>
              <a:t>使用</a:t>
            </a:r>
            <a:r>
              <a:rPr lang="en-US" altLang="zh-CN" dirty="0"/>
              <a:t>Ajax</a:t>
            </a:r>
            <a:r>
              <a:rPr lang="zh-CN" altLang="en-US" dirty="0"/>
              <a:t>技术实现异步交互</a:t>
            </a:r>
          </a:p>
          <a:p>
            <a:pPr lvl="1"/>
            <a:r>
              <a:rPr lang="zh-CN" altLang="en-US" dirty="0" smtClean="0"/>
              <a:t>创建</a:t>
            </a:r>
            <a:r>
              <a:rPr lang="en-US" altLang="zh-CN" dirty="0" err="1"/>
              <a:t>XMLHttpRequest</a:t>
            </a:r>
            <a:r>
              <a:rPr lang="zh-CN" altLang="en-US" dirty="0"/>
              <a:t>对象</a:t>
            </a:r>
          </a:p>
          <a:p>
            <a:pPr lvl="1"/>
            <a:r>
              <a:rPr lang="zh-CN" altLang="en-US" dirty="0" smtClean="0"/>
              <a:t>通过</a:t>
            </a:r>
            <a:r>
              <a:rPr lang="en-US" altLang="zh-CN" dirty="0" err="1" smtClean="0"/>
              <a:t>XMLHttpRequest</a:t>
            </a:r>
            <a:r>
              <a:rPr lang="zh-CN" altLang="en-US" dirty="0"/>
              <a:t>对象设置请求信息</a:t>
            </a:r>
          </a:p>
          <a:p>
            <a:pPr lvl="1"/>
            <a:r>
              <a:rPr lang="zh-CN" altLang="en-US" dirty="0" smtClean="0"/>
              <a:t>向</a:t>
            </a:r>
            <a:r>
              <a:rPr lang="zh-CN" altLang="en-US" dirty="0"/>
              <a:t>服务器发送请求</a:t>
            </a:r>
          </a:p>
          <a:p>
            <a:pPr lvl="1"/>
            <a:r>
              <a:rPr lang="zh-CN" altLang="en-US" dirty="0" smtClean="0"/>
              <a:t>创建回调函数，根据响应状态动态更新页面</a:t>
            </a:r>
            <a:endParaRPr lang="en-US" altLang="zh-CN" dirty="0" smtClean="0"/>
          </a:p>
          <a:p>
            <a:pPr lvl="1"/>
            <a:r>
              <a:rPr lang="zh-CN" altLang="en-US" dirty="0"/>
              <a:t>编写服务器端处理客户端请求</a:t>
            </a:r>
          </a:p>
          <a:p>
            <a:pPr lvl="1"/>
            <a:endParaRPr lang="zh-CN" altLang="en-US" dirty="0" smtClean="0"/>
          </a:p>
          <a:p>
            <a:endParaRPr lang="zh-CN" altLang="en-US" dirty="0"/>
          </a:p>
        </p:txBody>
      </p:sp>
      <p:grpSp>
        <p:nvGrpSpPr>
          <p:cNvPr id="13" name="组合 69"/>
          <p:cNvGrpSpPr/>
          <p:nvPr/>
        </p:nvGrpSpPr>
        <p:grpSpPr>
          <a:xfrm>
            <a:off x="96806" y="857232"/>
            <a:ext cx="1000132" cy="446983"/>
            <a:chOff x="1000100" y="3235185"/>
            <a:chExt cx="1000132" cy="446983"/>
          </a:xfrm>
        </p:grpSpPr>
        <p:pic>
          <p:nvPicPr>
            <p:cNvPr id="14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1299399" y="3258621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分析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25" name="组合 14"/>
          <p:cNvGrpSpPr>
            <a:grpSpLocks/>
          </p:cNvGrpSpPr>
          <p:nvPr/>
        </p:nvGrpSpPr>
        <p:grpSpPr bwMode="auto">
          <a:xfrm>
            <a:off x="1907704" y="6143625"/>
            <a:ext cx="5310337" cy="428625"/>
            <a:chOff x="3143240" y="5143512"/>
            <a:chExt cx="5310374" cy="428628"/>
          </a:xfrm>
        </p:grpSpPr>
        <p:sp>
          <p:nvSpPr>
            <p:cNvPr id="26" name="圆角矩形 25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7" name="圆角矩形 26"/>
            <p:cNvSpPr/>
            <p:nvPr/>
          </p:nvSpPr>
          <p:spPr bwMode="auto">
            <a:xfrm>
              <a:off x="3714743" y="5143512"/>
              <a:ext cx="4738871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8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TextBox 28"/>
            <p:cNvSpPr txBox="1"/>
            <p:nvPr/>
          </p:nvSpPr>
          <p:spPr bwMode="auto">
            <a:xfrm>
              <a:off x="3845069" y="5187960"/>
              <a:ext cx="4469524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：使用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Ajax 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实现用户名验证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14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139951" y="285356"/>
            <a:ext cx="4861173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GET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请求和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POST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请求的区别</a:t>
            </a:r>
          </a:p>
        </p:txBody>
      </p:sp>
      <p:graphicFrame>
        <p:nvGraphicFramePr>
          <p:cNvPr id="7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006285"/>
              </p:ext>
            </p:extLst>
          </p:nvPr>
        </p:nvGraphicFramePr>
        <p:xfrm>
          <a:off x="495680" y="1484784"/>
          <a:ext cx="8136904" cy="3714328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1512168"/>
                <a:gridCol w="1368152"/>
                <a:gridCol w="5256584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步  骤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请求方式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实  现  代  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53986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初始化组件</a:t>
                      </a:r>
                      <a:endParaRPr kumimoji="0" lang="en-US" altLang="zh-CN" sz="20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endParaRPr kumimoji="0" lang="zh-CN" altLang="en-US" sz="20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xmlHttpRequest.open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 "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 </a:t>
                      </a: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true );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  <a:endParaRPr kumimoji="0" lang="zh-CN" altLang="en-US" sz="20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xmlHttpRequest.open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 "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 </a:t>
                      </a: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true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xmlHttpRequest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.</a:t>
                      </a: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setRequestHeader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 "Content-Type",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"application/x-www-form-</a:t>
                      </a: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urlencoded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);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270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发送请求</a:t>
                      </a:r>
                      <a:endParaRPr kumimoji="0" lang="en-US" altLang="zh-CN" sz="20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endParaRPr kumimoji="0" lang="zh-CN" altLang="en-US" sz="20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xmlHttpRequest.send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 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);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56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  <a:endParaRPr kumimoji="0" lang="zh-CN" altLang="en-US" sz="20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xmlHttpRequest.send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"key=</a:t>
                      </a: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xxx&amp;type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=12&amp;year=2016"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);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15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017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ChangeArrowheads="1"/>
          </p:cNvSpPr>
          <p:nvPr>
            <p:ph type="title"/>
          </p:nvPr>
        </p:nvSpPr>
        <p:spPr>
          <a:xfrm>
            <a:off x="3360737" y="285727"/>
            <a:ext cx="5603875" cy="523220"/>
          </a:xfr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zh-CN" altLang="en-US" dirty="0"/>
              <a:t>学员操作</a:t>
            </a:r>
            <a:r>
              <a:rPr lang="en-US" altLang="zh-CN" dirty="0"/>
              <a:t>——</a:t>
            </a:r>
            <a:r>
              <a:rPr lang="zh-CN" altLang="en-US" dirty="0"/>
              <a:t>实现无刷新邮箱验证</a:t>
            </a:r>
            <a:endParaRPr lang="en-US" altLang="zh-CN" dirty="0"/>
          </a:p>
        </p:txBody>
      </p:sp>
      <p:sp>
        <p:nvSpPr>
          <p:cNvPr id="584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需求</a:t>
            </a:r>
            <a:r>
              <a:rPr lang="zh-CN" altLang="en-US" dirty="0" smtClean="0"/>
              <a:t>说明</a:t>
            </a:r>
            <a:endParaRPr lang="zh-CN" altLang="en-US" dirty="0"/>
          </a:p>
          <a:p>
            <a:pPr lvl="1" algn="just"/>
            <a:r>
              <a:rPr lang="zh-CN" altLang="en-US" dirty="0"/>
              <a:t>实现无</a:t>
            </a:r>
            <a:r>
              <a:rPr lang="zh-CN" altLang="en-US" dirty="0" smtClean="0"/>
              <a:t>刷新验证注册邮箱</a:t>
            </a:r>
            <a:endParaRPr lang="en-US" altLang="zh-CN" dirty="0" smtClean="0"/>
          </a:p>
          <a:p>
            <a:pPr lvl="1" algn="just"/>
            <a:r>
              <a:rPr lang="zh-CN" altLang="en-US" dirty="0" smtClean="0"/>
              <a:t>在</a:t>
            </a:r>
            <a:r>
              <a:rPr lang="zh-CN" altLang="en-US" dirty="0"/>
              <a:t>用户注册页面，当</a:t>
            </a:r>
            <a:r>
              <a:rPr lang="en-US" altLang="zh-CN" dirty="0"/>
              <a:t>E-mail</a:t>
            </a:r>
            <a:r>
              <a:rPr lang="zh-CN" altLang="en-US" dirty="0"/>
              <a:t>文本框失去焦点</a:t>
            </a:r>
            <a:r>
              <a:rPr lang="zh-CN" altLang="en-US" dirty="0" smtClean="0"/>
              <a:t>时判断邮箱是否已被使用</a:t>
            </a:r>
            <a:endParaRPr lang="zh-CN" altLang="en-US" dirty="0"/>
          </a:p>
        </p:txBody>
      </p:sp>
      <p:grpSp>
        <p:nvGrpSpPr>
          <p:cNvPr id="10" name="组合 66"/>
          <p:cNvGrpSpPr/>
          <p:nvPr/>
        </p:nvGrpSpPr>
        <p:grpSpPr>
          <a:xfrm>
            <a:off x="96806" y="857232"/>
            <a:ext cx="928694" cy="406350"/>
            <a:chOff x="3786182" y="1192962"/>
            <a:chExt cx="928694" cy="406350"/>
          </a:xfrm>
        </p:grpSpPr>
        <p:sp>
          <p:nvSpPr>
            <p:cNvPr id="11" name="TextBox 10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12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pic>
        <p:nvPicPr>
          <p:cNvPr id="1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50730" y="3140968"/>
            <a:ext cx="3887997" cy="2143140"/>
          </a:xfrm>
          <a:prstGeom prst="rect">
            <a:avLst/>
          </a:prstGeom>
          <a:noFill/>
        </p:spPr>
      </p:pic>
      <p:pic>
        <p:nvPicPr>
          <p:cNvPr id="1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8509" y="3140968"/>
            <a:ext cx="3897480" cy="2143140"/>
          </a:xfrm>
          <a:prstGeom prst="rect">
            <a:avLst/>
          </a:prstGeom>
          <a:noFill/>
        </p:spPr>
      </p:pic>
      <p:grpSp>
        <p:nvGrpSpPr>
          <p:cNvPr id="19" name="组合 19"/>
          <p:cNvGrpSpPr>
            <a:grpSpLocks/>
          </p:cNvGrpSpPr>
          <p:nvPr/>
        </p:nvGrpSpPr>
        <p:grpSpPr bwMode="auto">
          <a:xfrm>
            <a:off x="3000375" y="6215063"/>
            <a:ext cx="2786063" cy="428625"/>
            <a:chOff x="3714744" y="5143512"/>
            <a:chExt cx="2786082" cy="428628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TextBox 20"/>
            <p:cNvSpPr txBox="1"/>
            <p:nvPr/>
          </p:nvSpPr>
          <p:spPr bwMode="auto">
            <a:xfrm>
              <a:off x="3962396" y="5187962"/>
              <a:ext cx="2220928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16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929313" y="285750"/>
            <a:ext cx="3035300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代码规范问题</a:t>
            </a:r>
          </a:p>
          <a:p>
            <a:pPr>
              <a:defRPr/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27653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27655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27656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27661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27657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17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962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Grp="1" noChangeArrowheads="1"/>
          </p:cNvSpPr>
          <p:nvPr>
            <p:ph type="title"/>
          </p:nvPr>
        </p:nvSpPr>
        <p:spPr>
          <a:xfrm>
            <a:off x="5220072" y="285728"/>
            <a:ext cx="3744540" cy="523220"/>
          </a:xfr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jQuery</a:t>
            </a:r>
            <a:r>
              <a:rPr lang="zh-CN" altLang="en-US" dirty="0"/>
              <a:t>实现</a:t>
            </a:r>
            <a:r>
              <a:rPr lang="en-US" altLang="zh-CN" dirty="0"/>
              <a:t>Ajax</a:t>
            </a:r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85786" y="1224888"/>
            <a:ext cx="7746654" cy="186689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eaLnBrk="1" hangingPunct="1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  <a:defRPr sz="2600" b="1">
                <a:latin typeface="+mn-lt"/>
                <a:ea typeface="微软雅黑" pitchFamily="34" charset="-122"/>
              </a:defRPr>
            </a:lvl1pPr>
            <a:lvl2pPr marL="742950" indent="-285750" algn="l" eaLnBrk="1" hangingPunct="1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  <a:defRPr sz="2400" b="1">
                <a:latin typeface="+mn-lt"/>
                <a:ea typeface="微软雅黑" pitchFamily="34" charset="-122"/>
              </a:defRPr>
            </a:lvl2pPr>
            <a:lvl3pPr marL="1143000" indent="-228600" algn="l" eaLnBrk="1" hangingPunct="1">
              <a:spcBef>
                <a:spcPct val="20000"/>
              </a:spcBef>
              <a:buClr>
                <a:srgbClr val="0E9CDE"/>
              </a:buClr>
              <a:buSzPct val="85000"/>
              <a:buFont typeface="Wingdings" pitchFamily="2" charset="2"/>
              <a:buChar char="Ø"/>
              <a:defRPr sz="2000" b="1">
                <a:latin typeface="+mn-lt"/>
                <a:ea typeface="+mn-ea"/>
              </a:defRPr>
            </a:lvl3pPr>
            <a:lvl4pPr marL="1600200" indent="-228600" algn="l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1800" b="1">
                <a:latin typeface="+mn-lt"/>
                <a:ea typeface="+mn-ea"/>
                <a:cs typeface="楷体_GB2312"/>
              </a:defRPr>
            </a:lvl4pPr>
            <a:lvl5pPr marL="2057400" indent="-228600" algn="l" eaLnBrk="1" hangingPunct="1">
              <a:spcBef>
                <a:spcPct val="20000"/>
              </a:spcBef>
              <a:buChar char="»"/>
              <a:defRPr sz="1600" b="1">
                <a:latin typeface="+mn-lt"/>
                <a:ea typeface="+mn-ea"/>
                <a:cs typeface="楷体_GB231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9pPr>
          </a:lstStyle>
          <a:p>
            <a:pPr marL="342900" lvl="1" indent="-342900">
              <a:buFont typeface="Wingdings" pitchFamily="2" charset="2"/>
              <a:buChar char="n"/>
              <a:defRPr/>
            </a:pPr>
            <a:r>
              <a:rPr lang="zh-CN" altLang="en-US" sz="2600" dirty="0"/>
              <a:t>传统方式实现</a:t>
            </a:r>
            <a:r>
              <a:rPr lang="en-US" altLang="zh-CN" sz="2600" dirty="0"/>
              <a:t>Ajax</a:t>
            </a:r>
            <a:r>
              <a:rPr lang="zh-CN" altLang="en-US" sz="2600" dirty="0"/>
              <a:t>的不足</a:t>
            </a:r>
            <a:endParaRPr lang="en-US" altLang="zh-CN" sz="2600" dirty="0"/>
          </a:p>
          <a:p>
            <a:pPr lvl="1"/>
            <a:r>
              <a:rPr lang="zh-CN" altLang="en-US" dirty="0" smtClean="0"/>
              <a:t>步骤繁琐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方法</a:t>
            </a:r>
            <a:r>
              <a:rPr lang="zh-CN" altLang="en-US" dirty="0"/>
              <a:t>、属性、常用值较多不好</a:t>
            </a:r>
            <a:r>
              <a:rPr lang="zh-CN" altLang="en-US" dirty="0" smtClean="0"/>
              <a:t>记忆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处理复杂结构的响应数据（如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格式）比较烦琐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浏览器</a:t>
            </a:r>
            <a:r>
              <a:rPr lang="zh-CN" altLang="en-US" dirty="0"/>
              <a:t>兼容问题</a:t>
            </a:r>
            <a:endParaRPr lang="en-US" altLang="zh-CN" dirty="0"/>
          </a:p>
        </p:txBody>
      </p:sp>
      <p:grpSp>
        <p:nvGrpSpPr>
          <p:cNvPr id="10" name="组合 72"/>
          <p:cNvGrpSpPr/>
          <p:nvPr/>
        </p:nvGrpSpPr>
        <p:grpSpPr>
          <a:xfrm>
            <a:off x="108766" y="857232"/>
            <a:ext cx="986586" cy="422603"/>
            <a:chOff x="1000100" y="1173499"/>
            <a:chExt cx="986586" cy="422603"/>
          </a:xfrm>
        </p:grpSpPr>
        <p:pic>
          <p:nvPicPr>
            <p:cNvPr id="11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937508" y="4293096"/>
            <a:ext cx="5235230" cy="888862"/>
            <a:chOff x="5940152" y="1820058"/>
            <a:chExt cx="2703814" cy="888862"/>
          </a:xfrm>
        </p:grpSpPr>
        <p:sp>
          <p:nvSpPr>
            <p:cNvPr id="17" name="AutoShape 23"/>
            <p:cNvSpPr>
              <a:spLocks noChangeArrowheads="1"/>
            </p:cNvSpPr>
            <p:nvPr/>
          </p:nvSpPr>
          <p:spPr bwMode="auto">
            <a:xfrm>
              <a:off x="5940152" y="2000240"/>
              <a:ext cx="2703814" cy="70868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tIns="0" bIns="0" anchor="ctr"/>
            <a:lstStyle/>
            <a:p>
              <a:r>
                <a:rPr lang="en-US" altLang="zh-CN" sz="2000" b="1" dirty="0" err="1">
                  <a:latin typeface="微软雅黑" pitchFamily="34" charset="-122"/>
                  <a:ea typeface="微软雅黑" pitchFamily="34" charset="-122"/>
                </a:rPr>
                <a:t>jQuery</a:t>
              </a:r>
              <a:r>
                <a:rPr lang="zh-CN" altLang="en-US" sz="2000" b="1" dirty="0">
                  <a:latin typeface="微软雅黑" pitchFamily="34" charset="-122"/>
                  <a:ea typeface="微软雅黑" pitchFamily="34" charset="-122"/>
                </a:rPr>
                <a:t>将</a:t>
              </a:r>
              <a:r>
                <a:rPr lang="en-US" altLang="zh-CN" sz="2000" b="1" dirty="0">
                  <a:latin typeface="微软雅黑" pitchFamily="34" charset="-122"/>
                  <a:ea typeface="微软雅黑" pitchFamily="34" charset="-122"/>
                </a:rPr>
                <a:t>Ajax</a:t>
              </a:r>
              <a:r>
                <a:rPr lang="zh-CN" altLang="en-US" sz="2000" b="1" dirty="0">
                  <a:latin typeface="微软雅黑" pitchFamily="34" charset="-122"/>
                  <a:ea typeface="微软雅黑" pitchFamily="34" charset="-122"/>
                </a:rPr>
                <a:t>相关操作都进行了封装</a:t>
              </a:r>
            </a:p>
          </p:txBody>
        </p:sp>
        <p:sp>
          <p:nvSpPr>
            <p:cNvPr id="18" name="AutoShape 4"/>
            <p:cNvSpPr>
              <a:spLocks noChangeArrowheads="1"/>
            </p:cNvSpPr>
            <p:nvPr/>
          </p:nvSpPr>
          <p:spPr bwMode="gray">
            <a:xfrm>
              <a:off x="8394667" y="1820058"/>
              <a:ext cx="191942" cy="3603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/>
            <a:p>
              <a:r>
                <a:rPr lang="en-US" altLang="zh-CN" sz="2000" b="1" dirty="0">
                  <a:solidFill>
                    <a:srgbClr val="0C83B8"/>
                  </a:solidFill>
                  <a:latin typeface="微软雅黑" pitchFamily="34" charset="-122"/>
                  <a:ea typeface="微软雅黑" pitchFamily="34" charset="-122"/>
                </a:rPr>
                <a:t>!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18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69" name="Rectangle 17"/>
          <p:cNvSpPr>
            <a:spLocks noGrp="1" noChangeArrowheads="1"/>
          </p:cNvSpPr>
          <p:nvPr>
            <p:ph type="title"/>
          </p:nvPr>
        </p:nvSpPr>
        <p:spPr>
          <a:xfrm>
            <a:off x="6084168" y="285728"/>
            <a:ext cx="2880444" cy="523220"/>
          </a:xfr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dirty="0"/>
              <a:t>$.</a:t>
            </a:r>
            <a:r>
              <a:rPr lang="en-US" altLang="zh-CN" dirty="0" err="1"/>
              <a:t>ajax</a:t>
            </a:r>
            <a:r>
              <a:rPr lang="en-US" altLang="zh-CN" dirty="0"/>
              <a:t>()</a:t>
            </a:r>
            <a:r>
              <a:rPr lang="zh-CN" altLang="en-US" dirty="0"/>
              <a:t>简介</a:t>
            </a:r>
            <a:r>
              <a:rPr lang="en-US" altLang="zh-CN" dirty="0"/>
              <a:t>2-1</a:t>
            </a:r>
          </a:p>
        </p:txBody>
      </p:sp>
      <p:grpSp>
        <p:nvGrpSpPr>
          <p:cNvPr id="11" name="组合 71"/>
          <p:cNvGrpSpPr/>
          <p:nvPr/>
        </p:nvGrpSpPr>
        <p:grpSpPr>
          <a:xfrm>
            <a:off x="107504" y="857232"/>
            <a:ext cx="1000132" cy="400110"/>
            <a:chOff x="1000100" y="1801286"/>
            <a:chExt cx="1000132" cy="400110"/>
          </a:xfrm>
        </p:grpSpPr>
        <p:pic>
          <p:nvPicPr>
            <p:cNvPr id="12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4" name="AutoShape 21"/>
          <p:cNvSpPr>
            <a:spLocks noChangeArrowheads="1"/>
          </p:cNvSpPr>
          <p:nvPr/>
        </p:nvSpPr>
        <p:spPr bwMode="auto">
          <a:xfrm>
            <a:off x="1000100" y="1484784"/>
            <a:ext cx="6848524" cy="387191"/>
          </a:xfrm>
          <a:prstGeom prst="roundRect">
            <a:avLst>
              <a:gd name="adj" fmla="val 887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342900" lvl="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lang="pt-BR" altLang="zh-CN" b="1" kern="0" dirty="0" smtClean="0"/>
              <a:t>$.ajax( </a:t>
            </a:r>
            <a:r>
              <a:rPr lang="pt-BR" b="1" dirty="0" smtClean="0"/>
              <a:t>[settings] </a:t>
            </a:r>
            <a:r>
              <a:rPr lang="pt-BR" altLang="zh-CN" b="1" kern="0" dirty="0" smtClean="0"/>
              <a:t>);</a:t>
            </a:r>
            <a:endParaRPr lang="en-US" altLang="zh-CN" b="1" kern="0" dirty="0" smtClean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常用属性参数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17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233832"/>
              </p:ext>
            </p:extLst>
          </p:nvPr>
        </p:nvGraphicFramePr>
        <p:xfrm>
          <a:off x="611560" y="2708920"/>
          <a:ext cx="7848872" cy="3809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1656184"/>
                <a:gridCol w="4896544"/>
              </a:tblGrid>
              <a:tr h="3961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参  数</a:t>
                      </a:r>
                    </a:p>
                  </a:txBody>
                  <a:tcPr marL="88145" marR="88145" marT="45696" marB="45696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类  型</a:t>
                      </a:r>
                    </a:p>
                  </a:txBody>
                  <a:tcPr marL="88145" marR="88145" marT="45696" marB="45696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说      明</a:t>
                      </a:r>
                    </a:p>
                  </a:txBody>
                  <a:tcPr marL="88145" marR="88145" marT="45696" marB="45696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958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url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String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发送请求的地址，默认为当前页地址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7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type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String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请求方式，默认为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GET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data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PlainObject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或 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String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或 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Array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发送到服务器的数据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4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dataType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String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预期服务器返回的数据类型，包括：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XML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、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HTML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、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Script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、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JSON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、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JSONP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、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text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1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timeout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Number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设置请求超时时间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1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global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Boolean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表示是否触发全局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Ajax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事件，默认为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true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19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9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224888"/>
            <a:ext cx="7645398" cy="5010170"/>
          </a:xfrm>
        </p:spPr>
        <p:txBody>
          <a:bodyPr/>
          <a:lstStyle/>
          <a:p>
            <a:r>
              <a:rPr lang="zh-CN" altLang="en-US" dirty="0" smtClean="0"/>
              <a:t>简述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请求与普通请求的主要区别</a:t>
            </a:r>
            <a:endParaRPr lang="en-US" altLang="zh-CN" dirty="0" smtClean="0"/>
          </a:p>
          <a:p>
            <a:r>
              <a:rPr lang="en-US" altLang="zh-CN" dirty="0" smtClean="0"/>
              <a:t>Ajax</a:t>
            </a:r>
            <a:r>
              <a:rPr lang="zh-CN" altLang="en-US" dirty="0"/>
              <a:t>主要包括哪些</a:t>
            </a:r>
            <a:r>
              <a:rPr lang="zh-CN" altLang="en-US" dirty="0" smtClean="0"/>
              <a:t>技术？</a:t>
            </a:r>
            <a:endParaRPr lang="zh-CN" altLang="en-US" dirty="0"/>
          </a:p>
          <a:p>
            <a:r>
              <a:rPr lang="zh-CN" altLang="en-US" dirty="0" smtClean="0"/>
              <a:t>使用原生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发送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请求的</a:t>
            </a:r>
            <a:r>
              <a:rPr lang="zh-CN" altLang="en-US" dirty="0"/>
              <a:t>步骤有哪些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中按照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格式定义一个新闻数组，新闻属性包含</a:t>
            </a:r>
            <a:r>
              <a:rPr lang="en-US" altLang="zh-CN" dirty="0" smtClean="0"/>
              <a:t>ID</a:t>
            </a:r>
            <a:r>
              <a:rPr lang="zh-CN" altLang="en-US" dirty="0" smtClean="0"/>
              <a:t>、标题、发布时间、作者</a:t>
            </a:r>
            <a:endParaRPr lang="zh-CN" alt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7164388" y="285750"/>
            <a:ext cx="1800225" cy="523875"/>
          </a:xfrm>
        </p:spPr>
        <p:txBody>
          <a:bodyPr/>
          <a:lstStyle/>
          <a:p>
            <a:pPr>
              <a:defRPr/>
            </a:pPr>
            <a:r>
              <a:rPr smtClean="0"/>
              <a:t>预习检查</a:t>
            </a:r>
          </a:p>
        </p:txBody>
      </p:sp>
      <p:grpSp>
        <p:nvGrpSpPr>
          <p:cNvPr id="10" name="组合 1"/>
          <p:cNvGrpSpPr>
            <a:grpSpLocks/>
          </p:cNvGrpSpPr>
          <p:nvPr/>
        </p:nvGrpSpPr>
        <p:grpSpPr bwMode="auto">
          <a:xfrm>
            <a:off x="0" y="600075"/>
            <a:ext cx="1619250" cy="736600"/>
            <a:chOff x="0" y="600123"/>
            <a:chExt cx="1619672" cy="736273"/>
          </a:xfrm>
        </p:grpSpPr>
        <p:sp>
          <p:nvSpPr>
            <p:cNvPr id="11" name="TextBox 10"/>
            <p:cNvSpPr txBox="1"/>
            <p:nvPr/>
          </p:nvSpPr>
          <p:spPr>
            <a:xfrm>
              <a:off x="403330" y="620752"/>
              <a:ext cx="1216342" cy="39987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集中测试</a:t>
              </a:r>
            </a:p>
          </p:txBody>
        </p:sp>
        <p:pic>
          <p:nvPicPr>
            <p:cNvPr id="15" name="Picture 16" descr="C:\Users\meng.zhang\Desktop\ACCP7.0模版图标规范\s副本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00123"/>
              <a:ext cx="500066" cy="512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1" descr="C:\Users\meng.zhang\Desktop\ACCP7.0模版图标规范\user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955" y="833775"/>
              <a:ext cx="502621" cy="502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2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7"/>
          <p:cNvSpPr>
            <a:spLocks noGrp="1" noChangeArrowheads="1"/>
          </p:cNvSpPr>
          <p:nvPr>
            <p:ph type="title"/>
          </p:nvPr>
        </p:nvSpPr>
        <p:spPr>
          <a:xfrm>
            <a:off x="6084168" y="285728"/>
            <a:ext cx="2880444" cy="523220"/>
          </a:xfr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dirty="0"/>
              <a:t>$.</a:t>
            </a:r>
            <a:r>
              <a:rPr lang="en-US" altLang="zh-CN" dirty="0" err="1"/>
              <a:t>ajax</a:t>
            </a:r>
            <a:r>
              <a:rPr lang="en-US" altLang="zh-CN" dirty="0"/>
              <a:t>()</a:t>
            </a:r>
            <a:r>
              <a:rPr lang="zh-CN" altLang="en-US" dirty="0"/>
              <a:t>简介</a:t>
            </a:r>
            <a:r>
              <a:rPr lang="en-US" altLang="zh-CN" dirty="0"/>
              <a:t>2-2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常用函数参数</a:t>
            </a:r>
          </a:p>
          <a:p>
            <a:endParaRPr lang="zh-CN" altLang="en-US" dirty="0"/>
          </a:p>
        </p:txBody>
      </p:sp>
      <p:graphicFrame>
        <p:nvGraphicFramePr>
          <p:cNvPr id="7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166855"/>
              </p:ext>
            </p:extLst>
          </p:nvPr>
        </p:nvGraphicFramePr>
        <p:xfrm>
          <a:off x="647564" y="1845768"/>
          <a:ext cx="7848872" cy="417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180"/>
                <a:gridCol w="3384376"/>
                <a:gridCol w="2844316"/>
              </a:tblGrid>
              <a:tr h="3961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参  数</a:t>
                      </a:r>
                    </a:p>
                  </a:txBody>
                  <a:tcPr marL="88145" marR="88145" marT="45696" marB="45696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类      型</a:t>
                      </a:r>
                    </a:p>
                  </a:txBody>
                  <a:tcPr marL="88145" marR="88145" marT="45696" marB="45696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说      明</a:t>
                      </a:r>
                    </a:p>
                  </a:txBody>
                  <a:tcPr marL="88145" marR="88145" marT="45696" marB="45696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958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beforeSend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Function ( </a:t>
                      </a: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jqXHR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  </a:t>
                      </a: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jqxhr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        </a:t>
                      </a: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PlainObject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  settings )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发送请求前调用的函数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7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success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Function( </a:t>
                      </a: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任意类型  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result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        String  </a:t>
                      </a: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textStatus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        </a:t>
                      </a: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jqXHR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  </a:t>
                      </a: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jqxhr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 )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请求成功后调用的函数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参数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result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：可选，由服务器返回的数据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error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Function ( </a:t>
                      </a: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jqXHR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  </a:t>
                      </a: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jqxhr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        String  </a:t>
                      </a: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textStatus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        String  </a:t>
                      </a: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errorThrown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 )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请求失败时调用的函数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4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complete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Function ( </a:t>
                      </a: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jqXHR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  </a:t>
                      </a: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jqxhr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        String </a:t>
                      </a: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textStatus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 )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请求完成后（无论成功还是失败）调用的函数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20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512" name="Rectangle 24"/>
          <p:cNvSpPr>
            <a:spLocks noGrp="1" noChangeArrowheads="1"/>
          </p:cNvSpPr>
          <p:nvPr>
            <p:ph type="title"/>
          </p:nvPr>
        </p:nvSpPr>
        <p:spPr>
          <a:xfrm>
            <a:off x="3995936" y="285728"/>
            <a:ext cx="4968677" cy="523220"/>
          </a:xfr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$.</a:t>
            </a:r>
            <a:r>
              <a:rPr lang="en-US" altLang="zh-CN" dirty="0" err="1"/>
              <a:t>ajax</a:t>
            </a:r>
            <a:r>
              <a:rPr lang="en-US" altLang="zh-CN" dirty="0"/>
              <a:t>()</a:t>
            </a:r>
            <a:r>
              <a:rPr lang="zh-CN" altLang="en-US" dirty="0"/>
              <a:t>发送异步请求</a:t>
            </a:r>
            <a:r>
              <a:rPr lang="en-US" altLang="zh-CN" dirty="0"/>
              <a:t>2-1 </a:t>
            </a:r>
            <a:endParaRPr lang="zh-CN" altLang="en-US" dirty="0"/>
          </a:p>
        </p:txBody>
      </p:sp>
      <p:sp>
        <p:nvSpPr>
          <p:cNvPr id="575491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210820"/>
            <a:ext cx="7859712" cy="5010170"/>
          </a:xfrm>
        </p:spPr>
        <p:txBody>
          <a:bodyPr/>
          <a:lstStyle/>
          <a:p>
            <a:r>
              <a:rPr lang="zh-CN" altLang="en-US" dirty="0" smtClean="0"/>
              <a:t>如何使用</a:t>
            </a:r>
            <a:r>
              <a:rPr lang="en-US" altLang="zh-CN" dirty="0" smtClean="0"/>
              <a:t>$.</a:t>
            </a:r>
            <a:r>
              <a:rPr lang="en-US" altLang="zh-CN" dirty="0" err="1" smtClean="0"/>
              <a:t>ajax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方法实现</a:t>
            </a:r>
            <a:r>
              <a:rPr lang="zh-CN" altLang="en-US" dirty="0"/>
              <a:t>无刷新用户名</a:t>
            </a:r>
            <a:r>
              <a:rPr lang="zh-CN" altLang="en-US" dirty="0" smtClean="0"/>
              <a:t>验证？</a:t>
            </a:r>
            <a:endParaRPr lang="zh-CN" altLang="en-US" dirty="0"/>
          </a:p>
        </p:txBody>
      </p:sp>
      <p:grpSp>
        <p:nvGrpSpPr>
          <p:cNvPr id="8" name="组合 72"/>
          <p:cNvGrpSpPr/>
          <p:nvPr/>
        </p:nvGrpSpPr>
        <p:grpSpPr>
          <a:xfrm>
            <a:off x="84106" y="857232"/>
            <a:ext cx="986586" cy="422603"/>
            <a:chOff x="1000100" y="1173499"/>
            <a:chExt cx="986586" cy="422603"/>
          </a:xfrm>
        </p:grpSpPr>
        <p:pic>
          <p:nvPicPr>
            <p:cNvPr id="9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pic>
        <p:nvPicPr>
          <p:cNvPr id="12" name="Picture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9148" y="2075160"/>
            <a:ext cx="4175467" cy="220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27538" y="2651422"/>
            <a:ext cx="4195762" cy="221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21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Rectangle 24"/>
          <p:cNvSpPr>
            <a:spLocks noGrp="1" noChangeArrowheads="1"/>
          </p:cNvSpPr>
          <p:nvPr>
            <p:ph type="title"/>
          </p:nvPr>
        </p:nvSpPr>
        <p:spPr>
          <a:xfrm>
            <a:off x="3923929" y="285728"/>
            <a:ext cx="5040684" cy="523220"/>
          </a:xfr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$.</a:t>
            </a:r>
            <a:r>
              <a:rPr lang="en-US" altLang="zh-CN" dirty="0" err="1"/>
              <a:t>ajax</a:t>
            </a:r>
            <a:r>
              <a:rPr lang="en-US" altLang="zh-CN" dirty="0" smtClean="0"/>
              <a:t>()</a:t>
            </a:r>
            <a:r>
              <a:rPr lang="zh-CN" altLang="en-US" dirty="0" smtClean="0"/>
              <a:t>发送异步请求</a:t>
            </a:r>
            <a:r>
              <a:rPr lang="en-US" altLang="zh-CN" dirty="0" smtClean="0"/>
              <a:t>2-2 </a:t>
            </a:r>
            <a:endParaRPr lang="zh-CN" altLang="en-US" dirty="0"/>
          </a:p>
        </p:txBody>
      </p:sp>
      <p:grpSp>
        <p:nvGrpSpPr>
          <p:cNvPr id="10" name="组合 70"/>
          <p:cNvGrpSpPr/>
          <p:nvPr/>
        </p:nvGrpSpPr>
        <p:grpSpPr>
          <a:xfrm>
            <a:off x="84106" y="857232"/>
            <a:ext cx="1000132" cy="414475"/>
            <a:chOff x="1000100" y="2528843"/>
            <a:chExt cx="1000132" cy="414475"/>
          </a:xfrm>
        </p:grpSpPr>
        <p:pic>
          <p:nvPicPr>
            <p:cNvPr id="11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3" name="AutoShape 21"/>
          <p:cNvSpPr>
            <a:spLocks noChangeArrowheads="1"/>
          </p:cNvSpPr>
          <p:nvPr/>
        </p:nvSpPr>
        <p:spPr bwMode="auto">
          <a:xfrm>
            <a:off x="1214414" y="1628800"/>
            <a:ext cx="6741962" cy="3500462"/>
          </a:xfrm>
          <a:prstGeom prst="roundRect">
            <a:avLst>
              <a:gd name="adj" fmla="val 1544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b="1" kern="0" dirty="0"/>
              <a:t>$.</a:t>
            </a:r>
            <a:r>
              <a:rPr lang="en-US" altLang="zh-CN" b="1" kern="0" dirty="0" err="1"/>
              <a:t>ajax</a:t>
            </a:r>
            <a:r>
              <a:rPr lang="en-US" altLang="zh-CN" b="1" kern="0" dirty="0"/>
              <a:t>( {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b="1" kern="0" dirty="0"/>
              <a:t>     "</a:t>
            </a:r>
            <a:r>
              <a:rPr lang="en-US" altLang="zh-CN" b="1" kern="0" dirty="0" err="1"/>
              <a:t>url</a:t>
            </a:r>
            <a:r>
              <a:rPr lang="en-US" altLang="zh-CN" b="1" kern="0" dirty="0"/>
              <a:t>"            :  "</a:t>
            </a:r>
            <a:r>
              <a:rPr lang="en-US" altLang="zh-CN" b="1" kern="0" dirty="0" err="1"/>
              <a:t>url</a:t>
            </a:r>
            <a:r>
              <a:rPr lang="en-US" altLang="zh-CN" b="1" kern="0" dirty="0"/>
              <a:t>",                      // </a:t>
            </a:r>
            <a:r>
              <a:rPr lang="zh-CN" altLang="en-US" b="1" kern="0" dirty="0"/>
              <a:t>要提交的</a:t>
            </a:r>
            <a:r>
              <a:rPr lang="en-US" altLang="zh-CN" b="1" kern="0" dirty="0"/>
              <a:t>URL</a:t>
            </a:r>
            <a:r>
              <a:rPr lang="zh-CN" altLang="en-US" b="1" kern="0" dirty="0"/>
              <a:t>路径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b="1" kern="0" dirty="0"/>
              <a:t>     "type"         :  "get",                     // </a:t>
            </a:r>
            <a:r>
              <a:rPr lang="zh-CN" altLang="en-US" b="1" kern="0" dirty="0"/>
              <a:t>发送请求的方式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b="1" kern="0" dirty="0"/>
              <a:t>     "data"         :  data,                      // </a:t>
            </a:r>
            <a:r>
              <a:rPr lang="zh-CN" altLang="en-US" b="1" kern="0" dirty="0"/>
              <a:t>要发送到服务器的数据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b="1" kern="0" dirty="0"/>
              <a:t>     "</a:t>
            </a:r>
            <a:r>
              <a:rPr lang="en-US" altLang="zh-CN" b="1" kern="0" dirty="0" err="1"/>
              <a:t>dataType</a:t>
            </a:r>
            <a:r>
              <a:rPr lang="en-US" altLang="zh-CN" b="1" kern="0" dirty="0"/>
              <a:t>" :  "text",                   // </a:t>
            </a:r>
            <a:r>
              <a:rPr lang="zh-CN" altLang="en-US" b="1" kern="0" dirty="0"/>
              <a:t>指定传输的数据格式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b="1" kern="0" dirty="0"/>
              <a:t>     "success"  :  function(result) { // </a:t>
            </a:r>
            <a:r>
              <a:rPr lang="zh-CN" altLang="en-US" b="1" kern="0" dirty="0"/>
              <a:t>请求成功后要执行的代码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zh-CN" altLang="en-US" b="1" kern="0" dirty="0"/>
              <a:t>	</a:t>
            </a:r>
            <a:r>
              <a:rPr lang="zh-CN" altLang="en-US" b="1" kern="0" dirty="0" smtClean="0"/>
              <a:t>     </a:t>
            </a:r>
            <a:r>
              <a:rPr lang="en-US" altLang="zh-CN" b="1" kern="0" dirty="0" smtClean="0"/>
              <a:t>},</a:t>
            </a:r>
            <a:endParaRPr lang="en-US" altLang="zh-CN" b="1" kern="0" dirty="0"/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b="1" kern="0" dirty="0"/>
              <a:t>      "error"       :  function() {           // </a:t>
            </a:r>
            <a:r>
              <a:rPr lang="zh-CN" altLang="en-US" b="1" kern="0" dirty="0"/>
              <a:t>请求失败后要执行的代码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zh-CN" altLang="en-US" b="1" kern="0" dirty="0"/>
              <a:t>	</a:t>
            </a:r>
            <a:r>
              <a:rPr lang="zh-CN" altLang="en-US" b="1" kern="0" dirty="0" smtClean="0"/>
              <a:t>     </a:t>
            </a:r>
            <a:r>
              <a:rPr lang="en-US" altLang="zh-CN" b="1" kern="0" dirty="0" smtClean="0"/>
              <a:t>}</a:t>
            </a:r>
            <a:endParaRPr lang="en-US" altLang="zh-CN" b="1" kern="0" dirty="0"/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b="1" kern="0" dirty="0"/>
              <a:t>} );</a:t>
            </a:r>
          </a:p>
        </p:txBody>
      </p:sp>
      <p:grpSp>
        <p:nvGrpSpPr>
          <p:cNvPr id="14" name="组合 14"/>
          <p:cNvGrpSpPr>
            <a:grpSpLocks/>
          </p:cNvGrpSpPr>
          <p:nvPr/>
        </p:nvGrpSpPr>
        <p:grpSpPr bwMode="auto">
          <a:xfrm>
            <a:off x="1907704" y="6143625"/>
            <a:ext cx="5403752" cy="428625"/>
            <a:chOff x="3143240" y="5143512"/>
            <a:chExt cx="5403790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 bwMode="auto">
            <a:xfrm>
              <a:off x="3714743" y="5143512"/>
              <a:ext cx="4738871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7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22"/>
            <p:cNvSpPr txBox="1"/>
            <p:nvPr/>
          </p:nvSpPr>
          <p:spPr bwMode="auto">
            <a:xfrm>
              <a:off x="3612632" y="5187960"/>
              <a:ext cx="4934398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：使用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$.</a:t>
              </a:r>
              <a:r>
                <a:rPr lang="en-US" altLang="zh-CN" sz="1600" b="1" spc="300" dirty="0" err="1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ajax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()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实现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用户名验证</a:t>
              </a: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22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ChangeArrowheads="1"/>
          </p:cNvSpPr>
          <p:nvPr>
            <p:ph type="title"/>
          </p:nvPr>
        </p:nvSpPr>
        <p:spPr>
          <a:xfrm>
            <a:off x="2411760" y="285728"/>
            <a:ext cx="6552854" cy="523220"/>
          </a:xfr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dirty="0"/>
              <a:t>学员操作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$.</a:t>
            </a:r>
            <a:r>
              <a:rPr lang="en-US" altLang="zh-CN" dirty="0" err="1"/>
              <a:t>ajax</a:t>
            </a:r>
            <a:r>
              <a:rPr lang="en-US" altLang="zh-CN" dirty="0"/>
              <a:t>()</a:t>
            </a:r>
            <a:r>
              <a:rPr lang="zh-CN" altLang="en-US" dirty="0"/>
              <a:t>实现邮箱验证</a:t>
            </a:r>
            <a:endParaRPr lang="en-US" altLang="zh-CN" dirty="0"/>
          </a:p>
        </p:txBody>
      </p:sp>
      <p:sp>
        <p:nvSpPr>
          <p:cNvPr id="584707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需求说明</a:t>
            </a:r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$.</a:t>
            </a:r>
            <a:r>
              <a:rPr lang="en-US" altLang="zh-CN" dirty="0" err="1"/>
              <a:t>ajax</a:t>
            </a:r>
            <a:r>
              <a:rPr lang="en-US" altLang="zh-CN" dirty="0"/>
              <a:t>()</a:t>
            </a:r>
            <a:r>
              <a:rPr lang="zh-CN" altLang="en-US" dirty="0"/>
              <a:t>实现无刷新邮箱</a:t>
            </a:r>
            <a:r>
              <a:rPr lang="zh-CN" altLang="en-US" dirty="0" smtClean="0"/>
              <a:t>验证</a:t>
            </a:r>
            <a:endParaRPr lang="en-US" altLang="zh-CN" dirty="0"/>
          </a:p>
        </p:txBody>
      </p:sp>
      <p:grpSp>
        <p:nvGrpSpPr>
          <p:cNvPr id="9" name="组合 66"/>
          <p:cNvGrpSpPr/>
          <p:nvPr/>
        </p:nvGrpSpPr>
        <p:grpSpPr>
          <a:xfrm>
            <a:off x="96806" y="866810"/>
            <a:ext cx="928694" cy="406350"/>
            <a:chOff x="3786182" y="1192962"/>
            <a:chExt cx="928694" cy="406350"/>
          </a:xfrm>
        </p:grpSpPr>
        <p:sp>
          <p:nvSpPr>
            <p:cNvPr id="10" name="TextBox 9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11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pic>
        <p:nvPicPr>
          <p:cNvPr id="1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50730" y="2420888"/>
            <a:ext cx="3887997" cy="2143140"/>
          </a:xfrm>
          <a:prstGeom prst="rect">
            <a:avLst/>
          </a:prstGeom>
          <a:noFill/>
        </p:spPr>
      </p:pic>
      <p:pic>
        <p:nvPicPr>
          <p:cNvPr id="1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8509" y="2420888"/>
            <a:ext cx="3897480" cy="2143140"/>
          </a:xfrm>
          <a:prstGeom prst="rect">
            <a:avLst/>
          </a:prstGeom>
          <a:noFill/>
        </p:spPr>
      </p:pic>
      <p:grpSp>
        <p:nvGrpSpPr>
          <p:cNvPr id="19" name="组合 19"/>
          <p:cNvGrpSpPr>
            <a:grpSpLocks/>
          </p:cNvGrpSpPr>
          <p:nvPr/>
        </p:nvGrpSpPr>
        <p:grpSpPr bwMode="auto">
          <a:xfrm>
            <a:off x="3000375" y="6215063"/>
            <a:ext cx="2786063" cy="428625"/>
            <a:chOff x="3714744" y="5143512"/>
            <a:chExt cx="2786082" cy="428628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TextBox 20"/>
            <p:cNvSpPr txBox="1"/>
            <p:nvPr/>
          </p:nvSpPr>
          <p:spPr bwMode="auto">
            <a:xfrm>
              <a:off x="3962612" y="5187962"/>
              <a:ext cx="222049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15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23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786438" y="285750"/>
            <a:ext cx="3178175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44037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44039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44040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44045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44041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24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283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>
          <a:xfrm>
            <a:off x="7020272" y="285728"/>
            <a:ext cx="1944340" cy="523220"/>
          </a:xfr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dirty="0"/>
              <a:t>认识</a:t>
            </a:r>
            <a:r>
              <a:rPr lang="en-US" altLang="zh-CN" dirty="0"/>
              <a:t>JSON</a:t>
            </a:r>
            <a:endParaRPr lang="zh-CN" altLang="en-US" dirty="0"/>
          </a:p>
        </p:txBody>
      </p:sp>
      <p:sp>
        <p:nvSpPr>
          <p:cNvPr id="489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JSON</a:t>
            </a:r>
            <a:r>
              <a:rPr lang="zh-CN" altLang="en-US" dirty="0" smtClean="0"/>
              <a:t>（</a:t>
            </a:r>
            <a:r>
              <a:rPr lang="pt-BR" dirty="0" smtClean="0"/>
              <a:t>JavaScript  Object  Notation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一种轻量级的数据交换格式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采用独立于语言的文本格式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通常用于在客户端和服务器之间传递数据</a:t>
            </a:r>
            <a:endParaRPr lang="en-US" altLang="zh-CN" dirty="0" smtClean="0"/>
          </a:p>
          <a:p>
            <a:pPr marL="342900" lvl="1" indent="-342900">
              <a:buFont typeface="Wingdings" pitchFamily="2" charset="2"/>
              <a:buChar char="n"/>
              <a:defRPr/>
            </a:pPr>
            <a:r>
              <a:rPr lang="en-US" altLang="zh-CN" sz="2600" dirty="0" smtClean="0">
                <a:cs typeface="+mn-cs"/>
              </a:rPr>
              <a:t>JSON</a:t>
            </a:r>
            <a:r>
              <a:rPr lang="zh-CN" altLang="en-US" sz="2600" dirty="0" smtClean="0">
                <a:cs typeface="+mn-cs"/>
              </a:rPr>
              <a:t>的优点</a:t>
            </a:r>
            <a:endParaRPr lang="en-US" altLang="zh-CN" sz="2600" dirty="0">
              <a:cs typeface="+mn-cs"/>
            </a:endParaRPr>
          </a:p>
          <a:p>
            <a:pPr lvl="1">
              <a:defRPr/>
            </a:pPr>
            <a:r>
              <a:rPr lang="zh-CN" altLang="en-US" dirty="0"/>
              <a:t>轻量级交互语言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结构简单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易于解析</a:t>
            </a:r>
          </a:p>
          <a:p>
            <a:pPr lvl="1"/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25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定义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对象</a:t>
            </a:r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2" name="组合 71"/>
          <p:cNvGrpSpPr/>
          <p:nvPr/>
        </p:nvGrpSpPr>
        <p:grpSpPr>
          <a:xfrm>
            <a:off x="115484" y="1857364"/>
            <a:ext cx="1000132" cy="400110"/>
            <a:chOff x="1000100" y="1801286"/>
            <a:chExt cx="1000132" cy="400110"/>
          </a:xfrm>
        </p:grpSpPr>
        <p:pic>
          <p:nvPicPr>
            <p:cNvPr id="9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3" name="Rectangle 17"/>
          <p:cNvSpPr>
            <a:spLocks noGrp="1" noChangeArrowheads="1"/>
          </p:cNvSpPr>
          <p:nvPr>
            <p:ph type="title"/>
          </p:nvPr>
        </p:nvSpPr>
        <p:spPr>
          <a:xfrm>
            <a:off x="6444208" y="285728"/>
            <a:ext cx="2520404" cy="523220"/>
          </a:xfr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dirty="0"/>
              <a:t>定义</a:t>
            </a:r>
            <a:r>
              <a:rPr lang="en-US" altLang="zh-CN" dirty="0"/>
              <a:t>JOSN2-1</a:t>
            </a:r>
          </a:p>
        </p:txBody>
      </p:sp>
      <p:grpSp>
        <p:nvGrpSpPr>
          <p:cNvPr id="14" name="组合 70"/>
          <p:cNvGrpSpPr/>
          <p:nvPr/>
        </p:nvGrpSpPr>
        <p:grpSpPr>
          <a:xfrm>
            <a:off x="115484" y="3085963"/>
            <a:ext cx="1000132" cy="414475"/>
            <a:chOff x="1000100" y="2528843"/>
            <a:chExt cx="1000132" cy="414475"/>
          </a:xfrm>
        </p:grpSpPr>
        <p:pic>
          <p:nvPicPr>
            <p:cNvPr id="15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16" name="TextBox 15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7" name="AutoShape 21"/>
          <p:cNvSpPr>
            <a:spLocks noChangeArrowheads="1"/>
          </p:cNvSpPr>
          <p:nvPr/>
        </p:nvSpPr>
        <p:spPr bwMode="auto">
          <a:xfrm>
            <a:off x="1000100" y="3643314"/>
            <a:ext cx="7172300" cy="369332"/>
          </a:xfrm>
          <a:prstGeom prst="roundRect">
            <a:avLst>
              <a:gd name="adj" fmla="val 998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pt-BR" altLang="en-US" b="1" kern="0" dirty="0"/>
              <a:t>var person = { "name" : "</a:t>
            </a:r>
            <a:r>
              <a:rPr lang="zh-CN" altLang="en-US" b="1" kern="0" dirty="0"/>
              <a:t>张三</a:t>
            </a:r>
            <a:r>
              <a:rPr lang="pt-BR" altLang="en-US" b="1" kern="0" dirty="0"/>
              <a:t>",  </a:t>
            </a:r>
            <a:r>
              <a:rPr lang="pt-BR" altLang="en-US" b="1" kern="0" dirty="0" smtClean="0"/>
              <a:t> "</a:t>
            </a:r>
            <a:r>
              <a:rPr lang="pt-BR" altLang="en-US" b="1" kern="0" dirty="0"/>
              <a:t>age" : 30, </a:t>
            </a:r>
            <a:r>
              <a:rPr lang="pt-BR" altLang="en-US" b="1" kern="0" dirty="0" smtClean="0"/>
              <a:t> "</a:t>
            </a:r>
            <a:r>
              <a:rPr lang="pt-BR" altLang="en-US" b="1" kern="0" dirty="0"/>
              <a:t>spouse" : null };</a:t>
            </a:r>
            <a:endParaRPr lang="zh-CN" altLang="en-US" b="1" kern="0" dirty="0"/>
          </a:p>
        </p:txBody>
      </p:sp>
      <p:sp>
        <p:nvSpPr>
          <p:cNvPr id="19" name="AutoShape 21"/>
          <p:cNvSpPr>
            <a:spLocks noChangeArrowheads="1"/>
          </p:cNvSpPr>
          <p:nvPr/>
        </p:nvSpPr>
        <p:spPr bwMode="auto">
          <a:xfrm>
            <a:off x="1000100" y="2420888"/>
            <a:ext cx="6452220" cy="369332"/>
          </a:xfrm>
          <a:prstGeom prst="roundRect">
            <a:avLst>
              <a:gd name="adj" fmla="val 998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pt-BR" altLang="en-US" b="1" kern="0" dirty="0"/>
              <a:t>var JSON</a:t>
            </a:r>
            <a:r>
              <a:rPr lang="zh-CN" altLang="en-US" b="1" kern="0" dirty="0"/>
              <a:t>对象</a:t>
            </a:r>
            <a:r>
              <a:rPr lang="pt-BR" altLang="en-US" b="1" kern="0" dirty="0"/>
              <a:t> = { "name" : value, </a:t>
            </a:r>
            <a:r>
              <a:rPr lang="pt-BR" altLang="en-US" b="1" kern="0" dirty="0" smtClean="0"/>
              <a:t> "</a:t>
            </a:r>
            <a:r>
              <a:rPr lang="pt-BR" altLang="en-US" b="1" kern="0" dirty="0"/>
              <a:t>name" : value,  …… };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26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定义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数组</a:t>
            </a:r>
          </a:p>
        </p:txBody>
      </p:sp>
      <p:grpSp>
        <p:nvGrpSpPr>
          <p:cNvPr id="2" name="组合 71"/>
          <p:cNvGrpSpPr/>
          <p:nvPr/>
        </p:nvGrpSpPr>
        <p:grpSpPr>
          <a:xfrm>
            <a:off x="115484" y="1857364"/>
            <a:ext cx="1000132" cy="400110"/>
            <a:chOff x="1000100" y="1801286"/>
            <a:chExt cx="1000132" cy="400110"/>
          </a:xfrm>
        </p:grpSpPr>
        <p:pic>
          <p:nvPicPr>
            <p:cNvPr id="9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3" name="Rectangle 17"/>
          <p:cNvSpPr>
            <a:spLocks noGrp="1" noChangeArrowheads="1"/>
          </p:cNvSpPr>
          <p:nvPr>
            <p:ph type="title"/>
          </p:nvPr>
        </p:nvSpPr>
        <p:spPr>
          <a:xfrm>
            <a:off x="6444208" y="285728"/>
            <a:ext cx="2520404" cy="523220"/>
          </a:xfr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dirty="0" smtClean="0"/>
              <a:t>定义</a:t>
            </a:r>
            <a:r>
              <a:rPr lang="en-US" altLang="zh-CN" dirty="0" smtClean="0"/>
              <a:t>JOSN2-2</a:t>
            </a:r>
            <a:endParaRPr lang="en-US" altLang="zh-CN" dirty="0"/>
          </a:p>
        </p:txBody>
      </p:sp>
      <p:grpSp>
        <p:nvGrpSpPr>
          <p:cNvPr id="7" name="组合 70"/>
          <p:cNvGrpSpPr/>
          <p:nvPr/>
        </p:nvGrpSpPr>
        <p:grpSpPr>
          <a:xfrm>
            <a:off x="115484" y="3085963"/>
            <a:ext cx="1000132" cy="414475"/>
            <a:chOff x="1000100" y="2528843"/>
            <a:chExt cx="1000132" cy="414475"/>
          </a:xfrm>
        </p:grpSpPr>
        <p:pic>
          <p:nvPicPr>
            <p:cNvPr id="8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5" name="AutoShape 21"/>
          <p:cNvSpPr>
            <a:spLocks noChangeArrowheads="1"/>
          </p:cNvSpPr>
          <p:nvPr/>
        </p:nvSpPr>
        <p:spPr bwMode="auto">
          <a:xfrm>
            <a:off x="1000100" y="2420888"/>
            <a:ext cx="6286544" cy="369332"/>
          </a:xfrm>
          <a:prstGeom prst="roundRect">
            <a:avLst>
              <a:gd name="adj" fmla="val 998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pt-BR" altLang="en-US" b="1" kern="0" dirty="0"/>
              <a:t>var JSON</a:t>
            </a:r>
            <a:r>
              <a:rPr lang="zh-CN" altLang="en-US" b="1" kern="0" dirty="0"/>
              <a:t>数组</a:t>
            </a:r>
            <a:r>
              <a:rPr lang="pt-BR" altLang="en-US" b="1" kern="0" dirty="0"/>
              <a:t> = </a:t>
            </a:r>
            <a:r>
              <a:rPr lang="pt-BR" altLang="en-US" b="1" kern="0" dirty="0" smtClean="0"/>
              <a:t>[ value,  value,  …… ];</a:t>
            </a:r>
            <a:endParaRPr lang="pt-BR" altLang="zh-CN" b="1" kern="0" dirty="0"/>
          </a:p>
        </p:txBody>
      </p:sp>
      <p:sp>
        <p:nvSpPr>
          <p:cNvPr id="16" name="AutoShape 21"/>
          <p:cNvSpPr>
            <a:spLocks noChangeArrowheads="1"/>
          </p:cNvSpPr>
          <p:nvPr/>
        </p:nvSpPr>
        <p:spPr bwMode="auto">
          <a:xfrm>
            <a:off x="1000100" y="3643314"/>
            <a:ext cx="6286544" cy="1034129"/>
          </a:xfrm>
          <a:prstGeom prst="roundRect">
            <a:avLst>
              <a:gd name="adj" fmla="val 998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pt-BR" altLang="en-US" b="1" kern="0" dirty="0"/>
              <a:t>var countryArray = [ "</a:t>
            </a:r>
            <a:r>
              <a:rPr lang="zh-CN" altLang="en-US" b="1" kern="0" dirty="0"/>
              <a:t>中国</a:t>
            </a:r>
            <a:r>
              <a:rPr lang="pt-BR" altLang="en-US" b="1" kern="0" dirty="0"/>
              <a:t>",  "</a:t>
            </a:r>
            <a:r>
              <a:rPr lang="zh-CN" altLang="en-US" b="1" kern="0" dirty="0"/>
              <a:t>美国</a:t>
            </a:r>
            <a:r>
              <a:rPr lang="pt-BR" altLang="en-US" b="1" kern="0" dirty="0"/>
              <a:t>",  "</a:t>
            </a:r>
            <a:r>
              <a:rPr lang="zh-CN" altLang="en-US" b="1" kern="0" dirty="0"/>
              <a:t>俄罗斯</a:t>
            </a:r>
            <a:r>
              <a:rPr lang="pt-BR" altLang="en-US" b="1" kern="0" dirty="0"/>
              <a:t>" ];</a:t>
            </a:r>
            <a:endParaRPr lang="en-US" altLang="en-US" b="1" kern="0" dirty="0"/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pt-BR" altLang="en-US" b="1" kern="0" dirty="0"/>
              <a:t>var personArray = [ { "name":"</a:t>
            </a:r>
            <a:r>
              <a:rPr lang="zh-CN" altLang="en-US" b="1" kern="0" dirty="0"/>
              <a:t>张三</a:t>
            </a:r>
            <a:r>
              <a:rPr lang="pt-BR" altLang="en-US" b="1" kern="0" dirty="0"/>
              <a:t>",  "age":30 },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pt-BR" altLang="en-US" b="1" kern="0" dirty="0"/>
              <a:t>                                  { "name":"</a:t>
            </a:r>
            <a:r>
              <a:rPr lang="zh-CN" altLang="en-US" b="1" kern="0" dirty="0"/>
              <a:t>李四</a:t>
            </a:r>
            <a:r>
              <a:rPr lang="pt-BR" altLang="en-US" b="1" kern="0" dirty="0"/>
              <a:t>",  "age":40 } ];</a:t>
            </a:r>
            <a:endParaRPr lang="zh-CN" altLang="en-US" b="1" kern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27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512" name="Rectangle 24"/>
          <p:cNvSpPr>
            <a:spLocks noGrp="1" noChangeArrowheads="1"/>
          </p:cNvSpPr>
          <p:nvPr>
            <p:ph type="title"/>
          </p:nvPr>
        </p:nvSpPr>
        <p:spPr>
          <a:xfrm>
            <a:off x="5148064" y="285728"/>
            <a:ext cx="3816548" cy="523220"/>
          </a:xfr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dirty="0" smtClean="0"/>
              <a:t>读取和展示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数据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575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定义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格式数据并在页面输出</a:t>
            </a:r>
            <a:endParaRPr lang="zh-CN" altLang="en-US" dirty="0"/>
          </a:p>
        </p:txBody>
      </p:sp>
      <p:grpSp>
        <p:nvGrpSpPr>
          <p:cNvPr id="10" name="组合 14"/>
          <p:cNvGrpSpPr>
            <a:grpSpLocks/>
          </p:cNvGrpSpPr>
          <p:nvPr/>
        </p:nvGrpSpPr>
        <p:grpSpPr bwMode="auto">
          <a:xfrm>
            <a:off x="1907704" y="6143625"/>
            <a:ext cx="5310337" cy="428625"/>
            <a:chOff x="3143240" y="5143512"/>
            <a:chExt cx="5310374" cy="428628"/>
          </a:xfrm>
        </p:grpSpPr>
        <p:sp>
          <p:nvSpPr>
            <p:cNvPr id="12" name="圆角矩形 11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圆角矩形 12"/>
            <p:cNvSpPr/>
            <p:nvPr/>
          </p:nvSpPr>
          <p:spPr bwMode="auto">
            <a:xfrm>
              <a:off x="3714743" y="5143512"/>
              <a:ext cx="4738871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4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3742059" y="5187960"/>
              <a:ext cx="4675544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使用</a:t>
              </a:r>
              <a:r>
                <a:rPr lang="en-US" altLang="zh-CN" sz="1600" b="1" spc="300" dirty="0" err="1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jQuery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处理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JSON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数据</a:t>
              </a: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575" y="1844824"/>
            <a:ext cx="2990850" cy="3638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28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691680" y="285728"/>
            <a:ext cx="7272934" cy="523220"/>
          </a:xfr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dirty="0"/>
              <a:t>学员操作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以常见页面元素展示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数据</a:t>
            </a:r>
            <a:endParaRPr lang="en-US" altLang="zh-CN" dirty="0"/>
          </a:p>
        </p:txBody>
      </p:sp>
      <p:sp>
        <p:nvSpPr>
          <p:cNvPr id="584707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214422"/>
            <a:ext cx="4684468" cy="5143536"/>
          </a:xfr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需求说明</a:t>
            </a:r>
          </a:p>
          <a:p>
            <a:pPr lvl="1"/>
            <a:r>
              <a:rPr lang="zh-CN" altLang="en-US" dirty="0" smtClean="0"/>
              <a:t>定义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格式的用户数组</a:t>
            </a:r>
            <a:endParaRPr lang="en-US" altLang="zh-CN" dirty="0" smtClean="0"/>
          </a:p>
          <a:p>
            <a:pPr lvl="1"/>
            <a:r>
              <a:rPr lang="zh-CN" altLang="en-US" dirty="0"/>
              <a:t>用户</a:t>
            </a:r>
            <a:r>
              <a:rPr lang="zh-CN" altLang="en-US" dirty="0" smtClean="0"/>
              <a:t>信息包括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用户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userid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姓名（</a:t>
            </a:r>
            <a:r>
              <a:rPr lang="en-US" altLang="zh-CN" dirty="0" smtClean="0"/>
              <a:t>username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住址（</a:t>
            </a:r>
            <a:r>
              <a:rPr lang="en-US" altLang="zh-CN" dirty="0" smtClean="0"/>
              <a:t>address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手机（</a:t>
            </a:r>
            <a:r>
              <a:rPr lang="en-US" altLang="zh-CN" dirty="0" smtClean="0"/>
              <a:t>mobile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将用户信息分别展现为表格和下拉列表形式</a:t>
            </a:r>
            <a:endParaRPr lang="en-US" altLang="zh-CN" dirty="0"/>
          </a:p>
        </p:txBody>
      </p:sp>
      <p:grpSp>
        <p:nvGrpSpPr>
          <p:cNvPr id="9" name="组合 66"/>
          <p:cNvGrpSpPr/>
          <p:nvPr/>
        </p:nvGrpSpPr>
        <p:grpSpPr>
          <a:xfrm>
            <a:off x="96806" y="866810"/>
            <a:ext cx="928694" cy="406350"/>
            <a:chOff x="3786182" y="1192962"/>
            <a:chExt cx="928694" cy="406350"/>
          </a:xfrm>
        </p:grpSpPr>
        <p:sp>
          <p:nvSpPr>
            <p:cNvPr id="10" name="TextBox 9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11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19" name="组合 19"/>
          <p:cNvGrpSpPr>
            <a:grpSpLocks/>
          </p:cNvGrpSpPr>
          <p:nvPr/>
        </p:nvGrpSpPr>
        <p:grpSpPr bwMode="auto">
          <a:xfrm>
            <a:off x="3000375" y="6215063"/>
            <a:ext cx="2786063" cy="428625"/>
            <a:chOff x="3714744" y="5143512"/>
            <a:chExt cx="2786082" cy="428628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TextBox 20"/>
            <p:cNvSpPr txBox="1"/>
            <p:nvPr/>
          </p:nvSpPr>
          <p:spPr bwMode="auto">
            <a:xfrm>
              <a:off x="3962612" y="5187962"/>
              <a:ext cx="222049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132855"/>
            <a:ext cx="3456384" cy="2919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29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369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实现用户名的异步验证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实现注册邮箱的异步验证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传递数据</a:t>
            </a:r>
            <a:endParaRPr lang="zh-CN" altLang="en-US" dirty="0"/>
          </a:p>
        </p:txBody>
      </p:sp>
      <p:pic>
        <p:nvPicPr>
          <p:cNvPr id="5" name="Picture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9148" y="3421082"/>
            <a:ext cx="4175467" cy="220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27538" y="2857496"/>
            <a:ext cx="4195762" cy="221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50730" y="2928934"/>
            <a:ext cx="3887997" cy="2143140"/>
          </a:xfrm>
          <a:prstGeom prst="rect">
            <a:avLst/>
          </a:prstGeom>
          <a:noFill/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8509" y="2928934"/>
            <a:ext cx="3897480" cy="2143140"/>
          </a:xfrm>
          <a:prstGeom prst="rect">
            <a:avLst/>
          </a:prstGeom>
          <a:noFill/>
        </p:spPr>
      </p:pic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>
          <a:xfrm>
            <a:off x="7308850" y="285750"/>
            <a:ext cx="1655763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本章任务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3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786438" y="285750"/>
            <a:ext cx="3178175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44037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44039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44040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44045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44041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30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350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7"/>
          <p:cNvSpPr>
            <a:spLocks noGrp="1" noChangeArrowheads="1"/>
          </p:cNvSpPr>
          <p:nvPr>
            <p:ph type="title"/>
          </p:nvPr>
        </p:nvSpPr>
        <p:spPr>
          <a:xfrm>
            <a:off x="3491880" y="285728"/>
            <a:ext cx="5472733" cy="523220"/>
          </a:xfr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中使用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数据格式</a:t>
            </a:r>
            <a:r>
              <a:rPr lang="en-US" altLang="zh-CN" dirty="0" smtClean="0"/>
              <a:t>2-1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技术改造管理员首页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技术初始化加载全部新闻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格式封装新闻信息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647479"/>
            <a:ext cx="7179146" cy="33018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31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7"/>
          <p:cNvSpPr>
            <a:spLocks noGrp="1" noChangeArrowheads="1"/>
          </p:cNvSpPr>
          <p:nvPr>
            <p:ph type="title"/>
          </p:nvPr>
        </p:nvSpPr>
        <p:spPr>
          <a:xfrm>
            <a:off x="3491880" y="285728"/>
            <a:ext cx="5472733" cy="523220"/>
          </a:xfr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中使用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数据格式</a:t>
            </a:r>
            <a:r>
              <a:rPr lang="en-US" altLang="zh-CN" dirty="0" smtClean="0"/>
              <a:t>2-2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管理员登录成功直接进入管理员首页</a:t>
            </a:r>
            <a:endParaRPr lang="en-US" altLang="zh-CN" dirty="0" smtClean="0"/>
          </a:p>
          <a:p>
            <a:r>
              <a:rPr lang="zh-CN" altLang="en-US" dirty="0"/>
              <a:t>在</a:t>
            </a:r>
            <a:r>
              <a:rPr lang="zh-CN" altLang="en-US" dirty="0" smtClean="0"/>
              <a:t>管理员首页通过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技术加载新闻数据</a:t>
            </a:r>
            <a:endParaRPr lang="en-US" altLang="zh-CN" dirty="0" smtClean="0"/>
          </a:p>
          <a:p>
            <a:r>
              <a:rPr lang="zh-CN" altLang="en-US" dirty="0" smtClean="0"/>
              <a:t>修改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中查询新闻列表的实现，以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数组格式输出查询结果</a:t>
            </a:r>
            <a:endParaRPr lang="en-US" altLang="zh-CN" dirty="0" smtClean="0"/>
          </a:p>
          <a:p>
            <a:r>
              <a:rPr lang="zh-CN" altLang="en-US" dirty="0" smtClean="0"/>
              <a:t>在管理员首页的回调函数中解析并更新页面内容</a:t>
            </a:r>
            <a:endParaRPr lang="en-US" altLang="zh-CN" dirty="0" smtClean="0"/>
          </a:p>
        </p:txBody>
      </p:sp>
      <p:grpSp>
        <p:nvGrpSpPr>
          <p:cNvPr id="6" name="组合 42"/>
          <p:cNvGrpSpPr>
            <a:grpSpLocks/>
          </p:cNvGrpSpPr>
          <p:nvPr/>
        </p:nvGrpSpPr>
        <p:grpSpPr bwMode="auto">
          <a:xfrm>
            <a:off x="107504" y="764704"/>
            <a:ext cx="1622425" cy="457200"/>
            <a:chOff x="5500694" y="4857760"/>
            <a:chExt cx="2027892" cy="571576"/>
          </a:xfrm>
        </p:grpSpPr>
        <p:pic>
          <p:nvPicPr>
            <p:cNvPr id="7" name="Picture 7" descr="E:\设计支持\模板设计\sxbz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0694" y="4857760"/>
              <a:ext cx="548571" cy="568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6006676" y="4929207"/>
              <a:ext cx="1521910" cy="500129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实现步骤</a:t>
              </a:r>
            </a:p>
          </p:txBody>
        </p:sp>
      </p:grpSp>
      <p:grpSp>
        <p:nvGrpSpPr>
          <p:cNvPr id="9" name="组合 14"/>
          <p:cNvGrpSpPr>
            <a:grpSpLocks/>
          </p:cNvGrpSpPr>
          <p:nvPr/>
        </p:nvGrpSpPr>
        <p:grpSpPr bwMode="auto">
          <a:xfrm>
            <a:off x="1273700" y="6143625"/>
            <a:ext cx="6580863" cy="428625"/>
            <a:chOff x="3143240" y="5143512"/>
            <a:chExt cx="6580907" cy="428628"/>
          </a:xfrm>
        </p:grpSpPr>
        <p:sp>
          <p:nvSpPr>
            <p:cNvPr id="10" name="圆角矩形 9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 bwMode="auto">
            <a:xfrm>
              <a:off x="3714742" y="5143512"/>
              <a:ext cx="5909263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2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 bwMode="auto">
            <a:xfrm>
              <a:off x="3662830" y="5187960"/>
              <a:ext cx="6061317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：在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Ajax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中使用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JSON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生成管理员新闻页面</a:t>
              </a: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32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047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7"/>
          <p:cNvSpPr>
            <a:spLocks noGrp="1" noChangeArrowheads="1"/>
          </p:cNvSpPr>
          <p:nvPr>
            <p:ph type="title"/>
          </p:nvPr>
        </p:nvSpPr>
        <p:spPr>
          <a:xfrm>
            <a:off x="3131840" y="70285"/>
            <a:ext cx="5832773" cy="954107"/>
          </a:xfr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dirty="0" smtClean="0"/>
              <a:t>学员操作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在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中使用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生成管理员新闻页面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技术改造管理员首页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使用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技术初始化加载全部新闻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使用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格式封装新闻信息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879302"/>
            <a:ext cx="6675090" cy="30699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组合 19"/>
          <p:cNvGrpSpPr>
            <a:grpSpLocks/>
          </p:cNvGrpSpPr>
          <p:nvPr/>
        </p:nvGrpSpPr>
        <p:grpSpPr bwMode="auto">
          <a:xfrm>
            <a:off x="3000375" y="6215063"/>
            <a:ext cx="2786063" cy="428625"/>
            <a:chOff x="3714744" y="5143512"/>
            <a:chExt cx="2786082" cy="428628"/>
          </a:xfrm>
        </p:grpSpPr>
        <p:sp>
          <p:nvSpPr>
            <p:cNvPr id="7" name="圆角矩形 6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 bwMode="auto">
            <a:xfrm>
              <a:off x="3962612" y="5187962"/>
              <a:ext cx="222049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25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" name="组合 66"/>
          <p:cNvGrpSpPr/>
          <p:nvPr/>
        </p:nvGrpSpPr>
        <p:grpSpPr>
          <a:xfrm>
            <a:off x="96806" y="866810"/>
            <a:ext cx="928694" cy="406350"/>
            <a:chOff x="3786182" y="1192962"/>
            <a:chExt cx="928694" cy="406350"/>
          </a:xfrm>
        </p:grpSpPr>
        <p:sp>
          <p:nvSpPr>
            <p:cNvPr id="10" name="TextBox 9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11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33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222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7"/>
          <p:cNvSpPr>
            <a:spLocks noGrp="1" noChangeArrowheads="1"/>
          </p:cNvSpPr>
          <p:nvPr>
            <p:ph type="title"/>
          </p:nvPr>
        </p:nvSpPr>
        <p:spPr>
          <a:xfrm>
            <a:off x="3131840" y="70285"/>
            <a:ext cx="5832773" cy="954107"/>
          </a:xfr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dirty="0" smtClean="0"/>
              <a:t>学员操作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在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中使用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生成主题管理页面</a:t>
            </a:r>
            <a:r>
              <a:rPr lang="en-US" altLang="zh-CN" dirty="0" smtClean="0"/>
              <a:t>2-1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5002184" cy="5143536"/>
          </a:xfrm>
        </p:spPr>
        <p:txBody>
          <a:bodyPr/>
          <a:lstStyle/>
          <a:p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在管理员页面点击“编辑主题”链接时，以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方式获取主题列表，以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格式返回结果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zh-CN" altLang="en-US" dirty="0"/>
              <a:t>管理员页面点击</a:t>
            </a:r>
            <a:r>
              <a:rPr lang="zh-CN" altLang="en-US" dirty="0" smtClean="0"/>
              <a:t>“编辑新闻”</a:t>
            </a:r>
            <a:r>
              <a:rPr lang="zh-CN" altLang="en-US" dirty="0"/>
              <a:t>链接时，以</a:t>
            </a:r>
            <a:r>
              <a:rPr lang="en-US" altLang="zh-CN" dirty="0"/>
              <a:t>Ajax</a:t>
            </a:r>
            <a:r>
              <a:rPr lang="zh-CN" altLang="en-US" dirty="0"/>
              <a:t>方式</a:t>
            </a:r>
            <a:r>
              <a:rPr lang="zh-CN" altLang="en-US" dirty="0" smtClean="0"/>
              <a:t>获取新闻列表，以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格式返回结果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3" y="1417450"/>
            <a:ext cx="2808311" cy="49638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" name="组合 66"/>
          <p:cNvGrpSpPr/>
          <p:nvPr/>
        </p:nvGrpSpPr>
        <p:grpSpPr>
          <a:xfrm>
            <a:off x="96806" y="866810"/>
            <a:ext cx="928694" cy="406350"/>
            <a:chOff x="3786182" y="1192962"/>
            <a:chExt cx="928694" cy="406350"/>
          </a:xfrm>
        </p:grpSpPr>
        <p:sp>
          <p:nvSpPr>
            <p:cNvPr id="17" name="TextBox 16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18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34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703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820194" cy="5143536"/>
          </a:xfrm>
        </p:spPr>
        <p:txBody>
          <a:bodyPr/>
          <a:lstStyle/>
          <a:p>
            <a:pPr marL="342900" lvl="1" indent="-342900">
              <a:buFont typeface="Wingdings" pitchFamily="2" charset="2"/>
              <a:buChar char="n"/>
            </a:pPr>
            <a:r>
              <a:rPr lang="zh-CN" altLang="en-US" sz="2600" dirty="0" smtClean="0">
                <a:cs typeface="+mn-cs"/>
              </a:rPr>
              <a:t>修改</a:t>
            </a:r>
            <a:r>
              <a:rPr lang="zh-CN" altLang="en-US" sz="2600" dirty="0">
                <a:cs typeface="+mn-cs"/>
              </a:rPr>
              <a:t>管理员页面的超链接，使用脚本注册点击事件</a:t>
            </a:r>
            <a:endParaRPr lang="en-US" altLang="zh-CN" sz="2600" dirty="0">
              <a:cs typeface="+mn-cs"/>
            </a:endParaRPr>
          </a:p>
          <a:p>
            <a:pPr marL="342900" lvl="1" indent="-342900">
              <a:buFont typeface="Wingdings" pitchFamily="2" charset="2"/>
              <a:buChar char="n"/>
            </a:pPr>
            <a:r>
              <a:rPr lang="zh-CN" altLang="en-US" sz="2600" dirty="0">
                <a:cs typeface="+mn-cs"/>
              </a:rPr>
              <a:t>在超链接点击事件中通过</a:t>
            </a:r>
            <a:r>
              <a:rPr lang="en-US" altLang="zh-CN" sz="2600" dirty="0">
                <a:cs typeface="+mn-cs"/>
              </a:rPr>
              <a:t>Ajax</a:t>
            </a:r>
            <a:r>
              <a:rPr lang="zh-CN" altLang="en-US" sz="2600" dirty="0">
                <a:cs typeface="+mn-cs"/>
              </a:rPr>
              <a:t>技术加载主题数据</a:t>
            </a:r>
            <a:endParaRPr lang="en-US" altLang="zh-CN" sz="2600" dirty="0">
              <a:cs typeface="+mn-cs"/>
            </a:endParaRPr>
          </a:p>
          <a:p>
            <a:pPr marL="342900" lvl="1" indent="-342900">
              <a:buFont typeface="Wingdings" pitchFamily="2" charset="2"/>
              <a:buChar char="n"/>
            </a:pPr>
            <a:r>
              <a:rPr lang="zh-CN" altLang="en-US" sz="2600" dirty="0">
                <a:cs typeface="+mn-cs"/>
              </a:rPr>
              <a:t>修改</a:t>
            </a:r>
            <a:r>
              <a:rPr lang="en-US" altLang="zh-CN" sz="2600" dirty="0">
                <a:cs typeface="+mn-cs"/>
              </a:rPr>
              <a:t>Servlet</a:t>
            </a:r>
            <a:r>
              <a:rPr lang="zh-CN" altLang="en-US" sz="2600" dirty="0">
                <a:cs typeface="+mn-cs"/>
              </a:rPr>
              <a:t>中查询主题列表的实现，以</a:t>
            </a:r>
            <a:r>
              <a:rPr lang="en-US" altLang="zh-CN" sz="2600" dirty="0">
                <a:cs typeface="+mn-cs"/>
              </a:rPr>
              <a:t>JSON</a:t>
            </a:r>
            <a:r>
              <a:rPr lang="zh-CN" altLang="en-US" sz="2600" dirty="0">
                <a:cs typeface="+mn-cs"/>
              </a:rPr>
              <a:t>数组格式输出查询结果</a:t>
            </a:r>
            <a:endParaRPr lang="en-US" altLang="zh-CN" sz="2600" dirty="0">
              <a:cs typeface="+mn-cs"/>
            </a:endParaRPr>
          </a:p>
          <a:p>
            <a:pPr marL="342900" lvl="1" indent="-342900">
              <a:buFont typeface="Wingdings" pitchFamily="2" charset="2"/>
              <a:buChar char="n"/>
            </a:pPr>
            <a:r>
              <a:rPr lang="zh-CN" altLang="en-US" sz="2600" dirty="0">
                <a:cs typeface="+mn-cs"/>
              </a:rPr>
              <a:t>在页面的回调函数中解析并更新页面</a:t>
            </a:r>
            <a:r>
              <a:rPr lang="zh-CN" altLang="en-US" sz="2600" dirty="0" smtClean="0">
                <a:cs typeface="+mn-cs"/>
              </a:rPr>
              <a:t>内容</a:t>
            </a:r>
            <a:endParaRPr lang="zh-CN" altLang="en-US" sz="2600" dirty="0">
              <a:cs typeface="+mn-cs"/>
            </a:endParaRPr>
          </a:p>
        </p:txBody>
      </p:sp>
      <p:grpSp>
        <p:nvGrpSpPr>
          <p:cNvPr id="16" name="组合 28"/>
          <p:cNvGrpSpPr>
            <a:grpSpLocks/>
          </p:cNvGrpSpPr>
          <p:nvPr/>
        </p:nvGrpSpPr>
        <p:grpSpPr bwMode="auto">
          <a:xfrm>
            <a:off x="142875" y="806797"/>
            <a:ext cx="985837" cy="461963"/>
            <a:chOff x="3786182" y="3824735"/>
            <a:chExt cx="986585" cy="461521"/>
          </a:xfrm>
        </p:grpSpPr>
        <p:sp>
          <p:nvSpPr>
            <p:cNvPr id="17" name="TextBox 16"/>
            <p:cNvSpPr txBox="1"/>
            <p:nvPr/>
          </p:nvSpPr>
          <p:spPr>
            <a:xfrm>
              <a:off x="4072149" y="3854869"/>
              <a:ext cx="700618" cy="401253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提示</a:t>
              </a:r>
            </a:p>
          </p:txBody>
        </p:sp>
        <p:pic>
          <p:nvPicPr>
            <p:cNvPr id="18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Rectangle 17"/>
          <p:cNvSpPr>
            <a:spLocks noGrp="1" noChangeArrowheads="1"/>
          </p:cNvSpPr>
          <p:nvPr>
            <p:ph type="title"/>
          </p:nvPr>
        </p:nvSpPr>
        <p:spPr>
          <a:xfrm>
            <a:off x="3131840" y="70285"/>
            <a:ext cx="5832773" cy="954107"/>
          </a:xfr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dirty="0" smtClean="0"/>
              <a:t>学员操作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在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中使用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生成主题管理页面</a:t>
            </a:r>
            <a:r>
              <a:rPr lang="en-US" altLang="zh-CN" dirty="0" smtClean="0"/>
              <a:t>2-2</a:t>
            </a:r>
            <a:endParaRPr lang="en-US" altLang="zh-CN" dirty="0"/>
          </a:p>
        </p:txBody>
      </p:sp>
      <p:grpSp>
        <p:nvGrpSpPr>
          <p:cNvPr id="20" name="组合 19"/>
          <p:cNvGrpSpPr>
            <a:grpSpLocks/>
          </p:cNvGrpSpPr>
          <p:nvPr/>
        </p:nvGrpSpPr>
        <p:grpSpPr bwMode="auto">
          <a:xfrm>
            <a:off x="3178968" y="6165304"/>
            <a:ext cx="2786063" cy="428625"/>
            <a:chOff x="3714744" y="5143512"/>
            <a:chExt cx="2786082" cy="428628"/>
          </a:xfrm>
        </p:grpSpPr>
        <p:sp>
          <p:nvSpPr>
            <p:cNvPr id="21" name="圆角矩形 20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" name="TextBox 21"/>
            <p:cNvSpPr txBox="1"/>
            <p:nvPr/>
          </p:nvSpPr>
          <p:spPr bwMode="auto">
            <a:xfrm>
              <a:off x="3962612" y="5187962"/>
              <a:ext cx="222049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15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35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8219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786438" y="285750"/>
            <a:ext cx="3178175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44037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44039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44040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44045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44041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36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078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/>
          </p:cNvSpPr>
          <p:nvPr>
            <p:ph type="title"/>
          </p:nvPr>
        </p:nvSpPr>
        <p:spPr>
          <a:xfrm>
            <a:off x="7344308" y="70634"/>
            <a:ext cx="1620305" cy="954107"/>
          </a:xfrm>
        </p:spPr>
        <p:txBody>
          <a:bodyPr/>
          <a:lstStyle/>
          <a:p>
            <a:pPr>
              <a:defRPr/>
            </a:pPr>
            <a:r>
              <a:rPr dirty="0" smtClean="0"/>
              <a:t>总结</a:t>
            </a:r>
            <a:r>
              <a:rPr lang="en-US" dirty="0" smtClean="0"/>
              <a:t>2</a:t>
            </a:r>
            <a:r>
              <a:rPr lang="en-US" altLang="zh-CN" dirty="0" smtClean="0"/>
              <a:t>-1</a:t>
            </a:r>
            <a:endParaRPr dirty="0" smtClean="0"/>
          </a:p>
        </p:txBody>
      </p:sp>
      <p:sp>
        <p:nvSpPr>
          <p:cNvPr id="55301" name="TextBox 4"/>
          <p:cNvSpPr txBox="1">
            <a:spLocks noChangeArrowheads="1"/>
          </p:cNvSpPr>
          <p:nvPr/>
        </p:nvSpPr>
        <p:spPr bwMode="auto">
          <a:xfrm>
            <a:off x="971600" y="1535301"/>
            <a:ext cx="1414513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r>
              <a:rPr lang="en-US" altLang="zh-CN" sz="2000" b="1" dirty="0" smtClean="0">
                <a:ea typeface="微软雅黑" pitchFamily="34" charset="-122"/>
                <a:cs typeface="Arial" charset="0"/>
              </a:rPr>
              <a:t>Ajax</a:t>
            </a:r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zh-CN" altLang="en-US" sz="2000" b="1" dirty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zh-CN" altLang="en-US" sz="20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13" name="AutoShape 3"/>
          <p:cNvSpPr>
            <a:spLocks/>
          </p:cNvSpPr>
          <p:nvPr/>
        </p:nvSpPr>
        <p:spPr bwMode="auto">
          <a:xfrm>
            <a:off x="1659236" y="1196752"/>
            <a:ext cx="150813" cy="2889510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endParaRPr lang="zh-CN" altLang="en-US">
              <a:ea typeface="黑体" pitchFamily="49" charset="-122"/>
            </a:endParaRPr>
          </a:p>
        </p:txBody>
      </p:sp>
      <p:sp>
        <p:nvSpPr>
          <p:cNvPr id="14" name="TextBox 12"/>
          <p:cNvSpPr txBox="1">
            <a:spLocks noChangeArrowheads="1"/>
          </p:cNvSpPr>
          <p:nvPr/>
        </p:nvSpPr>
        <p:spPr bwMode="auto">
          <a:xfrm>
            <a:off x="1810049" y="1124744"/>
            <a:ext cx="1944216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异步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请求机制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algn="l"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与传统请求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的区别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algn="l"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主要技术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algn="l"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实现步骤</a:t>
            </a:r>
            <a:endParaRPr lang="zh-CN" altLang="en-US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15" name="AutoShape 3"/>
          <p:cNvSpPr>
            <a:spLocks/>
          </p:cNvSpPr>
          <p:nvPr/>
        </p:nvSpPr>
        <p:spPr bwMode="auto">
          <a:xfrm>
            <a:off x="3016375" y="1528081"/>
            <a:ext cx="179388" cy="635710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endParaRPr lang="zh-CN" altLang="en-US">
              <a:ea typeface="黑体" pitchFamily="49" charset="-122"/>
            </a:endParaRPr>
          </a:p>
        </p:txBody>
      </p:sp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3167188" y="1409634"/>
            <a:ext cx="20272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请求发送方式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方面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服务器响应内容方面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页面的处理流程方面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17" name="AutoShape 3"/>
          <p:cNvSpPr>
            <a:spLocks/>
          </p:cNvSpPr>
          <p:nvPr/>
        </p:nvSpPr>
        <p:spPr bwMode="auto">
          <a:xfrm>
            <a:off x="2813009" y="2345975"/>
            <a:ext cx="190157" cy="792088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endParaRPr lang="zh-CN" altLang="en-US">
              <a:ea typeface="黑体" pitchFamily="49" charset="-122"/>
            </a:endParaRPr>
          </a:p>
        </p:txBody>
      </p:sp>
      <p:sp>
        <p:nvSpPr>
          <p:cNvPr id="18" name="TextBox 12"/>
          <p:cNvSpPr txBox="1">
            <a:spLocks noChangeArrowheads="1"/>
          </p:cNvSpPr>
          <p:nvPr/>
        </p:nvSpPr>
        <p:spPr bwMode="auto">
          <a:xfrm>
            <a:off x="2996370" y="2193405"/>
            <a:ext cx="248284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1600" b="1" dirty="0" err="1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XMLHttpRequest</a:t>
            </a:r>
            <a:endParaRPr lang="en-US" altLang="zh-CN" sz="1600" b="1" dirty="0">
              <a:solidFill>
                <a:srgbClr val="FF0000"/>
              </a:solidFill>
              <a:ea typeface="微软雅黑" pitchFamily="34" charset="-122"/>
              <a:cs typeface="Arial" charset="0"/>
            </a:endParaRPr>
          </a:p>
          <a:p>
            <a:pPr algn="l" eaLnBrk="1" hangingPunct="1"/>
            <a:r>
              <a:rPr lang="en-US" altLang="zh-CN" sz="1600" b="1" dirty="0">
                <a:ea typeface="微软雅黑" pitchFamily="34" charset="-122"/>
                <a:cs typeface="Arial" charset="0"/>
              </a:rPr>
              <a:t>JavaScript</a:t>
            </a:r>
          </a:p>
          <a:p>
            <a:pPr algn="l" eaLnBrk="1" hangingPunct="1"/>
            <a:r>
              <a:rPr lang="en-US" altLang="zh-CN" sz="1600" b="1" dirty="0">
                <a:ea typeface="微软雅黑" pitchFamily="34" charset="-122"/>
                <a:cs typeface="Arial" charset="0"/>
              </a:rPr>
              <a:t>DOM 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+ 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CSS</a:t>
            </a:r>
          </a:p>
          <a:p>
            <a:pPr algn="l" eaLnBrk="1" hangingPunct="1"/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XML/</a:t>
            </a:r>
            <a:r>
              <a:rPr lang="en-US" altLang="zh-CN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JSON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/XHTML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等</a:t>
            </a:r>
          </a:p>
        </p:txBody>
      </p:sp>
      <p:sp>
        <p:nvSpPr>
          <p:cNvPr id="25" name="AutoShape 3"/>
          <p:cNvSpPr>
            <a:spLocks/>
          </p:cNvSpPr>
          <p:nvPr/>
        </p:nvSpPr>
        <p:spPr bwMode="auto">
          <a:xfrm>
            <a:off x="5194425" y="1551647"/>
            <a:ext cx="150813" cy="1681658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endParaRPr lang="zh-CN" altLang="en-US">
              <a:ea typeface="黑体" pitchFamily="49" charset="-122"/>
            </a:endParaRPr>
          </a:p>
        </p:txBody>
      </p:sp>
      <p:sp>
        <p:nvSpPr>
          <p:cNvPr id="26" name="TextBox 12"/>
          <p:cNvSpPr txBox="1">
            <a:spLocks noChangeArrowheads="1"/>
          </p:cNvSpPr>
          <p:nvPr/>
        </p:nvSpPr>
        <p:spPr bwMode="auto">
          <a:xfrm>
            <a:off x="5345237" y="1355364"/>
            <a:ext cx="2873524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1600" b="1" dirty="0">
                <a:ea typeface="微软雅黑" pitchFamily="34" charset="-122"/>
                <a:cs typeface="Arial" charset="0"/>
              </a:rPr>
              <a:t>异步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请求的核心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方法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algn="l"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事件 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- </a:t>
            </a:r>
            <a:r>
              <a:rPr lang="en-US" altLang="zh-CN" sz="1600" b="1" dirty="0" err="1">
                <a:ea typeface="微软雅黑" pitchFamily="34" charset="-122"/>
                <a:cs typeface="Arial" charset="0"/>
              </a:rPr>
              <a:t>onreadystatechange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属性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29" name="AutoShape 3"/>
          <p:cNvSpPr>
            <a:spLocks/>
          </p:cNvSpPr>
          <p:nvPr/>
        </p:nvSpPr>
        <p:spPr bwMode="auto">
          <a:xfrm>
            <a:off x="5935663" y="1711712"/>
            <a:ext cx="179388" cy="666623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endParaRPr lang="zh-CN" altLang="en-US">
              <a:ea typeface="黑体" pitchFamily="49" charset="-122"/>
            </a:endParaRPr>
          </a:p>
        </p:txBody>
      </p:sp>
      <p:sp>
        <p:nvSpPr>
          <p:cNvPr id="30" name="TextBox 12"/>
          <p:cNvSpPr txBox="1">
            <a:spLocks noChangeArrowheads="1"/>
          </p:cNvSpPr>
          <p:nvPr/>
        </p:nvSpPr>
        <p:spPr bwMode="auto">
          <a:xfrm>
            <a:off x="6058521" y="1627630"/>
            <a:ext cx="93610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open</a:t>
            </a:r>
          </a:p>
          <a:p>
            <a:pPr algn="l" eaLnBrk="1" hangingPunct="1"/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send</a:t>
            </a:r>
          </a:p>
          <a:p>
            <a:pPr algn="l" eaLnBrk="1" hangingPunct="1"/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……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31" name="AutoShape 3"/>
          <p:cNvSpPr>
            <a:spLocks/>
          </p:cNvSpPr>
          <p:nvPr/>
        </p:nvSpPr>
        <p:spPr bwMode="auto">
          <a:xfrm>
            <a:off x="5938305" y="2748808"/>
            <a:ext cx="163080" cy="1073603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endParaRPr lang="zh-CN" altLang="en-US">
              <a:ea typeface="黑体" pitchFamily="49" charset="-122"/>
            </a:endParaRPr>
          </a:p>
        </p:txBody>
      </p:sp>
      <p:sp>
        <p:nvSpPr>
          <p:cNvPr id="32" name="TextBox 12"/>
          <p:cNvSpPr txBox="1">
            <a:spLocks noChangeArrowheads="1"/>
          </p:cNvSpPr>
          <p:nvPr/>
        </p:nvSpPr>
        <p:spPr bwMode="auto">
          <a:xfrm>
            <a:off x="2962177" y="3359894"/>
            <a:ext cx="291377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1600" b="1" dirty="0">
                <a:ea typeface="微软雅黑" pitchFamily="34" charset="-122"/>
                <a:cs typeface="Arial" charset="0"/>
              </a:rPr>
              <a:t>创建</a:t>
            </a:r>
            <a:r>
              <a:rPr lang="en-US" altLang="zh-CN" sz="1600" b="1" dirty="0" err="1">
                <a:ea typeface="微软雅黑" pitchFamily="34" charset="-122"/>
                <a:cs typeface="Arial" charset="0"/>
              </a:rPr>
              <a:t>XMLHttpRequest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对象</a:t>
            </a:r>
          </a:p>
          <a:p>
            <a:pPr algn="l"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初始化</a:t>
            </a:r>
            <a:r>
              <a:rPr lang="en-US" altLang="zh-CN" sz="1600" b="1" dirty="0" err="1">
                <a:ea typeface="微软雅黑" pitchFamily="34" charset="-122"/>
                <a:cs typeface="Arial" charset="0"/>
              </a:rPr>
              <a:t>XMLHttpRequest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组件</a:t>
            </a:r>
          </a:p>
          <a:p>
            <a:pPr algn="l" eaLnBrk="1" hangingPunct="1"/>
            <a:r>
              <a:rPr lang="zh-CN" altLang="en-US" sz="1600" b="1" dirty="0">
                <a:ea typeface="微软雅黑" pitchFamily="34" charset="-122"/>
                <a:cs typeface="Arial" charset="0"/>
              </a:rPr>
              <a:t>设置回调函数</a:t>
            </a:r>
          </a:p>
          <a:p>
            <a:pPr algn="l"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发送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请求</a:t>
            </a:r>
          </a:p>
        </p:txBody>
      </p:sp>
      <p:sp>
        <p:nvSpPr>
          <p:cNvPr id="33" name="TextBox 12"/>
          <p:cNvSpPr txBox="1">
            <a:spLocks noChangeArrowheads="1"/>
          </p:cNvSpPr>
          <p:nvPr/>
        </p:nvSpPr>
        <p:spPr bwMode="auto">
          <a:xfrm>
            <a:off x="6058521" y="2609617"/>
            <a:ext cx="216024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1600" b="1" dirty="0" err="1" smtClean="0">
                <a:ea typeface="微软雅黑" pitchFamily="34" charset="-122"/>
                <a:cs typeface="Arial" charset="0"/>
              </a:rPr>
              <a:t>readyState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status</a:t>
            </a:r>
          </a:p>
          <a:p>
            <a:pPr algn="l" eaLnBrk="1" hangingPunct="1"/>
            <a:r>
              <a:rPr lang="en-US" altLang="zh-CN" sz="1600" b="1" dirty="0" err="1" smtClean="0">
                <a:ea typeface="微软雅黑" pitchFamily="34" charset="-122"/>
                <a:cs typeface="Arial" charset="0"/>
              </a:rPr>
              <a:t>responseText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r>
              <a:rPr lang="en-US" altLang="zh-CN" sz="1600" b="1" dirty="0" err="1" smtClean="0">
                <a:ea typeface="微软雅黑" pitchFamily="34" charset="-122"/>
                <a:cs typeface="Arial" charset="0"/>
              </a:rPr>
              <a:t>responseXML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……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34" name="AutoShape 3"/>
          <p:cNvSpPr>
            <a:spLocks/>
          </p:cNvSpPr>
          <p:nvPr/>
        </p:nvSpPr>
        <p:spPr bwMode="auto">
          <a:xfrm>
            <a:off x="2818161" y="3454850"/>
            <a:ext cx="172870" cy="1054270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endParaRPr lang="zh-CN" altLang="en-US">
              <a:ea typeface="黑体" pitchFamily="49" charset="-122"/>
            </a:endParaRPr>
          </a:p>
        </p:txBody>
      </p:sp>
      <p:sp>
        <p:nvSpPr>
          <p:cNvPr id="35" name="AutoShape 3"/>
          <p:cNvSpPr>
            <a:spLocks/>
          </p:cNvSpPr>
          <p:nvPr/>
        </p:nvSpPr>
        <p:spPr bwMode="auto">
          <a:xfrm>
            <a:off x="4258321" y="4145810"/>
            <a:ext cx="150813" cy="713235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endParaRPr lang="zh-CN" altLang="en-US">
              <a:ea typeface="黑体" pitchFamily="49" charset="-122"/>
            </a:endParaRPr>
          </a:p>
        </p:txBody>
      </p:sp>
      <p:sp>
        <p:nvSpPr>
          <p:cNvPr id="36" name="TextBox 12"/>
          <p:cNvSpPr txBox="1">
            <a:spLocks noChangeArrowheads="1"/>
          </p:cNvSpPr>
          <p:nvPr/>
        </p:nvSpPr>
        <p:spPr bwMode="auto">
          <a:xfrm>
            <a:off x="4402337" y="3966155"/>
            <a:ext cx="358367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1600" b="1" dirty="0">
                <a:ea typeface="微软雅黑" pitchFamily="34" charset="-122"/>
                <a:cs typeface="Arial" charset="0"/>
              </a:rPr>
              <a:t>GET - </a:t>
            </a:r>
            <a:r>
              <a:rPr lang="en-US" altLang="zh-CN" sz="1600" b="1" dirty="0" err="1">
                <a:ea typeface="微软雅黑" pitchFamily="34" charset="-122"/>
                <a:cs typeface="Arial" charset="0"/>
              </a:rPr>
              <a:t>xmlHttpRequest.send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( null 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);</a:t>
            </a:r>
          </a:p>
          <a:p>
            <a:pPr algn="l"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algn="l" eaLnBrk="1" hangingPunct="1"/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POST</a:t>
            </a:r>
            <a:endParaRPr lang="zh-CN" altLang="en-US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37" name="AutoShape 3"/>
          <p:cNvSpPr>
            <a:spLocks/>
          </p:cNvSpPr>
          <p:nvPr/>
        </p:nvSpPr>
        <p:spPr bwMode="auto">
          <a:xfrm>
            <a:off x="5106482" y="4379172"/>
            <a:ext cx="89813" cy="969253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endParaRPr lang="zh-CN" altLang="en-US">
              <a:ea typeface="黑体" pitchFamily="49" charset="-122"/>
            </a:endParaRPr>
          </a:p>
        </p:txBody>
      </p:sp>
      <p:sp>
        <p:nvSpPr>
          <p:cNvPr id="38" name="TextBox 12"/>
          <p:cNvSpPr txBox="1">
            <a:spLocks noChangeArrowheads="1"/>
          </p:cNvSpPr>
          <p:nvPr/>
        </p:nvSpPr>
        <p:spPr bwMode="auto">
          <a:xfrm>
            <a:off x="5167482" y="4265801"/>
            <a:ext cx="3051279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1600" b="1" dirty="0" err="1">
                <a:ea typeface="微软雅黑" pitchFamily="34" charset="-122"/>
                <a:cs typeface="Arial" charset="0"/>
              </a:rPr>
              <a:t>xmlHttpRequest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algn="l" eaLnBrk="1" hangingPunct="1"/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      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.</a:t>
            </a:r>
            <a:r>
              <a:rPr lang="en-US" altLang="zh-CN" sz="1600" b="1" dirty="0" err="1">
                <a:ea typeface="微软雅黑" pitchFamily="34" charset="-122"/>
                <a:cs typeface="Arial" charset="0"/>
              </a:rPr>
              <a:t>setRequestHeader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( 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… );</a:t>
            </a:r>
          </a:p>
          <a:p>
            <a:pPr algn="l" eaLnBrk="1" hangingPunct="1"/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algn="l" eaLnBrk="1" hangingPunct="1"/>
            <a:r>
              <a:rPr lang="en-US" altLang="zh-CN" sz="1600" b="1" dirty="0" err="1">
                <a:ea typeface="微软雅黑" pitchFamily="34" charset="-122"/>
                <a:cs typeface="Arial" charset="0"/>
              </a:rPr>
              <a:t>xmlHttpRequest.send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(</a:t>
            </a:r>
          </a:p>
          <a:p>
            <a:pPr algn="l" eaLnBrk="1" hangingPunct="1"/>
            <a:r>
              <a:rPr lang="en-US" altLang="zh-CN" sz="1600" b="1" dirty="0">
                <a:ea typeface="微软雅黑" pitchFamily="34" charset="-122"/>
                <a:cs typeface="Arial" charset="0"/>
              </a:rPr>
              <a:t> 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     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"key=</a:t>
            </a:r>
            <a:r>
              <a:rPr lang="en-US" altLang="zh-CN" sz="1600" b="1" dirty="0" err="1">
                <a:ea typeface="微软雅黑" pitchFamily="34" charset="-122"/>
                <a:cs typeface="Arial" charset="0"/>
              </a:rPr>
              <a:t>xxx&amp;type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=12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&amp;…" 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);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37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472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7380312" y="285728"/>
            <a:ext cx="1584300" cy="523220"/>
          </a:xfr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dirty="0"/>
              <a:t>总结</a:t>
            </a:r>
            <a:r>
              <a:rPr lang="en-US" altLang="zh-CN" dirty="0"/>
              <a:t>2-2</a:t>
            </a:r>
            <a:endParaRPr lang="zh-CN" altLang="en-US" dirty="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1245715" y="1732746"/>
            <a:ext cx="1414513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2000" b="1" dirty="0" smtClean="0">
                <a:ea typeface="微软雅黑" pitchFamily="34" charset="-122"/>
                <a:cs typeface="Arial" charset="0"/>
              </a:rPr>
              <a:t>$.</a:t>
            </a:r>
            <a:r>
              <a:rPr lang="en-US" altLang="zh-CN" sz="2000" b="1" dirty="0" err="1" smtClean="0">
                <a:ea typeface="微软雅黑" pitchFamily="34" charset="-122"/>
                <a:cs typeface="Arial" charset="0"/>
              </a:rPr>
              <a:t>ajax</a:t>
            </a:r>
            <a:r>
              <a:rPr lang="en-US" altLang="zh-CN" sz="2000" b="1" dirty="0" smtClean="0">
                <a:ea typeface="微软雅黑" pitchFamily="34" charset="-122"/>
                <a:cs typeface="Arial" charset="0"/>
              </a:rPr>
              <a:t>()</a:t>
            </a:r>
          </a:p>
          <a:p>
            <a:pPr algn="l"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algn="l" eaLnBrk="1" hangingPunct="1"/>
            <a:r>
              <a:rPr lang="en-US" altLang="zh-CN" sz="2000" b="1" dirty="0" smtClean="0">
                <a:ea typeface="微软雅黑" pitchFamily="34" charset="-122"/>
                <a:cs typeface="Arial" charset="0"/>
              </a:rPr>
              <a:t>JSON</a:t>
            </a:r>
            <a:endParaRPr lang="zh-CN" altLang="en-US" sz="20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7" name="AutoShape 3"/>
          <p:cNvSpPr>
            <a:spLocks/>
          </p:cNvSpPr>
          <p:nvPr/>
        </p:nvSpPr>
        <p:spPr bwMode="auto">
          <a:xfrm>
            <a:off x="4168979" y="1531849"/>
            <a:ext cx="163080" cy="1073603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endParaRPr lang="zh-CN" altLang="en-US">
              <a:ea typeface="黑体" pitchFamily="49" charset="-122"/>
            </a:endParaRPr>
          </a:p>
        </p:txBody>
      </p:sp>
      <p:sp>
        <p:nvSpPr>
          <p:cNvPr id="8" name="TextBox 12"/>
          <p:cNvSpPr txBox="1">
            <a:spLocks noChangeArrowheads="1"/>
          </p:cNvSpPr>
          <p:nvPr/>
        </p:nvSpPr>
        <p:spPr bwMode="auto">
          <a:xfrm>
            <a:off x="4277557" y="1369891"/>
            <a:ext cx="151920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1600" b="1" dirty="0" err="1" smtClean="0">
                <a:ea typeface="微软雅黑" pitchFamily="34" charset="-122"/>
                <a:cs typeface="Arial" charset="0"/>
              </a:rPr>
              <a:t>url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data</a:t>
            </a:r>
          </a:p>
          <a:p>
            <a:pPr algn="l" eaLnBrk="1" hangingPunct="1"/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type</a:t>
            </a:r>
          </a:p>
          <a:p>
            <a:pPr algn="l" eaLnBrk="1" hangingPunct="1"/>
            <a:r>
              <a:rPr lang="en-US" altLang="zh-CN" sz="1600" b="1" dirty="0" err="1" smtClean="0">
                <a:ea typeface="微软雅黑" pitchFamily="34" charset="-122"/>
                <a:cs typeface="Arial" charset="0"/>
              </a:rPr>
              <a:t>dataType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……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9" name="AutoShape 3"/>
          <p:cNvSpPr>
            <a:spLocks/>
          </p:cNvSpPr>
          <p:nvPr/>
        </p:nvSpPr>
        <p:spPr bwMode="auto">
          <a:xfrm>
            <a:off x="2300188" y="1042345"/>
            <a:ext cx="150813" cy="1801237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endParaRPr lang="zh-CN" altLang="en-US">
              <a:ea typeface="黑体" pitchFamily="49" charset="-122"/>
            </a:endParaRPr>
          </a:p>
        </p:txBody>
      </p:sp>
      <p:sp>
        <p:nvSpPr>
          <p:cNvPr id="10" name="TextBox 12"/>
          <p:cNvSpPr txBox="1">
            <a:spLocks noChangeArrowheads="1"/>
          </p:cNvSpPr>
          <p:nvPr/>
        </p:nvSpPr>
        <p:spPr bwMode="auto">
          <a:xfrm>
            <a:off x="2411760" y="883454"/>
            <a:ext cx="2214054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封装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Ajax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请求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参数以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JSON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格式出现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algn="l"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参数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</p:txBody>
      </p:sp>
      <p:sp>
        <p:nvSpPr>
          <p:cNvPr id="11" name="AutoShape 3"/>
          <p:cNvSpPr>
            <a:spLocks/>
          </p:cNvSpPr>
          <p:nvPr/>
        </p:nvSpPr>
        <p:spPr bwMode="auto">
          <a:xfrm>
            <a:off x="3043208" y="2052788"/>
            <a:ext cx="179388" cy="1299059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endParaRPr lang="zh-CN" altLang="en-US">
              <a:ea typeface="黑体" pitchFamily="49" charset="-122"/>
            </a:endParaRPr>
          </a:p>
        </p:txBody>
      </p:sp>
      <p:sp>
        <p:nvSpPr>
          <p:cNvPr id="12" name="TextBox 12"/>
          <p:cNvSpPr txBox="1">
            <a:spLocks noChangeArrowheads="1"/>
          </p:cNvSpPr>
          <p:nvPr/>
        </p:nvSpPr>
        <p:spPr bwMode="auto">
          <a:xfrm>
            <a:off x="3184260" y="1888696"/>
            <a:ext cx="106014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1600" b="1" dirty="0">
                <a:ea typeface="微软雅黑" pitchFamily="34" charset="-122"/>
                <a:cs typeface="Arial" charset="0"/>
              </a:rPr>
              <a:t>属性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参数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函数参数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13" name="AutoShape 3"/>
          <p:cNvSpPr>
            <a:spLocks/>
          </p:cNvSpPr>
          <p:nvPr/>
        </p:nvSpPr>
        <p:spPr bwMode="auto">
          <a:xfrm>
            <a:off x="1115616" y="1835175"/>
            <a:ext cx="150813" cy="3178461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endParaRPr lang="zh-CN" altLang="en-US">
              <a:ea typeface="黑体" pitchFamily="49" charset="-122"/>
            </a:endParaRPr>
          </a:p>
        </p:txBody>
      </p:sp>
      <p:sp>
        <p:nvSpPr>
          <p:cNvPr id="14" name="AutoShape 3"/>
          <p:cNvSpPr>
            <a:spLocks/>
          </p:cNvSpPr>
          <p:nvPr/>
        </p:nvSpPr>
        <p:spPr bwMode="auto">
          <a:xfrm>
            <a:off x="4174234" y="2843583"/>
            <a:ext cx="163080" cy="1073603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endParaRPr lang="zh-CN" altLang="en-US">
              <a:ea typeface="黑体" pitchFamily="49" charset="-122"/>
            </a:endParaRPr>
          </a:p>
        </p:txBody>
      </p:sp>
      <p:sp>
        <p:nvSpPr>
          <p:cNvPr id="15" name="TextBox 12"/>
          <p:cNvSpPr txBox="1">
            <a:spLocks noChangeArrowheads="1"/>
          </p:cNvSpPr>
          <p:nvPr/>
        </p:nvSpPr>
        <p:spPr bwMode="auto">
          <a:xfrm>
            <a:off x="4282812" y="2681625"/>
            <a:ext cx="298592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1600" b="1" dirty="0" err="1" smtClean="0">
                <a:ea typeface="微软雅黑" pitchFamily="34" charset="-122"/>
                <a:cs typeface="Arial" charset="0"/>
              </a:rPr>
              <a:t>beforeSend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success – function( data )</a:t>
            </a:r>
          </a:p>
          <a:p>
            <a:pPr algn="l" eaLnBrk="1" hangingPunct="1"/>
            <a:r>
              <a:rPr lang="en-US" altLang="zh-CN" sz="1600" b="1" dirty="0">
                <a:ea typeface="微软雅黑" pitchFamily="34" charset="-122"/>
                <a:cs typeface="Arial" charset="0"/>
              </a:rPr>
              <a:t>error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r>
              <a:rPr lang="en-US" altLang="zh-CN" sz="1600" b="1" dirty="0">
                <a:ea typeface="微软雅黑" pitchFamily="34" charset="-122"/>
                <a:cs typeface="Arial" charset="0"/>
              </a:rPr>
              <a:t>complete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……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16" name="AutoShape 3"/>
          <p:cNvSpPr>
            <a:spLocks/>
          </p:cNvSpPr>
          <p:nvPr/>
        </p:nvSpPr>
        <p:spPr bwMode="auto">
          <a:xfrm>
            <a:off x="2310214" y="4163955"/>
            <a:ext cx="150813" cy="1801237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endParaRPr lang="zh-CN" altLang="en-US">
              <a:ea typeface="黑体" pitchFamily="49" charset="-122"/>
            </a:endParaRPr>
          </a:p>
        </p:txBody>
      </p:sp>
      <p:sp>
        <p:nvSpPr>
          <p:cNvPr id="17" name="TextBox 12"/>
          <p:cNvSpPr txBox="1">
            <a:spLocks noChangeArrowheads="1"/>
          </p:cNvSpPr>
          <p:nvPr/>
        </p:nvSpPr>
        <p:spPr bwMode="auto">
          <a:xfrm>
            <a:off x="2461026" y="4005064"/>
            <a:ext cx="2719481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1600" b="1" dirty="0">
                <a:ea typeface="微软雅黑" pitchFamily="34" charset="-122"/>
                <a:cs typeface="Arial" charset="0"/>
              </a:rPr>
              <a:t>一种轻量级的数据交换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格式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易于解析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定义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algn="l"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访问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18" name="AutoShape 3"/>
          <p:cNvSpPr>
            <a:spLocks/>
          </p:cNvSpPr>
          <p:nvPr/>
        </p:nvSpPr>
        <p:spPr bwMode="auto">
          <a:xfrm>
            <a:off x="3092276" y="4692974"/>
            <a:ext cx="179388" cy="733285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endParaRPr lang="zh-CN" altLang="en-US">
              <a:ea typeface="黑体" pitchFamily="49" charset="-122"/>
            </a:endParaRPr>
          </a:p>
        </p:txBody>
      </p:sp>
      <p:sp>
        <p:nvSpPr>
          <p:cNvPr id="19" name="TextBox 12"/>
          <p:cNvSpPr txBox="1">
            <a:spLocks noChangeArrowheads="1"/>
          </p:cNvSpPr>
          <p:nvPr/>
        </p:nvSpPr>
        <p:spPr bwMode="auto">
          <a:xfrm>
            <a:off x="3233328" y="4521809"/>
            <a:ext cx="525954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1600" b="1" dirty="0">
                <a:ea typeface="微软雅黑" pitchFamily="34" charset="-122"/>
                <a:cs typeface="Arial" charset="0"/>
              </a:rPr>
              <a:t>JSON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对象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algn="l" eaLnBrk="1" hangingPunct="1"/>
            <a:r>
              <a:rPr lang="en-US" altLang="zh-CN" sz="1600" b="1" dirty="0">
                <a:ea typeface="微软雅黑" pitchFamily="34" charset="-122"/>
                <a:cs typeface="Arial" charset="0"/>
              </a:rPr>
              <a:t>JSON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数组：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[ 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value,  value,  …… 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]</a:t>
            </a:r>
          </a:p>
        </p:txBody>
      </p:sp>
      <p:sp>
        <p:nvSpPr>
          <p:cNvPr id="20" name="AutoShape 3"/>
          <p:cNvSpPr>
            <a:spLocks/>
          </p:cNvSpPr>
          <p:nvPr/>
        </p:nvSpPr>
        <p:spPr bwMode="auto">
          <a:xfrm>
            <a:off x="4337570" y="4361070"/>
            <a:ext cx="179388" cy="666623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endParaRPr lang="zh-CN" altLang="en-US">
              <a:ea typeface="黑体" pitchFamily="49" charset="-122"/>
            </a:endParaRPr>
          </a:p>
        </p:txBody>
      </p:sp>
      <p:sp>
        <p:nvSpPr>
          <p:cNvPr id="21" name="TextBox 12"/>
          <p:cNvSpPr txBox="1">
            <a:spLocks noChangeArrowheads="1"/>
          </p:cNvSpPr>
          <p:nvPr/>
        </p:nvSpPr>
        <p:spPr bwMode="auto">
          <a:xfrm>
            <a:off x="4460428" y="4260926"/>
            <a:ext cx="413995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1600" b="1" dirty="0">
                <a:ea typeface="微软雅黑" pitchFamily="34" charset="-122"/>
                <a:cs typeface="Arial" charset="0"/>
              </a:rPr>
              <a:t>{ "name" : value,  "name" : value,  …… 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}</a:t>
            </a:r>
          </a:p>
          <a:p>
            <a:pPr algn="l"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name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必须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为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字符串，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value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可以为任意类型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</p:txBody>
      </p:sp>
      <p:sp>
        <p:nvSpPr>
          <p:cNvPr id="22" name="AutoShape 3"/>
          <p:cNvSpPr>
            <a:spLocks/>
          </p:cNvSpPr>
          <p:nvPr/>
        </p:nvSpPr>
        <p:spPr bwMode="auto">
          <a:xfrm>
            <a:off x="3092276" y="5523776"/>
            <a:ext cx="179388" cy="641527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endParaRPr lang="zh-CN" altLang="en-US">
              <a:ea typeface="黑体" pitchFamily="49" charset="-122"/>
            </a:endParaRPr>
          </a:p>
        </p:txBody>
      </p:sp>
      <p:sp>
        <p:nvSpPr>
          <p:cNvPr id="23" name="TextBox 12"/>
          <p:cNvSpPr txBox="1">
            <a:spLocks noChangeArrowheads="1"/>
          </p:cNvSpPr>
          <p:nvPr/>
        </p:nvSpPr>
        <p:spPr bwMode="auto">
          <a:xfrm>
            <a:off x="3233328" y="5445224"/>
            <a:ext cx="48275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“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.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”操作符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$( JSON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数组 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).each( function() { this.name } );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38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7308304" y="285728"/>
            <a:ext cx="1656308" cy="523220"/>
          </a:xfr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dirty="0"/>
              <a:t>本章目标</a:t>
            </a:r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理解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技术</a:t>
            </a:r>
            <a:endParaRPr lang="zh-CN" altLang="en-US" dirty="0"/>
          </a:p>
          <a:p>
            <a:r>
              <a:rPr lang="zh-CN" altLang="en-US" dirty="0"/>
              <a:t>掌握</a:t>
            </a:r>
            <a:r>
              <a:rPr lang="en-US" altLang="zh-CN" dirty="0" err="1"/>
              <a:t>jQuery</a:t>
            </a:r>
            <a:r>
              <a:rPr lang="zh-CN" altLang="en-US" dirty="0" smtClean="0"/>
              <a:t>的</a:t>
            </a:r>
            <a:r>
              <a:rPr lang="en-US" altLang="zh-CN" dirty="0" smtClean="0"/>
              <a:t>$.</a:t>
            </a:r>
            <a:r>
              <a:rPr lang="en-US" altLang="zh-CN" dirty="0" err="1" smtClean="0"/>
              <a:t>ajax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</a:t>
            </a:r>
            <a:endParaRPr lang="zh-CN" altLang="en-US" dirty="0"/>
          </a:p>
          <a:p>
            <a:r>
              <a:rPr lang="zh-CN" altLang="en-US" dirty="0" smtClean="0"/>
              <a:t>掌握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的使用</a:t>
            </a:r>
            <a:endParaRPr lang="en-US" altLang="zh-CN" dirty="0" smtClean="0"/>
          </a:p>
        </p:txBody>
      </p:sp>
      <p:pic>
        <p:nvPicPr>
          <p:cNvPr id="9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543" y="1988840"/>
            <a:ext cx="714380" cy="719772"/>
          </a:xfrm>
          <a:prstGeom prst="rect">
            <a:avLst/>
          </a:prstGeom>
          <a:noFill/>
        </p:spPr>
      </p:pic>
      <p:pic>
        <p:nvPicPr>
          <p:cNvPr id="10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85081" y="1111397"/>
            <a:ext cx="643477" cy="648334"/>
          </a:xfrm>
          <a:prstGeom prst="rect">
            <a:avLst/>
          </a:prstGeom>
          <a:noFill/>
        </p:spPr>
      </p:pic>
      <p:pic>
        <p:nvPicPr>
          <p:cNvPr id="11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543" y="1532259"/>
            <a:ext cx="714380" cy="719772"/>
          </a:xfrm>
          <a:prstGeom prst="rect">
            <a:avLst/>
          </a:prstGeom>
          <a:noFill/>
        </p:spPr>
      </p:pic>
      <p:pic>
        <p:nvPicPr>
          <p:cNvPr id="12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543" y="1075678"/>
            <a:ext cx="714380" cy="719772"/>
          </a:xfrm>
          <a:prstGeom prst="rect">
            <a:avLst/>
          </a:prstGeom>
          <a:noFill/>
        </p:spPr>
      </p:pic>
      <p:pic>
        <p:nvPicPr>
          <p:cNvPr id="13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85081" y="1567978"/>
            <a:ext cx="643477" cy="648334"/>
          </a:xfrm>
          <a:prstGeom prst="rect">
            <a:avLst/>
          </a:prstGeom>
          <a:noFill/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4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>
          <a:xfrm>
            <a:off x="7164388" y="285728"/>
            <a:ext cx="1800224" cy="523220"/>
          </a:xfr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dirty="0"/>
              <a:t>认识</a:t>
            </a:r>
            <a:r>
              <a:rPr lang="en-US" altLang="zh-CN" dirty="0"/>
              <a:t>Ajax</a:t>
            </a:r>
            <a:endParaRPr lang="zh-CN" altLang="en-US" dirty="0"/>
          </a:p>
        </p:txBody>
      </p:sp>
      <p:sp>
        <p:nvSpPr>
          <p:cNvPr id="489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Web 2.0</a:t>
            </a:r>
            <a:r>
              <a:rPr lang="zh-CN" altLang="en-US" dirty="0"/>
              <a:t>的特点</a:t>
            </a:r>
          </a:p>
          <a:p>
            <a:pPr lvl="1"/>
            <a:r>
              <a:rPr lang="zh-CN" altLang="en-US" dirty="0"/>
              <a:t>用户贡献内容 </a:t>
            </a:r>
          </a:p>
          <a:p>
            <a:pPr lvl="1"/>
            <a:r>
              <a:rPr lang="zh-CN" altLang="en-US" dirty="0"/>
              <a:t>内容聚合</a:t>
            </a:r>
            <a:r>
              <a:rPr lang="en-US" altLang="zh-CN" dirty="0"/>
              <a:t>RSS </a:t>
            </a:r>
            <a:endParaRPr lang="zh-CN" altLang="en-US" dirty="0"/>
          </a:p>
          <a:p>
            <a:pPr lvl="1"/>
            <a:r>
              <a:rPr lang="zh-CN" altLang="en-US" dirty="0"/>
              <a:t>更丰富的“用户体验”  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3131840" y="3068638"/>
            <a:ext cx="5592763" cy="3652837"/>
            <a:chOff x="2116" y="1298"/>
            <a:chExt cx="3523" cy="2437"/>
          </a:xfrm>
        </p:grpSpPr>
        <p:pic>
          <p:nvPicPr>
            <p:cNvPr id="489493" name="Picture 2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116" y="1298"/>
              <a:ext cx="3523" cy="24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pic>
          <p:nvPicPr>
            <p:cNvPr id="489498" name="Picture 2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513" y="3158"/>
              <a:ext cx="744" cy="45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lg"/>
            </a:ln>
            <a:effectLst/>
          </p:spPr>
        </p:pic>
      </p:grpSp>
      <p:pic>
        <p:nvPicPr>
          <p:cNvPr id="489492" name="Picture 20" descr="web1vsweb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9750" y="3429000"/>
            <a:ext cx="2355850" cy="26749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489496" name="Rectangle 24"/>
          <p:cNvSpPr>
            <a:spLocks noChangeArrowheads="1"/>
          </p:cNvSpPr>
          <p:nvPr/>
        </p:nvSpPr>
        <p:spPr bwMode="auto">
          <a:xfrm>
            <a:off x="4632027" y="4215606"/>
            <a:ext cx="2592387" cy="1358900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9497" name="Rectangle 25"/>
          <p:cNvSpPr>
            <a:spLocks noChangeArrowheads="1"/>
          </p:cNvSpPr>
          <p:nvPr/>
        </p:nvSpPr>
        <p:spPr bwMode="auto">
          <a:xfrm>
            <a:off x="3275856" y="5505449"/>
            <a:ext cx="1727200" cy="1019175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9499" name="Rectangle 27"/>
          <p:cNvSpPr>
            <a:spLocks noChangeArrowheads="1"/>
          </p:cNvSpPr>
          <p:nvPr/>
        </p:nvSpPr>
        <p:spPr bwMode="auto">
          <a:xfrm>
            <a:off x="6698004" y="5783402"/>
            <a:ext cx="1798637" cy="747712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线形标注 1 15"/>
          <p:cNvSpPr/>
          <p:nvPr/>
        </p:nvSpPr>
        <p:spPr bwMode="auto">
          <a:xfrm>
            <a:off x="6156176" y="3491716"/>
            <a:ext cx="1114408" cy="369332"/>
          </a:xfrm>
          <a:prstGeom prst="borderCallout1">
            <a:avLst>
              <a:gd name="adj1" fmla="val 127528"/>
              <a:gd name="adj2" fmla="val 32693"/>
              <a:gd name="adj3" fmla="val 222551"/>
              <a:gd name="adj4" fmla="val -23448"/>
            </a:avLst>
          </a:prstGeom>
          <a:solidFill>
            <a:srgbClr val="0070C0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自动补全</a:t>
            </a:r>
          </a:p>
        </p:txBody>
      </p:sp>
      <p:sp>
        <p:nvSpPr>
          <p:cNvPr id="18" name="线形标注 1 17"/>
          <p:cNvSpPr/>
          <p:nvPr/>
        </p:nvSpPr>
        <p:spPr bwMode="auto">
          <a:xfrm>
            <a:off x="1500166" y="6274378"/>
            <a:ext cx="1114408" cy="369332"/>
          </a:xfrm>
          <a:prstGeom prst="borderCallout1">
            <a:avLst>
              <a:gd name="adj1" fmla="val 42453"/>
              <a:gd name="adj2" fmla="val 110736"/>
              <a:gd name="adj3" fmla="val -1783"/>
              <a:gd name="adj4" fmla="val 158620"/>
            </a:avLst>
          </a:prstGeom>
          <a:solidFill>
            <a:srgbClr val="0070C0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内容聚合</a:t>
            </a:r>
          </a:p>
        </p:txBody>
      </p:sp>
      <p:sp>
        <p:nvSpPr>
          <p:cNvPr id="20" name="线形标注 1 19"/>
          <p:cNvSpPr/>
          <p:nvPr/>
        </p:nvSpPr>
        <p:spPr bwMode="auto">
          <a:xfrm>
            <a:off x="6948488" y="4157663"/>
            <a:ext cx="2071702" cy="1071570"/>
          </a:xfrm>
          <a:prstGeom prst="borderCallout1">
            <a:avLst>
              <a:gd name="adj1" fmla="val 108741"/>
              <a:gd name="adj2" fmla="val 61146"/>
              <a:gd name="adj3" fmla="val 149158"/>
              <a:gd name="adj4" fmla="val 53295"/>
            </a:avLst>
          </a:prstGeom>
          <a:solidFill>
            <a:srgbClr val="0070C0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每个小“窗口”可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以关闭、最小化和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进行个性化设置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929058" y="1820058"/>
            <a:ext cx="4800316" cy="586582"/>
            <a:chOff x="3929058" y="1820058"/>
            <a:chExt cx="4800316" cy="586582"/>
          </a:xfrm>
        </p:grpSpPr>
        <p:sp>
          <p:nvSpPr>
            <p:cNvPr id="22" name="AutoShape 23"/>
            <p:cNvSpPr>
              <a:spLocks noChangeArrowheads="1"/>
            </p:cNvSpPr>
            <p:nvPr/>
          </p:nvSpPr>
          <p:spPr bwMode="auto">
            <a:xfrm>
              <a:off x="3929058" y="2000240"/>
              <a:ext cx="4714908" cy="40640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tIns="0" bIns="0" anchor="ctr"/>
            <a:lstStyle/>
            <a:p>
              <a:pPr algn="l"/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所有操作都是在</a:t>
              </a:r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不刷新</a:t>
              </a: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窗口的情况下完成的</a:t>
              </a:r>
            </a:p>
          </p:txBody>
        </p:sp>
        <p:sp>
          <p:nvSpPr>
            <p:cNvPr id="19" name="AutoShape 4"/>
            <p:cNvSpPr>
              <a:spLocks noChangeArrowheads="1"/>
            </p:cNvSpPr>
            <p:nvPr/>
          </p:nvSpPr>
          <p:spPr bwMode="gray">
            <a:xfrm>
              <a:off x="8345489" y="1820058"/>
              <a:ext cx="383885" cy="3603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2000" b="1" dirty="0">
                  <a:solidFill>
                    <a:srgbClr val="0C83B8"/>
                  </a:solidFill>
                  <a:latin typeface="微软雅黑" pitchFamily="34" charset="-122"/>
                  <a:ea typeface="微软雅黑" pitchFamily="34" charset="-122"/>
                </a:rPr>
                <a:t>!</a:t>
              </a: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5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9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9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89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89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9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496" grpId="0" animBg="1"/>
      <p:bldP spid="489497" grpId="0" animBg="1"/>
      <p:bldP spid="489499" grpId="0" animBg="1"/>
      <p:bldP spid="16" grpId="0" animBg="1"/>
      <p:bldP spid="18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2183" name="Picture 7" descr="图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08175" y="2733697"/>
            <a:ext cx="4886325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84168" y="285728"/>
            <a:ext cx="2880444" cy="523220"/>
          </a:xfrm>
        </p:spPr>
        <p:txBody>
          <a:bodyPr/>
          <a:lstStyle/>
          <a:p>
            <a:r>
              <a:rPr lang="zh-CN" altLang="en-US" dirty="0"/>
              <a:t>为什么使用</a:t>
            </a:r>
            <a:r>
              <a:rPr lang="en-US" altLang="zh-CN" dirty="0" smtClean="0"/>
              <a:t>Ajax</a:t>
            </a:r>
            <a:endParaRPr lang="en-US" altLang="zh-CN" dirty="0"/>
          </a:p>
        </p:txBody>
      </p:sp>
      <p:sp>
        <p:nvSpPr>
          <p:cNvPr id="562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无刷新：不刷新整个页面，只刷新局部</a:t>
            </a:r>
          </a:p>
          <a:p>
            <a:r>
              <a:rPr lang="zh-CN" altLang="en-US" dirty="0"/>
              <a:t>无刷新的好处</a:t>
            </a:r>
          </a:p>
          <a:p>
            <a:pPr lvl="1"/>
            <a:r>
              <a:rPr lang="zh-CN" altLang="en-US" dirty="0"/>
              <a:t>只更新部分页面，有效利用</a:t>
            </a:r>
            <a:r>
              <a:rPr lang="zh-CN" altLang="en-US" dirty="0" smtClean="0"/>
              <a:t>带宽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提供连续的用户体验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提供类似</a:t>
            </a:r>
            <a:r>
              <a:rPr lang="en-US" altLang="zh-CN" dirty="0" smtClean="0"/>
              <a:t>C/S</a:t>
            </a:r>
            <a:r>
              <a:rPr lang="zh-CN" altLang="en-US" dirty="0" smtClean="0"/>
              <a:t>的交互效果，操作更方</a:t>
            </a:r>
            <a:r>
              <a:rPr lang="zh-CN" altLang="en-US" dirty="0"/>
              <a:t>便</a:t>
            </a:r>
            <a:endParaRPr lang="zh-CN" altLang="en-US" dirty="0" smtClean="0"/>
          </a:p>
          <a:p>
            <a:pPr lvl="1"/>
            <a:endParaRPr lang="zh-CN" altLang="en-US" dirty="0" smtClean="0"/>
          </a:p>
          <a:p>
            <a:pPr lvl="1"/>
            <a:endParaRPr lang="zh-CN" altLang="en-US" dirty="0"/>
          </a:p>
        </p:txBody>
      </p:sp>
      <p:sp>
        <p:nvSpPr>
          <p:cNvPr id="562181" name="Rectangle 5"/>
          <p:cNvSpPr>
            <a:spLocks noChangeArrowheads="1"/>
          </p:cNvSpPr>
          <p:nvPr/>
        </p:nvSpPr>
        <p:spPr bwMode="auto">
          <a:xfrm>
            <a:off x="3060055" y="3560773"/>
            <a:ext cx="2232025" cy="1439863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线形标注 1 7"/>
          <p:cNvSpPr/>
          <p:nvPr/>
        </p:nvSpPr>
        <p:spPr bwMode="auto">
          <a:xfrm>
            <a:off x="5786446" y="2727269"/>
            <a:ext cx="2276585" cy="701731"/>
          </a:xfrm>
          <a:prstGeom prst="borderCallout1">
            <a:avLst>
              <a:gd name="adj1" fmla="val 104675"/>
              <a:gd name="adj2" fmla="val 32693"/>
              <a:gd name="adj3" fmla="val 162871"/>
              <a:gd name="adj4" fmla="val -20224"/>
            </a:avLst>
          </a:prstGeom>
          <a:solidFill>
            <a:srgbClr val="0070C0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只是登录，没必要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刷新“庞大”的页面</a:t>
            </a:r>
          </a:p>
        </p:txBody>
      </p:sp>
      <p:pic>
        <p:nvPicPr>
          <p:cNvPr id="24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1891573"/>
            <a:ext cx="4224366" cy="4778262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</p:pic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5097466" y="5668566"/>
            <a:ext cx="2491812" cy="624321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线形标注 1 29"/>
          <p:cNvSpPr/>
          <p:nvPr/>
        </p:nvSpPr>
        <p:spPr bwMode="auto">
          <a:xfrm>
            <a:off x="6499272" y="4370364"/>
            <a:ext cx="2044149" cy="701731"/>
          </a:xfrm>
          <a:prstGeom prst="borderCallout1">
            <a:avLst>
              <a:gd name="adj1" fmla="val 104675"/>
              <a:gd name="adj2" fmla="val 32693"/>
              <a:gd name="adj3" fmla="val 181486"/>
              <a:gd name="adj4" fmla="val -21644"/>
            </a:avLst>
          </a:prstGeom>
          <a:solidFill>
            <a:srgbClr val="0070C0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只刷新局部页面，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视频继续播放</a:t>
            </a:r>
          </a:p>
        </p:txBody>
      </p:sp>
      <p:graphicFrame>
        <p:nvGraphicFramePr>
          <p:cNvPr id="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2114827"/>
              </p:ext>
            </p:extLst>
          </p:nvPr>
        </p:nvGraphicFramePr>
        <p:xfrm>
          <a:off x="1445459" y="3560773"/>
          <a:ext cx="5742004" cy="3134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Image" r:id="rId6" imgW="12000000" imgH="6552381" progId="">
                  <p:embed/>
                </p:oleObj>
              </mc:Choice>
              <mc:Fallback>
                <p:oleObj name="Image" r:id="rId6" imgW="12000000" imgH="6552381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5459" y="3560773"/>
                        <a:ext cx="5742004" cy="3134048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 type="none" w="lg" len="lg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3466811" y="4221088"/>
            <a:ext cx="3734720" cy="2425953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Rectangle 5"/>
          <p:cNvSpPr>
            <a:spLocks noChangeArrowheads="1"/>
          </p:cNvSpPr>
          <p:nvPr/>
        </p:nvSpPr>
        <p:spPr bwMode="auto">
          <a:xfrm>
            <a:off x="2378739" y="3746060"/>
            <a:ext cx="2532014" cy="186612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线形标注 1 33"/>
          <p:cNvSpPr/>
          <p:nvPr/>
        </p:nvSpPr>
        <p:spPr bwMode="auto">
          <a:xfrm>
            <a:off x="1129301" y="4556927"/>
            <a:ext cx="1579278" cy="369332"/>
          </a:xfrm>
          <a:prstGeom prst="borderCallout1">
            <a:avLst>
              <a:gd name="adj1" fmla="val -12657"/>
              <a:gd name="adj2" fmla="val 36397"/>
              <a:gd name="adj3" fmla="val -174904"/>
              <a:gd name="adj4" fmla="val 98247"/>
            </a:avLst>
          </a:prstGeom>
          <a:solidFill>
            <a:srgbClr val="0070C0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自动完成功能</a:t>
            </a:r>
          </a:p>
        </p:txBody>
      </p:sp>
      <p:sp>
        <p:nvSpPr>
          <p:cNvPr id="21" name="线形标注 1 20"/>
          <p:cNvSpPr/>
          <p:nvPr/>
        </p:nvSpPr>
        <p:spPr bwMode="auto">
          <a:xfrm>
            <a:off x="6344275" y="3298773"/>
            <a:ext cx="2044149" cy="701731"/>
          </a:xfrm>
          <a:prstGeom prst="borderCallout1">
            <a:avLst>
              <a:gd name="adj1" fmla="val 103885"/>
              <a:gd name="adj2" fmla="val 47656"/>
              <a:gd name="adj3" fmla="val 154970"/>
              <a:gd name="adj4" fmla="val -18493"/>
            </a:avLst>
          </a:prstGeom>
          <a:solidFill>
            <a:srgbClr val="0070C0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拖动、放大、缩小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Google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地图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6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2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62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62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181" grpId="0" animBg="1"/>
      <p:bldP spid="562181" grpId="1" animBg="1"/>
      <p:bldP spid="8" grpId="0" animBg="1"/>
      <p:bldP spid="8" grpId="1" animBg="1"/>
      <p:bldP spid="25" grpId="0" animBg="1"/>
      <p:bldP spid="25" grpId="1" animBg="1"/>
      <p:bldP spid="30" grpId="0" animBg="1"/>
      <p:bldP spid="30" grpId="1" animBg="1"/>
      <p:bldP spid="32" grpId="0" animBg="1"/>
      <p:bldP spid="33" grpId="0" animBg="1"/>
      <p:bldP spid="34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4932040" y="285728"/>
            <a:ext cx="4032572" cy="523220"/>
          </a:xfr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dirty="0"/>
              <a:t>传统</a:t>
            </a:r>
            <a:r>
              <a:rPr lang="en-US" altLang="zh-CN" dirty="0"/>
              <a:t>Web</a:t>
            </a:r>
            <a:r>
              <a:rPr lang="zh-CN" altLang="en-US" dirty="0"/>
              <a:t>与</a:t>
            </a:r>
            <a:r>
              <a:rPr lang="en-US" altLang="zh-CN" dirty="0"/>
              <a:t>Ajax</a:t>
            </a:r>
            <a:r>
              <a:rPr lang="zh-CN" altLang="en-US" dirty="0"/>
              <a:t>的差异</a:t>
            </a:r>
            <a:endParaRPr lang="en-US" altLang="zh-CN" dirty="0"/>
          </a:p>
        </p:txBody>
      </p:sp>
      <p:graphicFrame>
        <p:nvGraphicFramePr>
          <p:cNvPr id="7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419545"/>
              </p:ext>
            </p:extLst>
          </p:nvPr>
        </p:nvGraphicFramePr>
        <p:xfrm>
          <a:off x="489593" y="1785926"/>
          <a:ext cx="8082935" cy="3444240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2553018"/>
                <a:gridCol w="1233196"/>
                <a:gridCol w="4296721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差异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方式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+mn-ea"/>
                        </a:rPr>
                        <a:t>说      明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发送请求方式不同</a:t>
                      </a:r>
                      <a:endParaRPr kumimoji="0" lang="en-US" altLang="zh-CN" sz="20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传统</a:t>
                      </a:r>
                      <a:r>
                        <a:rPr kumimoji="0" lang="en-US" altLang="zh-CN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endParaRPr kumimoji="0" lang="zh-CN" altLang="en-US" sz="20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浏览器发送同步请求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Ajax</a:t>
                      </a:r>
                      <a:r>
                        <a:rPr kumimoji="0" lang="zh-CN" altLang="en-US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技术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异步引擎对象发送请求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服务器响应不同</a:t>
                      </a:r>
                      <a:endParaRPr kumimoji="0" lang="en-US" altLang="zh-CN" sz="20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传统</a:t>
                      </a:r>
                      <a:r>
                        <a:rPr kumimoji="0" lang="en-US" altLang="zh-CN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endParaRPr kumimoji="0" lang="zh-CN" altLang="en-US" sz="20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响应内容是一个完整页面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Ajax</a:t>
                      </a:r>
                      <a:r>
                        <a:rPr kumimoji="0" lang="zh-CN" altLang="en-US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技术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响应内容只是需要的数据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+mn-ea"/>
                        </a:rPr>
                        <a:t>客户端处理方式不同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传统</a:t>
                      </a:r>
                      <a:r>
                        <a:rPr kumimoji="0" lang="en-US" altLang="zh-CN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endParaRPr kumimoji="0" lang="zh-CN" altLang="en-US" sz="20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需等待服务器响应完成并重新加载整个页面后用户才能进行操作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Ajax</a:t>
                      </a:r>
                      <a:r>
                        <a:rPr kumimoji="0" lang="zh-CN" altLang="en-US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技术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可以动态更新页面中的部分内容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不影响用户在页面进行其他操作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7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7164288" y="285728"/>
            <a:ext cx="1800324" cy="523220"/>
          </a:xfr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altLang="zh-CN" dirty="0"/>
              <a:t>Ajax</a:t>
            </a:r>
            <a:r>
              <a:rPr lang="zh-CN" altLang="en-US" dirty="0"/>
              <a:t>简介</a:t>
            </a:r>
            <a:endParaRPr lang="en-US" altLang="zh-CN" dirty="0"/>
          </a:p>
        </p:txBody>
      </p:sp>
      <p:sp>
        <p:nvSpPr>
          <p:cNvPr id="491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Ajax</a:t>
            </a:r>
            <a:r>
              <a:rPr lang="zh-CN" altLang="en-US" dirty="0" smtClean="0"/>
              <a:t>：异步刷新技术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</p:txBody>
      </p:sp>
      <p:pic>
        <p:nvPicPr>
          <p:cNvPr id="491544" name="Picture 24" descr="14-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2043119"/>
            <a:ext cx="476250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8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444208" y="285728"/>
            <a:ext cx="2520404" cy="523220"/>
          </a:xfr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altLang="zh-CN" dirty="0"/>
              <a:t>Ajax</a:t>
            </a:r>
            <a:r>
              <a:rPr lang="zh-CN" altLang="en-US" dirty="0"/>
              <a:t>工作流程</a:t>
            </a:r>
            <a:endParaRPr lang="en-US" altLang="zh-CN" dirty="0"/>
          </a:p>
        </p:txBody>
      </p:sp>
      <p:pic>
        <p:nvPicPr>
          <p:cNvPr id="28674" name="Picture 2" descr="Ajax流程图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918323"/>
            <a:ext cx="8415598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22"/>
          <p:cNvSpPr>
            <a:spLocks noChangeArrowheads="1"/>
          </p:cNvSpPr>
          <p:nvPr/>
        </p:nvSpPr>
        <p:spPr bwMode="auto">
          <a:xfrm>
            <a:off x="3643306" y="2847018"/>
            <a:ext cx="1214446" cy="207170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3" name="AutoShape 17"/>
          <p:cNvSpPr>
            <a:spLocks noChangeArrowheads="1"/>
          </p:cNvSpPr>
          <p:nvPr/>
        </p:nvSpPr>
        <p:spPr bwMode="auto">
          <a:xfrm>
            <a:off x="2143108" y="1713442"/>
            <a:ext cx="1640372" cy="77638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Ajax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技术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主要开发语言</a:t>
            </a:r>
          </a:p>
        </p:txBody>
      </p:sp>
      <p:sp>
        <p:nvSpPr>
          <p:cNvPr id="15" name="AutoShape 17"/>
          <p:cNvSpPr>
            <a:spLocks noChangeArrowheads="1"/>
          </p:cNvSpPr>
          <p:nvPr/>
        </p:nvSpPr>
        <p:spPr bwMode="auto">
          <a:xfrm>
            <a:off x="5143504" y="5017832"/>
            <a:ext cx="1881800" cy="77638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封装请求或响应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的数据格式</a:t>
            </a:r>
          </a:p>
        </p:txBody>
      </p:sp>
      <p:sp>
        <p:nvSpPr>
          <p:cNvPr id="17" name="AutoShape 17"/>
          <p:cNvSpPr>
            <a:spLocks noChangeArrowheads="1"/>
          </p:cNvSpPr>
          <p:nvPr/>
        </p:nvSpPr>
        <p:spPr bwMode="auto">
          <a:xfrm>
            <a:off x="1686169" y="5244906"/>
            <a:ext cx="2342637" cy="77638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修改页面元素、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改变</a:t>
            </a:r>
            <a:endParaRPr lang="en-US" altLang="zh-CN" b="1" kern="0" dirty="0" smtClean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样式、实现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局部刷新</a:t>
            </a:r>
          </a:p>
        </p:txBody>
      </p:sp>
      <p:sp>
        <p:nvSpPr>
          <p:cNvPr id="19" name="AutoShape 17"/>
          <p:cNvSpPr>
            <a:spLocks noChangeArrowheads="1"/>
          </p:cNvSpPr>
          <p:nvPr/>
        </p:nvSpPr>
        <p:spPr bwMode="auto">
          <a:xfrm>
            <a:off x="4416992" y="1550564"/>
            <a:ext cx="2581816" cy="77638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Ajax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技术的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核心，</a:t>
            </a:r>
            <a:endParaRPr lang="pt-BR" altLang="zh-CN" b="1" kern="0" dirty="0" smtClean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pt-BR" altLang="zh-CN" b="1" kern="0" dirty="0" smtClean="0">
                <a:solidFill>
                  <a:schemeClr val="bg1"/>
                </a:solidFill>
                <a:latin typeface="Arial"/>
                <a:ea typeface="黑体"/>
              </a:rPr>
              <a:t>XMLHttpRequest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对象</a:t>
            </a:r>
            <a:endParaRPr lang="en-US" altLang="zh-CN" b="1" kern="0" dirty="0" smtClean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21" name="直接箭头连接符 20"/>
          <p:cNvCxnSpPr>
            <a:stCxn id="15" idx="0"/>
          </p:cNvCxnSpPr>
          <p:nvPr/>
        </p:nvCxnSpPr>
        <p:spPr>
          <a:xfrm flipV="1">
            <a:off x="6084404" y="4579771"/>
            <a:ext cx="60820" cy="43806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2828348" y="4637684"/>
            <a:ext cx="0" cy="60722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3" idx="2"/>
          </p:cNvCxnSpPr>
          <p:nvPr/>
        </p:nvCxnSpPr>
        <p:spPr>
          <a:xfrm flipH="1">
            <a:off x="2857488" y="2489825"/>
            <a:ext cx="105806" cy="42863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endCxn id="11" idx="0"/>
          </p:cNvCxnSpPr>
          <p:nvPr/>
        </p:nvCxnSpPr>
        <p:spPr>
          <a:xfrm flipH="1">
            <a:off x="4250529" y="2326946"/>
            <a:ext cx="393479" cy="52007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9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6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 animBg="1"/>
      <p:bldP spid="17" grpId="0" animBg="1"/>
      <p:bldP spid="19" grpId="0" animBg="1"/>
    </p:bldLst>
  </p:timing>
</p:sld>
</file>

<file path=ppt/theme/theme1.xml><?xml version="1.0" encoding="utf-8"?>
<a:theme xmlns:a="http://schemas.openxmlformats.org/drawingml/2006/main" name="模板">
  <a:themeElements>
    <a:clrScheme name="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cmpd="sng">
          <a:solidFill>
            <a:schemeClr val="accent5">
              <a:lumMod val="50000"/>
            </a:schemeClr>
          </a:solidFill>
          <a:headEnd type="none"/>
          <a:tailEnd type="triangle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flood" dir="t">
            <a:rot lat="0" lon="0" rev="5400000"/>
          </a:lightRig>
        </a:scene3d>
        <a:sp3d prstMaterial="dkEdge">
          <a:bevelT w="0" h="0"/>
          <a:contourClr>
            <a:schemeClr val="accent1">
              <a:satMod val="110000"/>
            </a:schemeClr>
          </a:contourClr>
        </a:sp3d>
      </a:spPr>
      <a:bodyPr/>
      <a:lstStyle>
        <a:defPPr>
          <a:defRPr/>
        </a:defPPr>
      </a:lstStyle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TP08</Template>
  <TotalTime>7468</TotalTime>
  <Words>2632</Words>
  <Application>Microsoft Office PowerPoint</Application>
  <PresentationFormat>全屏显示(4:3)</PresentationFormat>
  <Paragraphs>576</Paragraphs>
  <Slides>38</Slides>
  <Notes>23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8" baseType="lpstr">
      <vt:lpstr>黑体</vt:lpstr>
      <vt:lpstr>楷体_GB2312</vt:lpstr>
      <vt:lpstr>宋体</vt:lpstr>
      <vt:lpstr>微软雅黑</vt:lpstr>
      <vt:lpstr>Arial</vt:lpstr>
      <vt:lpstr>Tahoma</vt:lpstr>
      <vt:lpstr>Times New Roman</vt:lpstr>
      <vt:lpstr>Wingdings</vt:lpstr>
      <vt:lpstr>模板</vt:lpstr>
      <vt:lpstr>Image</vt:lpstr>
      <vt:lpstr>PowerPoint 演示文稿</vt:lpstr>
      <vt:lpstr>预习检查</vt:lpstr>
      <vt:lpstr>本章任务</vt:lpstr>
      <vt:lpstr>本章目标</vt:lpstr>
      <vt:lpstr>认识Ajax</vt:lpstr>
      <vt:lpstr>为什么使用Ajax</vt:lpstr>
      <vt:lpstr>传统Web与Ajax的差异</vt:lpstr>
      <vt:lpstr>Ajax简介</vt:lpstr>
      <vt:lpstr>Ajax工作流程</vt:lpstr>
      <vt:lpstr>XMLHttpRequest 3-1 </vt:lpstr>
      <vt:lpstr>XMLHttpRequest 3-2 </vt:lpstr>
      <vt:lpstr>XMLHttpRequest 3-3 </vt:lpstr>
      <vt:lpstr>使用Ajax验证用户名2-1 </vt:lpstr>
      <vt:lpstr>使用Ajax验证用户名2-2</vt:lpstr>
      <vt:lpstr> GET请求和POST请求的区别</vt:lpstr>
      <vt:lpstr>学员操作——实现无刷新邮箱验证</vt:lpstr>
      <vt:lpstr>共性问题集中讲解</vt:lpstr>
      <vt:lpstr>使用jQuery实现Ajax</vt:lpstr>
      <vt:lpstr>$.ajax()简介2-1</vt:lpstr>
      <vt:lpstr>$.ajax()简介2-2</vt:lpstr>
      <vt:lpstr>使用$.ajax()发送异步请求2-1 </vt:lpstr>
      <vt:lpstr>使用$.ajax()发送异步请求2-2 </vt:lpstr>
      <vt:lpstr>学员操作——使用$.ajax()实现邮箱验证</vt:lpstr>
      <vt:lpstr>共性问题集中讲解</vt:lpstr>
      <vt:lpstr>认识JSON</vt:lpstr>
      <vt:lpstr>定义JOSN2-1</vt:lpstr>
      <vt:lpstr>定义JOSN2-2</vt:lpstr>
      <vt:lpstr>读取和展示JSON数据 </vt:lpstr>
      <vt:lpstr>学员操作——以常见页面元素展示JSON数据</vt:lpstr>
      <vt:lpstr>共性问题集中讲解</vt:lpstr>
      <vt:lpstr>在Ajax中使用JSON数据格式2-1</vt:lpstr>
      <vt:lpstr>在Ajax中使用JSON数据格式2-2</vt:lpstr>
      <vt:lpstr>学员操作——在Ajax中使用JSON生成管理员新闻页面</vt:lpstr>
      <vt:lpstr>学员操作——在Ajax中使用JSON生成主题管理页面2-1</vt:lpstr>
      <vt:lpstr>学员操作——在Ajax中使用JSON生成主题管理页面2-2</vt:lpstr>
      <vt:lpstr>共性问题集中讲解</vt:lpstr>
      <vt:lpstr>总结2-1</vt:lpstr>
      <vt:lpstr>总结2-2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war</cp:lastModifiedBy>
  <cp:revision>2037</cp:revision>
  <dcterms:created xsi:type="dcterms:W3CDTF">2006-03-08T06:55:38Z</dcterms:created>
  <dcterms:modified xsi:type="dcterms:W3CDTF">2017-03-20T01:25:28Z</dcterms:modified>
</cp:coreProperties>
</file>