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2" r:id="rId1"/>
  </p:sldMasterIdLst>
  <p:notesMasterIdLst>
    <p:notesMasterId r:id="rId46"/>
  </p:notesMasterIdLst>
  <p:handoutMasterIdLst>
    <p:handoutMasterId r:id="rId47"/>
  </p:handoutMasterIdLst>
  <p:sldIdLst>
    <p:sldId id="584" r:id="rId2"/>
    <p:sldId id="465" r:id="rId3"/>
    <p:sldId id="464" r:id="rId4"/>
    <p:sldId id="466" r:id="rId5"/>
    <p:sldId id="46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64" r:id="rId18"/>
    <p:sldId id="559" r:id="rId19"/>
    <p:sldId id="560" r:id="rId20"/>
    <p:sldId id="561" r:id="rId21"/>
    <p:sldId id="562" r:id="rId22"/>
    <p:sldId id="563" r:id="rId23"/>
    <p:sldId id="565" r:id="rId24"/>
    <p:sldId id="566" r:id="rId25"/>
    <p:sldId id="567" r:id="rId26"/>
    <p:sldId id="568" r:id="rId27"/>
    <p:sldId id="569" r:id="rId28"/>
    <p:sldId id="532" r:id="rId29"/>
    <p:sldId id="475" r:id="rId30"/>
    <p:sldId id="476" r:id="rId31"/>
    <p:sldId id="477" r:id="rId32"/>
    <p:sldId id="570" r:id="rId33"/>
    <p:sldId id="583" r:id="rId34"/>
    <p:sldId id="478" r:id="rId35"/>
    <p:sldId id="501" r:id="rId36"/>
    <p:sldId id="571" r:id="rId37"/>
    <p:sldId id="572" r:id="rId38"/>
    <p:sldId id="573" r:id="rId39"/>
    <p:sldId id="574" r:id="rId40"/>
    <p:sldId id="575" r:id="rId41"/>
    <p:sldId id="578" r:id="rId42"/>
    <p:sldId id="577" r:id="rId43"/>
    <p:sldId id="579" r:id="rId44"/>
    <p:sldId id="580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67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5FE"/>
    <a:srgbClr val="0000FF"/>
    <a:srgbClr val="FBFFFE"/>
    <a:srgbClr val="EDF5FD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3" autoAdjust="0"/>
    <p:restoredTop sz="79706" autoAdjust="0"/>
  </p:normalViewPr>
  <p:slideViewPr>
    <p:cSldViewPr>
      <p:cViewPr varScale="1">
        <p:scale>
          <a:sx n="59" d="100"/>
          <a:sy n="59" d="100"/>
        </p:scale>
        <p:origin x="1608" y="48"/>
      </p:cViewPr>
      <p:guideLst>
        <p:guide orient="horz" pos="2160"/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08B55BC-6ACA-4A4A-8A8A-5CBBCF8CD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597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7E4F613-0966-4D23-83B9-C8D669B67A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646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322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70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b="0" dirty="0" smtClean="0"/>
              <a:t>、</a:t>
            </a:r>
            <a:r>
              <a:rPr lang="zh-CN" altLang="en-US" dirty="0" smtClean="0"/>
              <a:t>强调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方法的</a:t>
            </a:r>
            <a:r>
              <a:rPr lang="en-US" altLang="zh-CN" dirty="0" err="1" smtClean="0"/>
              <a:t>dataType</a:t>
            </a:r>
            <a:r>
              <a:rPr lang="zh-CN" altLang="en-US" dirty="0" smtClean="0"/>
              <a:t>参数取值为</a:t>
            </a:r>
            <a:r>
              <a:rPr lang="en-US" altLang="zh-CN" dirty="0" smtClean="0"/>
              <a:t>html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片段可以在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中生成，也可由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生成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914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970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443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5759B9-CF61-4AF5-A232-24ED2A04AA9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003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可以采用对比教学法，从调用和回调处理响应两方面，与之前介绍的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方法比较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91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视情况讲解扩展内容：在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参数中通过空格连接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选择器，可以仅加载远程文档的某个部分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011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473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804798-0B29-4401-9290-EEF6A1B33CB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312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教学指导：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1</a:t>
            </a:r>
            <a:r>
              <a:rPr lang="zh-CN" altLang="en-US" baseline="0" dirty="0" smtClean="0"/>
              <a:t>、再次提醒</a:t>
            </a:r>
            <a:r>
              <a:rPr lang="en-US" altLang="zh-CN" baseline="0" dirty="0" err="1" smtClean="0"/>
              <a:t>jQuery</a:t>
            </a:r>
            <a:r>
              <a:rPr lang="zh-CN" altLang="en-US" baseline="0" dirty="0" smtClean="0"/>
              <a:t>提供的一系列</a:t>
            </a:r>
            <a:r>
              <a:rPr lang="en-US" altLang="zh-CN" baseline="0" dirty="0" err="1" smtClean="0"/>
              <a:t>ajax</a:t>
            </a:r>
            <a:r>
              <a:rPr lang="zh-CN" altLang="en-US" baseline="0" dirty="0" smtClean="0"/>
              <a:t>方法之间的关系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、区分</a:t>
            </a:r>
            <a:r>
              <a:rPr lang="en-US" altLang="zh-CN" baseline="0" dirty="0" smtClean="0"/>
              <a:t>load</a:t>
            </a:r>
            <a:r>
              <a:rPr lang="zh-CN" altLang="en-US" baseline="0" smtClean="0"/>
              <a:t>方法与其他方法的差异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716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教学指导：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1</a:t>
            </a:r>
            <a:r>
              <a:rPr lang="zh-CN" altLang="en-US" baseline="0" dirty="0" smtClean="0"/>
              <a:t>、简单介绍</a:t>
            </a:r>
            <a:r>
              <a:rPr lang="en-US" altLang="zh-CN" baseline="0" dirty="0" err="1" smtClean="0"/>
              <a:t>jQuery</a:t>
            </a:r>
            <a:r>
              <a:rPr lang="zh-CN" altLang="en-US" baseline="0" dirty="0" smtClean="0"/>
              <a:t>提供的一系列</a:t>
            </a:r>
            <a:r>
              <a:rPr lang="en-US" altLang="zh-CN" baseline="0" dirty="0" err="1" smtClean="0"/>
              <a:t>ajax</a:t>
            </a:r>
            <a:r>
              <a:rPr lang="zh-CN" altLang="en-US" baseline="0" dirty="0" smtClean="0"/>
              <a:t>方法之间的关系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、提醒学员更多方法可以查看</a:t>
            </a:r>
            <a:r>
              <a:rPr lang="en-US" altLang="zh-CN" baseline="0" dirty="0" err="1" smtClean="0"/>
              <a:t>jQuery</a:t>
            </a:r>
            <a:r>
              <a:rPr lang="zh-CN" altLang="en-US" baseline="0" dirty="0" smtClean="0"/>
              <a:t>文档了解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716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386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608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279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480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804798-0B29-4401-9290-EEF6A1B33CB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603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77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158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219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128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295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141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5759B9-CF61-4AF5-A232-24ED2A04AA9C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6795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A93DBD-C541-414B-ADF4-5DBE6C498BDA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09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67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068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804798-0B29-4401-9290-EEF6A1B33CB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102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742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974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804798-0B29-4401-9290-EEF6A1B33CB6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24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发送数据，数据格式更规范，扩展性更好，对于前端展示没有局限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、直接生成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片段发送使用比较方便，但是局限性较强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12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 userDrawn="1"/>
        </p:nvSpPr>
        <p:spPr bwMode="auto">
          <a:xfrm>
            <a:off x="6429358" y="5857876"/>
            <a:ext cx="642942" cy="142876"/>
          </a:xfrm>
          <a:prstGeom prst="roundRect">
            <a:avLst/>
          </a:prstGeom>
          <a:solidFill>
            <a:srgbClr val="0E9CDE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9" name="组合 13"/>
          <p:cNvGrpSpPr>
            <a:grpSpLocks/>
          </p:cNvGrpSpPr>
          <p:nvPr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84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85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1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7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03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29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792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44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358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75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787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51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1116632" y="2924944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44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en-US" altLang="zh-CN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Ajax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交互扩展</a:t>
            </a:r>
          </a:p>
        </p:txBody>
      </p:sp>
    </p:spTree>
    <p:extLst>
      <p:ext uri="{BB962C8B-B14F-4D97-AF65-F5344CB8AC3E}">
        <p14:creationId xmlns:p14="http://schemas.microsoft.com/office/powerpoint/2010/main" val="276074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smtClean="0"/>
              <a:t>$.post</a:t>
            </a:r>
            <a:r>
              <a:rPr lang="en-US" altLang="zh-CN" dirty="0"/>
              <a:t>() </a:t>
            </a:r>
            <a:r>
              <a:rPr lang="zh-CN" altLang="en-US" dirty="0"/>
              <a:t>实现异步交互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 smtClean="0"/>
              <a:t>以上代码等价于</a:t>
            </a:r>
          </a:p>
          <a:p>
            <a:endParaRPr lang="en-US" altLang="zh-CN" dirty="0" smtClean="0"/>
          </a:p>
        </p:txBody>
      </p:sp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660232" y="285728"/>
            <a:ext cx="230438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smtClean="0"/>
              <a:t>$.post()</a:t>
            </a:r>
            <a:r>
              <a:rPr lang="zh-CN" altLang="en-US" dirty="0"/>
              <a:t>用法</a:t>
            </a:r>
          </a:p>
        </p:txBody>
      </p:sp>
      <p:grpSp>
        <p:nvGrpSpPr>
          <p:cNvPr id="14" name="组合 70"/>
          <p:cNvGrpSpPr/>
          <p:nvPr/>
        </p:nvGrpSpPr>
        <p:grpSpPr>
          <a:xfrm>
            <a:off x="96806" y="871385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1142976" y="3643314"/>
            <a:ext cx="6286544" cy="27330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$.</a:t>
            </a:r>
            <a:r>
              <a:rPr lang="en-US" altLang="zh-CN" b="1" kern="0" dirty="0" err="1"/>
              <a:t>ajax</a:t>
            </a:r>
            <a:r>
              <a:rPr lang="en-US" altLang="zh-CN" b="1" kern="0" dirty="0" smtClean="0"/>
              <a:t>( {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"           :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smtClean="0"/>
              <a:t>data"        : data</a:t>
            </a:r>
            <a:r>
              <a:rPr lang="en-US" altLang="zh-CN" b="1" kern="0" dirty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</a:t>
            </a:r>
            <a:r>
              <a:rPr lang="en-US" altLang="zh-CN" b="1" kern="0" dirty="0">
                <a:solidFill>
                  <a:srgbClr val="FF0000"/>
                </a:solidFill>
              </a:rPr>
              <a:t>"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type"        : </a:t>
            </a:r>
            <a:r>
              <a:rPr lang="en-US" altLang="zh-CN" b="1" kern="0" dirty="0">
                <a:solidFill>
                  <a:srgbClr val="FF0000"/>
                </a:solidFill>
              </a:rPr>
              <a:t>"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post</a:t>
            </a:r>
            <a:r>
              <a:rPr lang="en-US" altLang="zh-CN" b="1" kern="0" dirty="0">
                <a:solidFill>
                  <a:srgbClr val="FF0000"/>
                </a:solidFill>
              </a:rPr>
              <a:t>"</a:t>
            </a:r>
            <a:r>
              <a:rPr lang="en-US" altLang="zh-CN" b="1" kern="0" dirty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smtClean="0"/>
              <a:t>success" : </a:t>
            </a:r>
            <a:r>
              <a:rPr lang="en-US" altLang="zh-CN" b="1" kern="0" dirty="0"/>
              <a:t>function</a:t>
            </a:r>
            <a:r>
              <a:rPr lang="en-US" altLang="zh-CN" b="1" kern="0" dirty="0" smtClean="0"/>
              <a:t>( result ) </a:t>
            </a:r>
            <a:r>
              <a:rPr lang="en-US" altLang="zh-CN" b="1" kern="0" dirty="0"/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	</a:t>
            </a:r>
            <a:r>
              <a:rPr lang="en-US" altLang="zh-CN" b="1" kern="0" dirty="0" smtClean="0"/>
              <a:t>   // </a:t>
            </a:r>
            <a:r>
              <a:rPr lang="zh-CN" altLang="en-US" b="1" kern="0" dirty="0" smtClean="0"/>
              <a:t>省略</a:t>
            </a:r>
            <a:r>
              <a:rPr lang="zh-CN" altLang="en-US" b="1" kern="0" dirty="0"/>
              <a:t>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/>
              <a:t>	</a:t>
            </a:r>
            <a:r>
              <a:rPr lang="zh-CN" altLang="en-US" b="1" kern="0" dirty="0" smtClean="0"/>
              <a:t>      </a:t>
            </a:r>
            <a:r>
              <a:rPr lang="en-US" altLang="zh-CN" b="1" kern="0" dirty="0" smtClean="0"/>
              <a:t>}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} );</a:t>
            </a:r>
            <a:endParaRPr lang="en-US" altLang="zh-CN" b="1" kern="0" dirty="0"/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1142976" y="1785926"/>
            <a:ext cx="6286544" cy="10710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$.</a:t>
            </a:r>
            <a:r>
              <a:rPr lang="en-US" altLang="zh-CN" b="1" kern="0" dirty="0"/>
              <a:t>pos</a:t>
            </a:r>
            <a:r>
              <a:rPr lang="en-US" altLang="zh-CN" b="1" kern="0" dirty="0" smtClean="0"/>
              <a:t>t(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, data, function( result ) </a:t>
            </a:r>
            <a:r>
              <a:rPr lang="en-US" altLang="zh-CN" b="1" kern="0" dirty="0"/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</a:t>
            </a:r>
            <a:r>
              <a:rPr lang="en-US" altLang="zh-CN" b="1" kern="0" dirty="0" smtClean="0"/>
              <a:t>// </a:t>
            </a:r>
            <a:r>
              <a:rPr lang="zh-CN" altLang="en-US" b="1" kern="0" dirty="0" smtClean="0"/>
              <a:t>省略</a:t>
            </a:r>
            <a:r>
              <a:rPr lang="zh-CN" altLang="en-US" b="1" kern="0" dirty="0"/>
              <a:t>将服务器返回的数据显示到页面的代码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} );</a:t>
            </a:r>
            <a:endParaRPr lang="en-US" altLang="zh-CN" b="1" kern="0" dirty="0"/>
          </a:p>
        </p:txBody>
      </p:sp>
      <p:grpSp>
        <p:nvGrpSpPr>
          <p:cNvPr id="20" name="组合 14"/>
          <p:cNvGrpSpPr>
            <a:grpSpLocks/>
          </p:cNvGrpSpPr>
          <p:nvPr/>
        </p:nvGrpSpPr>
        <p:grpSpPr bwMode="auto">
          <a:xfrm>
            <a:off x="1907704" y="6143625"/>
            <a:ext cx="6134748" cy="428625"/>
            <a:chOff x="3143240" y="5143512"/>
            <a:chExt cx="613479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2" y="5143512"/>
              <a:ext cx="547721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654784" y="5187960"/>
              <a:ext cx="562324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1600" b="1" spc="300" dirty="0" err="1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jQuery.post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实现用户名验证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84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0737" y="285727"/>
            <a:ext cx="5603875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实现无刷新邮箱验证</a:t>
            </a:r>
            <a:endParaRPr lang="en-US" altLang="zh-CN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 algn="just"/>
            <a:r>
              <a:rPr lang="zh-CN" altLang="en-US" dirty="0"/>
              <a:t>实现无刷新邮箱验证</a:t>
            </a:r>
          </a:p>
          <a:p>
            <a:pPr lvl="1" algn="just"/>
            <a:r>
              <a:rPr lang="en-US" altLang="zh-CN" dirty="0" smtClean="0"/>
              <a:t>E-mail</a:t>
            </a:r>
            <a:r>
              <a:rPr lang="zh-CN" altLang="en-US" dirty="0"/>
              <a:t>文本框失去焦点时，判断用户是否存在</a:t>
            </a:r>
          </a:p>
          <a:p>
            <a:pPr lvl="1" algn="just"/>
            <a:r>
              <a:rPr lang="zh-CN" altLang="en-US" dirty="0"/>
              <a:t>分别使用</a:t>
            </a:r>
            <a:r>
              <a:rPr lang="en-US" altLang="zh-CN" dirty="0"/>
              <a:t>$.get()</a:t>
            </a:r>
            <a:r>
              <a:rPr lang="zh-CN" altLang="en-US" dirty="0"/>
              <a:t>和 </a:t>
            </a:r>
            <a:r>
              <a:rPr lang="en-US" altLang="zh-CN" dirty="0"/>
              <a:t>$.post()</a:t>
            </a:r>
            <a:r>
              <a:rPr lang="zh-CN" altLang="en-US" dirty="0"/>
              <a:t>方法实现以上需求</a:t>
            </a:r>
          </a:p>
        </p:txBody>
      </p:sp>
      <p:grpSp>
        <p:nvGrpSpPr>
          <p:cNvPr id="10" name="组合 66"/>
          <p:cNvGrpSpPr/>
          <p:nvPr/>
        </p:nvGrpSpPr>
        <p:grpSpPr>
          <a:xfrm>
            <a:off x="96806" y="857232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0730" y="3140968"/>
            <a:ext cx="3887997" cy="2143140"/>
          </a:xfrm>
          <a:prstGeom prst="rect">
            <a:avLst/>
          </a:prstGeom>
          <a:noFill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509" y="3140968"/>
            <a:ext cx="3897480" cy="2143140"/>
          </a:xfrm>
          <a:prstGeom prst="rect">
            <a:avLst/>
          </a:prstGeom>
          <a:noFill/>
        </p:spPr>
      </p:pic>
      <p:grpSp>
        <p:nvGrpSpPr>
          <p:cNvPr id="19" name="组合 19"/>
          <p:cNvGrpSpPr>
            <a:grpSpLocks/>
          </p:cNvGrpSpPr>
          <p:nvPr/>
        </p:nvGrpSpPr>
        <p:grpSpPr bwMode="auto">
          <a:xfrm>
            <a:off x="3000375" y="6215063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1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8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zh-CN" altLang="en-US" dirty="0"/>
              <a:t>说明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5868144" y="285728"/>
            <a:ext cx="309646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$.</a:t>
            </a:r>
            <a:r>
              <a:rPr lang="en-US" altLang="zh-CN" dirty="0" err="1" smtClean="0"/>
              <a:t>getJSON</a:t>
            </a:r>
            <a:r>
              <a:rPr lang="en-US" altLang="zh-CN" dirty="0" smtClean="0"/>
              <a:t>()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grpSp>
        <p:nvGrpSpPr>
          <p:cNvPr id="6" name="组合 71"/>
          <p:cNvGrpSpPr/>
          <p:nvPr/>
        </p:nvGrpSpPr>
        <p:grpSpPr>
          <a:xfrm>
            <a:off x="115484" y="857232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899592" y="1428736"/>
            <a:ext cx="7272808" cy="387191"/>
          </a:xfrm>
          <a:prstGeom prst="roundRect">
            <a:avLst>
              <a:gd name="adj" fmla="val 88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zh-CN" b="1" kern="0" dirty="0"/>
              <a:t>$.</a:t>
            </a:r>
            <a:r>
              <a:rPr lang="pt-BR" altLang="zh-CN" b="1" kern="0" dirty="0" smtClean="0"/>
              <a:t>get</a:t>
            </a:r>
            <a:r>
              <a:rPr lang="en-US" altLang="zh-CN" b="1" kern="0" dirty="0" smtClean="0"/>
              <a:t>JSON</a:t>
            </a:r>
            <a:r>
              <a:rPr lang="pt-BR" altLang="zh-CN" b="1" kern="0" dirty="0" smtClean="0"/>
              <a:t>( url </a:t>
            </a:r>
            <a:r>
              <a:rPr lang="en-US" altLang="zh-CN" b="1" kern="0" dirty="0" smtClean="0"/>
              <a:t>[</a:t>
            </a:r>
            <a:r>
              <a:rPr lang="pt-BR" altLang="zh-CN" b="1" kern="0" dirty="0" smtClean="0"/>
              <a:t>, data] [, success] );</a:t>
            </a:r>
            <a:endParaRPr lang="zh-CN" altLang="en-US" b="1" kern="0" dirty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65921"/>
              </p:ext>
            </p:extLst>
          </p:nvPr>
        </p:nvGraphicFramePr>
        <p:xfrm>
          <a:off x="639696" y="2708920"/>
          <a:ext cx="7848872" cy="231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16"/>
                <a:gridCol w="3700544"/>
                <a:gridCol w="2808312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参  数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类  型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必选，发送请求的地址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发送到服务器的数据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success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Function(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result,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请求成功后调用的函数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参数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result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：可选，由服务器返回的数据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$.</a:t>
            </a:r>
            <a:r>
              <a:rPr lang="en-US" altLang="zh-CN" dirty="0" err="1" smtClean="0"/>
              <a:t>getJSON</a:t>
            </a:r>
            <a:r>
              <a:rPr lang="en-US" altLang="zh-CN" dirty="0" smtClean="0"/>
              <a:t>() </a:t>
            </a:r>
            <a:r>
              <a:rPr lang="zh-CN" altLang="en-US" dirty="0"/>
              <a:t>实现异步交互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以上代码等价于</a:t>
            </a:r>
          </a:p>
          <a:p>
            <a:endParaRPr lang="en-US" altLang="zh-CN" dirty="0" smtClean="0"/>
          </a:p>
        </p:txBody>
      </p:sp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5868144" y="285728"/>
            <a:ext cx="309646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$.</a:t>
            </a:r>
            <a:r>
              <a:rPr lang="en-US" altLang="zh-CN" dirty="0" err="1" smtClean="0"/>
              <a:t>getJSON</a:t>
            </a:r>
            <a:r>
              <a:rPr lang="en-US" altLang="zh-CN" dirty="0" smtClean="0"/>
              <a:t>()</a:t>
            </a:r>
            <a:r>
              <a:rPr lang="zh-CN" altLang="en-US" dirty="0"/>
              <a:t>用法</a:t>
            </a:r>
          </a:p>
        </p:txBody>
      </p:sp>
      <p:grpSp>
        <p:nvGrpSpPr>
          <p:cNvPr id="14" name="组合 70"/>
          <p:cNvGrpSpPr/>
          <p:nvPr/>
        </p:nvGrpSpPr>
        <p:grpSpPr>
          <a:xfrm>
            <a:off x="96806" y="871385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1142976" y="3643314"/>
            <a:ext cx="6286544" cy="30285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$.</a:t>
            </a:r>
            <a:r>
              <a:rPr lang="en-US" altLang="zh-CN" b="1" kern="0" dirty="0" err="1"/>
              <a:t>ajax</a:t>
            </a:r>
            <a:r>
              <a:rPr lang="en-US" altLang="zh-CN" b="1" kern="0" dirty="0" smtClean="0"/>
              <a:t>( {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"            :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smtClean="0"/>
              <a:t>data"         : data</a:t>
            </a:r>
            <a:r>
              <a:rPr lang="en-US" altLang="zh-CN" b="1" kern="0" dirty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</a:t>
            </a:r>
            <a:r>
              <a:rPr lang="en-US" altLang="zh-CN" b="1" kern="0" dirty="0">
                <a:solidFill>
                  <a:srgbClr val="FF0000"/>
                </a:solidFill>
              </a:rPr>
              <a:t>"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type"         : "</a:t>
            </a:r>
            <a:r>
              <a:rPr lang="en-US" altLang="zh-CN" b="1" kern="0" dirty="0">
                <a:solidFill>
                  <a:srgbClr val="FF0000"/>
                </a:solidFill>
              </a:rPr>
              <a:t>get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"</a:t>
            </a:r>
            <a:r>
              <a:rPr lang="en-US" altLang="zh-CN" b="1" kern="0" dirty="0" smtClean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"</a:t>
            </a:r>
            <a:r>
              <a:rPr lang="en-US" altLang="zh-CN" b="1" kern="0" dirty="0" err="1" smtClean="0">
                <a:solidFill>
                  <a:srgbClr val="FF0000"/>
                </a:solidFill>
              </a:rPr>
              <a:t>dataType</a:t>
            </a:r>
            <a:r>
              <a:rPr lang="en-US" altLang="zh-CN" b="1" kern="0" dirty="0">
                <a:solidFill>
                  <a:srgbClr val="FF0000"/>
                </a:solidFill>
              </a:rPr>
              <a:t>" 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: "</a:t>
            </a:r>
            <a:r>
              <a:rPr lang="en-US" altLang="zh-CN" b="1" kern="0" dirty="0" err="1" smtClean="0">
                <a:solidFill>
                  <a:srgbClr val="FF0000"/>
                </a:solidFill>
              </a:rPr>
              <a:t>json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"</a:t>
            </a:r>
            <a:r>
              <a:rPr lang="en-US" altLang="zh-CN" b="1" kern="0" dirty="0" smtClean="0"/>
              <a:t>,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smtClean="0"/>
              <a:t>success"   : </a:t>
            </a:r>
            <a:r>
              <a:rPr lang="en-US" altLang="zh-CN" b="1" kern="0" dirty="0"/>
              <a:t>function</a:t>
            </a:r>
            <a:r>
              <a:rPr lang="en-US" altLang="zh-CN" b="1" kern="0" dirty="0" smtClean="0"/>
              <a:t>( result ) </a:t>
            </a:r>
            <a:r>
              <a:rPr lang="en-US" altLang="zh-CN" b="1" kern="0" dirty="0"/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	</a:t>
            </a:r>
            <a:r>
              <a:rPr lang="en-US" altLang="zh-CN" b="1" kern="0" dirty="0" smtClean="0"/>
              <a:t>   // </a:t>
            </a:r>
            <a:r>
              <a:rPr lang="zh-CN" altLang="en-US" b="1" kern="0" dirty="0" smtClean="0"/>
              <a:t>省略</a:t>
            </a:r>
            <a:r>
              <a:rPr lang="zh-CN" altLang="en-US" b="1" kern="0" dirty="0"/>
              <a:t>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/>
              <a:t>	</a:t>
            </a:r>
            <a:r>
              <a:rPr lang="zh-CN" altLang="en-US" b="1" kern="0" dirty="0" smtClean="0"/>
              <a:t>      </a:t>
            </a:r>
            <a:r>
              <a:rPr lang="en-US" altLang="zh-CN" b="1" kern="0" dirty="0" smtClean="0"/>
              <a:t>}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} );</a:t>
            </a:r>
            <a:endParaRPr lang="en-US" altLang="zh-CN" b="1" kern="0" dirty="0"/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1142976" y="1785926"/>
            <a:ext cx="6286544" cy="10710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$.</a:t>
            </a:r>
            <a:r>
              <a:rPr lang="en-US" altLang="zh-CN" b="1" kern="0" dirty="0" err="1" smtClean="0"/>
              <a:t>getJSON</a:t>
            </a:r>
            <a:r>
              <a:rPr lang="en-US" altLang="zh-CN" b="1" kern="0" dirty="0" smtClean="0"/>
              <a:t>(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, data, function( result ) </a:t>
            </a:r>
            <a:r>
              <a:rPr lang="en-US" altLang="zh-CN" b="1" kern="0" dirty="0"/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</a:t>
            </a:r>
            <a:r>
              <a:rPr lang="en-US" altLang="zh-CN" b="1" kern="0" dirty="0" smtClean="0"/>
              <a:t>// </a:t>
            </a:r>
            <a:r>
              <a:rPr lang="zh-CN" altLang="en-US" b="1" kern="0" dirty="0" smtClean="0"/>
              <a:t>省略</a:t>
            </a:r>
            <a:r>
              <a:rPr lang="zh-CN" altLang="en-US" b="1" kern="0" dirty="0"/>
              <a:t>将服务器返回的数据显示到页面的代码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} );</a:t>
            </a:r>
            <a:endParaRPr lang="en-US" altLang="zh-CN" b="1" kern="0" dirty="0"/>
          </a:p>
        </p:txBody>
      </p:sp>
      <p:grpSp>
        <p:nvGrpSpPr>
          <p:cNvPr id="20" name="组合 14"/>
          <p:cNvGrpSpPr>
            <a:grpSpLocks/>
          </p:cNvGrpSpPr>
          <p:nvPr/>
        </p:nvGrpSpPr>
        <p:grpSpPr bwMode="auto">
          <a:xfrm>
            <a:off x="2412841" y="6117031"/>
            <a:ext cx="5399519" cy="624337"/>
            <a:chOff x="3005489" y="5143512"/>
            <a:chExt cx="5399557" cy="624341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027207" y="5143512"/>
              <a:ext cx="616098" cy="624340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3" y="5143513"/>
              <a:ext cx="4690303" cy="624340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5489" y="5183072"/>
              <a:ext cx="709256" cy="496537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891309" y="5183073"/>
              <a:ext cx="4480297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jQuery.getJSON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  <a:p>
              <a:pPr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生成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管理员新闻页面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84167" y="3962170"/>
            <a:ext cx="2644270" cy="888862"/>
            <a:chOff x="5940151" y="1820058"/>
            <a:chExt cx="2644270" cy="888862"/>
          </a:xfrm>
        </p:grpSpPr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5940151" y="2000240"/>
              <a:ext cx="2644269" cy="7086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 algn="l"/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$.</a:t>
              </a:r>
              <a:r>
                <a:rPr lang="en-US" altLang="zh-CN" b="1" dirty="0" err="1" smtClean="0">
                  <a:latin typeface="微软雅黑" pitchFamily="34" charset="-122"/>
                  <a:ea typeface="微软雅黑" pitchFamily="34" charset="-122"/>
                </a:rPr>
                <a:t>getJSON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方法只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能以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GET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方式发送请求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4"/>
            <p:cNvSpPr>
              <a:spLocks noChangeArrowheads="1"/>
            </p:cNvSpPr>
            <p:nvPr/>
          </p:nvSpPr>
          <p:spPr bwMode="gray">
            <a:xfrm>
              <a:off x="8200536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23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2839246" y="70285"/>
            <a:ext cx="6125368" cy="95410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getJSON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方法加载管理员页面主题列表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002184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在管理员页面点击“编辑主题”链接时，以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方式获取主题列表，以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格式返回结果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$.</a:t>
            </a:r>
            <a:r>
              <a:rPr lang="en-US" altLang="zh-CN" dirty="0" err="1"/>
              <a:t>getJSON</a:t>
            </a:r>
            <a:r>
              <a:rPr lang="en-US" altLang="zh-CN" dirty="0"/>
              <a:t>()</a:t>
            </a:r>
            <a:r>
              <a:rPr lang="zh-CN" altLang="en-US" dirty="0" smtClean="0"/>
              <a:t>方法</a:t>
            </a:r>
            <a:r>
              <a:rPr lang="zh-CN" altLang="en-US" dirty="0"/>
              <a:t>实现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20" y="1363755"/>
            <a:ext cx="2675735" cy="4729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339752" y="5301208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66"/>
          <p:cNvGrpSpPr/>
          <p:nvPr/>
        </p:nvGrpSpPr>
        <p:grpSpPr>
          <a:xfrm>
            <a:off x="96806" y="857232"/>
            <a:ext cx="928694" cy="40635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2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5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直接加载页面内容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复杂结构的响应数据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还可以由服务器直接生成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片段，客户端直接套用到页面中</a:t>
            </a:r>
            <a:endParaRPr lang="zh-CN" alt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070200"/>
              </p:ext>
            </p:extLst>
          </p:nvPr>
        </p:nvGraphicFramePr>
        <p:xfrm>
          <a:off x="7524328" y="1299701"/>
          <a:ext cx="720895" cy="1131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Image" r:id="rId4" imgW="1225091" imgH="1962750" progId="">
                  <p:embed/>
                </p:oleObj>
              </mc:Choice>
              <mc:Fallback>
                <p:oleObj name="Image" r:id="rId4" imgW="1225091" imgH="19627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1299701"/>
                        <a:ext cx="720895" cy="1131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1508185"/>
            <a:ext cx="1800225" cy="189447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2510270" y="1880303"/>
            <a:ext cx="2709802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            解析</a:t>
            </a:r>
            <a:r>
              <a:rPr lang="en-US" altLang="zh-CN" sz="1600" b="1" kern="0" dirty="0">
                <a:solidFill>
                  <a:schemeClr val="bg1"/>
                </a:solidFill>
                <a:latin typeface="Arial"/>
                <a:ea typeface="黑体"/>
              </a:rPr>
              <a:t>JSON</a:t>
            </a: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提取数据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2516258" y="2214152"/>
            <a:ext cx="2703814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/>
                <a:ea typeface="黑体"/>
              </a:rPr>
              <a:t>            构建</a:t>
            </a:r>
            <a:r>
              <a:rPr lang="en-US" altLang="zh-CN" sz="1600" b="1" kern="0" dirty="0">
                <a:solidFill>
                  <a:schemeClr val="bg1"/>
                </a:solidFill>
                <a:latin typeface="Arial"/>
                <a:ea typeface="黑体"/>
              </a:rPr>
              <a:t>HTML</a:t>
            </a:r>
            <a:r>
              <a:rPr lang="zh-CN" altLang="en-US" sz="1600" b="1" kern="0" dirty="0">
                <a:solidFill>
                  <a:schemeClr val="bg1"/>
                </a:solidFill>
                <a:latin typeface="Arial"/>
                <a:ea typeface="黑体"/>
              </a:rPr>
              <a:t>文档结构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44079"/>
              </p:ext>
            </p:extLst>
          </p:nvPr>
        </p:nvGraphicFramePr>
        <p:xfrm>
          <a:off x="2272199" y="1731749"/>
          <a:ext cx="931649" cy="74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Image" r:id="rId7" imgW="2615873" imgH="2666667" progId="">
                  <p:embed/>
                </p:oleObj>
              </mc:Choice>
              <mc:Fallback>
                <p:oleObj name="Image" r:id="rId7" imgW="2615873" imgH="266666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199" y="1731749"/>
                        <a:ext cx="931649" cy="747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17" y="2202578"/>
            <a:ext cx="1545291" cy="122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 bwMode="auto">
          <a:xfrm flipH="1">
            <a:off x="4211960" y="2780928"/>
            <a:ext cx="1440160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183052"/>
              </p:ext>
            </p:extLst>
          </p:nvPr>
        </p:nvGraphicFramePr>
        <p:xfrm>
          <a:off x="7524328" y="3933056"/>
          <a:ext cx="720895" cy="1131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Image" r:id="rId10" imgW="1225091" imgH="1962750" progId="">
                  <p:embed/>
                </p:oleObj>
              </mc:Choice>
              <mc:Fallback>
                <p:oleObj name="Image" r:id="rId10" imgW="1225091" imgH="19627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3933056"/>
                        <a:ext cx="720895" cy="1131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473842"/>
              </p:ext>
            </p:extLst>
          </p:nvPr>
        </p:nvGraphicFramePr>
        <p:xfrm>
          <a:off x="1403648" y="4581128"/>
          <a:ext cx="931649" cy="74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" name="Image" r:id="rId11" imgW="2615873" imgH="2666667" progId="">
                  <p:embed/>
                </p:oleObj>
              </mc:Choice>
              <mc:Fallback>
                <p:oleObj name="Image" r:id="rId11" imgW="2615873" imgH="266666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581128"/>
                        <a:ext cx="931649" cy="747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 bwMode="auto">
          <a:xfrm flipH="1">
            <a:off x="3851920" y="5445224"/>
            <a:ext cx="1440160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866874"/>
            <a:ext cx="1545291" cy="122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197" y="4131712"/>
            <a:ext cx="2100172" cy="249610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2987824" y="2876158"/>
            <a:ext cx="2789222" cy="534522"/>
            <a:chOff x="5940152" y="1820058"/>
            <a:chExt cx="2789222" cy="534522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5940152" y="2000240"/>
              <a:ext cx="2703814" cy="3543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数据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规范，扩展性好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4"/>
            <p:cNvSpPr>
              <a:spLocks noChangeArrowheads="1"/>
            </p:cNvSpPr>
            <p:nvPr/>
          </p:nvSpPr>
          <p:spPr bwMode="gray">
            <a:xfrm>
              <a:off x="8345489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03939" y="6093296"/>
            <a:ext cx="2789222" cy="534522"/>
            <a:chOff x="5940152" y="1820058"/>
            <a:chExt cx="2789222" cy="534522"/>
          </a:xfrm>
        </p:grpSpPr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5940152" y="2000240"/>
              <a:ext cx="2703814" cy="3543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使用方便，局限性强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AutoShape 4"/>
            <p:cNvSpPr>
              <a:spLocks noChangeArrowheads="1"/>
            </p:cNvSpPr>
            <p:nvPr/>
          </p:nvSpPr>
          <p:spPr bwMode="gray">
            <a:xfrm>
              <a:off x="8345489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48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3923928" y="285728"/>
            <a:ext cx="5040685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中直接返回</a:t>
            </a:r>
            <a:r>
              <a:rPr lang="en-US" altLang="zh-CN" dirty="0" smtClean="0"/>
              <a:t>HTML 2-1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改造管理员首页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技术初始化加载全部新闻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服务器直接生成展示所需的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片段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47479"/>
            <a:ext cx="7179146" cy="3301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0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3923928" y="285728"/>
            <a:ext cx="5040685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中直接返回</a:t>
            </a:r>
            <a:r>
              <a:rPr lang="en-US" altLang="zh-CN" dirty="0" smtClean="0"/>
              <a:t>HTML 2-2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管理员登录成功直接进入管理员首页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管理员首页通过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技术加载新闻数据</a:t>
            </a:r>
            <a:endParaRPr lang="en-US" altLang="zh-CN" dirty="0" smtClean="0"/>
          </a:p>
          <a:p>
            <a:r>
              <a:rPr lang="zh-CN" altLang="en-US" dirty="0"/>
              <a:t>服务器直接生成展示所需的</a:t>
            </a:r>
            <a:r>
              <a:rPr lang="en-US" altLang="zh-CN" dirty="0"/>
              <a:t>HTML</a:t>
            </a:r>
            <a:r>
              <a:rPr lang="zh-CN" altLang="en-US" dirty="0"/>
              <a:t>片段</a:t>
            </a:r>
          </a:p>
          <a:p>
            <a:r>
              <a:rPr lang="zh-CN" altLang="en-US" dirty="0" smtClean="0"/>
              <a:t>在管理员首页中直接使用响应的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片段</a:t>
            </a:r>
            <a:endParaRPr lang="en-US" altLang="zh-CN" dirty="0" smtClean="0"/>
          </a:p>
        </p:txBody>
      </p: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107504" y="764704"/>
            <a:ext cx="1622425" cy="457200"/>
            <a:chOff x="5500694" y="4857760"/>
            <a:chExt cx="2027892" cy="571576"/>
          </a:xfrm>
        </p:grpSpPr>
        <p:pic>
          <p:nvPicPr>
            <p:cNvPr id="7" name="Picture 7" descr="E:\设计支持\模板设计\sxbz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0694" y="4857760"/>
              <a:ext cx="548571" cy="56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006676" y="4929207"/>
              <a:ext cx="1521910" cy="50012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实现步骤</a:t>
              </a:r>
            </a:p>
          </p:txBody>
        </p:sp>
      </p:grp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2051720" y="6143625"/>
            <a:ext cx="5047391" cy="428625"/>
            <a:chOff x="3143240" y="5143512"/>
            <a:chExt cx="5047426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2" y="5143512"/>
              <a:ext cx="4455024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777248" y="5187960"/>
              <a:ext cx="44134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Ajax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返回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HTML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7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24888"/>
            <a:ext cx="7645398" cy="5010170"/>
          </a:xfrm>
        </p:spPr>
        <p:txBody>
          <a:bodyPr/>
          <a:lstStyle/>
          <a:p>
            <a:r>
              <a:rPr lang="zh-CN" altLang="en-US" dirty="0"/>
              <a:t>列举除</a:t>
            </a:r>
            <a:r>
              <a:rPr lang="en-US" altLang="zh-CN" dirty="0"/>
              <a:t>$.</a:t>
            </a:r>
            <a:r>
              <a:rPr lang="en-US" altLang="zh-CN" dirty="0" err="1"/>
              <a:t>ajax</a:t>
            </a:r>
            <a:r>
              <a:rPr lang="en-US" altLang="zh-CN" dirty="0"/>
              <a:t>()</a:t>
            </a:r>
            <a:r>
              <a:rPr lang="zh-CN" altLang="en-US" dirty="0"/>
              <a:t>外，</a:t>
            </a:r>
            <a:r>
              <a:rPr lang="en-US" altLang="zh-CN" dirty="0" err="1"/>
              <a:t>jQuery</a:t>
            </a:r>
            <a:r>
              <a:rPr lang="zh-CN" altLang="en-US" dirty="0"/>
              <a:t>提供的其他</a:t>
            </a:r>
            <a:r>
              <a:rPr lang="en-US" altLang="zh-CN" dirty="0"/>
              <a:t>Ajax</a:t>
            </a:r>
            <a:r>
              <a:rPr lang="zh-CN" altLang="en-US" dirty="0"/>
              <a:t>方法</a:t>
            </a:r>
          </a:p>
          <a:p>
            <a:r>
              <a:rPr lang="zh-CN" altLang="en-US" dirty="0"/>
              <a:t>简述</a:t>
            </a:r>
            <a:r>
              <a:rPr lang="en-US" altLang="zh-CN" dirty="0"/>
              <a:t>.load()</a:t>
            </a:r>
            <a:r>
              <a:rPr lang="zh-CN" altLang="en-US" dirty="0"/>
              <a:t>方法在调用和返回值方面与其他</a:t>
            </a:r>
            <a:r>
              <a:rPr lang="en-US" altLang="zh-CN" dirty="0"/>
              <a:t>Ajax</a:t>
            </a:r>
            <a:r>
              <a:rPr lang="zh-CN" altLang="en-US" dirty="0"/>
              <a:t>方法的区别</a:t>
            </a:r>
          </a:p>
          <a:p>
            <a:r>
              <a:rPr lang="zh-CN" altLang="en-US" dirty="0"/>
              <a:t>编码说明如何使用</a:t>
            </a:r>
            <a:r>
              <a:rPr lang="en-US" altLang="zh-CN" dirty="0" err="1"/>
              <a:t>jQuery</a:t>
            </a:r>
            <a:r>
              <a:rPr lang="zh-CN" altLang="en-US" dirty="0"/>
              <a:t>的方法解析表单数据</a:t>
            </a:r>
          </a:p>
          <a:p>
            <a:r>
              <a:rPr lang="zh-CN" altLang="en-US" dirty="0"/>
              <a:t>编码说明如何使用</a:t>
            </a:r>
            <a:r>
              <a:rPr lang="en-US" altLang="zh-CN" dirty="0" err="1"/>
              <a:t>FastJSON</a:t>
            </a:r>
            <a:r>
              <a:rPr lang="zh-CN" altLang="en-US" dirty="0"/>
              <a:t>的方法将</a:t>
            </a:r>
            <a:r>
              <a:rPr lang="en-US" altLang="zh-CN" dirty="0"/>
              <a:t>Java</a:t>
            </a:r>
            <a:r>
              <a:rPr lang="zh-CN" altLang="en-US" dirty="0"/>
              <a:t>对象序列化为</a:t>
            </a:r>
            <a:r>
              <a:rPr lang="en-US" altLang="zh-CN" dirty="0"/>
              <a:t>JSON</a:t>
            </a:r>
            <a:r>
              <a:rPr lang="zh-CN" altLang="en-US" dirty="0"/>
              <a:t>字符串，解析时要求包含值为</a:t>
            </a:r>
            <a:r>
              <a:rPr lang="en-US" altLang="zh-CN" dirty="0"/>
              <a:t>null</a:t>
            </a:r>
            <a:r>
              <a:rPr lang="zh-CN" altLang="en-US" dirty="0"/>
              <a:t>的字段</a:t>
            </a:r>
          </a:p>
          <a:p>
            <a:r>
              <a:rPr lang="zh-CN" altLang="en-US" dirty="0"/>
              <a:t>为何要让渡</a:t>
            </a:r>
            <a:r>
              <a:rPr lang="en-US" altLang="zh-CN" dirty="0" err="1"/>
              <a:t>jQuery</a:t>
            </a:r>
            <a:r>
              <a:rPr lang="zh-CN" altLang="en-US" dirty="0"/>
              <a:t>的</a:t>
            </a:r>
            <a:r>
              <a:rPr lang="en-US" altLang="zh-CN" dirty="0"/>
              <a:t>$</a:t>
            </a:r>
            <a:r>
              <a:rPr lang="zh-CN" altLang="en-US" dirty="0"/>
              <a:t>操作符？如何让渡？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1" name="TextBox 10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2267744" y="70285"/>
            <a:ext cx="6696869" cy="95410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中直接返回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内容生成主题管理页面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002184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在管理员页面点击“编辑主题”链接时，以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方式获取主题列表</a:t>
            </a:r>
            <a:endParaRPr lang="en-US" altLang="zh-CN" dirty="0" smtClean="0"/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直接</a:t>
            </a:r>
            <a:r>
              <a:rPr lang="zh-CN" altLang="en-US" dirty="0"/>
              <a:t>以</a:t>
            </a:r>
            <a:r>
              <a:rPr lang="en-US" altLang="zh-CN" dirty="0" smtClean="0"/>
              <a:t>&lt;li&gt;</a:t>
            </a:r>
            <a:r>
              <a:rPr lang="zh-CN" altLang="en-US" dirty="0" smtClean="0"/>
              <a:t>元素返回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20" y="1363755"/>
            <a:ext cx="2675735" cy="4729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组合 66"/>
          <p:cNvGrpSpPr/>
          <p:nvPr/>
        </p:nvGrpSpPr>
        <p:grpSpPr>
          <a:xfrm>
            <a:off x="96806" y="857232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3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748186" cy="5143536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 smtClean="0">
                <a:cs typeface="+mn-cs"/>
              </a:rPr>
              <a:t>在</a:t>
            </a:r>
            <a:r>
              <a:rPr lang="zh-CN" altLang="en-US" sz="2600" dirty="0">
                <a:cs typeface="+mn-cs"/>
              </a:rPr>
              <a:t>超链接点击事件中将响应格式设置为</a:t>
            </a:r>
            <a:r>
              <a:rPr lang="en-US" altLang="zh-CN" sz="2600" dirty="0">
                <a:cs typeface="+mn-cs"/>
              </a:rPr>
              <a:t>html</a:t>
            </a: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>
                <a:cs typeface="+mn-cs"/>
              </a:rPr>
              <a:t>修改服务器端查询主题列表功能的实现，生成展示所需的</a:t>
            </a:r>
            <a:r>
              <a:rPr lang="en-US" altLang="zh-CN" sz="2600" dirty="0">
                <a:cs typeface="+mn-cs"/>
              </a:rPr>
              <a:t>&lt;li&gt;</a:t>
            </a:r>
            <a:r>
              <a:rPr lang="zh-CN" altLang="en-US" sz="2600" dirty="0">
                <a:cs typeface="+mn-cs"/>
              </a:rPr>
              <a:t>片段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>
                <a:cs typeface="+mn-cs"/>
              </a:rPr>
              <a:t>在页面的回调函数中直接添加页面</a:t>
            </a:r>
            <a:r>
              <a:rPr lang="zh-CN" altLang="en-US" sz="2600" dirty="0" smtClean="0">
                <a:cs typeface="+mn-cs"/>
              </a:rPr>
              <a:t>内容</a:t>
            </a:r>
            <a:endParaRPr lang="zh-CN" altLang="en-US" sz="2600" dirty="0">
              <a:cs typeface="+mn-cs"/>
            </a:endParaRPr>
          </a:p>
        </p:txBody>
      </p:sp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142875" y="806797"/>
            <a:ext cx="985837" cy="461963"/>
            <a:chOff x="3786182" y="3824735"/>
            <a:chExt cx="986585" cy="461521"/>
          </a:xfrm>
        </p:grpSpPr>
        <p:sp>
          <p:nvSpPr>
            <p:cNvPr id="17" name="TextBox 16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8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178968" y="6165304"/>
            <a:ext cx="2786063" cy="428625"/>
            <a:chOff x="3714744" y="5143512"/>
            <a:chExt cx="278608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Rectangle 17"/>
          <p:cNvSpPr>
            <a:spLocks noGrp="1" noChangeArrowheads="1"/>
          </p:cNvSpPr>
          <p:nvPr>
            <p:ph type="title"/>
          </p:nvPr>
        </p:nvSpPr>
        <p:spPr>
          <a:xfrm>
            <a:off x="2267744" y="70285"/>
            <a:ext cx="6696869" cy="95410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中直接返回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内容生成主题管理页面</a:t>
            </a:r>
            <a:r>
              <a:rPr lang="en-US" altLang="zh-CN" dirty="0" smtClean="0"/>
              <a:t>2-2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4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4037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403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404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404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404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0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zh-CN" altLang="en-US" dirty="0"/>
              <a:t>说明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6804248" y="285728"/>
            <a:ext cx="216036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smtClean="0"/>
              <a:t>.load()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grpSp>
        <p:nvGrpSpPr>
          <p:cNvPr id="6" name="组合 71"/>
          <p:cNvGrpSpPr/>
          <p:nvPr/>
        </p:nvGrpSpPr>
        <p:grpSpPr>
          <a:xfrm>
            <a:off x="115484" y="857232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899592" y="1428736"/>
            <a:ext cx="7272808" cy="387191"/>
          </a:xfrm>
          <a:prstGeom prst="roundRect">
            <a:avLst>
              <a:gd name="adj" fmla="val 88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zh-CN" b="1" kern="0" dirty="0" smtClean="0">
                <a:solidFill>
                  <a:srgbClr val="FF0000"/>
                </a:solidFill>
              </a:rPr>
              <a:t>$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( selector )</a:t>
            </a:r>
            <a:r>
              <a:rPr lang="pt-BR" altLang="zh-CN" b="1" kern="0" dirty="0" smtClean="0"/>
              <a:t>.load( url </a:t>
            </a:r>
            <a:r>
              <a:rPr lang="en-US" altLang="zh-CN" b="1" kern="0" dirty="0" smtClean="0"/>
              <a:t>[</a:t>
            </a:r>
            <a:r>
              <a:rPr lang="pt-BR" altLang="zh-CN" b="1" kern="0" dirty="0" smtClean="0"/>
              <a:t>, data] [, complete] );</a:t>
            </a:r>
            <a:endParaRPr lang="zh-CN" altLang="en-US" b="1" kern="0" dirty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128990"/>
              </p:ext>
            </p:extLst>
          </p:nvPr>
        </p:nvGraphicFramePr>
        <p:xfrm>
          <a:off x="639696" y="2492896"/>
          <a:ext cx="7820736" cy="268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16"/>
                <a:gridCol w="3600400"/>
                <a:gridCol w="2880320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参  数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类  型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必选，发送请求的地址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发送到服务器的数据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complete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Function(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responseText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对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每个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匹配元素设置完内容后都会触发的函数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参数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responseText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：可选，服务器返回的数据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899592" y="5270742"/>
            <a:ext cx="6552728" cy="534522"/>
            <a:chOff x="2411760" y="1820058"/>
            <a:chExt cx="6552728" cy="534522"/>
          </a:xfrm>
        </p:grpSpPr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2411760" y="2000240"/>
              <a:ext cx="6408712" cy="3543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 algn="l"/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.load()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不是全局函数，而是针对与选择器匹配的元素执行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gray">
            <a:xfrm>
              <a:off x="8580603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87624" y="5774798"/>
            <a:ext cx="6975155" cy="534522"/>
            <a:chOff x="1984731" y="1820058"/>
            <a:chExt cx="6975155" cy="534522"/>
          </a:xfrm>
        </p:grpSpPr>
        <p:sp>
          <p:nvSpPr>
            <p:cNvPr id="20" name="AutoShape 23"/>
            <p:cNvSpPr>
              <a:spLocks noChangeArrowheads="1"/>
            </p:cNvSpPr>
            <p:nvPr/>
          </p:nvSpPr>
          <p:spPr bwMode="auto">
            <a:xfrm>
              <a:off x="1984731" y="2000240"/>
              <a:ext cx="6840000" cy="3543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 algn="l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包含匿名回调函数，自动将返回值设置为匹配元素的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HTML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内容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gray">
            <a:xfrm>
              <a:off x="8576001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1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.load()</a:t>
            </a:r>
            <a:r>
              <a:rPr lang="zh-CN" altLang="en-US" dirty="0" smtClean="0"/>
              <a:t>实现</a:t>
            </a:r>
            <a:r>
              <a:rPr lang="zh-CN" altLang="en-US" dirty="0"/>
              <a:t>异步交互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以上代码等价</a:t>
            </a:r>
            <a:r>
              <a:rPr lang="zh-CN" altLang="en-US" dirty="0" smtClean="0"/>
              <a:t>于</a:t>
            </a:r>
          </a:p>
          <a:p>
            <a:endParaRPr lang="en-US" altLang="zh-CN" dirty="0" smtClean="0"/>
          </a:p>
        </p:txBody>
      </p:sp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804248" y="285728"/>
            <a:ext cx="2160364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smtClean="0"/>
              <a:t>.load()</a:t>
            </a:r>
            <a:r>
              <a:rPr lang="zh-CN" altLang="en-US" dirty="0"/>
              <a:t>用法</a:t>
            </a:r>
          </a:p>
        </p:txBody>
      </p:sp>
      <p:grpSp>
        <p:nvGrpSpPr>
          <p:cNvPr id="14" name="组合 70"/>
          <p:cNvGrpSpPr/>
          <p:nvPr/>
        </p:nvGrpSpPr>
        <p:grpSpPr>
          <a:xfrm>
            <a:off x="96806" y="871385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1142976" y="3186959"/>
            <a:ext cx="6286544" cy="10341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$.get</a:t>
            </a:r>
            <a:r>
              <a:rPr lang="en-US" altLang="zh-CN" b="1" kern="0" dirty="0" smtClean="0"/>
              <a:t>(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, data</a:t>
            </a:r>
            <a:r>
              <a:rPr lang="en-US" altLang="zh-CN" b="1" kern="0" dirty="0"/>
              <a:t>, 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function( </a:t>
            </a:r>
            <a:r>
              <a:rPr lang="en-US" altLang="zh-CN" b="1" kern="0" dirty="0" err="1" smtClean="0">
                <a:solidFill>
                  <a:srgbClr val="FF0000"/>
                </a:solidFill>
              </a:rPr>
              <a:t>responseText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 ) </a:t>
            </a:r>
            <a:r>
              <a:rPr lang="en-US" altLang="zh-CN" b="1" kern="0" dirty="0">
                <a:solidFill>
                  <a:srgbClr val="FF0000"/>
                </a:solidFill>
              </a:rPr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</a:t>
            </a:r>
            <a:r>
              <a:rPr lang="en-US" altLang="zh-CN" b="1" kern="0" dirty="0" smtClean="0">
                <a:solidFill>
                  <a:srgbClr val="0070C0"/>
                </a:solidFill>
              </a:rPr>
              <a:t>$( "#</a:t>
            </a:r>
            <a:r>
              <a:rPr lang="en-US" altLang="zh-CN" b="1" kern="0" dirty="0" err="1" smtClean="0">
                <a:solidFill>
                  <a:srgbClr val="0070C0"/>
                </a:solidFill>
              </a:rPr>
              <a:t>opt_area</a:t>
            </a:r>
            <a:r>
              <a:rPr lang="en-US" altLang="zh-CN" b="1" kern="0" dirty="0" smtClean="0">
                <a:solidFill>
                  <a:srgbClr val="0070C0"/>
                </a:solidFill>
              </a:rPr>
              <a:t>&gt;</a:t>
            </a:r>
            <a:r>
              <a:rPr lang="en-US" altLang="zh-CN" b="1" kern="0" dirty="0" err="1" smtClean="0">
                <a:solidFill>
                  <a:srgbClr val="0070C0"/>
                </a:solidFill>
              </a:rPr>
              <a:t>ul</a:t>
            </a:r>
            <a:r>
              <a:rPr lang="en-US" altLang="zh-CN" b="1" kern="0" dirty="0" smtClean="0">
                <a:solidFill>
                  <a:srgbClr val="0070C0"/>
                </a:solidFill>
              </a:rPr>
              <a:t>" </a:t>
            </a:r>
            <a:r>
              <a:rPr lang="en-US" altLang="zh-CN" b="1" kern="0" dirty="0">
                <a:solidFill>
                  <a:srgbClr val="0070C0"/>
                </a:solidFill>
              </a:rPr>
              <a:t>)</a:t>
            </a:r>
            <a:r>
              <a:rPr lang="en-US" altLang="zh-CN" b="1" kern="0" dirty="0">
                <a:solidFill>
                  <a:srgbClr val="FF0000"/>
                </a:solidFill>
              </a:rPr>
              <a:t>.html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( </a:t>
            </a:r>
            <a:r>
              <a:rPr lang="en-US" altLang="zh-CN" b="1" kern="0" dirty="0" err="1" smtClean="0">
                <a:solidFill>
                  <a:srgbClr val="FF0000"/>
                </a:solidFill>
              </a:rPr>
              <a:t>responseText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 )</a:t>
            </a:r>
            <a:r>
              <a:rPr lang="en-US" altLang="zh-CN" b="1" kern="0" dirty="0" smtClean="0"/>
              <a:t>;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>
                <a:solidFill>
                  <a:srgbClr val="FF0000"/>
                </a:solidFill>
              </a:rPr>
              <a:t>}</a:t>
            </a:r>
            <a:r>
              <a:rPr lang="en-US" altLang="zh-CN" b="1" kern="0" dirty="0" smtClean="0"/>
              <a:t> );</a:t>
            </a:r>
            <a:endParaRPr lang="en-US" altLang="zh-CN" b="1" kern="0" dirty="0"/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1142976" y="1835532"/>
            <a:ext cx="6286544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>
                <a:solidFill>
                  <a:srgbClr val="0070C0"/>
                </a:solidFill>
              </a:rPr>
              <a:t>$( "#</a:t>
            </a:r>
            <a:r>
              <a:rPr lang="en-US" altLang="zh-CN" b="1" kern="0" dirty="0" err="1" smtClean="0">
                <a:solidFill>
                  <a:srgbClr val="0070C0"/>
                </a:solidFill>
              </a:rPr>
              <a:t>opt_area</a:t>
            </a:r>
            <a:r>
              <a:rPr lang="en-US" altLang="zh-CN" b="1" kern="0" dirty="0" smtClean="0">
                <a:solidFill>
                  <a:srgbClr val="0070C0"/>
                </a:solidFill>
              </a:rPr>
              <a:t>&gt;</a:t>
            </a:r>
            <a:r>
              <a:rPr lang="en-US" altLang="zh-CN" b="1" kern="0" dirty="0" err="1" smtClean="0">
                <a:solidFill>
                  <a:srgbClr val="0070C0"/>
                </a:solidFill>
              </a:rPr>
              <a:t>ul</a:t>
            </a:r>
            <a:r>
              <a:rPr lang="en-US" altLang="zh-CN" b="1" kern="0" dirty="0" smtClean="0">
                <a:solidFill>
                  <a:srgbClr val="0070C0"/>
                </a:solidFill>
              </a:rPr>
              <a:t>" )</a:t>
            </a:r>
            <a:r>
              <a:rPr lang="en-US" altLang="zh-CN" b="1" kern="0" dirty="0" smtClean="0"/>
              <a:t>.load(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, data );</a:t>
            </a:r>
            <a:endParaRPr lang="en-US" altLang="zh-CN" b="1" kern="0" dirty="0"/>
          </a:p>
        </p:txBody>
      </p:sp>
      <p:grpSp>
        <p:nvGrpSpPr>
          <p:cNvPr id="20" name="组合 14"/>
          <p:cNvGrpSpPr>
            <a:grpSpLocks/>
          </p:cNvGrpSpPr>
          <p:nvPr/>
        </p:nvGrpSpPr>
        <p:grpSpPr bwMode="auto">
          <a:xfrm>
            <a:off x="1866581" y="6117031"/>
            <a:ext cx="5399519" cy="624337"/>
            <a:chOff x="3005489" y="5143512"/>
            <a:chExt cx="5399557" cy="624341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027207" y="5143512"/>
              <a:ext cx="616098" cy="624340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3" y="5143513"/>
              <a:ext cx="4690303" cy="624340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5489" y="5183072"/>
              <a:ext cx="709256" cy="496537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747292" y="5183073"/>
              <a:ext cx="4657754" cy="58477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.load()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为管理员页面加载服务器生成的新闻列表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57379" y="4653136"/>
            <a:ext cx="7575061" cy="534522"/>
            <a:chOff x="1230567" y="1820058"/>
            <a:chExt cx="7575061" cy="534522"/>
          </a:xfrm>
        </p:grpSpPr>
        <p:sp>
          <p:nvSpPr>
            <p:cNvPr id="36" name="AutoShape 23"/>
            <p:cNvSpPr>
              <a:spLocks noChangeArrowheads="1"/>
            </p:cNvSpPr>
            <p:nvPr/>
          </p:nvSpPr>
          <p:spPr bwMode="auto">
            <a:xfrm>
              <a:off x="1230567" y="2000240"/>
              <a:ext cx="7413400" cy="3543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 algn="l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默认使用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GET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方式请求，除非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data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参数是一个对象，则使用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POST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方式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AutoShape 4"/>
            <p:cNvSpPr>
              <a:spLocks noChangeArrowheads="1"/>
            </p:cNvSpPr>
            <p:nvPr/>
          </p:nvSpPr>
          <p:spPr bwMode="gray">
            <a:xfrm>
              <a:off x="8421743" y="1820058"/>
              <a:ext cx="38388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28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1979712" y="70285"/>
            <a:ext cx="6984902" cy="95410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.load()</a:t>
            </a:r>
            <a:r>
              <a:rPr lang="zh-CN" altLang="en-US" dirty="0" smtClean="0"/>
              <a:t>方法</a:t>
            </a:r>
            <a:r>
              <a:rPr lang="zh-CN" altLang="en-US" dirty="0"/>
              <a:t>为</a:t>
            </a:r>
            <a:r>
              <a:rPr lang="zh-CN" altLang="en-US" dirty="0" smtClean="0"/>
              <a:t>管理员</a:t>
            </a:r>
            <a:r>
              <a:rPr lang="zh-CN" altLang="en-US" dirty="0"/>
              <a:t>页面</a:t>
            </a:r>
            <a:r>
              <a:rPr lang="zh-CN" altLang="en-US" dirty="0" smtClean="0"/>
              <a:t>加载服务器生成的主题列表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002184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在管理员页面点击“编辑主题”链接时，以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方式获取主题列表，以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格式返回结果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.load()</a:t>
            </a:r>
            <a:r>
              <a:rPr lang="zh-CN" altLang="en-US" dirty="0" smtClean="0"/>
              <a:t>方法</a:t>
            </a:r>
            <a:r>
              <a:rPr lang="zh-CN" altLang="en-US" dirty="0"/>
              <a:t>实现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20" y="1363755"/>
            <a:ext cx="2675735" cy="4729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339752" y="5301208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66"/>
          <p:cNvGrpSpPr/>
          <p:nvPr/>
        </p:nvGrpSpPr>
        <p:grpSpPr>
          <a:xfrm>
            <a:off x="96806" y="857232"/>
            <a:ext cx="928694" cy="40635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48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1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6376" y="285728"/>
            <a:ext cx="1008236" cy="523220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提供的实现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$.get()</a:t>
            </a:r>
          </a:p>
          <a:p>
            <a:pPr lvl="1"/>
            <a:r>
              <a:rPr lang="en-US" altLang="zh-CN" dirty="0" smtClean="0"/>
              <a:t>$.post()</a:t>
            </a:r>
          </a:p>
          <a:p>
            <a:pPr lvl="1"/>
            <a:r>
              <a:rPr lang="en-US" altLang="zh-CN" dirty="0" smtClean="0"/>
              <a:t>$.</a:t>
            </a:r>
            <a:r>
              <a:rPr lang="en-US" altLang="zh-CN" dirty="0" err="1" smtClean="0"/>
              <a:t>getJSON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.load()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5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158794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 smtClean="0">
                <a:cs typeface="+mn-cs"/>
              </a:rPr>
              <a:t>点击</a:t>
            </a:r>
            <a:r>
              <a:rPr lang="zh-CN" altLang="en-US" sz="2600" dirty="0">
                <a:cs typeface="+mn-cs"/>
              </a:rPr>
              <a:t>“发表”按钮，以</a:t>
            </a:r>
            <a:r>
              <a:rPr lang="en-US" altLang="zh-CN" sz="2600" dirty="0">
                <a:cs typeface="+mn-cs"/>
              </a:rPr>
              <a:t>Ajax</a:t>
            </a:r>
            <a:r>
              <a:rPr lang="zh-CN" altLang="en-US" sz="2600" dirty="0">
                <a:cs typeface="+mn-cs"/>
              </a:rPr>
              <a:t>方式提交评论请求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>
                <a:cs typeface="+mn-cs"/>
              </a:rPr>
              <a:t>服务器执行相关功能并反馈结果，无需跳转至新闻查询功能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>
                <a:cs typeface="+mn-cs"/>
              </a:rPr>
              <a:t>若评论发表成功</a:t>
            </a:r>
            <a:r>
              <a:rPr lang="zh-CN" altLang="en-US" sz="2600" dirty="0" smtClean="0">
                <a:cs typeface="+mn-cs"/>
              </a:rPr>
              <a:t>，</a:t>
            </a:r>
            <a:endParaRPr lang="en-US" altLang="zh-CN" sz="2600" dirty="0">
              <a:cs typeface="+mn-cs"/>
            </a:endParaRPr>
          </a:p>
          <a:p>
            <a:pPr marL="0" lvl="1" indent="365125">
              <a:buNone/>
            </a:pPr>
            <a:r>
              <a:rPr lang="zh-CN" altLang="en-US" sz="2600" dirty="0" smtClean="0">
                <a:cs typeface="+mn-cs"/>
              </a:rPr>
              <a:t>通过</a:t>
            </a:r>
            <a:r>
              <a:rPr lang="en-US" altLang="zh-CN" sz="2600" dirty="0">
                <a:cs typeface="+mn-cs"/>
              </a:rPr>
              <a:t>DOM</a:t>
            </a:r>
            <a:r>
              <a:rPr lang="zh-CN" altLang="en-US" sz="2600" dirty="0">
                <a:cs typeface="+mn-cs"/>
              </a:rPr>
              <a:t>操作将该</a:t>
            </a:r>
            <a:endParaRPr lang="en-US" altLang="zh-CN" sz="2600" dirty="0">
              <a:cs typeface="+mn-cs"/>
            </a:endParaRPr>
          </a:p>
          <a:p>
            <a:pPr marL="0" lvl="1" indent="365125">
              <a:buNone/>
            </a:pPr>
            <a:r>
              <a:rPr lang="zh-CN" altLang="en-US" sz="2600" dirty="0">
                <a:cs typeface="+mn-cs"/>
              </a:rPr>
              <a:t>评论添加到评论列</a:t>
            </a:r>
            <a:endParaRPr lang="en-US" altLang="zh-CN" sz="2600" dirty="0">
              <a:cs typeface="+mn-cs"/>
            </a:endParaRPr>
          </a:p>
          <a:p>
            <a:pPr marL="0" lvl="1" indent="365125">
              <a:buNone/>
            </a:pPr>
            <a:r>
              <a:rPr lang="zh-CN" altLang="en-US" sz="2600" dirty="0">
                <a:cs typeface="+mn-cs"/>
              </a:rPr>
              <a:t>表顶端，否则提示</a:t>
            </a:r>
            <a:endParaRPr lang="en-US" altLang="zh-CN" sz="2600" dirty="0">
              <a:cs typeface="+mn-cs"/>
            </a:endParaRPr>
          </a:p>
          <a:p>
            <a:pPr marL="0" lvl="1" indent="365125">
              <a:buNone/>
            </a:pPr>
            <a:r>
              <a:rPr lang="zh-CN" altLang="en-US" sz="2600" dirty="0" smtClean="0">
                <a:cs typeface="+mn-cs"/>
              </a:rPr>
              <a:t>错误信息</a:t>
            </a:r>
            <a:endParaRPr lang="en-US" altLang="zh-CN" sz="2600" dirty="0" smtClean="0">
              <a:cs typeface="+mn-cs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285728"/>
            <a:ext cx="482466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 smtClean="0"/>
              <a:t>基于表单数据的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9952" y="2276872"/>
            <a:ext cx="3960440" cy="33160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454938"/>
          </a:xfrm>
        </p:spPr>
        <p:txBody>
          <a:bodyPr/>
          <a:lstStyle/>
          <a:p>
            <a:r>
              <a:rPr lang="zh-CN" altLang="en-US" dirty="0"/>
              <a:t>需要发送表单数据时，提取表单元素的值并构造成合适的数据格式是件很烦琐的</a:t>
            </a:r>
            <a:r>
              <a:rPr lang="zh-CN" altLang="en-US" dirty="0" smtClean="0"/>
              <a:t>事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提供的方法简化处理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</a:t>
            </a:r>
            <a:r>
              <a:rPr lang="en-US" altLang="zh-CN" dirty="0" err="1" smtClean="0"/>
              <a:t>serializeArray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$.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285728"/>
            <a:ext cx="482466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/>
              <a:t>基于表单数据的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  <a:r>
              <a:rPr lang="en-US" altLang="zh-CN" dirty="0" smtClean="0"/>
              <a:t>2-2 </a:t>
            </a:r>
            <a:endParaRPr lang="zh-CN" altLang="en-US" dirty="0"/>
          </a:p>
        </p:txBody>
      </p:sp>
      <p:grpSp>
        <p:nvGrpSpPr>
          <p:cNvPr id="8" name="组合 72"/>
          <p:cNvGrpSpPr/>
          <p:nvPr/>
        </p:nvGrpSpPr>
        <p:grpSpPr>
          <a:xfrm>
            <a:off x="841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69"/>
          <p:cNvGrpSpPr/>
          <p:nvPr/>
        </p:nvGrpSpPr>
        <p:grpSpPr>
          <a:xfrm>
            <a:off x="96806" y="2117921"/>
            <a:ext cx="1000132" cy="446983"/>
            <a:chOff x="1000100" y="3235185"/>
            <a:chExt cx="1000132" cy="446983"/>
          </a:xfrm>
        </p:grpSpPr>
        <p:pic>
          <p:nvPicPr>
            <p:cNvPr id="1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24888"/>
            <a:ext cx="7645398" cy="5516480"/>
          </a:xfrm>
        </p:spPr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请求与普通请求有何不同？</a:t>
            </a:r>
            <a:endParaRPr lang="zh-CN" altLang="en-US" dirty="0"/>
          </a:p>
          <a:p>
            <a:r>
              <a:rPr lang="zh-CN" altLang="en-US" dirty="0" smtClean="0"/>
              <a:t>原生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包含哪些步骤？</a:t>
            </a:r>
            <a:endParaRPr lang="zh-CN" altLang="en-US" dirty="0"/>
          </a:p>
          <a:p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方法的主要参数有哪些？</a:t>
            </a:r>
            <a:endParaRPr lang="zh-CN" altLang="en-US" dirty="0"/>
          </a:p>
          <a:p>
            <a:r>
              <a:rPr lang="en-US" altLang="zh-CN" dirty="0" smtClean="0"/>
              <a:t>JSON</a:t>
            </a:r>
            <a:r>
              <a:rPr lang="zh-CN" altLang="en-US" dirty="0"/>
              <a:t>对象如何</a:t>
            </a:r>
            <a:r>
              <a:rPr lang="zh-CN" altLang="en-US" dirty="0" smtClean="0"/>
              <a:t>定义和访问？</a:t>
            </a:r>
            <a:endParaRPr lang="zh-CN" altLang="en-US" dirty="0"/>
          </a:p>
          <a:p>
            <a:endParaRPr lang="en-US" altLang="zh-CN" dirty="0" smtClean="0">
              <a:solidFill>
                <a:srgbClr val="FF3300"/>
              </a:solidFill>
            </a:endParaRPr>
          </a:p>
          <a:p>
            <a:endParaRPr lang="en-US" altLang="zh-CN" dirty="0">
              <a:solidFill>
                <a:srgbClr val="FF3300"/>
              </a:solidFill>
            </a:endParaRPr>
          </a:p>
          <a:p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回顾及作业点评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07504" y="724634"/>
            <a:ext cx="1011983" cy="400110"/>
            <a:chOff x="1488315" y="3214686"/>
            <a:chExt cx="1011983" cy="400110"/>
          </a:xfrm>
        </p:grpSpPr>
        <p:pic>
          <p:nvPicPr>
            <p:cNvPr id="15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回顾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7504" y="4005064"/>
            <a:ext cx="1497897" cy="400110"/>
            <a:chOff x="1004978" y="3857625"/>
            <a:chExt cx="1497897" cy="400110"/>
          </a:xfrm>
        </p:grpSpPr>
        <p:pic>
          <p:nvPicPr>
            <p:cNvPr id="18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检测一组表单元素中的有效控件</a:t>
            </a:r>
          </a:p>
          <a:p>
            <a:pPr lvl="1"/>
            <a:r>
              <a:rPr lang="zh-CN" altLang="en-US" dirty="0"/>
              <a:t>没有被禁用</a:t>
            </a:r>
          </a:p>
          <a:p>
            <a:pPr lvl="1"/>
            <a:r>
              <a:rPr lang="zh-CN" altLang="en-US" dirty="0"/>
              <a:t>必须有</a:t>
            </a:r>
            <a:r>
              <a:rPr lang="en-US" altLang="zh-CN" dirty="0"/>
              <a:t>name</a:t>
            </a:r>
            <a:r>
              <a:rPr lang="zh-CN" altLang="en-US" dirty="0"/>
              <a:t>属性</a:t>
            </a:r>
          </a:p>
          <a:p>
            <a:pPr lvl="1"/>
            <a:r>
              <a:rPr lang="zh-CN" altLang="en-US" dirty="0"/>
              <a:t>选中的</a:t>
            </a:r>
            <a:r>
              <a:rPr lang="en-US" altLang="zh-CN" dirty="0"/>
              <a:t>checkbox</a:t>
            </a:r>
            <a:r>
              <a:rPr lang="zh-CN" altLang="en-US" dirty="0"/>
              <a:t>或</a:t>
            </a:r>
            <a:r>
              <a:rPr lang="en-US" altLang="zh-CN" dirty="0"/>
              <a:t>radio</a:t>
            </a:r>
          </a:p>
          <a:p>
            <a:pPr lvl="1"/>
            <a:r>
              <a:rPr lang="zh-CN" altLang="en-US" dirty="0"/>
              <a:t>触发提交事件的</a:t>
            </a:r>
            <a:r>
              <a:rPr lang="en-US" altLang="zh-CN" dirty="0"/>
              <a:t>submit</a:t>
            </a:r>
            <a:r>
              <a:rPr lang="zh-CN" altLang="en-US" dirty="0"/>
              <a:t>按钮</a:t>
            </a:r>
          </a:p>
          <a:p>
            <a:pPr lvl="1"/>
            <a:r>
              <a:rPr lang="en-US" altLang="zh-CN" dirty="0" smtClean="0"/>
              <a:t>file</a:t>
            </a:r>
            <a:r>
              <a:rPr lang="zh-CN" altLang="en-US" dirty="0"/>
              <a:t>元素不会被序列化</a:t>
            </a:r>
          </a:p>
          <a:p>
            <a:r>
              <a:rPr lang="zh-CN" altLang="en-US" dirty="0"/>
              <a:t>将有效控件序列化为</a:t>
            </a:r>
            <a:r>
              <a:rPr lang="en-US" altLang="zh-CN" dirty="0"/>
              <a:t>JSON</a:t>
            </a:r>
            <a:r>
              <a:rPr lang="zh-CN" altLang="en-US" dirty="0"/>
              <a:t>对象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两个属性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68144" y="285728"/>
            <a:ext cx="309646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/>
              <a:t>.</a:t>
            </a:r>
            <a:r>
              <a:rPr lang="en-US" altLang="zh-CN" dirty="0" err="1"/>
              <a:t>serializeArray</a:t>
            </a:r>
            <a:r>
              <a:rPr lang="en-US" altLang="zh-CN" dirty="0"/>
              <a:t>()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041" y="1340768"/>
            <a:ext cx="2681321" cy="324036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876256" y="285728"/>
            <a:ext cx="2088356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 smtClean="0"/>
              <a:t>$.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24888"/>
            <a:ext cx="8108226" cy="501017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将由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serializeArray</a:t>
            </a:r>
            <a:r>
              <a:rPr lang="en-US" altLang="zh-CN" dirty="0" smtClean="0"/>
              <a:t>()</a:t>
            </a:r>
            <a:r>
              <a:rPr lang="zh-CN" altLang="en-US" dirty="0" smtClean="0"/>
              <a:t>生成的对象数组序列化成请求字符串的形式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50" y="2204864"/>
            <a:ext cx="6299099" cy="525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组合 15"/>
          <p:cNvGrpSpPr>
            <a:grpSpLocks/>
          </p:cNvGrpSpPr>
          <p:nvPr/>
        </p:nvGrpSpPr>
        <p:grpSpPr bwMode="auto">
          <a:xfrm>
            <a:off x="142875" y="2884934"/>
            <a:ext cx="842963" cy="400050"/>
            <a:chOff x="3786182" y="3143248"/>
            <a:chExt cx="843709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经验</a:t>
              </a:r>
            </a:p>
          </p:txBody>
        </p:sp>
        <p:pic>
          <p:nvPicPr>
            <p:cNvPr id="14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/>
          <p:cNvGrpSpPr/>
          <p:nvPr/>
        </p:nvGrpSpPr>
        <p:grpSpPr>
          <a:xfrm>
            <a:off x="1038564" y="3357315"/>
            <a:ext cx="7109991" cy="1655860"/>
            <a:chOff x="1695637" y="1802040"/>
            <a:chExt cx="7109991" cy="1655860"/>
          </a:xfrm>
        </p:grpSpPr>
        <p:sp>
          <p:nvSpPr>
            <p:cNvPr id="16" name="AutoShape 23"/>
            <p:cNvSpPr>
              <a:spLocks noChangeArrowheads="1"/>
            </p:cNvSpPr>
            <p:nvPr/>
          </p:nvSpPr>
          <p:spPr bwMode="auto">
            <a:xfrm>
              <a:off x="1695637" y="2000239"/>
              <a:ext cx="6948329" cy="1457661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tIns="0" bIns="0" anchor="ctr"/>
            <a:lstStyle/>
            <a:p>
              <a:pPr algn="l"/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还提供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了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.serialize()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方法。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.serialize()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内部使用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$.</a:t>
              </a:r>
              <a:r>
                <a:rPr lang="en-US" altLang="zh-CN" b="1" dirty="0" err="1" smtClean="0">
                  <a:latin typeface="微软雅黑" pitchFamily="34" charset="-122"/>
                  <a:ea typeface="微软雅黑" pitchFamily="34" charset="-122"/>
                </a:rPr>
                <a:t>param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对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b="1" dirty="0" err="1" smtClean="0">
                  <a:latin typeface="微软雅黑" pitchFamily="34" charset="-122"/>
                  <a:ea typeface="微软雅黑" pitchFamily="34" charset="-122"/>
                </a:rPr>
                <a:t>serializeArray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做了一个简单包装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。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不需要中间环节时，可以更简便地完成表单数据的序列化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AutoShape 4"/>
            <p:cNvSpPr>
              <a:spLocks noChangeArrowheads="1"/>
            </p:cNvSpPr>
            <p:nvPr/>
          </p:nvSpPr>
          <p:spPr bwMode="gray">
            <a:xfrm>
              <a:off x="8421743" y="1802040"/>
              <a:ext cx="383885" cy="39639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grpSp>
        <p:nvGrpSpPr>
          <p:cNvPr id="18" name="组合 14"/>
          <p:cNvGrpSpPr>
            <a:grpSpLocks/>
          </p:cNvGrpSpPr>
          <p:nvPr/>
        </p:nvGrpSpPr>
        <p:grpSpPr bwMode="auto">
          <a:xfrm>
            <a:off x="1907704" y="6143625"/>
            <a:ext cx="5310337" cy="428625"/>
            <a:chOff x="3143240" y="5143512"/>
            <a:chExt cx="5310374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3" y="5143512"/>
              <a:ext cx="4738871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845069" y="5187960"/>
              <a:ext cx="446952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：实现无刷新的新闻评论功能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238914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点击“发表”按钮，以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方式提交评论请求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服务器执行相关功能并反馈结果，无需跳转至新闻查询功能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若评论发表成功，</a:t>
            </a:r>
            <a:endParaRPr lang="en-US" altLang="zh-CN" dirty="0"/>
          </a:p>
          <a:p>
            <a:pPr marL="717550" lvl="1" indent="0"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操作将该</a:t>
            </a:r>
            <a:endParaRPr lang="en-US" altLang="zh-CN" dirty="0" smtClean="0"/>
          </a:p>
          <a:p>
            <a:pPr marL="717550" lvl="1" indent="0">
              <a:buNone/>
            </a:pPr>
            <a:r>
              <a:rPr lang="zh-CN" altLang="en-US" dirty="0" smtClean="0"/>
              <a:t>评论添加到评论列</a:t>
            </a:r>
            <a:endParaRPr lang="en-US" altLang="zh-CN" dirty="0" smtClean="0"/>
          </a:p>
          <a:p>
            <a:pPr marL="717550" lvl="1" indent="0">
              <a:buNone/>
            </a:pPr>
            <a:r>
              <a:rPr lang="zh-CN" altLang="en-US" dirty="0" smtClean="0"/>
              <a:t>表顶端，否则提示</a:t>
            </a:r>
            <a:endParaRPr lang="en-US" altLang="zh-CN" dirty="0" smtClean="0"/>
          </a:p>
          <a:p>
            <a:pPr marL="717550" lvl="1" indent="0">
              <a:buNone/>
            </a:pPr>
            <a:r>
              <a:rPr lang="zh-CN" altLang="en-US" dirty="0" smtClean="0"/>
              <a:t>错误信息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提供的</a:t>
            </a:r>
            <a:endParaRPr lang="en-US" altLang="zh-CN" dirty="0" smtClean="0"/>
          </a:p>
          <a:p>
            <a:pPr marL="717550" lvl="1" indent="0">
              <a:buNone/>
            </a:pPr>
            <a:r>
              <a:rPr lang="zh-CN" altLang="en-US" dirty="0"/>
              <a:t>方法序列化表单</a:t>
            </a:r>
            <a:endParaRPr lang="en-US" altLang="zh-CN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707904" y="70285"/>
            <a:ext cx="5256708" cy="95410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实现</a:t>
            </a:r>
            <a:r>
              <a:rPr lang="zh-CN" altLang="en-US" dirty="0"/>
              <a:t>无刷新的新闻评论功能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7984" y="2708921"/>
            <a:ext cx="3960440" cy="33160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178968" y="6165304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66"/>
          <p:cNvGrpSpPr/>
          <p:nvPr/>
        </p:nvGrpSpPr>
        <p:grpSpPr>
          <a:xfrm>
            <a:off x="96806" y="857232"/>
            <a:ext cx="928694" cy="40635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4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87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7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aw.githubusercontent.com/alibaba/fastjson/master/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448" y="388386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28" name="Rectangle 16"/>
          <p:cNvSpPr>
            <a:spLocks noGrp="1" noChangeArrowheads="1"/>
          </p:cNvSpPr>
          <p:nvPr>
            <p:ph type="title"/>
          </p:nvPr>
        </p:nvSpPr>
        <p:spPr>
          <a:xfrm>
            <a:off x="6228184" y="285728"/>
            <a:ext cx="273642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 err="1" smtClean="0"/>
              <a:t>FastJSON</a:t>
            </a:r>
            <a:r>
              <a:rPr lang="zh-CN" altLang="en-US" dirty="0" smtClean="0"/>
              <a:t>简介</a:t>
            </a:r>
            <a:endParaRPr lang="en-US" altLang="zh-CN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7964210" cy="5143536"/>
          </a:xfrm>
        </p:spPr>
        <p:txBody>
          <a:bodyPr/>
          <a:lstStyle/>
          <a:p>
            <a:r>
              <a:rPr lang="zh-CN" altLang="en-US" dirty="0" smtClean="0"/>
              <a:t>随着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的广泛使用，在服务器端生成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字符串成了一件麻烦的工作，效率低且易出错</a:t>
            </a:r>
            <a:endParaRPr lang="en-US" altLang="zh-CN" dirty="0" smtClean="0"/>
          </a:p>
          <a:p>
            <a:r>
              <a:rPr lang="en-US" altLang="zh-CN" dirty="0" err="1" smtClean="0"/>
              <a:t>FastJSON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一个性能很好的、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解析器和生成器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对象序列化成</a:t>
            </a:r>
            <a:r>
              <a:rPr lang="en-US" altLang="zh-CN" dirty="0" smtClean="0">
                <a:solidFill>
                  <a:srgbClr val="FF0000"/>
                </a:solidFill>
              </a:rPr>
              <a:t>JSON</a:t>
            </a:r>
            <a:r>
              <a:rPr lang="zh-CN" altLang="en-US" dirty="0" smtClean="0">
                <a:solidFill>
                  <a:srgbClr val="FF0000"/>
                </a:solidFill>
              </a:rPr>
              <a:t>字符串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字符串反序列化得到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en-US" altLang="zh-CN" sz="2600" dirty="0">
                <a:cs typeface="+mn-cs"/>
              </a:rPr>
              <a:t>https://github.com/alibaba/fastjson/releases</a:t>
            </a:r>
            <a:endParaRPr lang="zh-CN" altLang="en-US" sz="2600" dirty="0">
              <a:cs typeface="+mn-cs"/>
            </a:endParaRPr>
          </a:p>
        </p:txBody>
      </p:sp>
      <p:grpSp>
        <p:nvGrpSpPr>
          <p:cNvPr id="16" name="组合 72"/>
          <p:cNvGrpSpPr/>
          <p:nvPr/>
        </p:nvGrpSpPr>
        <p:grpSpPr>
          <a:xfrm>
            <a:off x="84106" y="857232"/>
            <a:ext cx="986586" cy="422603"/>
            <a:chOff x="1000100" y="1173499"/>
            <a:chExt cx="986586" cy="422603"/>
          </a:xfrm>
        </p:grpSpPr>
        <p:pic>
          <p:nvPicPr>
            <p:cNvPr id="1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5652120" y="285728"/>
            <a:ext cx="331249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/>
              <a:t>FastJSON</a:t>
            </a:r>
            <a:r>
              <a:rPr lang="en-US" altLang="zh-CN" dirty="0" smtClean="0"/>
              <a:t> API 3-1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入口类：</a:t>
            </a:r>
            <a:r>
              <a:rPr lang="en-US" altLang="zh-CN" dirty="0" err="1" smtClean="0"/>
              <a:t>com.alibaba.fastjson.JSON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9249"/>
              </p:ext>
            </p:extLst>
          </p:nvPr>
        </p:nvGraphicFramePr>
        <p:xfrm>
          <a:off x="647564" y="1845768"/>
          <a:ext cx="7812868" cy="454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532"/>
                <a:gridCol w="3024336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方      法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public static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   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toJSONString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( Object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将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Java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对象序列化成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JSON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字符串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public static String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toJSONString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Object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,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boolean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prettyFormat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)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prettyFormat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为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true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时生成带格式的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JSON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字符串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public static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toJSONString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( Object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     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SerializerFeature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… features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可以通过参数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features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指定更多序列化规则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public static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toJSONStringWithDateFormat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       Object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, String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dateFormat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SerializerFeature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… features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可以通过参数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dateFormat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指定日期类型的输出格式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5652120" y="285728"/>
            <a:ext cx="331249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/>
              <a:t>FastJSON</a:t>
            </a:r>
            <a:r>
              <a:rPr lang="en-US" altLang="zh-CN" dirty="0" smtClean="0"/>
              <a:t> API 3-2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8036218" cy="5143536"/>
          </a:xfrm>
        </p:spPr>
        <p:txBody>
          <a:bodyPr/>
          <a:lstStyle/>
          <a:p>
            <a:r>
              <a:rPr lang="zh-CN" altLang="en-US" dirty="0"/>
              <a:t>枚举</a:t>
            </a:r>
            <a:r>
              <a:rPr lang="zh-CN" altLang="en-US" dirty="0" smtClean="0"/>
              <a:t>类型 </a:t>
            </a:r>
            <a:r>
              <a:rPr lang="en-US" altLang="zh-CN" dirty="0" err="1" smtClean="0"/>
              <a:t>SerializerFeature</a:t>
            </a:r>
            <a:r>
              <a:rPr lang="en-US" altLang="zh-CN" dirty="0"/>
              <a:t> </a:t>
            </a:r>
            <a:r>
              <a:rPr lang="zh-CN" altLang="en-US" dirty="0" smtClean="0"/>
              <a:t>定义了多种序列化属性</a:t>
            </a:r>
            <a:endParaRPr lang="zh-CN" altLang="en-US" dirty="0"/>
          </a:p>
        </p:txBody>
      </p:sp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27416"/>
              </p:ext>
            </p:extLst>
          </p:nvPr>
        </p:nvGraphicFramePr>
        <p:xfrm>
          <a:off x="647564" y="1844824"/>
          <a:ext cx="7848872" cy="446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364"/>
                <a:gridCol w="4572508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枚 举 值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QuoteFieldNames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为字段名加双引号，默认即使用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WriteMapNullValue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输出值为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null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的字段，默认不输出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WriteNullListAsEmpty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将值为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null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List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字段输出为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[ ]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WriteNullStringAsEmpty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将值为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null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String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字段输出为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</a:rPr>
                        <a:t>“”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WriteNullNumberAsZero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将值为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null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的数值字段输出为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WriteNullBooleanAsFalse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将值为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null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Boolean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字段输出为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false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SkipTransientField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忽略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transient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字段，默认即忽略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PrettyFormat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格式化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JSON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字符串，默认不格式化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7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5652120" y="285728"/>
            <a:ext cx="3312493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/>
              <a:t>FastJSON</a:t>
            </a:r>
            <a:r>
              <a:rPr lang="en-US" altLang="zh-CN" dirty="0"/>
              <a:t> API </a:t>
            </a:r>
            <a:r>
              <a:rPr lang="en-US" altLang="zh-CN" dirty="0" smtClean="0"/>
              <a:t>3-3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20194" cy="5143536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FastJSON</a:t>
            </a:r>
            <a:r>
              <a:rPr lang="zh-CN" altLang="en-US" dirty="0" smtClean="0"/>
              <a:t>改造管理员首页获取新闻列表功能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620" y="3672359"/>
            <a:ext cx="6048672" cy="2781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70"/>
          <p:cNvGrpSpPr/>
          <p:nvPr/>
        </p:nvGrpSpPr>
        <p:grpSpPr>
          <a:xfrm>
            <a:off x="84106" y="857232"/>
            <a:ext cx="1000132" cy="414475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1043608" y="1370033"/>
            <a:ext cx="7344816" cy="1698927"/>
          </a:xfrm>
          <a:prstGeom prst="roundRect">
            <a:avLst>
              <a:gd name="adj" fmla="val 154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// </a:t>
            </a:r>
            <a:r>
              <a:rPr lang="zh-CN" altLang="en-US" b="1" kern="0" dirty="0" smtClean="0"/>
              <a:t>包含值为 </a:t>
            </a:r>
            <a:r>
              <a:rPr lang="en-US" altLang="zh-CN" b="1" kern="0" dirty="0" smtClean="0"/>
              <a:t>null </a:t>
            </a:r>
            <a:r>
              <a:rPr lang="zh-CN" altLang="en-US" b="1" kern="0" dirty="0" smtClean="0"/>
              <a:t>的字段，数值为 </a:t>
            </a:r>
            <a:r>
              <a:rPr lang="en-US" altLang="zh-CN" b="1" kern="0" dirty="0" smtClean="0"/>
              <a:t>null  </a:t>
            </a:r>
            <a:r>
              <a:rPr lang="zh-CN" altLang="en-US" b="1" kern="0" dirty="0" smtClean="0"/>
              <a:t>输出</a:t>
            </a:r>
            <a:r>
              <a:rPr lang="en-US" altLang="zh-CN" b="1" kern="0" dirty="0" smtClean="0"/>
              <a:t>0</a:t>
            </a:r>
            <a:r>
              <a:rPr lang="zh-CN" altLang="en-US" b="1" kern="0" dirty="0" smtClean="0"/>
              <a:t>，</a:t>
            </a:r>
            <a:r>
              <a:rPr lang="en-US" altLang="zh-CN" b="1" kern="0" dirty="0" smtClean="0"/>
              <a:t>String </a:t>
            </a:r>
            <a:r>
              <a:rPr lang="zh-CN" altLang="en-US" b="1" kern="0" dirty="0" smtClean="0"/>
              <a:t>为 </a:t>
            </a:r>
            <a:r>
              <a:rPr lang="en-US" altLang="zh-CN" b="1" kern="0" dirty="0" smtClean="0"/>
              <a:t>null </a:t>
            </a:r>
            <a:r>
              <a:rPr lang="zh-CN" altLang="en-US" b="1" kern="0" dirty="0" smtClean="0"/>
              <a:t>输出</a:t>
            </a:r>
            <a:r>
              <a:rPr lang="zh-CN" altLang="en-US" b="1" dirty="0">
                <a:ea typeface="微软雅黑" pitchFamily="34" charset="-122"/>
              </a:rPr>
              <a:t>“”</a:t>
            </a:r>
            <a:endParaRPr lang="en-US" altLang="zh-CN" b="1" kern="0" dirty="0" smtClean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String  </a:t>
            </a:r>
            <a:r>
              <a:rPr lang="en-US" altLang="zh-CN" b="1" kern="0" dirty="0" err="1" smtClean="0"/>
              <a:t>strJSON</a:t>
            </a:r>
            <a:r>
              <a:rPr lang="en-US" altLang="zh-CN" b="1" kern="0" dirty="0" smtClean="0"/>
              <a:t> = </a:t>
            </a:r>
            <a:r>
              <a:rPr lang="en-US" altLang="zh-CN" b="1" kern="0" dirty="0" err="1" smtClean="0"/>
              <a:t>JSON.toJSONString</a:t>
            </a:r>
            <a:r>
              <a:rPr lang="en-US" altLang="zh-CN" b="1" kern="0" dirty="0" smtClean="0"/>
              <a:t> ( </a:t>
            </a:r>
            <a:r>
              <a:rPr lang="en-US" altLang="zh-CN" b="1" kern="0" dirty="0" err="1" smtClean="0"/>
              <a:t>javaObject</a:t>
            </a:r>
            <a:r>
              <a:rPr lang="en-US" altLang="zh-CN" b="1" kern="0" dirty="0" smtClean="0"/>
              <a:t>,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                                     </a:t>
            </a:r>
            <a:r>
              <a:rPr lang="en-US" altLang="zh-CN" b="1" kern="0" dirty="0" err="1" smtClean="0"/>
              <a:t>SerializerFeature.WriteMapNullValue</a:t>
            </a:r>
            <a:r>
              <a:rPr lang="en-US" altLang="zh-CN" b="1" kern="0" dirty="0" smtClean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                                     </a:t>
            </a:r>
            <a:r>
              <a:rPr lang="en-US" altLang="zh-CN" b="1" kern="0" dirty="0" err="1" smtClean="0"/>
              <a:t>SerializerFeature.WriteNullNumberAsZero</a:t>
            </a:r>
            <a:r>
              <a:rPr lang="en-US" altLang="zh-CN" b="1" kern="0" dirty="0" smtClean="0"/>
              <a:t>,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                                     </a:t>
            </a:r>
            <a:r>
              <a:rPr lang="en-US" altLang="zh-CN" b="1" kern="0" dirty="0" err="1" smtClean="0"/>
              <a:t>SerializerFeature.WriteNullStringAsEmpty</a:t>
            </a:r>
            <a:r>
              <a:rPr lang="en-US" altLang="zh-CN" b="1" kern="0" dirty="0" smtClean="0"/>
              <a:t> );</a:t>
            </a:r>
          </a:p>
        </p:txBody>
      </p: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2074196" y="6117031"/>
            <a:ext cx="5399519" cy="624337"/>
            <a:chOff x="3005489" y="5143512"/>
            <a:chExt cx="5399557" cy="624341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027207" y="5143512"/>
              <a:ext cx="616098" cy="624340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3" y="5143513"/>
              <a:ext cx="4690303" cy="624340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5489" y="5183072"/>
              <a:ext cx="709256" cy="496537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747292" y="5183073"/>
              <a:ext cx="4657754" cy="58477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fastjson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改造管理员页面加载新闻列表功能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59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2699792" y="70285"/>
            <a:ext cx="6264821" cy="95410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FastJSON</a:t>
            </a:r>
            <a:r>
              <a:rPr lang="zh-CN" altLang="en-US" dirty="0" smtClean="0"/>
              <a:t>改造管理员页面加载主题列表功能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5002184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在管理员页面点击“编辑主题”链接时，以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方式获取主题列表，以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格式返回结果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FastJSON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格式的响应字符串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20" y="1363755"/>
            <a:ext cx="2675735" cy="4729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339752" y="5301208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66"/>
          <p:cNvGrpSpPr/>
          <p:nvPr/>
        </p:nvGrpSpPr>
        <p:grpSpPr>
          <a:xfrm>
            <a:off x="96806" y="857232"/>
            <a:ext cx="928694" cy="40635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49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4037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403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404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404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404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使用更多方法实现用户名和邮箱验证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内容的响应实现新闻和主题列表</a:t>
            </a:r>
            <a:endParaRPr lang="en-US" altLang="zh-CN" dirty="0" smtClean="0"/>
          </a:p>
          <a:p>
            <a:r>
              <a:rPr lang="zh-CN" altLang="en-US" dirty="0" smtClean="0"/>
              <a:t>完成无刷新的新闻评论功能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FastJSON</a:t>
            </a:r>
            <a:r>
              <a:rPr lang="zh-CN" altLang="en-US" dirty="0" smtClean="0"/>
              <a:t>简化服务器编码</a:t>
            </a:r>
            <a:endParaRPr lang="zh-CN" alt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本章任务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不是唯一使用 </a:t>
            </a:r>
            <a:r>
              <a:rPr lang="en-US" altLang="zh-CN" dirty="0" smtClean="0"/>
              <a:t>$ </a:t>
            </a:r>
            <a:r>
              <a:rPr lang="zh-CN" altLang="en-US" dirty="0" smtClean="0"/>
              <a:t>的脚本库，项目中有其他同样使用 </a:t>
            </a:r>
            <a:r>
              <a:rPr lang="en-US" altLang="zh-CN" dirty="0" smtClean="0"/>
              <a:t>$ </a:t>
            </a:r>
            <a:r>
              <a:rPr lang="zh-CN" altLang="en-US" dirty="0" smtClean="0"/>
              <a:t>的脚本库时就会引起冲突</a:t>
            </a:r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让渡</a:t>
            </a:r>
            <a:r>
              <a:rPr lang="en-US" altLang="zh-CN" dirty="0" smtClean="0"/>
              <a:t>$</a:t>
            </a:r>
            <a:r>
              <a:rPr lang="zh-CN" altLang="en-US" dirty="0" smtClean="0"/>
              <a:t>操作符</a:t>
            </a:r>
            <a:r>
              <a:rPr lang="en-US" altLang="zh-CN" dirty="0" smtClean="0"/>
              <a:t>3-1</a:t>
            </a:r>
            <a:endParaRPr lang="en-US" altLang="zh-CN" dirty="0"/>
          </a:p>
        </p:txBody>
      </p:sp>
      <p:grpSp>
        <p:nvGrpSpPr>
          <p:cNvPr id="14" name="组合 70"/>
          <p:cNvGrpSpPr/>
          <p:nvPr/>
        </p:nvGrpSpPr>
        <p:grpSpPr>
          <a:xfrm>
            <a:off x="115484" y="2060848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1043608" y="2559871"/>
            <a:ext cx="7100292" cy="2363724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en-US" b="1" kern="0" dirty="0" smtClean="0"/>
              <a:t>// </a:t>
            </a:r>
            <a:r>
              <a:rPr lang="en-US" altLang="zh-CN" b="1" kern="0" dirty="0" smtClean="0"/>
              <a:t>Prototype</a:t>
            </a:r>
            <a:r>
              <a:rPr lang="zh-CN" altLang="en-US" b="1" kern="0" dirty="0" smtClean="0"/>
              <a:t>的 </a:t>
            </a:r>
            <a:r>
              <a:rPr lang="en-US" altLang="zh-CN" b="1" kern="0" dirty="0" smtClean="0"/>
              <a:t>$ </a:t>
            </a:r>
            <a:r>
              <a:rPr lang="zh-CN" altLang="en-US" b="1" kern="0" dirty="0" smtClean="0"/>
              <a:t>会覆盖</a:t>
            </a:r>
            <a:r>
              <a:rPr lang="en-US" altLang="zh-CN" b="1" kern="0" dirty="0" err="1" smtClean="0"/>
              <a:t>jQuery</a:t>
            </a:r>
            <a:r>
              <a:rPr lang="zh-CN" altLang="en-US" b="1" kern="0" dirty="0" smtClean="0"/>
              <a:t>的 </a:t>
            </a:r>
            <a:r>
              <a:rPr lang="en-US" altLang="zh-CN" b="1" kern="0" dirty="0" smtClean="0"/>
              <a:t>$</a:t>
            </a:r>
            <a:endParaRPr lang="pt-BR" altLang="en-US" b="1" kern="0" dirty="0" smtClean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 smtClean="0"/>
              <a:t>&lt;</a:t>
            </a:r>
            <a:r>
              <a:rPr lang="pt-BR" altLang="en-US" b="1" kern="0" dirty="0"/>
              <a:t>script type</a:t>
            </a:r>
            <a:r>
              <a:rPr lang="pt-BR" altLang="en-US" b="1" kern="0" dirty="0" smtClean="0"/>
              <a:t>="text/javascript" </a:t>
            </a:r>
            <a:r>
              <a:rPr lang="pt-BR" altLang="en-US" b="1" kern="0" dirty="0"/>
              <a:t>src</a:t>
            </a:r>
            <a:r>
              <a:rPr lang="pt-BR" altLang="en-US" b="1" kern="0" dirty="0" smtClean="0"/>
              <a:t>="../js/jquery-1.12.4.min.js" /&gt;</a:t>
            </a:r>
            <a:endParaRPr lang="pt-BR" altLang="en-US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&lt;script type="text/javascript" src="../</a:t>
            </a:r>
            <a:r>
              <a:rPr lang="pt-BR" altLang="en-US" b="1" kern="0" dirty="0" smtClean="0"/>
              <a:t>js/</a:t>
            </a:r>
            <a:r>
              <a:rPr lang="en-US" altLang="zh-CN" b="1" kern="0" dirty="0" smtClean="0"/>
              <a:t>prototype</a:t>
            </a:r>
            <a:r>
              <a:rPr lang="pt-BR" altLang="en-US" b="1" kern="0" dirty="0" smtClean="0"/>
              <a:t>.js" /&gt;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 smtClean="0"/>
              <a:t>或者</a:t>
            </a:r>
            <a:endParaRPr lang="en-US" altLang="zh-CN" b="1" kern="0" dirty="0" smtClean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en-US" b="1" kern="0" dirty="0"/>
              <a:t>// </a:t>
            </a:r>
            <a:r>
              <a:rPr lang="en-US" altLang="zh-CN" b="1" kern="0" dirty="0" err="1" smtClean="0"/>
              <a:t>jQuery</a:t>
            </a:r>
            <a:r>
              <a:rPr lang="zh-CN" altLang="en-US" b="1" kern="0" dirty="0" smtClean="0"/>
              <a:t>的 </a:t>
            </a:r>
            <a:r>
              <a:rPr lang="en-US" altLang="zh-CN" b="1" kern="0" dirty="0"/>
              <a:t>$ </a:t>
            </a:r>
            <a:r>
              <a:rPr lang="zh-CN" altLang="en-US" b="1" kern="0" dirty="0"/>
              <a:t>会</a:t>
            </a:r>
            <a:r>
              <a:rPr lang="zh-CN" altLang="en-US" b="1" kern="0" dirty="0" smtClean="0"/>
              <a:t>覆盖</a:t>
            </a:r>
            <a:r>
              <a:rPr lang="en-US" altLang="zh-CN" b="1" kern="0" dirty="0"/>
              <a:t>Prototype</a:t>
            </a:r>
            <a:r>
              <a:rPr lang="zh-CN" altLang="en-US" b="1" kern="0" dirty="0" smtClean="0"/>
              <a:t>的 </a:t>
            </a:r>
            <a:r>
              <a:rPr lang="en-US" altLang="zh-CN" b="1" kern="0" dirty="0"/>
              <a:t>$</a:t>
            </a:r>
            <a:endParaRPr lang="pt-BR" altLang="en-US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/>
              <a:t>&lt;script type="text/javascript" src="../js/</a:t>
            </a:r>
            <a:r>
              <a:rPr lang="en-US" altLang="zh-CN" b="1" kern="0" dirty="0"/>
              <a:t>prototype</a:t>
            </a:r>
            <a:r>
              <a:rPr lang="pt-BR" altLang="en-US" b="1" kern="0" dirty="0" smtClean="0"/>
              <a:t>.js" /&gt;</a:t>
            </a:r>
            <a:endParaRPr lang="pt-BR" altLang="en-US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en-US" b="1" kern="0" dirty="0" smtClean="0"/>
              <a:t>&lt;</a:t>
            </a:r>
            <a:r>
              <a:rPr lang="pt-BR" altLang="en-US" b="1" kern="0" dirty="0"/>
              <a:t>script type="text/javascript" src="../</a:t>
            </a:r>
            <a:r>
              <a:rPr lang="pt-BR" altLang="en-US" b="1" kern="0" dirty="0" smtClean="0"/>
              <a:t>js/jquery-1.12.4.min.js</a:t>
            </a:r>
            <a:r>
              <a:rPr lang="pt-BR" altLang="en-US" b="1" kern="0" dirty="0"/>
              <a:t>" /&gt;</a:t>
            </a:r>
          </a:p>
        </p:txBody>
      </p:sp>
      <p:grpSp>
        <p:nvGrpSpPr>
          <p:cNvPr id="20" name="组合 72"/>
          <p:cNvGrpSpPr/>
          <p:nvPr/>
        </p:nvGrpSpPr>
        <p:grpSpPr>
          <a:xfrm>
            <a:off x="84106" y="857232"/>
            <a:ext cx="986586" cy="422603"/>
            <a:chOff x="1000100" y="1173499"/>
            <a:chExt cx="986586" cy="422603"/>
          </a:xfrm>
        </p:grpSpPr>
        <p:pic>
          <p:nvPicPr>
            <p:cNvPr id="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定义了</a:t>
            </a:r>
            <a:r>
              <a:rPr lang="en-US" altLang="zh-CN" dirty="0" err="1" smtClean="0"/>
              <a:t>jQuery.noConflict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方法，放弃对</a:t>
            </a:r>
            <a:r>
              <a:rPr lang="en-US" altLang="zh-CN" dirty="0" smtClean="0"/>
              <a:t>$</a:t>
            </a:r>
            <a:r>
              <a:rPr lang="zh-CN" altLang="en-US" dirty="0" smtClean="0"/>
              <a:t>的使用权，以免与其他脚本库冲突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改变了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的编码风格，烦琐且不利于重用已有代码</a:t>
            </a:r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让渡</a:t>
            </a:r>
            <a:r>
              <a:rPr lang="en-US" altLang="zh-CN" dirty="0" smtClean="0"/>
              <a:t>$</a:t>
            </a:r>
            <a:r>
              <a:rPr lang="zh-CN" altLang="en-US" dirty="0" smtClean="0"/>
              <a:t>操作符</a:t>
            </a:r>
            <a:r>
              <a:rPr lang="en-US" altLang="zh-CN" dirty="0" smtClean="0"/>
              <a:t>3-2</a:t>
            </a:r>
            <a:endParaRPr lang="en-US" altLang="zh-CN" dirty="0"/>
          </a:p>
        </p:txBody>
      </p:sp>
      <p:grpSp>
        <p:nvGrpSpPr>
          <p:cNvPr id="14" name="组合 70"/>
          <p:cNvGrpSpPr/>
          <p:nvPr/>
        </p:nvGrpSpPr>
        <p:grpSpPr>
          <a:xfrm>
            <a:off x="115484" y="2060848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755576" y="2559871"/>
            <a:ext cx="7676356" cy="1698927"/>
          </a:xfrm>
          <a:prstGeom prst="roundRect">
            <a:avLst>
              <a:gd name="adj" fmla="val 99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en-US" b="1" kern="0" dirty="0" err="1">
                <a:solidFill>
                  <a:srgbClr val="FF0000"/>
                </a:solidFill>
              </a:rPr>
              <a:t>jQuery.noConflict</a:t>
            </a:r>
            <a:r>
              <a:rPr lang="en-US" altLang="en-US" b="1" kern="0" dirty="0" smtClean="0">
                <a:solidFill>
                  <a:srgbClr val="FF0000"/>
                </a:solidFill>
              </a:rPr>
              <a:t>();</a:t>
            </a:r>
            <a:r>
              <a:rPr lang="en-US" altLang="en-US" b="1" kern="0" dirty="0" smtClean="0"/>
              <a:t> // </a:t>
            </a:r>
            <a:r>
              <a:rPr lang="zh-CN" altLang="en-US" b="1" kern="0" dirty="0" smtClean="0"/>
              <a:t>让渡</a:t>
            </a:r>
            <a:r>
              <a:rPr lang="en-US" altLang="zh-CN" b="1" kern="0" dirty="0" smtClean="0"/>
              <a:t>$</a:t>
            </a:r>
            <a:r>
              <a:rPr lang="zh-CN" altLang="en-US" b="1" kern="0" dirty="0" smtClean="0"/>
              <a:t>使用权，后续</a:t>
            </a:r>
            <a:r>
              <a:rPr lang="en-US" altLang="zh-CN" b="1" kern="0" dirty="0" err="1" smtClean="0"/>
              <a:t>jQuery</a:t>
            </a:r>
            <a:r>
              <a:rPr lang="zh-CN" altLang="en-US" b="1" kern="0" dirty="0" smtClean="0"/>
              <a:t>代码使用</a:t>
            </a:r>
            <a:r>
              <a:rPr lang="en-US" altLang="zh-CN" b="1" kern="0" dirty="0" err="1" smtClean="0"/>
              <a:t>jQuery</a:t>
            </a:r>
            <a:r>
              <a:rPr lang="zh-CN" altLang="en-US" b="1" kern="0" dirty="0" smtClean="0"/>
              <a:t>代替</a:t>
            </a:r>
            <a:r>
              <a:rPr lang="en-US" altLang="zh-CN" b="1" kern="0" dirty="0" smtClean="0"/>
              <a:t>$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en-US" b="1" kern="0" dirty="0" err="1" smtClean="0">
                <a:solidFill>
                  <a:srgbClr val="FF0000"/>
                </a:solidFill>
              </a:rPr>
              <a:t>jQuery</a:t>
            </a:r>
            <a:r>
              <a:rPr lang="en-US" altLang="en-US" b="1" kern="0" dirty="0" smtClean="0"/>
              <a:t>( document ).ready( … );</a:t>
            </a:r>
            <a:endParaRPr lang="pt-BR" altLang="en-US" b="1" kern="0" dirty="0" smtClean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 smtClean="0"/>
              <a:t>或者重新指定一个替代符号：</a:t>
            </a:r>
            <a:endParaRPr lang="en-US" altLang="zh-CN" b="1" kern="0" dirty="0" smtClean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err="1" smtClean="0">
                <a:solidFill>
                  <a:srgbClr val="FF0000"/>
                </a:solidFill>
              </a:rPr>
              <a:t>var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  $j = </a:t>
            </a:r>
            <a:r>
              <a:rPr lang="en-US" altLang="en-US" b="1" kern="0" dirty="0" err="1" smtClean="0">
                <a:solidFill>
                  <a:srgbClr val="FF0000"/>
                </a:solidFill>
              </a:rPr>
              <a:t>jQuery.noConflict</a:t>
            </a:r>
            <a:r>
              <a:rPr lang="en-US" altLang="en-US" b="1" kern="0" dirty="0">
                <a:solidFill>
                  <a:srgbClr val="FF0000"/>
                </a:solidFill>
              </a:rPr>
              <a:t>(); </a:t>
            </a:r>
            <a:r>
              <a:rPr lang="en-US" altLang="en-US" b="1" kern="0" dirty="0"/>
              <a:t>// </a:t>
            </a:r>
            <a:r>
              <a:rPr lang="zh-CN" altLang="en-US" b="1" kern="0" dirty="0"/>
              <a:t>让渡</a:t>
            </a:r>
            <a:r>
              <a:rPr lang="en-US" altLang="zh-CN" b="1" kern="0" dirty="0"/>
              <a:t>$</a:t>
            </a:r>
            <a:r>
              <a:rPr lang="zh-CN" altLang="en-US" b="1" kern="0" dirty="0"/>
              <a:t>使用权</a:t>
            </a:r>
            <a:r>
              <a:rPr lang="zh-CN" altLang="en-US" b="1" kern="0" dirty="0" smtClean="0"/>
              <a:t>，并指定用 </a:t>
            </a:r>
            <a:r>
              <a:rPr lang="en-US" altLang="zh-CN" b="1" kern="0" dirty="0" smtClean="0"/>
              <a:t>$j </a:t>
            </a:r>
            <a:r>
              <a:rPr lang="zh-CN" altLang="en-US" b="1" kern="0" dirty="0" smtClean="0"/>
              <a:t>代替</a:t>
            </a:r>
            <a:r>
              <a:rPr lang="en-US" altLang="zh-CN" b="1" kern="0" dirty="0"/>
              <a:t>$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en-US" b="1" kern="0" dirty="0" smtClean="0">
                <a:solidFill>
                  <a:srgbClr val="FF0000"/>
                </a:solidFill>
              </a:rPr>
              <a:t>$j</a:t>
            </a:r>
            <a:r>
              <a:rPr lang="en-US" altLang="en-US" b="1" kern="0" dirty="0" smtClean="0"/>
              <a:t>( </a:t>
            </a:r>
            <a:r>
              <a:rPr lang="en-US" altLang="en-US" b="1" kern="0" dirty="0"/>
              <a:t>document ).ready( … </a:t>
            </a:r>
            <a:r>
              <a:rPr lang="en-US" altLang="en-US" b="1" kern="0" dirty="0" smtClean="0"/>
              <a:t>);</a:t>
            </a:r>
            <a:endParaRPr lang="en-US" altLang="en-US" b="1" kern="0" dirty="0"/>
          </a:p>
        </p:txBody>
      </p:sp>
      <p:grpSp>
        <p:nvGrpSpPr>
          <p:cNvPr id="20" name="组合 72"/>
          <p:cNvGrpSpPr/>
          <p:nvPr/>
        </p:nvGrpSpPr>
        <p:grpSpPr>
          <a:xfrm>
            <a:off x="84106" y="4379172"/>
            <a:ext cx="986586" cy="422603"/>
            <a:chOff x="1000100" y="1173499"/>
            <a:chExt cx="986586" cy="422603"/>
          </a:xfrm>
        </p:grpSpPr>
        <p:pic>
          <p:nvPicPr>
            <p:cNvPr id="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6" name="组合 14"/>
          <p:cNvGrpSpPr>
            <a:grpSpLocks/>
          </p:cNvGrpSpPr>
          <p:nvPr/>
        </p:nvGrpSpPr>
        <p:grpSpPr bwMode="auto">
          <a:xfrm>
            <a:off x="2286000" y="5929313"/>
            <a:ext cx="4572000" cy="428625"/>
            <a:chOff x="3143240" y="5143512"/>
            <a:chExt cx="457203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146241" y="5187962"/>
              <a:ext cx="322802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让渡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操作符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37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 dirty="0" smtClean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4932040" y="285728"/>
            <a:ext cx="40325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让渡</a:t>
            </a:r>
            <a:r>
              <a:rPr lang="en-US" altLang="zh-CN" dirty="0" smtClean="0"/>
              <a:t>$</a:t>
            </a:r>
            <a:r>
              <a:rPr lang="zh-CN" altLang="en-US" dirty="0" smtClean="0"/>
              <a:t>操作符</a:t>
            </a:r>
            <a:r>
              <a:rPr lang="en-US" altLang="zh-CN" dirty="0" smtClean="0"/>
              <a:t>3-3</a:t>
            </a:r>
            <a:endParaRPr lang="en-US" altLang="zh-CN" dirty="0"/>
          </a:p>
        </p:txBody>
      </p:sp>
      <p:grpSp>
        <p:nvGrpSpPr>
          <p:cNvPr id="20" name="组合 14"/>
          <p:cNvGrpSpPr>
            <a:grpSpLocks/>
          </p:cNvGrpSpPr>
          <p:nvPr/>
        </p:nvGrpSpPr>
        <p:grpSpPr bwMode="auto">
          <a:xfrm>
            <a:off x="2286000" y="5929313"/>
            <a:ext cx="4572000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146241" y="5187962"/>
              <a:ext cx="322802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jQuery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让渡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操作符</a:t>
              </a:r>
            </a:p>
          </p:txBody>
        </p:sp>
      </p:grpSp>
      <p:grpSp>
        <p:nvGrpSpPr>
          <p:cNvPr id="25" name="组合 70"/>
          <p:cNvGrpSpPr/>
          <p:nvPr/>
        </p:nvGrpSpPr>
        <p:grpSpPr>
          <a:xfrm>
            <a:off x="84106" y="857232"/>
            <a:ext cx="1000132" cy="414475"/>
            <a:chOff x="1000100" y="2528843"/>
            <a:chExt cx="1000132" cy="414475"/>
          </a:xfrm>
        </p:grpSpPr>
        <p:pic>
          <p:nvPicPr>
            <p:cNvPr id="2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8" name="AutoShape 21"/>
          <p:cNvSpPr>
            <a:spLocks noChangeArrowheads="1"/>
          </p:cNvSpPr>
          <p:nvPr/>
        </p:nvSpPr>
        <p:spPr bwMode="auto">
          <a:xfrm>
            <a:off x="1043608" y="1370033"/>
            <a:ext cx="7344816" cy="4358116"/>
          </a:xfrm>
          <a:prstGeom prst="roundRect">
            <a:avLst>
              <a:gd name="adj" fmla="val 154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en-US" b="1" kern="0" dirty="0" err="1"/>
              <a:t>jQuery.noConflict</a:t>
            </a:r>
            <a:r>
              <a:rPr lang="en-US" altLang="en-US" b="1" kern="0" dirty="0"/>
              <a:t>(); // </a:t>
            </a:r>
            <a:r>
              <a:rPr lang="zh-CN" altLang="en-US" b="1" kern="0" dirty="0"/>
              <a:t>让渡</a:t>
            </a:r>
            <a:r>
              <a:rPr lang="en-US" altLang="zh-CN" b="1" kern="0" dirty="0"/>
              <a:t>$</a:t>
            </a:r>
            <a:r>
              <a:rPr lang="zh-CN" altLang="en-US" b="1" kern="0" dirty="0"/>
              <a:t>使用权</a:t>
            </a:r>
            <a:r>
              <a:rPr lang="zh-CN" altLang="en-US" b="1" kern="0" dirty="0" smtClean="0"/>
              <a:t>，其他脚本库可以使用</a:t>
            </a:r>
            <a:r>
              <a:rPr lang="en-US" altLang="zh-CN" b="1" kern="0" dirty="0" smtClean="0"/>
              <a:t>$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err="1" smtClean="0"/>
              <a:t>jQuery</a:t>
            </a:r>
            <a:r>
              <a:rPr lang="en-US" altLang="zh-CN" b="1" kern="0" dirty="0"/>
              <a:t>( document ).ready</a:t>
            </a:r>
            <a:r>
              <a:rPr lang="en-US" altLang="zh-CN" b="1" kern="0" dirty="0" smtClean="0"/>
              <a:t>( function</a:t>
            </a:r>
            <a:r>
              <a:rPr lang="en-US" altLang="zh-CN" b="1" kern="0" dirty="0"/>
              <a:t>( </a:t>
            </a:r>
            <a:r>
              <a:rPr lang="en-US" altLang="zh-CN" b="1" kern="0" dirty="0">
                <a:solidFill>
                  <a:srgbClr val="FF0000"/>
                </a:solidFill>
              </a:rPr>
              <a:t>$</a:t>
            </a:r>
            <a:r>
              <a:rPr lang="en-US" altLang="zh-CN" b="1" kern="0" dirty="0"/>
              <a:t> ) 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    // </a:t>
            </a:r>
            <a:r>
              <a:rPr lang="zh-CN" altLang="en-US" b="1" kern="0" dirty="0" smtClean="0"/>
              <a:t>在这里继续使用</a:t>
            </a:r>
            <a:r>
              <a:rPr lang="en-US" altLang="zh-CN" b="1" kern="0" dirty="0" smtClean="0"/>
              <a:t>$</a:t>
            </a:r>
            <a:r>
              <a:rPr lang="zh-CN" altLang="en-US" b="1" kern="0" dirty="0" smtClean="0"/>
              <a:t>编写</a:t>
            </a:r>
            <a:r>
              <a:rPr lang="en-US" altLang="zh-CN" b="1" kern="0" dirty="0" err="1" smtClean="0"/>
              <a:t>jQuery</a:t>
            </a:r>
            <a:r>
              <a:rPr lang="zh-CN" altLang="en-US" b="1" kern="0" dirty="0" smtClean="0"/>
              <a:t>代码</a:t>
            </a:r>
            <a:endParaRPr lang="en-US" altLang="zh-CN" b="1" kern="0" dirty="0" smtClean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</a:t>
            </a:r>
            <a:r>
              <a:rPr lang="en-US" altLang="zh-CN" b="1" kern="0" dirty="0" smtClean="0"/>
              <a:t>   $( </a:t>
            </a:r>
            <a:r>
              <a:rPr lang="pt-BR" altLang="en-US" b="1" kern="0" dirty="0" smtClean="0"/>
              <a:t>"#show</a:t>
            </a:r>
            <a:r>
              <a:rPr lang="pt-BR" altLang="en-US" b="1" kern="0" dirty="0"/>
              <a:t>"</a:t>
            </a:r>
            <a:r>
              <a:rPr lang="en-US" altLang="zh-CN" b="1" kern="0" dirty="0" smtClean="0"/>
              <a:t> ).click( … 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} );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/>
              <a:t>或者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en-US" b="1" kern="0" dirty="0" err="1"/>
              <a:t>jQuery.noConflict</a:t>
            </a:r>
            <a:r>
              <a:rPr lang="en-US" altLang="en-US" b="1" kern="0" dirty="0"/>
              <a:t>(); // </a:t>
            </a:r>
            <a:r>
              <a:rPr lang="zh-CN" altLang="en-US" b="1" kern="0" dirty="0"/>
              <a:t>让渡</a:t>
            </a:r>
            <a:r>
              <a:rPr lang="en-US" altLang="zh-CN" b="1" kern="0" dirty="0"/>
              <a:t>$</a:t>
            </a:r>
            <a:r>
              <a:rPr lang="zh-CN" altLang="en-US" b="1" kern="0" dirty="0"/>
              <a:t>使用权，其他脚本库可以使用</a:t>
            </a:r>
            <a:r>
              <a:rPr lang="en-US" altLang="zh-CN" b="1" kern="0" dirty="0"/>
              <a:t>$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>
                <a:solidFill>
                  <a:srgbClr val="FF0000"/>
                </a:solidFill>
              </a:rPr>
              <a:t>( function( $ ) </a:t>
            </a:r>
            <a:r>
              <a:rPr lang="en-US" altLang="zh-CN" b="1" kern="0" dirty="0">
                <a:solidFill>
                  <a:srgbClr val="FF0000"/>
                </a:solidFill>
              </a:rPr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    // </a:t>
            </a:r>
            <a:r>
              <a:rPr lang="zh-CN" altLang="en-US" b="1" kern="0" dirty="0"/>
              <a:t>在这里继续使用</a:t>
            </a:r>
            <a:r>
              <a:rPr lang="en-US" altLang="zh-CN" b="1" kern="0" dirty="0"/>
              <a:t>$</a:t>
            </a:r>
            <a:r>
              <a:rPr lang="zh-CN" altLang="en-US" b="1" kern="0" dirty="0"/>
              <a:t>编写</a:t>
            </a:r>
            <a:r>
              <a:rPr lang="en-US" altLang="zh-CN" b="1" kern="0" dirty="0" err="1"/>
              <a:t>jQuery</a:t>
            </a:r>
            <a:r>
              <a:rPr lang="zh-CN" altLang="en-US" b="1" kern="0" dirty="0" smtClean="0"/>
              <a:t>代码</a:t>
            </a:r>
            <a:endParaRPr lang="en-US" altLang="zh-CN" b="1" kern="0" dirty="0" smtClean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 </a:t>
            </a:r>
            <a:r>
              <a:rPr lang="en-US" altLang="zh-CN" b="1" kern="0" dirty="0" smtClean="0"/>
              <a:t>   $</a:t>
            </a:r>
            <a:r>
              <a:rPr lang="en-US" altLang="zh-CN" b="1" kern="0" dirty="0"/>
              <a:t>( document ).ready( function</a:t>
            </a:r>
            <a:r>
              <a:rPr lang="en-US" altLang="zh-CN" b="1" kern="0" dirty="0" smtClean="0"/>
              <a:t>() </a:t>
            </a:r>
            <a:r>
              <a:rPr lang="en-US" altLang="zh-CN" b="1" kern="0" dirty="0"/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        $( </a:t>
            </a:r>
            <a:r>
              <a:rPr lang="pt-BR" altLang="en-US" b="1" kern="0" dirty="0"/>
              <a:t>"#show"</a:t>
            </a:r>
            <a:r>
              <a:rPr lang="en-US" altLang="zh-CN" b="1" kern="0" dirty="0"/>
              <a:t> ).click( … 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    } </a:t>
            </a:r>
            <a:r>
              <a:rPr lang="en-US" altLang="zh-CN" b="1" kern="0" dirty="0"/>
              <a:t>);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>
                <a:solidFill>
                  <a:srgbClr val="FF0000"/>
                </a:solidFill>
              </a:rPr>
              <a:t>} )( </a:t>
            </a:r>
            <a:r>
              <a:rPr lang="en-US" altLang="zh-CN" b="1" kern="0" dirty="0" err="1" smtClean="0">
                <a:solidFill>
                  <a:srgbClr val="FF0000"/>
                </a:solidFill>
              </a:rPr>
              <a:t>jQuery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 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66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344308" y="70634"/>
            <a:ext cx="1620305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  <a:r>
              <a:rPr lang="en-US" dirty="0" smtClean="0"/>
              <a:t>2</a:t>
            </a:r>
            <a:r>
              <a:rPr lang="en-US" altLang="zh-CN" dirty="0" smtClean="0"/>
              <a:t>-1</a:t>
            </a:r>
            <a:endParaRPr dirty="0" smtClean="0"/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899592" y="1678944"/>
            <a:ext cx="150813" cy="262682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1050405" y="1484784"/>
            <a:ext cx="194421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Ajax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序列化表单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2228180" y="1253055"/>
            <a:ext cx="179388" cy="102381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2407544" y="1096739"/>
            <a:ext cx="20272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$.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ajax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()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$.get()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$.post()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$.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getJSON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()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.load()</a:t>
            </a: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2226270" y="3846678"/>
            <a:ext cx="190157" cy="10542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5833195" y="2883288"/>
            <a:ext cx="150813" cy="114859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5984007" y="2775368"/>
            <a:ext cx="287352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没有被禁用</a:t>
            </a:r>
          </a:p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必须有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name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属性</a:t>
            </a:r>
          </a:p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选中的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checkbox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或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radio</a:t>
            </a:r>
          </a:p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触发提交事件的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submit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按钮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file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元素不会被序列化</a:t>
            </a:r>
          </a:p>
        </p:txBody>
      </p:sp>
      <p:sp>
        <p:nvSpPr>
          <p:cNvPr id="29" name="AutoShape 3"/>
          <p:cNvSpPr>
            <a:spLocks/>
          </p:cNvSpPr>
          <p:nvPr/>
        </p:nvSpPr>
        <p:spPr bwMode="auto">
          <a:xfrm>
            <a:off x="3705433" y="1843672"/>
            <a:ext cx="179388" cy="80661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3884364" y="1700808"/>
            <a:ext cx="300840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返回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HTML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内容并设置到元素中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不是全局函数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匿名的回调函数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默认使用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GET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方式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3" name="TextBox 12"/>
          <p:cNvSpPr txBox="1">
            <a:spLocks noChangeArrowheads="1"/>
          </p:cNvSpPr>
          <p:nvPr/>
        </p:nvSpPr>
        <p:spPr bwMode="auto">
          <a:xfrm>
            <a:off x="4255815" y="3315814"/>
            <a:ext cx="20162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有效的表单元素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生成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JSON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对象数组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5" name="AutoShape 3"/>
          <p:cNvSpPr>
            <a:spLocks/>
          </p:cNvSpPr>
          <p:nvPr/>
        </p:nvSpPr>
        <p:spPr bwMode="auto">
          <a:xfrm>
            <a:off x="6128023" y="4091024"/>
            <a:ext cx="150813" cy="40260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6272039" y="4008599"/>
            <a:ext cx="11993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name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value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属性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7" name="AutoShape 3"/>
          <p:cNvSpPr>
            <a:spLocks/>
          </p:cNvSpPr>
          <p:nvPr/>
        </p:nvSpPr>
        <p:spPr bwMode="auto">
          <a:xfrm>
            <a:off x="4100388" y="3445762"/>
            <a:ext cx="131494" cy="881139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8" name="TextBox 12"/>
          <p:cNvSpPr txBox="1">
            <a:spLocks noChangeArrowheads="1"/>
          </p:cNvSpPr>
          <p:nvPr/>
        </p:nvSpPr>
        <p:spPr bwMode="auto">
          <a:xfrm>
            <a:off x="2407568" y="3689737"/>
            <a:ext cx="327699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.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serializeArray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</a:t>
            </a: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$.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param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 – 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生成查询字符串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.serialize()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43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4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0312" y="285728"/>
            <a:ext cx="158430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总结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2372196" y="1238563"/>
            <a:ext cx="291377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JSON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类的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静态方法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枚举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类型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SerializerFeature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2228180" y="1401935"/>
            <a:ext cx="172870" cy="169791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6" name="AutoShape 3"/>
          <p:cNvSpPr>
            <a:spLocks/>
          </p:cNvSpPr>
          <p:nvPr/>
        </p:nvSpPr>
        <p:spPr bwMode="auto">
          <a:xfrm>
            <a:off x="3524324" y="1195600"/>
            <a:ext cx="179388" cy="80661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3703254" y="1052736"/>
            <a:ext cx="518922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toJSONString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Object )</a:t>
            </a:r>
          </a:p>
          <a:p>
            <a:pPr algn="l"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toJSONString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Object, 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boolean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)</a:t>
            </a: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toJSONString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Object, 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SerializerFeature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… )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toJSONStringWithDateFormat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Object, String,</a:t>
            </a: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                                               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SerializerFeature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…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)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8" name="AutoShape 3"/>
          <p:cNvSpPr>
            <a:spLocks/>
          </p:cNvSpPr>
          <p:nvPr/>
        </p:nvSpPr>
        <p:spPr bwMode="auto">
          <a:xfrm>
            <a:off x="4172396" y="2453898"/>
            <a:ext cx="150813" cy="114859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29" name="TextBox 12"/>
          <p:cNvSpPr txBox="1">
            <a:spLocks noChangeArrowheads="1"/>
          </p:cNvSpPr>
          <p:nvPr/>
        </p:nvSpPr>
        <p:spPr bwMode="auto">
          <a:xfrm>
            <a:off x="4283968" y="2345978"/>
            <a:ext cx="287352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QuoteFieldNames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WriteMapNullValue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WriteNull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XXX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As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XXX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SkipTransientField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PrettyFormat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0" name="AutoShape 3"/>
          <p:cNvSpPr>
            <a:spLocks/>
          </p:cNvSpPr>
          <p:nvPr/>
        </p:nvSpPr>
        <p:spPr bwMode="auto">
          <a:xfrm>
            <a:off x="899592" y="2180249"/>
            <a:ext cx="150813" cy="238802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1050405" y="1988840"/>
            <a:ext cx="1944216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FastJSON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让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渡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$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操作符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32" name="TextBox 12"/>
          <p:cNvSpPr txBox="1">
            <a:spLocks noChangeArrowheads="1"/>
          </p:cNvSpPr>
          <p:nvPr/>
        </p:nvSpPr>
        <p:spPr bwMode="auto">
          <a:xfrm>
            <a:off x="2450312" y="3669417"/>
            <a:ext cx="57220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原因：与其他同样使用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$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的脚本库共用会产生冲突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jQuery.noConflict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()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– 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让渡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$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并可通过返回值指定替代符号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让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渡并在局部代码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块中继续使用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$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33" name="AutoShape 3"/>
          <p:cNvSpPr>
            <a:spLocks/>
          </p:cNvSpPr>
          <p:nvPr/>
        </p:nvSpPr>
        <p:spPr bwMode="auto">
          <a:xfrm>
            <a:off x="2306296" y="3789040"/>
            <a:ext cx="172870" cy="154355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4" name="AutoShape 3"/>
          <p:cNvSpPr>
            <a:spLocks/>
          </p:cNvSpPr>
          <p:nvPr/>
        </p:nvSpPr>
        <p:spPr bwMode="auto">
          <a:xfrm>
            <a:off x="4211960" y="4397968"/>
            <a:ext cx="143171" cy="157186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zh-CN" altLang="en-US">
              <a:ea typeface="黑体" pitchFamily="49" charset="-122"/>
            </a:endParaRPr>
          </a:p>
        </p:txBody>
      </p:sp>
      <p:sp>
        <p:nvSpPr>
          <p:cNvPr id="35" name="TextBox 12"/>
          <p:cNvSpPr txBox="1">
            <a:spLocks noChangeArrowheads="1"/>
          </p:cNvSpPr>
          <p:nvPr/>
        </p:nvSpPr>
        <p:spPr bwMode="auto">
          <a:xfrm>
            <a:off x="4390890" y="4277414"/>
            <a:ext cx="41415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document ).ready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function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( $ ) {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 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} );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 function( $ ) 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{</a:t>
            </a:r>
          </a:p>
          <a:p>
            <a:pPr algn="l" eaLnBrk="1" hangingPunct="1"/>
            <a:r>
              <a:rPr lang="en-US" altLang="zh-CN" sz="1600" b="1" dirty="0">
                <a:ea typeface="微软雅黑" pitchFamily="34" charset="-122"/>
                <a:cs typeface="Arial" charset="0"/>
              </a:rPr>
              <a:t>  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…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algn="l"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} )( 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);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44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9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4" y="285728"/>
            <a:ext cx="1656308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掌握更多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解析表单数据的方法</a:t>
            </a:r>
            <a:endParaRPr lang="zh-CN" altLang="en-US" dirty="0"/>
          </a:p>
          <a:p>
            <a:r>
              <a:rPr lang="zh-CN" altLang="en-US" dirty="0" smtClean="0"/>
              <a:t>掌握使用</a:t>
            </a:r>
            <a:r>
              <a:rPr lang="en-US" altLang="zh-CN" dirty="0" err="1" smtClean="0"/>
              <a:t>FastJSON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字符串的方法</a:t>
            </a:r>
            <a:endParaRPr lang="en-US" altLang="zh-CN" dirty="0" smtClean="0"/>
          </a:p>
          <a:p>
            <a:r>
              <a:rPr lang="zh-CN" altLang="en-US" dirty="0" smtClean="0"/>
              <a:t>掌握解决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与其他脚本库冲突的方法</a:t>
            </a:r>
            <a:endParaRPr lang="en-US" altLang="zh-CN" dirty="0" smtClean="0"/>
          </a:p>
        </p:txBody>
      </p:sp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8473" y="2020696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1139533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8473" y="1548187"/>
            <a:ext cx="714380" cy="719772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8473" y="1075678"/>
            <a:ext cx="714380" cy="719772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$.get()</a:t>
            </a:r>
          </a:p>
          <a:p>
            <a:r>
              <a:rPr lang="en-US" altLang="zh-CN" dirty="0" smtClean="0"/>
              <a:t>$.post()</a:t>
            </a:r>
          </a:p>
          <a:p>
            <a:r>
              <a:rPr lang="en-US" altLang="zh-CN" dirty="0" smtClean="0"/>
              <a:t>$.</a:t>
            </a:r>
            <a:r>
              <a:rPr lang="en-US" altLang="zh-CN" dirty="0" err="1" smtClean="0"/>
              <a:t>getJSON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.load()</a:t>
            </a:r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6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6732240" y="285728"/>
            <a:ext cx="22323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$.get()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grpSp>
        <p:nvGrpSpPr>
          <p:cNvPr id="6" name="组合 71"/>
          <p:cNvGrpSpPr/>
          <p:nvPr/>
        </p:nvGrpSpPr>
        <p:grpSpPr>
          <a:xfrm>
            <a:off x="115484" y="857232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899592" y="1428736"/>
            <a:ext cx="7272808" cy="387191"/>
          </a:xfrm>
          <a:prstGeom prst="roundRect">
            <a:avLst>
              <a:gd name="adj" fmla="val 88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zh-CN" b="1" kern="0" dirty="0"/>
              <a:t>$.get</a:t>
            </a:r>
            <a:r>
              <a:rPr lang="pt-BR" altLang="zh-CN" b="1" kern="0" dirty="0" smtClean="0"/>
              <a:t>( url </a:t>
            </a:r>
            <a:r>
              <a:rPr lang="en-US" altLang="zh-CN" b="1" kern="0" dirty="0" smtClean="0"/>
              <a:t>[</a:t>
            </a:r>
            <a:r>
              <a:rPr lang="pt-BR" altLang="zh-CN" b="1" kern="0" dirty="0" smtClean="0"/>
              <a:t>, data] [, success] [, dataType] );</a:t>
            </a:r>
            <a:endParaRPr lang="zh-CN" altLang="en-US" b="1" kern="0" dirty="0"/>
          </a:p>
        </p:txBody>
      </p:sp>
      <p:sp>
        <p:nvSpPr>
          <p:cNvPr id="1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zh-CN" altLang="en-US" dirty="0"/>
              <a:t>说明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77988"/>
              </p:ext>
            </p:extLst>
          </p:nvPr>
        </p:nvGraphicFramePr>
        <p:xfrm>
          <a:off x="639696" y="2708920"/>
          <a:ext cx="7848872" cy="36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16"/>
                <a:gridCol w="3700544"/>
                <a:gridCol w="2808312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参  数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类  型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必选，发送请求的地址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发送到服务器的数据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success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Function(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result,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请求成功后调用的函数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参数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result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：可选，由服务器返回的数据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dataType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预期服务器返回的数据类型，包括：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Script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JSON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JSONP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text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08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$.get() </a:t>
            </a:r>
            <a:r>
              <a:rPr lang="zh-CN" altLang="en-US" dirty="0"/>
              <a:t>实现异步交互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以上代码等价于</a:t>
            </a:r>
          </a:p>
          <a:p>
            <a:endParaRPr lang="en-US" altLang="zh-CN" dirty="0" smtClean="0"/>
          </a:p>
        </p:txBody>
      </p:sp>
      <p:sp>
        <p:nvSpPr>
          <p:cNvPr id="57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732240" y="285728"/>
            <a:ext cx="2232372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$.get()</a:t>
            </a:r>
            <a:r>
              <a:rPr lang="zh-CN" altLang="en-US" dirty="0"/>
              <a:t>用法</a:t>
            </a:r>
          </a:p>
        </p:txBody>
      </p:sp>
      <p:grpSp>
        <p:nvGrpSpPr>
          <p:cNvPr id="14" name="组合 70"/>
          <p:cNvGrpSpPr/>
          <p:nvPr/>
        </p:nvGrpSpPr>
        <p:grpSpPr>
          <a:xfrm>
            <a:off x="96806" y="871385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1142976" y="3643314"/>
            <a:ext cx="6286544" cy="273305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$.</a:t>
            </a:r>
            <a:r>
              <a:rPr lang="en-US" altLang="zh-CN" b="1" kern="0" dirty="0" err="1"/>
              <a:t>ajax</a:t>
            </a:r>
            <a:r>
              <a:rPr lang="en-US" altLang="zh-CN" b="1" kern="0" dirty="0" smtClean="0"/>
              <a:t>( {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"           :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smtClean="0"/>
              <a:t>data"        : data</a:t>
            </a:r>
            <a:r>
              <a:rPr lang="en-US" altLang="zh-CN" b="1" kern="0" dirty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</a:t>
            </a:r>
            <a:r>
              <a:rPr lang="en-US" altLang="zh-CN" b="1" kern="0" dirty="0">
                <a:solidFill>
                  <a:srgbClr val="FF0000"/>
                </a:solidFill>
              </a:rPr>
              <a:t>"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type"        : "</a:t>
            </a:r>
            <a:r>
              <a:rPr lang="en-US" altLang="zh-CN" b="1" kern="0" dirty="0">
                <a:solidFill>
                  <a:srgbClr val="FF0000"/>
                </a:solidFill>
              </a:rPr>
              <a:t>get"</a:t>
            </a:r>
            <a:r>
              <a:rPr lang="en-US" altLang="zh-CN" b="1" kern="0" dirty="0"/>
              <a:t>,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"</a:t>
            </a:r>
            <a:r>
              <a:rPr lang="en-US" altLang="zh-CN" b="1" kern="0" dirty="0" smtClean="0"/>
              <a:t>success" : </a:t>
            </a:r>
            <a:r>
              <a:rPr lang="en-US" altLang="zh-CN" b="1" kern="0" dirty="0"/>
              <a:t>function</a:t>
            </a:r>
            <a:r>
              <a:rPr lang="en-US" altLang="zh-CN" b="1" kern="0" dirty="0" smtClean="0"/>
              <a:t>( result ) </a:t>
            </a:r>
            <a:r>
              <a:rPr lang="en-US" altLang="zh-CN" b="1" kern="0" dirty="0"/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	</a:t>
            </a:r>
            <a:r>
              <a:rPr lang="en-US" altLang="zh-CN" b="1" kern="0" dirty="0" smtClean="0"/>
              <a:t>   // </a:t>
            </a:r>
            <a:r>
              <a:rPr lang="zh-CN" altLang="en-US" b="1" kern="0" dirty="0" smtClean="0"/>
              <a:t>省略</a:t>
            </a:r>
            <a:r>
              <a:rPr lang="zh-CN" altLang="en-US" b="1" kern="0" dirty="0"/>
              <a:t>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b="1" kern="0" dirty="0"/>
              <a:t>	</a:t>
            </a:r>
            <a:r>
              <a:rPr lang="zh-CN" altLang="en-US" b="1" kern="0" dirty="0" smtClean="0"/>
              <a:t>      </a:t>
            </a:r>
            <a:r>
              <a:rPr lang="en-US" altLang="zh-CN" b="1" kern="0" dirty="0" smtClean="0"/>
              <a:t>}</a:t>
            </a:r>
            <a:endParaRPr lang="en-US" altLang="zh-CN" b="1" kern="0" dirty="0"/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} );</a:t>
            </a:r>
            <a:endParaRPr lang="en-US" altLang="zh-CN" b="1" kern="0" dirty="0"/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1142976" y="1785926"/>
            <a:ext cx="6286544" cy="10710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$.get</a:t>
            </a:r>
            <a:r>
              <a:rPr lang="en-US" altLang="zh-CN" b="1" kern="0" dirty="0" smtClean="0"/>
              <a:t>( </a:t>
            </a:r>
            <a:r>
              <a:rPr lang="en-US" altLang="zh-CN" b="1" kern="0" dirty="0" err="1" smtClean="0"/>
              <a:t>url</a:t>
            </a:r>
            <a:r>
              <a:rPr lang="en-US" altLang="zh-CN" b="1" kern="0" dirty="0" smtClean="0"/>
              <a:t>, data, function( result ) </a:t>
            </a:r>
            <a:r>
              <a:rPr lang="en-US" altLang="zh-CN" b="1" kern="0" dirty="0"/>
              <a:t>{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/>
              <a:t>	</a:t>
            </a:r>
            <a:r>
              <a:rPr lang="en-US" altLang="zh-CN" b="1" kern="0" dirty="0" smtClean="0"/>
              <a:t>// </a:t>
            </a:r>
            <a:r>
              <a:rPr lang="zh-CN" altLang="en-US" b="1" kern="0" dirty="0" smtClean="0"/>
              <a:t>省略</a:t>
            </a:r>
            <a:r>
              <a:rPr lang="zh-CN" altLang="en-US" b="1" kern="0" dirty="0"/>
              <a:t>将服务器返回的数据显示到页面的代码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b="1" kern="0" dirty="0" smtClean="0"/>
              <a:t>} );</a:t>
            </a:r>
            <a:endParaRPr lang="en-US" altLang="zh-CN" b="1" kern="0" dirty="0"/>
          </a:p>
        </p:txBody>
      </p:sp>
      <p:grpSp>
        <p:nvGrpSpPr>
          <p:cNvPr id="20" name="组合 14"/>
          <p:cNvGrpSpPr>
            <a:grpSpLocks/>
          </p:cNvGrpSpPr>
          <p:nvPr/>
        </p:nvGrpSpPr>
        <p:grpSpPr bwMode="auto">
          <a:xfrm>
            <a:off x="1907704" y="6143625"/>
            <a:ext cx="6001509" cy="428625"/>
            <a:chOff x="3143240" y="5143512"/>
            <a:chExt cx="6001553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3" y="5143512"/>
              <a:ext cx="533320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675436" y="5187960"/>
              <a:ext cx="546935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jQuery.get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实现用户名验证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31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zh-CN" altLang="en-US" dirty="0"/>
              <a:t>说明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title"/>
          </p:nvPr>
        </p:nvSpPr>
        <p:spPr>
          <a:xfrm>
            <a:off x="6660232" y="285728"/>
            <a:ext cx="2304380" cy="523220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smtClean="0"/>
              <a:t>$.post</a:t>
            </a:r>
            <a:r>
              <a:rPr lang="en-US" altLang="zh-CN" dirty="0"/>
              <a:t>()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grpSp>
        <p:nvGrpSpPr>
          <p:cNvPr id="6" name="组合 71"/>
          <p:cNvGrpSpPr/>
          <p:nvPr/>
        </p:nvGrpSpPr>
        <p:grpSpPr>
          <a:xfrm>
            <a:off x="115484" y="857232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899592" y="1428736"/>
            <a:ext cx="7272808" cy="387191"/>
          </a:xfrm>
          <a:prstGeom prst="roundRect">
            <a:avLst>
              <a:gd name="adj" fmla="val 88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pt-BR" altLang="zh-CN" b="1" kern="0" dirty="0" smtClean="0"/>
              <a:t>$.</a:t>
            </a:r>
            <a:r>
              <a:rPr lang="en-US" altLang="zh-CN" b="1" kern="0" dirty="0" err="1"/>
              <a:t>pos</a:t>
            </a:r>
            <a:r>
              <a:rPr lang="pt-BR" altLang="zh-CN" b="1" kern="0" dirty="0" smtClean="0"/>
              <a:t>t( url </a:t>
            </a:r>
            <a:r>
              <a:rPr lang="en-US" altLang="zh-CN" b="1" kern="0" dirty="0" smtClean="0"/>
              <a:t>[</a:t>
            </a:r>
            <a:r>
              <a:rPr lang="pt-BR" altLang="zh-CN" b="1" kern="0" dirty="0" smtClean="0"/>
              <a:t>, data] [, success] [, dataType] );</a:t>
            </a:r>
            <a:endParaRPr lang="zh-CN" altLang="en-US" b="1" kern="0" dirty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76474"/>
              </p:ext>
            </p:extLst>
          </p:nvPr>
        </p:nvGraphicFramePr>
        <p:xfrm>
          <a:off x="639696" y="2708920"/>
          <a:ext cx="7848872" cy="36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16"/>
                <a:gridCol w="3700544"/>
                <a:gridCol w="2808312"/>
              </a:tblGrid>
              <a:tr h="396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参  数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类  型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说      明</a:t>
                      </a:r>
                    </a:p>
                  </a:txBody>
                  <a:tcPr marL="88145" marR="88145" marT="45696" marB="4569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+mn-cs"/>
                        </a:rPr>
                        <a:t>必选，发送请求的地址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或 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发送到服务器的数据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success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Function(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PlainObject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result,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       String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textStatus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              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jqxhr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)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请求成功后调用的函数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参数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result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：可选，由服务器返回的数据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dataType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String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预期服务器返回的数据类型，包括：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XML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HTML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Script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JSON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JSONP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text</a:t>
                      </a:r>
                    </a:p>
                  </a:txBody>
                  <a:tcPr marL="88145" marR="88145" marT="45696" marB="4569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34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TP08</Template>
  <TotalTime>8395</TotalTime>
  <Words>2841</Words>
  <Application>Microsoft Office PowerPoint</Application>
  <PresentationFormat>全屏显示(4:3)</PresentationFormat>
  <Paragraphs>627</Paragraphs>
  <Slides>44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模板</vt:lpstr>
      <vt:lpstr>Image</vt:lpstr>
      <vt:lpstr>PowerPoint 演示文稿</vt:lpstr>
      <vt:lpstr>预习检查</vt:lpstr>
      <vt:lpstr>回顾及作业点评</vt:lpstr>
      <vt:lpstr>本章任务</vt:lpstr>
      <vt:lpstr>本章目标</vt:lpstr>
      <vt:lpstr>jQuery的Ajax方法</vt:lpstr>
      <vt:lpstr>$.get()简介</vt:lpstr>
      <vt:lpstr>$.get()用法</vt:lpstr>
      <vt:lpstr>$.post()简介</vt:lpstr>
      <vt:lpstr>$.post()用法</vt:lpstr>
      <vt:lpstr>学员操作——实现无刷新邮箱验证</vt:lpstr>
      <vt:lpstr>共性问题集中讲解</vt:lpstr>
      <vt:lpstr>$.getJSON()简介</vt:lpstr>
      <vt:lpstr>$.getJSON()用法</vt:lpstr>
      <vt:lpstr>学员操作——使用$.getJSON()方法加载管理员页面主题列表</vt:lpstr>
      <vt:lpstr>共性问题集中讲解</vt:lpstr>
      <vt:lpstr>使用Ajax直接加载页面内容</vt:lpstr>
      <vt:lpstr>在Ajax中直接返回HTML 2-1</vt:lpstr>
      <vt:lpstr>在Ajax中直接返回HTML 2-2</vt:lpstr>
      <vt:lpstr>学员操作——在Ajax中直接返回HTML内容生成主题管理页面2-1</vt:lpstr>
      <vt:lpstr>学员操作——在Ajax中直接返回HTML内容生成主题管理页面2-2</vt:lpstr>
      <vt:lpstr>共性问题集中讲解</vt:lpstr>
      <vt:lpstr>.load()简介</vt:lpstr>
      <vt:lpstr>.load()用法</vt:lpstr>
      <vt:lpstr>学员操作——使用.load()方法为管理员页面加载服务器生成的主题列表</vt:lpstr>
      <vt:lpstr>共性问题集中讲解</vt:lpstr>
      <vt:lpstr>小结</vt:lpstr>
      <vt:lpstr>基于表单数据的Ajax请求2-1</vt:lpstr>
      <vt:lpstr>基于表单数据的Ajax请求2-2 </vt:lpstr>
      <vt:lpstr>.serializeArray()</vt:lpstr>
      <vt:lpstr>$.param()</vt:lpstr>
      <vt:lpstr>学员操作——使用Ajax实现无刷新的新闻评论功能</vt:lpstr>
      <vt:lpstr>共性问题集中讲解</vt:lpstr>
      <vt:lpstr>FastJSON简介</vt:lpstr>
      <vt:lpstr>FastJSON API 3-1</vt:lpstr>
      <vt:lpstr>FastJSON API 3-2</vt:lpstr>
      <vt:lpstr>FastJSON API 3-3</vt:lpstr>
      <vt:lpstr>学员操作——使用FastJSON改造管理员页面加载主题列表功能</vt:lpstr>
      <vt:lpstr>共性问题集中讲解</vt:lpstr>
      <vt:lpstr>jQuery让渡$操作符3-1</vt:lpstr>
      <vt:lpstr>jQuery让渡$操作符3-2</vt:lpstr>
      <vt:lpstr>jQuery让渡$操作符3-3</vt:lpstr>
      <vt:lpstr>总结2-1</vt:lpstr>
      <vt:lpstr>总结2-2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war</cp:lastModifiedBy>
  <cp:revision>2116</cp:revision>
  <dcterms:created xsi:type="dcterms:W3CDTF">2006-03-08T06:55:38Z</dcterms:created>
  <dcterms:modified xsi:type="dcterms:W3CDTF">2017-03-20T01:37:45Z</dcterms:modified>
</cp:coreProperties>
</file>