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684F4-9BFE-4FE4-A02F-ABF22FD2A129}" type="datetimeFigureOut">
              <a:rPr lang="en-KE" smtClean="0"/>
              <a:t>22/02/2025</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EFBAA-441A-4712-A1AD-470A19CAB702}" type="slidenum">
              <a:rPr lang="en-KE" smtClean="0"/>
              <a:t>‹#›</a:t>
            </a:fld>
            <a:endParaRPr lang="en-KE"/>
          </a:p>
        </p:txBody>
      </p:sp>
    </p:spTree>
    <p:extLst>
      <p:ext uri="{BB962C8B-B14F-4D97-AF65-F5344CB8AC3E}">
        <p14:creationId xmlns:p14="http://schemas.microsoft.com/office/powerpoint/2010/main" val="3367691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1A4ED5-2C50-40CD-AFF5-BDC54C84B3A9}" type="datetime8">
              <a:rPr lang="en-KE" smtClean="0"/>
              <a:t>22/02/2025 11:01</a:t>
            </a:fld>
            <a:endParaRPr lang="en-KE"/>
          </a:p>
        </p:txBody>
      </p:sp>
      <p:sp>
        <p:nvSpPr>
          <p:cNvPr id="5" name="Footer Placeholder 4"/>
          <p:cNvSpPr>
            <a:spLocks noGrp="1"/>
          </p:cNvSpPr>
          <p:nvPr>
            <p:ph type="ftr" sz="quarter" idx="11"/>
          </p:nvPr>
        </p:nvSpPr>
        <p:spPr/>
        <p:txBody>
          <a:bodyPr/>
          <a:lstStyle/>
          <a:p>
            <a:r>
              <a:rPr lang="en-US"/>
              <a:t>Author: Stanley Macharia</a:t>
            </a:r>
            <a:endParaRPr lang="en-KE"/>
          </a:p>
        </p:txBody>
      </p:sp>
      <p:sp>
        <p:nvSpPr>
          <p:cNvPr id="6" name="Slide Number Placeholder 5"/>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337539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DCB865-70E9-426E-9786-18E14A9B7270}" type="datetime8">
              <a:rPr lang="en-KE" smtClean="0"/>
              <a:t>22/02/2025 11:01</a:t>
            </a:fld>
            <a:endParaRPr lang="en-KE"/>
          </a:p>
        </p:txBody>
      </p:sp>
      <p:sp>
        <p:nvSpPr>
          <p:cNvPr id="6" name="Footer Placeholder 5"/>
          <p:cNvSpPr>
            <a:spLocks noGrp="1"/>
          </p:cNvSpPr>
          <p:nvPr>
            <p:ph type="ftr" sz="quarter" idx="11"/>
          </p:nvPr>
        </p:nvSpPr>
        <p:spPr/>
        <p:txBody>
          <a:bodyPr/>
          <a:lstStyle/>
          <a:p>
            <a:r>
              <a:rPr lang="en-US"/>
              <a:t>Author: Stanley Macharia</a:t>
            </a:r>
            <a:endParaRPr lang="en-KE"/>
          </a:p>
        </p:txBody>
      </p:sp>
      <p:sp>
        <p:nvSpPr>
          <p:cNvPr id="7" name="Slide Number Placeholder 6"/>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3524324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259EFB7-D6AD-45CA-BC20-E3E097437827}" type="datetime8">
              <a:rPr lang="en-KE" smtClean="0"/>
              <a:t>22/02/2025 11:01</a:t>
            </a:fld>
            <a:endParaRPr lang="en-KE"/>
          </a:p>
        </p:txBody>
      </p:sp>
      <p:sp>
        <p:nvSpPr>
          <p:cNvPr id="5" name="Footer Placeholder 4"/>
          <p:cNvSpPr>
            <a:spLocks noGrp="1"/>
          </p:cNvSpPr>
          <p:nvPr>
            <p:ph type="ftr" sz="quarter" idx="11"/>
          </p:nvPr>
        </p:nvSpPr>
        <p:spPr/>
        <p:txBody>
          <a:bodyPr/>
          <a:lstStyle/>
          <a:p>
            <a:r>
              <a:rPr lang="en-US"/>
              <a:t>Author: Stanley Macharia</a:t>
            </a:r>
            <a:endParaRPr lang="en-KE"/>
          </a:p>
        </p:txBody>
      </p:sp>
      <p:sp>
        <p:nvSpPr>
          <p:cNvPr id="6" name="Slide Number Placeholder 5"/>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2298581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D1D4E6-B7DA-46C5-999F-2DDD2085A4E9}" type="datetime8">
              <a:rPr lang="en-KE" smtClean="0"/>
              <a:t>22/02/2025 11:01</a:t>
            </a:fld>
            <a:endParaRPr lang="en-KE"/>
          </a:p>
        </p:txBody>
      </p:sp>
      <p:sp>
        <p:nvSpPr>
          <p:cNvPr id="5" name="Footer Placeholder 4"/>
          <p:cNvSpPr>
            <a:spLocks noGrp="1"/>
          </p:cNvSpPr>
          <p:nvPr>
            <p:ph type="ftr" sz="quarter" idx="11"/>
          </p:nvPr>
        </p:nvSpPr>
        <p:spPr/>
        <p:txBody>
          <a:bodyPr/>
          <a:lstStyle/>
          <a:p>
            <a:r>
              <a:rPr lang="en-US"/>
              <a:t>Author: Stanley Macharia</a:t>
            </a:r>
            <a:endParaRPr lang="en-KE"/>
          </a:p>
        </p:txBody>
      </p:sp>
      <p:sp>
        <p:nvSpPr>
          <p:cNvPr id="6" name="Slide Number Placeholder 5"/>
          <p:cNvSpPr>
            <a:spLocks noGrp="1"/>
          </p:cNvSpPr>
          <p:nvPr>
            <p:ph type="sldNum" sz="quarter" idx="12"/>
          </p:nvPr>
        </p:nvSpPr>
        <p:spPr/>
        <p:txBody>
          <a:bodyPr/>
          <a:lstStyle/>
          <a:p>
            <a:fld id="{C2C04DDC-E99D-4B3B-A0E3-44B3A3FCEB92}" type="slidenum">
              <a:rPr lang="en-KE" smtClean="0"/>
              <a:t>‹#›</a:t>
            </a:fld>
            <a:endParaRPr lang="en-K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3515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1C2DF-4D5E-4631-A1E0-71C19F62C859}" type="datetime8">
              <a:rPr lang="en-KE" smtClean="0"/>
              <a:t>22/02/2025 11:01</a:t>
            </a:fld>
            <a:endParaRPr lang="en-KE"/>
          </a:p>
        </p:txBody>
      </p:sp>
      <p:sp>
        <p:nvSpPr>
          <p:cNvPr id="5" name="Footer Placeholder 4"/>
          <p:cNvSpPr>
            <a:spLocks noGrp="1"/>
          </p:cNvSpPr>
          <p:nvPr>
            <p:ph type="ftr" sz="quarter" idx="11"/>
          </p:nvPr>
        </p:nvSpPr>
        <p:spPr/>
        <p:txBody>
          <a:bodyPr/>
          <a:lstStyle/>
          <a:p>
            <a:r>
              <a:rPr lang="en-US"/>
              <a:t>Author: Stanley Macharia</a:t>
            </a:r>
            <a:endParaRPr lang="en-KE"/>
          </a:p>
        </p:txBody>
      </p:sp>
      <p:sp>
        <p:nvSpPr>
          <p:cNvPr id="6" name="Slide Number Placeholder 5"/>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1433932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6F383A-7710-4DF2-A073-9C46520F2F4E}" type="datetime8">
              <a:rPr lang="en-KE" smtClean="0"/>
              <a:t>22/02/2025 11:01</a:t>
            </a:fld>
            <a:endParaRPr lang="en-KE"/>
          </a:p>
        </p:txBody>
      </p:sp>
      <p:sp>
        <p:nvSpPr>
          <p:cNvPr id="4" name="Footer Placeholder 4"/>
          <p:cNvSpPr>
            <a:spLocks noGrp="1"/>
          </p:cNvSpPr>
          <p:nvPr>
            <p:ph type="ftr" sz="quarter" idx="11"/>
          </p:nvPr>
        </p:nvSpPr>
        <p:spPr/>
        <p:txBody>
          <a:bodyPr/>
          <a:lstStyle/>
          <a:p>
            <a:r>
              <a:rPr lang="en-US"/>
              <a:t>Author: Stanley Macharia</a:t>
            </a:r>
            <a:endParaRPr lang="en-KE"/>
          </a:p>
        </p:txBody>
      </p:sp>
      <p:sp>
        <p:nvSpPr>
          <p:cNvPr id="6" name="Slide Number Placeholder 5"/>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3049085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31C780-DF78-4B64-BA46-5189ABCAACAD}" type="datetime8">
              <a:rPr lang="en-KE" smtClean="0"/>
              <a:t>22/02/2025 11:01</a:t>
            </a:fld>
            <a:endParaRPr lang="en-KE"/>
          </a:p>
        </p:txBody>
      </p:sp>
      <p:sp>
        <p:nvSpPr>
          <p:cNvPr id="4" name="Footer Placeholder 4"/>
          <p:cNvSpPr>
            <a:spLocks noGrp="1"/>
          </p:cNvSpPr>
          <p:nvPr>
            <p:ph type="ftr" sz="quarter" idx="11"/>
          </p:nvPr>
        </p:nvSpPr>
        <p:spPr/>
        <p:txBody>
          <a:bodyPr/>
          <a:lstStyle/>
          <a:p>
            <a:r>
              <a:rPr lang="en-US"/>
              <a:t>Author: Stanley Macharia</a:t>
            </a:r>
            <a:endParaRPr lang="en-KE"/>
          </a:p>
        </p:txBody>
      </p:sp>
      <p:sp>
        <p:nvSpPr>
          <p:cNvPr id="6" name="Slide Number Placeholder 5"/>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345120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BA46A-3784-41F1-B90D-C55C843E4A2B}" type="datetime8">
              <a:rPr lang="en-KE" smtClean="0"/>
              <a:t>22/02/2025 11:01</a:t>
            </a:fld>
            <a:endParaRPr lang="en-KE"/>
          </a:p>
        </p:txBody>
      </p:sp>
      <p:sp>
        <p:nvSpPr>
          <p:cNvPr id="5" name="Footer Placeholder 4"/>
          <p:cNvSpPr>
            <a:spLocks noGrp="1"/>
          </p:cNvSpPr>
          <p:nvPr>
            <p:ph type="ftr" sz="quarter" idx="11"/>
          </p:nvPr>
        </p:nvSpPr>
        <p:spPr/>
        <p:txBody>
          <a:bodyPr/>
          <a:lstStyle/>
          <a:p>
            <a:r>
              <a:rPr lang="en-US"/>
              <a:t>Author: Stanley Macharia</a:t>
            </a:r>
            <a:endParaRPr lang="en-KE"/>
          </a:p>
        </p:txBody>
      </p:sp>
      <p:sp>
        <p:nvSpPr>
          <p:cNvPr id="6" name="Slide Number Placeholder 5"/>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3110462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661D3-AB09-4122-95D1-C98C5C3FE463}" type="datetime8">
              <a:rPr lang="en-KE" smtClean="0"/>
              <a:t>22/02/2025 11:01</a:t>
            </a:fld>
            <a:endParaRPr lang="en-KE"/>
          </a:p>
        </p:txBody>
      </p:sp>
      <p:sp>
        <p:nvSpPr>
          <p:cNvPr id="5" name="Footer Placeholder 4"/>
          <p:cNvSpPr>
            <a:spLocks noGrp="1"/>
          </p:cNvSpPr>
          <p:nvPr>
            <p:ph type="ftr" sz="quarter" idx="11"/>
          </p:nvPr>
        </p:nvSpPr>
        <p:spPr/>
        <p:txBody>
          <a:bodyPr/>
          <a:lstStyle/>
          <a:p>
            <a:r>
              <a:rPr lang="en-US"/>
              <a:t>Author: Stanley Macharia</a:t>
            </a:r>
            <a:endParaRPr lang="en-KE"/>
          </a:p>
        </p:txBody>
      </p:sp>
      <p:sp>
        <p:nvSpPr>
          <p:cNvPr id="6" name="Slide Number Placeholder 5"/>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79416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065707-EB24-4C7A-B330-B3D0BB933522}" type="datetime8">
              <a:rPr lang="en-KE" smtClean="0"/>
              <a:t>22/02/2025 11:01</a:t>
            </a:fld>
            <a:endParaRPr lang="en-KE"/>
          </a:p>
        </p:txBody>
      </p:sp>
      <p:sp>
        <p:nvSpPr>
          <p:cNvPr id="5" name="Footer Placeholder 4"/>
          <p:cNvSpPr>
            <a:spLocks noGrp="1"/>
          </p:cNvSpPr>
          <p:nvPr>
            <p:ph type="ftr" sz="quarter" idx="11"/>
          </p:nvPr>
        </p:nvSpPr>
        <p:spPr/>
        <p:txBody>
          <a:bodyPr/>
          <a:lstStyle/>
          <a:p>
            <a:r>
              <a:rPr lang="en-US"/>
              <a:t>Author: Stanley Macharia</a:t>
            </a:r>
            <a:endParaRPr lang="en-KE"/>
          </a:p>
        </p:txBody>
      </p:sp>
      <p:sp>
        <p:nvSpPr>
          <p:cNvPr id="6" name="Slide Number Placeholder 5"/>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180841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74C699-4A36-4E0E-9397-3F6788FB5864}" type="datetime8">
              <a:rPr lang="en-KE" smtClean="0"/>
              <a:t>22/02/2025 11:01</a:t>
            </a:fld>
            <a:endParaRPr lang="en-KE"/>
          </a:p>
        </p:txBody>
      </p:sp>
      <p:sp>
        <p:nvSpPr>
          <p:cNvPr id="5" name="Footer Placeholder 4"/>
          <p:cNvSpPr>
            <a:spLocks noGrp="1"/>
          </p:cNvSpPr>
          <p:nvPr>
            <p:ph type="ftr" sz="quarter" idx="11"/>
          </p:nvPr>
        </p:nvSpPr>
        <p:spPr/>
        <p:txBody>
          <a:bodyPr/>
          <a:lstStyle/>
          <a:p>
            <a:r>
              <a:rPr lang="en-US"/>
              <a:t>Author: Stanley Macharia</a:t>
            </a:r>
            <a:endParaRPr lang="en-KE"/>
          </a:p>
        </p:txBody>
      </p:sp>
      <p:sp>
        <p:nvSpPr>
          <p:cNvPr id="6" name="Slide Number Placeholder 5"/>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182365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0FE131-AA85-4548-A57D-F60B940F2862}" type="datetime8">
              <a:rPr lang="en-KE" smtClean="0"/>
              <a:t>22/02/2025 11:01</a:t>
            </a:fld>
            <a:endParaRPr lang="en-KE"/>
          </a:p>
        </p:txBody>
      </p:sp>
      <p:sp>
        <p:nvSpPr>
          <p:cNvPr id="6" name="Footer Placeholder 5"/>
          <p:cNvSpPr>
            <a:spLocks noGrp="1"/>
          </p:cNvSpPr>
          <p:nvPr>
            <p:ph type="ftr" sz="quarter" idx="11"/>
          </p:nvPr>
        </p:nvSpPr>
        <p:spPr/>
        <p:txBody>
          <a:bodyPr/>
          <a:lstStyle/>
          <a:p>
            <a:r>
              <a:rPr lang="en-US"/>
              <a:t>Author: Stanley Macharia</a:t>
            </a:r>
            <a:endParaRPr lang="en-KE"/>
          </a:p>
        </p:txBody>
      </p:sp>
      <p:sp>
        <p:nvSpPr>
          <p:cNvPr id="7" name="Slide Number Placeholder 6"/>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334396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9F9777-6A0E-418A-A913-19CE22644F9C}" type="datetime8">
              <a:rPr lang="en-KE" smtClean="0"/>
              <a:t>22/02/2025 11:01</a:t>
            </a:fld>
            <a:endParaRPr lang="en-KE"/>
          </a:p>
        </p:txBody>
      </p:sp>
      <p:sp>
        <p:nvSpPr>
          <p:cNvPr id="8" name="Footer Placeholder 7"/>
          <p:cNvSpPr>
            <a:spLocks noGrp="1"/>
          </p:cNvSpPr>
          <p:nvPr>
            <p:ph type="ftr" sz="quarter" idx="11"/>
          </p:nvPr>
        </p:nvSpPr>
        <p:spPr/>
        <p:txBody>
          <a:bodyPr/>
          <a:lstStyle/>
          <a:p>
            <a:r>
              <a:rPr lang="en-US"/>
              <a:t>Author: Stanley Macharia</a:t>
            </a:r>
            <a:endParaRPr lang="en-KE"/>
          </a:p>
        </p:txBody>
      </p:sp>
      <p:sp>
        <p:nvSpPr>
          <p:cNvPr id="9" name="Slide Number Placeholder 8"/>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175663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0A92F6-A7F2-4092-9A95-920E1F006539}" type="datetime8">
              <a:rPr lang="en-KE" smtClean="0"/>
              <a:t>22/02/2025 11:01</a:t>
            </a:fld>
            <a:endParaRPr lang="en-KE"/>
          </a:p>
        </p:txBody>
      </p:sp>
      <p:sp>
        <p:nvSpPr>
          <p:cNvPr id="5" name="Footer Placeholder 3"/>
          <p:cNvSpPr>
            <a:spLocks noGrp="1"/>
          </p:cNvSpPr>
          <p:nvPr>
            <p:ph type="ftr" sz="quarter" idx="11"/>
          </p:nvPr>
        </p:nvSpPr>
        <p:spPr/>
        <p:txBody>
          <a:bodyPr/>
          <a:lstStyle/>
          <a:p>
            <a:r>
              <a:rPr lang="en-US"/>
              <a:t>Author: Stanley Macharia</a:t>
            </a:r>
            <a:endParaRPr lang="en-KE"/>
          </a:p>
        </p:txBody>
      </p:sp>
      <p:sp>
        <p:nvSpPr>
          <p:cNvPr id="6" name="Slide Number Placeholder 4"/>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320407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77AD35-B186-4007-B291-7276EAAB2F0C}" type="datetime8">
              <a:rPr lang="en-KE" smtClean="0"/>
              <a:t>22/02/2025 11:01</a:t>
            </a:fld>
            <a:endParaRPr lang="en-KE"/>
          </a:p>
        </p:txBody>
      </p:sp>
      <p:sp>
        <p:nvSpPr>
          <p:cNvPr id="5" name="Footer Placeholder 2"/>
          <p:cNvSpPr>
            <a:spLocks noGrp="1"/>
          </p:cNvSpPr>
          <p:nvPr>
            <p:ph type="ftr" sz="quarter" idx="11"/>
          </p:nvPr>
        </p:nvSpPr>
        <p:spPr/>
        <p:txBody>
          <a:bodyPr/>
          <a:lstStyle/>
          <a:p>
            <a:r>
              <a:rPr lang="en-US"/>
              <a:t>Author: Stanley Macharia</a:t>
            </a:r>
            <a:endParaRPr lang="en-KE"/>
          </a:p>
        </p:txBody>
      </p:sp>
      <p:sp>
        <p:nvSpPr>
          <p:cNvPr id="6" name="Slide Number Placeholder 3"/>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178842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D7808A4-DBE1-4FC5-8B86-4452345CCAF4}" type="datetime8">
              <a:rPr lang="en-KE" smtClean="0"/>
              <a:t>22/02/2025 11:01</a:t>
            </a:fld>
            <a:endParaRPr lang="en-KE"/>
          </a:p>
        </p:txBody>
      </p:sp>
      <p:sp>
        <p:nvSpPr>
          <p:cNvPr id="5" name="Footer Placeholder 5"/>
          <p:cNvSpPr>
            <a:spLocks noGrp="1"/>
          </p:cNvSpPr>
          <p:nvPr>
            <p:ph type="ftr" sz="quarter" idx="11"/>
          </p:nvPr>
        </p:nvSpPr>
        <p:spPr/>
        <p:txBody>
          <a:bodyPr/>
          <a:lstStyle/>
          <a:p>
            <a:r>
              <a:rPr lang="en-US"/>
              <a:t>Author: Stanley Macharia</a:t>
            </a:r>
            <a:endParaRPr lang="en-KE"/>
          </a:p>
        </p:txBody>
      </p:sp>
      <p:sp>
        <p:nvSpPr>
          <p:cNvPr id="6" name="Slide Number Placeholder 6"/>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420059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EEAA9-26F3-45C2-9F6F-8F9BCFACAF17}" type="datetime8">
              <a:rPr lang="en-KE" smtClean="0"/>
              <a:t>22/02/2025 11:01</a:t>
            </a:fld>
            <a:endParaRPr lang="en-KE"/>
          </a:p>
        </p:txBody>
      </p:sp>
      <p:sp>
        <p:nvSpPr>
          <p:cNvPr id="6" name="Footer Placeholder 5"/>
          <p:cNvSpPr>
            <a:spLocks noGrp="1"/>
          </p:cNvSpPr>
          <p:nvPr>
            <p:ph type="ftr" sz="quarter" idx="11"/>
          </p:nvPr>
        </p:nvSpPr>
        <p:spPr/>
        <p:txBody>
          <a:bodyPr/>
          <a:lstStyle/>
          <a:p>
            <a:r>
              <a:rPr lang="en-US"/>
              <a:t>Author: Stanley Macharia</a:t>
            </a:r>
            <a:endParaRPr lang="en-KE"/>
          </a:p>
        </p:txBody>
      </p:sp>
      <p:sp>
        <p:nvSpPr>
          <p:cNvPr id="7" name="Slide Number Placeholder 6"/>
          <p:cNvSpPr>
            <a:spLocks noGrp="1"/>
          </p:cNvSpPr>
          <p:nvPr>
            <p:ph type="sldNum" sz="quarter" idx="12"/>
          </p:nvPr>
        </p:nvSpPr>
        <p:spPr/>
        <p:txBody>
          <a:bodyPr/>
          <a:lstStyle/>
          <a:p>
            <a:fld id="{C2C04DDC-E99D-4B3B-A0E3-44B3A3FCEB92}" type="slidenum">
              <a:rPr lang="en-KE" smtClean="0"/>
              <a:t>‹#›</a:t>
            </a:fld>
            <a:endParaRPr lang="en-KE"/>
          </a:p>
        </p:txBody>
      </p:sp>
    </p:spTree>
    <p:extLst>
      <p:ext uri="{BB962C8B-B14F-4D97-AF65-F5344CB8AC3E}">
        <p14:creationId xmlns:p14="http://schemas.microsoft.com/office/powerpoint/2010/main" val="193091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919763-F2EE-4EED-A688-0100388B0E58}" type="datetime8">
              <a:rPr lang="en-KE" smtClean="0"/>
              <a:t>22/02/2025 11:01</a:t>
            </a:fld>
            <a:endParaRPr lang="en-K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Author: Stanley Macharia</a:t>
            </a:r>
            <a:endParaRPr lang="en-K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2C04DDC-E99D-4B3B-A0E3-44B3A3FCEB92}" type="slidenum">
              <a:rPr lang="en-KE" smtClean="0"/>
              <a:t>‹#›</a:t>
            </a:fld>
            <a:endParaRPr lang="en-KE"/>
          </a:p>
        </p:txBody>
      </p:sp>
    </p:spTree>
    <p:extLst>
      <p:ext uri="{BB962C8B-B14F-4D97-AF65-F5344CB8AC3E}">
        <p14:creationId xmlns:p14="http://schemas.microsoft.com/office/powerpoint/2010/main" val="197217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ED88-DD1C-3FFA-8FF0-7294B0D0A952}"/>
              </a:ext>
            </a:extLst>
          </p:cNvPr>
          <p:cNvSpPr>
            <a:spLocks noGrp="1"/>
          </p:cNvSpPr>
          <p:nvPr>
            <p:ph type="ctrTitle"/>
          </p:nvPr>
        </p:nvSpPr>
        <p:spPr/>
        <p:txBody>
          <a:bodyPr/>
          <a:lstStyle/>
          <a:p>
            <a:pPr algn="ctr"/>
            <a:r>
              <a:rPr lang="en-US" sz="4000" b="1" i="0" dirty="0">
                <a:solidFill>
                  <a:schemeClr val="tx2">
                    <a:lumMod val="90000"/>
                  </a:schemeClr>
                </a:solidFill>
                <a:effectLst/>
                <a:latin typeface="Helvetica Neue"/>
              </a:rPr>
              <a:t>Predicting Customer Churn: Unlocking Insights for Retention at </a:t>
            </a:r>
            <a:r>
              <a:rPr lang="en-US" sz="4000" b="1" i="0" dirty="0" err="1">
                <a:solidFill>
                  <a:schemeClr val="tx2">
                    <a:lumMod val="90000"/>
                  </a:schemeClr>
                </a:solidFill>
                <a:effectLst/>
                <a:latin typeface="Helvetica Neue"/>
              </a:rPr>
              <a:t>SyriaTel</a:t>
            </a:r>
            <a:br>
              <a:rPr lang="en-US" sz="4000" b="1" i="0" dirty="0">
                <a:solidFill>
                  <a:schemeClr val="tx2">
                    <a:lumMod val="90000"/>
                  </a:schemeClr>
                </a:solidFill>
                <a:effectLst/>
                <a:latin typeface="Helvetica Neue"/>
              </a:rPr>
            </a:br>
            <a:endParaRPr lang="en-KE" sz="4000" dirty="0">
              <a:solidFill>
                <a:schemeClr val="tx2">
                  <a:lumMod val="90000"/>
                </a:schemeClr>
              </a:solidFill>
            </a:endParaRPr>
          </a:p>
        </p:txBody>
      </p:sp>
      <p:sp>
        <p:nvSpPr>
          <p:cNvPr id="4" name="Footer Placeholder 3">
            <a:extLst>
              <a:ext uri="{FF2B5EF4-FFF2-40B4-BE49-F238E27FC236}">
                <a16:creationId xmlns:a16="http://schemas.microsoft.com/office/drawing/2014/main" id="{25E39639-A3D8-6ED3-60E9-84C45A6F85E3}"/>
              </a:ext>
            </a:extLst>
          </p:cNvPr>
          <p:cNvSpPr>
            <a:spLocks noGrp="1"/>
          </p:cNvSpPr>
          <p:nvPr>
            <p:ph type="ftr" sz="quarter" idx="11"/>
          </p:nvPr>
        </p:nvSpPr>
        <p:spPr/>
        <p:txBody>
          <a:bodyPr/>
          <a:lstStyle/>
          <a:p>
            <a:r>
              <a:rPr lang="en-US"/>
              <a:t>Author: Stanley Macharia</a:t>
            </a:r>
            <a:endParaRPr lang="en-KE"/>
          </a:p>
        </p:txBody>
      </p:sp>
    </p:spTree>
    <p:extLst>
      <p:ext uri="{BB962C8B-B14F-4D97-AF65-F5344CB8AC3E}">
        <p14:creationId xmlns:p14="http://schemas.microsoft.com/office/powerpoint/2010/main" val="1704522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1F9E-D903-4039-5022-2C3C12F3E835}"/>
              </a:ext>
            </a:extLst>
          </p:cNvPr>
          <p:cNvSpPr>
            <a:spLocks noGrp="1"/>
          </p:cNvSpPr>
          <p:nvPr>
            <p:ph type="title"/>
          </p:nvPr>
        </p:nvSpPr>
        <p:spPr/>
        <p:txBody>
          <a:bodyPr/>
          <a:lstStyle/>
          <a:p>
            <a:r>
              <a:rPr lang="en-US" b="1" dirty="0">
                <a:solidFill>
                  <a:schemeClr val="bg1"/>
                </a:solidFill>
              </a:rPr>
              <a:t>Models and model selection</a:t>
            </a:r>
            <a:endParaRPr lang="en-KE" b="1" dirty="0">
              <a:solidFill>
                <a:schemeClr val="bg1"/>
              </a:solidFill>
            </a:endParaRPr>
          </a:p>
        </p:txBody>
      </p:sp>
      <p:sp>
        <p:nvSpPr>
          <p:cNvPr id="3" name="Content Placeholder 2">
            <a:extLst>
              <a:ext uri="{FF2B5EF4-FFF2-40B4-BE49-F238E27FC236}">
                <a16:creationId xmlns:a16="http://schemas.microsoft.com/office/drawing/2014/main" id="{B024F300-FA4D-013B-1448-80812E9FAB20}"/>
              </a:ext>
            </a:extLst>
          </p:cNvPr>
          <p:cNvSpPr>
            <a:spLocks noGrp="1"/>
          </p:cNvSpPr>
          <p:nvPr>
            <p:ph idx="1"/>
          </p:nvPr>
        </p:nvSpPr>
        <p:spPr/>
        <p:txBody>
          <a:bodyPr/>
          <a:lstStyle/>
          <a:p>
            <a:r>
              <a:rPr lang="en-US" dirty="0"/>
              <a:t>In this project I created 4 models to determine which is better when it comes to churn prediction.</a:t>
            </a:r>
          </a:p>
          <a:p>
            <a:r>
              <a:rPr lang="en-US" dirty="0"/>
              <a:t>Logistic Regression model</a:t>
            </a:r>
          </a:p>
          <a:p>
            <a:r>
              <a:rPr lang="en-US" dirty="0"/>
              <a:t>Logistic Regression with SMOTE model</a:t>
            </a:r>
          </a:p>
          <a:p>
            <a:r>
              <a:rPr lang="en-US" dirty="0"/>
              <a:t>KNN model </a:t>
            </a:r>
          </a:p>
          <a:p>
            <a:r>
              <a:rPr lang="en-US" dirty="0"/>
              <a:t>Decision Tree model</a:t>
            </a:r>
          </a:p>
          <a:p>
            <a:endParaRPr lang="en-US" dirty="0"/>
          </a:p>
          <a:p>
            <a:r>
              <a:rPr lang="en-US" dirty="0"/>
              <a:t>All these are used to deal with classification models where the data is labeled.</a:t>
            </a:r>
            <a:endParaRPr lang="en-KE" dirty="0"/>
          </a:p>
        </p:txBody>
      </p:sp>
      <p:sp>
        <p:nvSpPr>
          <p:cNvPr id="4" name="Footer Placeholder 3">
            <a:extLst>
              <a:ext uri="{FF2B5EF4-FFF2-40B4-BE49-F238E27FC236}">
                <a16:creationId xmlns:a16="http://schemas.microsoft.com/office/drawing/2014/main" id="{171D64B5-BB80-F247-06E2-27C056223FF8}"/>
              </a:ext>
            </a:extLst>
          </p:cNvPr>
          <p:cNvSpPr>
            <a:spLocks noGrp="1"/>
          </p:cNvSpPr>
          <p:nvPr>
            <p:ph type="ftr" sz="quarter" idx="11"/>
          </p:nvPr>
        </p:nvSpPr>
        <p:spPr/>
        <p:txBody>
          <a:bodyPr/>
          <a:lstStyle/>
          <a:p>
            <a:r>
              <a:rPr lang="en-US"/>
              <a:t>Author: Stanley Macharia</a:t>
            </a:r>
            <a:endParaRPr lang="en-KE"/>
          </a:p>
        </p:txBody>
      </p:sp>
    </p:spTree>
    <p:extLst>
      <p:ext uri="{BB962C8B-B14F-4D97-AF65-F5344CB8AC3E}">
        <p14:creationId xmlns:p14="http://schemas.microsoft.com/office/powerpoint/2010/main" val="292834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0F11-DE26-D31F-7EB7-DDC91100A9FA}"/>
              </a:ext>
            </a:extLst>
          </p:cNvPr>
          <p:cNvSpPr>
            <a:spLocks noGrp="1"/>
          </p:cNvSpPr>
          <p:nvPr>
            <p:ph type="title"/>
          </p:nvPr>
        </p:nvSpPr>
        <p:spPr>
          <a:xfrm>
            <a:off x="546719" y="214179"/>
            <a:ext cx="9404723" cy="988456"/>
          </a:xfrm>
        </p:spPr>
        <p:txBody>
          <a:bodyPr/>
          <a:lstStyle/>
          <a:p>
            <a:r>
              <a:rPr lang="en-US" b="1" dirty="0">
                <a:solidFill>
                  <a:schemeClr val="bg1"/>
                </a:solidFill>
              </a:rPr>
              <a:t>Model Selection</a:t>
            </a:r>
            <a:endParaRPr lang="en-KE" b="1" dirty="0">
              <a:solidFill>
                <a:schemeClr val="bg1"/>
              </a:solidFill>
            </a:endParaRPr>
          </a:p>
        </p:txBody>
      </p:sp>
      <p:pic>
        <p:nvPicPr>
          <p:cNvPr id="5" name="Content Placeholder 4">
            <a:extLst>
              <a:ext uri="{FF2B5EF4-FFF2-40B4-BE49-F238E27FC236}">
                <a16:creationId xmlns:a16="http://schemas.microsoft.com/office/drawing/2014/main" id="{FD44AA3A-3ED8-8432-04F8-55F2AB73D1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3427" y="1323269"/>
            <a:ext cx="6152322" cy="3698597"/>
          </a:xfrm>
        </p:spPr>
      </p:pic>
      <p:sp>
        <p:nvSpPr>
          <p:cNvPr id="7" name="TextBox 6">
            <a:extLst>
              <a:ext uri="{FF2B5EF4-FFF2-40B4-BE49-F238E27FC236}">
                <a16:creationId xmlns:a16="http://schemas.microsoft.com/office/drawing/2014/main" id="{F39E3E56-4319-1BA4-E5FB-398F19B9C103}"/>
              </a:ext>
            </a:extLst>
          </p:cNvPr>
          <p:cNvSpPr txBox="1"/>
          <p:nvPr/>
        </p:nvSpPr>
        <p:spPr>
          <a:xfrm>
            <a:off x="1073427" y="5142500"/>
            <a:ext cx="9684940" cy="1169551"/>
          </a:xfrm>
          <a:prstGeom prst="rect">
            <a:avLst/>
          </a:prstGeom>
          <a:noFill/>
        </p:spPr>
        <p:txBody>
          <a:bodyPr wrap="square" rtlCol="0">
            <a:spAutoFit/>
          </a:bodyPr>
          <a:lstStyle/>
          <a:p>
            <a:r>
              <a:rPr lang="en-US" sz="1400" dirty="0"/>
              <a:t>The ROC curve clearly shows that the </a:t>
            </a:r>
            <a:r>
              <a:rPr lang="en-US" sz="1400" b="1" dirty="0"/>
              <a:t>Decision Tree model </a:t>
            </a:r>
            <a:r>
              <a:rPr lang="en-US" sz="1400" dirty="0"/>
              <a:t>outperforms the others. Its green curve is the steepest and spans the biggest area under the curve (AUC), indicating that it performs the best at differentiating between positive and negative classes. Essentially, the Decision Tree model finds a good mix between properly recognizing true positives and reducing false positives, making it the best option for this dataset.</a:t>
            </a:r>
            <a:endParaRPr lang="en-KE" sz="1400" dirty="0"/>
          </a:p>
        </p:txBody>
      </p:sp>
      <p:sp>
        <p:nvSpPr>
          <p:cNvPr id="9" name="TextBox 8">
            <a:extLst>
              <a:ext uri="{FF2B5EF4-FFF2-40B4-BE49-F238E27FC236}">
                <a16:creationId xmlns:a16="http://schemas.microsoft.com/office/drawing/2014/main" id="{FF9535A7-6C49-1974-748B-34637115E6DC}"/>
              </a:ext>
            </a:extLst>
          </p:cNvPr>
          <p:cNvSpPr txBox="1"/>
          <p:nvPr/>
        </p:nvSpPr>
        <p:spPr>
          <a:xfrm>
            <a:off x="8202155" y="1800348"/>
            <a:ext cx="3498573" cy="2308324"/>
          </a:xfrm>
          <a:prstGeom prst="rect">
            <a:avLst/>
          </a:prstGeom>
          <a:noFill/>
        </p:spPr>
        <p:txBody>
          <a:bodyPr wrap="square" rtlCol="0">
            <a:spAutoFit/>
          </a:bodyPr>
          <a:lstStyle/>
          <a:p>
            <a:r>
              <a:rPr lang="en-US" b="1" i="1" dirty="0">
                <a:solidFill>
                  <a:schemeClr val="accent1">
                    <a:lumMod val="60000"/>
                    <a:lumOff val="40000"/>
                  </a:schemeClr>
                </a:solidFill>
              </a:rPr>
              <a:t>ROC (Receiver Operating Characteristic) Curve</a:t>
            </a:r>
            <a:r>
              <a:rPr lang="en-US" i="1" dirty="0">
                <a:solidFill>
                  <a:schemeClr val="accent1">
                    <a:lumMod val="60000"/>
                    <a:lumOff val="40000"/>
                  </a:schemeClr>
                </a:solidFill>
              </a:rPr>
              <a:t> is a graphical representation used to evaluate the performance of a classification model, especially in binary classification problems.</a:t>
            </a:r>
            <a:endParaRPr lang="en-KE" i="1" dirty="0">
              <a:solidFill>
                <a:schemeClr val="accent1">
                  <a:lumMod val="60000"/>
                  <a:lumOff val="40000"/>
                </a:schemeClr>
              </a:solidFill>
            </a:endParaRPr>
          </a:p>
        </p:txBody>
      </p:sp>
      <p:sp>
        <p:nvSpPr>
          <p:cNvPr id="10" name="Footer Placeholder 9">
            <a:extLst>
              <a:ext uri="{FF2B5EF4-FFF2-40B4-BE49-F238E27FC236}">
                <a16:creationId xmlns:a16="http://schemas.microsoft.com/office/drawing/2014/main" id="{373E86A6-AFC0-5726-BBA9-661E6CF25A21}"/>
              </a:ext>
            </a:extLst>
          </p:cNvPr>
          <p:cNvSpPr>
            <a:spLocks noGrp="1"/>
          </p:cNvSpPr>
          <p:nvPr>
            <p:ph type="ftr" sz="quarter" idx="11"/>
          </p:nvPr>
        </p:nvSpPr>
        <p:spPr/>
        <p:txBody>
          <a:bodyPr/>
          <a:lstStyle/>
          <a:p>
            <a:r>
              <a:rPr lang="en-US"/>
              <a:t>Author: Stanley Macharia</a:t>
            </a:r>
            <a:endParaRPr lang="en-KE"/>
          </a:p>
        </p:txBody>
      </p:sp>
    </p:spTree>
    <p:extLst>
      <p:ext uri="{BB962C8B-B14F-4D97-AF65-F5344CB8AC3E}">
        <p14:creationId xmlns:p14="http://schemas.microsoft.com/office/powerpoint/2010/main" val="451953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31A6-0F76-F29C-692F-8B235EA8EADC}"/>
              </a:ext>
            </a:extLst>
          </p:cNvPr>
          <p:cNvSpPr>
            <a:spLocks noGrp="1"/>
          </p:cNvSpPr>
          <p:nvPr>
            <p:ph type="title"/>
          </p:nvPr>
        </p:nvSpPr>
        <p:spPr/>
        <p:txBody>
          <a:bodyPr/>
          <a:lstStyle/>
          <a:p>
            <a:r>
              <a:rPr lang="en-US" dirty="0"/>
              <a:t>Recommendations</a:t>
            </a:r>
            <a:endParaRPr lang="en-KE" dirty="0"/>
          </a:p>
        </p:txBody>
      </p:sp>
      <p:sp>
        <p:nvSpPr>
          <p:cNvPr id="3" name="Content Placeholder 2">
            <a:extLst>
              <a:ext uri="{FF2B5EF4-FFF2-40B4-BE49-F238E27FC236}">
                <a16:creationId xmlns:a16="http://schemas.microsoft.com/office/drawing/2014/main" id="{BDD7AD5D-3964-4B34-4C2B-193ED9E68130}"/>
              </a:ext>
            </a:extLst>
          </p:cNvPr>
          <p:cNvSpPr>
            <a:spLocks noGrp="1"/>
          </p:cNvSpPr>
          <p:nvPr>
            <p:ph idx="1"/>
          </p:nvPr>
        </p:nvSpPr>
        <p:spPr>
          <a:xfrm>
            <a:off x="1103312" y="1590262"/>
            <a:ext cx="8946541" cy="4969564"/>
          </a:xfrm>
        </p:spPr>
        <p:txBody>
          <a:bodyPr>
            <a:normAutofit fontScale="70000" lnSpcReduction="20000"/>
          </a:bodyPr>
          <a:lstStyle/>
          <a:p>
            <a:pPr>
              <a:lnSpc>
                <a:spcPct val="170000"/>
              </a:lnSpc>
            </a:pPr>
            <a:r>
              <a:rPr lang="en-US" b="1" dirty="0"/>
              <a:t>Check and Refine the Model</a:t>
            </a:r>
            <a:r>
              <a:rPr lang="en-US" dirty="0"/>
              <a:t>: To guarantee that the model reacts to changing consumer behavior, regularly check its performance over time and retrain it with fresh data. Consider including customer feedback and service interaction data to improve the model's predictive ability.</a:t>
            </a:r>
          </a:p>
          <a:p>
            <a:pPr>
              <a:lnSpc>
                <a:spcPct val="170000"/>
              </a:lnSpc>
            </a:pPr>
            <a:r>
              <a:rPr lang="en-US" b="1" dirty="0"/>
              <a:t>Investigate Ensemble approaches</a:t>
            </a:r>
            <a:r>
              <a:rPr lang="en-US" dirty="0"/>
              <a:t>: While the decision tree model worked well, more investigation into ensemble approaches such as Random Forest or Gradient Boosting might produce even better results. These strategies may increase recall and general resilience, resulting in a more complete solution to the churn prediction problem.</a:t>
            </a:r>
          </a:p>
          <a:p>
            <a:pPr>
              <a:lnSpc>
                <a:spcPct val="170000"/>
              </a:lnSpc>
            </a:pPr>
            <a:r>
              <a:rPr lang="en-US" b="1" dirty="0"/>
              <a:t>Customer Feedback Loop</a:t>
            </a:r>
            <a:r>
              <a:rPr lang="en-US" dirty="0"/>
              <a:t>: Create a feedback loop to collect data from clients who were expected to leave but opted to stay. Use this information to improve retention techniques and the prediction model.</a:t>
            </a:r>
          </a:p>
          <a:p>
            <a:pPr>
              <a:lnSpc>
                <a:spcPct val="170000"/>
              </a:lnSpc>
            </a:pPr>
            <a:r>
              <a:rPr lang="en-US" b="1" dirty="0"/>
              <a:t>Proactive Retention Strategies</a:t>
            </a:r>
            <a:r>
              <a:rPr lang="en-US" dirty="0"/>
              <a:t>: Create focused retention efforts for high-risk customers identified using the model. These might include targeted offers, better customer service, and loyalty programs.</a:t>
            </a:r>
            <a:endParaRPr lang="en-KE" dirty="0"/>
          </a:p>
        </p:txBody>
      </p:sp>
      <p:sp>
        <p:nvSpPr>
          <p:cNvPr id="4" name="Footer Placeholder 3">
            <a:extLst>
              <a:ext uri="{FF2B5EF4-FFF2-40B4-BE49-F238E27FC236}">
                <a16:creationId xmlns:a16="http://schemas.microsoft.com/office/drawing/2014/main" id="{ACD17595-1C5E-CB54-F593-C9BA2ED59ED5}"/>
              </a:ext>
            </a:extLst>
          </p:cNvPr>
          <p:cNvSpPr>
            <a:spLocks noGrp="1"/>
          </p:cNvSpPr>
          <p:nvPr>
            <p:ph type="ftr" sz="quarter" idx="11"/>
          </p:nvPr>
        </p:nvSpPr>
        <p:spPr/>
        <p:txBody>
          <a:bodyPr/>
          <a:lstStyle/>
          <a:p>
            <a:r>
              <a:rPr lang="en-US"/>
              <a:t>Author: Stanley Macharia</a:t>
            </a:r>
            <a:endParaRPr lang="en-KE"/>
          </a:p>
        </p:txBody>
      </p:sp>
    </p:spTree>
    <p:extLst>
      <p:ext uri="{BB962C8B-B14F-4D97-AF65-F5344CB8AC3E}">
        <p14:creationId xmlns:p14="http://schemas.microsoft.com/office/powerpoint/2010/main" val="22892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3106-4291-3FA5-999F-CA6FB08289D9}"/>
              </a:ext>
            </a:extLst>
          </p:cNvPr>
          <p:cNvSpPr>
            <a:spLocks noGrp="1"/>
          </p:cNvSpPr>
          <p:nvPr>
            <p:ph type="title"/>
          </p:nvPr>
        </p:nvSpPr>
        <p:spPr/>
        <p:txBody>
          <a:bodyPr/>
          <a:lstStyle/>
          <a:p>
            <a:pPr algn="ctr"/>
            <a:r>
              <a:rPr lang="en-US" b="1" i="0" dirty="0">
                <a:solidFill>
                  <a:schemeClr val="bg1"/>
                </a:solidFill>
                <a:effectLst/>
                <a:latin typeface="Helvetica Neue"/>
              </a:rPr>
              <a:t>Introduction</a:t>
            </a:r>
            <a:br>
              <a:rPr lang="en-US" b="1" i="0" dirty="0">
                <a:solidFill>
                  <a:schemeClr val="bg1"/>
                </a:solidFill>
                <a:effectLst/>
                <a:latin typeface="Helvetica Neue"/>
              </a:rPr>
            </a:br>
            <a:endParaRPr lang="en-KE" dirty="0">
              <a:solidFill>
                <a:schemeClr val="bg1"/>
              </a:solidFill>
            </a:endParaRPr>
          </a:p>
        </p:txBody>
      </p:sp>
      <p:sp>
        <p:nvSpPr>
          <p:cNvPr id="3" name="Content Placeholder 2">
            <a:extLst>
              <a:ext uri="{FF2B5EF4-FFF2-40B4-BE49-F238E27FC236}">
                <a16:creationId xmlns:a16="http://schemas.microsoft.com/office/drawing/2014/main" id="{D21E9189-FE63-36C3-3426-7832FBD21F03}"/>
              </a:ext>
            </a:extLst>
          </p:cNvPr>
          <p:cNvSpPr>
            <a:spLocks noGrp="1"/>
          </p:cNvSpPr>
          <p:nvPr>
            <p:ph idx="1"/>
          </p:nvPr>
        </p:nvSpPr>
        <p:spPr/>
        <p:txBody>
          <a:bodyPr/>
          <a:lstStyle/>
          <a:p>
            <a:pPr>
              <a:lnSpc>
                <a:spcPct val="150000"/>
              </a:lnSpc>
            </a:pPr>
            <a:r>
              <a:rPr lang="en-US" dirty="0"/>
              <a:t>Customer churn is a key problem for telecommunications firms since losing customers has a direct influence on revenues and growth. This project seeks to create a machine learning classifier that can predict if a client will churn (leave </a:t>
            </a:r>
            <a:r>
              <a:rPr lang="en-US" dirty="0" err="1"/>
              <a:t>SyriaTel</a:t>
            </a:r>
            <a:r>
              <a:rPr lang="en-US" dirty="0"/>
              <a:t>). By studying customer usage habits, plan subscriptions, and contacts with the organization, we identify significant churn contributors and give practical ideas for reducing it.</a:t>
            </a:r>
            <a:endParaRPr lang="en-KE" dirty="0"/>
          </a:p>
        </p:txBody>
      </p:sp>
      <p:sp>
        <p:nvSpPr>
          <p:cNvPr id="4" name="Footer Placeholder 3">
            <a:extLst>
              <a:ext uri="{FF2B5EF4-FFF2-40B4-BE49-F238E27FC236}">
                <a16:creationId xmlns:a16="http://schemas.microsoft.com/office/drawing/2014/main" id="{0BFDAB70-6459-CACB-104B-FD58867CD919}"/>
              </a:ext>
            </a:extLst>
          </p:cNvPr>
          <p:cNvSpPr>
            <a:spLocks noGrp="1"/>
          </p:cNvSpPr>
          <p:nvPr>
            <p:ph type="ftr" sz="quarter" idx="11"/>
          </p:nvPr>
        </p:nvSpPr>
        <p:spPr/>
        <p:txBody>
          <a:bodyPr/>
          <a:lstStyle/>
          <a:p>
            <a:r>
              <a:rPr lang="en-US"/>
              <a:t>Author: Stanley Macharia</a:t>
            </a:r>
            <a:endParaRPr lang="en-KE"/>
          </a:p>
        </p:txBody>
      </p:sp>
    </p:spTree>
    <p:extLst>
      <p:ext uri="{BB962C8B-B14F-4D97-AF65-F5344CB8AC3E}">
        <p14:creationId xmlns:p14="http://schemas.microsoft.com/office/powerpoint/2010/main" val="232999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567D0-1749-E84B-EFD9-7FD9076128F9}"/>
              </a:ext>
            </a:extLst>
          </p:cNvPr>
          <p:cNvSpPr>
            <a:spLocks noGrp="1"/>
          </p:cNvSpPr>
          <p:nvPr>
            <p:ph type="title"/>
          </p:nvPr>
        </p:nvSpPr>
        <p:spPr/>
        <p:txBody>
          <a:bodyPr/>
          <a:lstStyle/>
          <a:p>
            <a:r>
              <a:rPr lang="en-US" b="1" dirty="0">
                <a:solidFill>
                  <a:schemeClr val="bg1"/>
                </a:solidFill>
                <a:latin typeface="Helvetica Neue"/>
              </a:rPr>
              <a:t>Project Goals</a:t>
            </a:r>
            <a:endParaRPr lang="en-KE" b="1" dirty="0">
              <a:solidFill>
                <a:schemeClr val="bg1"/>
              </a:solidFill>
              <a:latin typeface="Helvetica Neue"/>
            </a:endParaRPr>
          </a:p>
        </p:txBody>
      </p:sp>
      <p:sp>
        <p:nvSpPr>
          <p:cNvPr id="3" name="Content Placeholder 2">
            <a:extLst>
              <a:ext uri="{FF2B5EF4-FFF2-40B4-BE49-F238E27FC236}">
                <a16:creationId xmlns:a16="http://schemas.microsoft.com/office/drawing/2014/main" id="{578838F2-4D13-D695-FA22-AB782280BE91}"/>
              </a:ext>
            </a:extLst>
          </p:cNvPr>
          <p:cNvSpPr>
            <a:spLocks noGrp="1"/>
          </p:cNvSpPr>
          <p:nvPr>
            <p:ph idx="1"/>
          </p:nvPr>
        </p:nvSpPr>
        <p:spPr/>
        <p:txBody>
          <a:bodyPr/>
          <a:lstStyle/>
          <a:p>
            <a:r>
              <a:rPr lang="en-US" dirty="0"/>
              <a:t>Predict customer churn.</a:t>
            </a:r>
          </a:p>
          <a:p>
            <a:r>
              <a:rPr lang="en-US" dirty="0"/>
              <a:t>Compare different machine-learning models.</a:t>
            </a:r>
          </a:p>
          <a:p>
            <a:r>
              <a:rPr lang="en-US" dirty="0"/>
              <a:t>Provide Business Insights and Recommendations.</a:t>
            </a:r>
          </a:p>
          <a:p>
            <a:r>
              <a:rPr lang="en-US" dirty="0"/>
              <a:t>Enhance Business Decision-Making.</a:t>
            </a:r>
          </a:p>
          <a:p>
            <a:r>
              <a:rPr lang="en-US" dirty="0"/>
              <a:t>Increase Revenue and Growth by reducing customer churn.</a:t>
            </a:r>
            <a:endParaRPr lang="en-KE" dirty="0"/>
          </a:p>
        </p:txBody>
      </p:sp>
      <p:sp>
        <p:nvSpPr>
          <p:cNvPr id="4" name="Footer Placeholder 3">
            <a:extLst>
              <a:ext uri="{FF2B5EF4-FFF2-40B4-BE49-F238E27FC236}">
                <a16:creationId xmlns:a16="http://schemas.microsoft.com/office/drawing/2014/main" id="{0DA6421B-4284-A215-D110-7E39800563C6}"/>
              </a:ext>
            </a:extLst>
          </p:cNvPr>
          <p:cNvSpPr>
            <a:spLocks noGrp="1"/>
          </p:cNvSpPr>
          <p:nvPr>
            <p:ph type="ftr" sz="quarter" idx="11"/>
          </p:nvPr>
        </p:nvSpPr>
        <p:spPr/>
        <p:txBody>
          <a:bodyPr/>
          <a:lstStyle/>
          <a:p>
            <a:r>
              <a:rPr lang="en-US"/>
              <a:t>Author: Stanley Macharia</a:t>
            </a:r>
            <a:endParaRPr lang="en-KE"/>
          </a:p>
        </p:txBody>
      </p:sp>
    </p:spTree>
    <p:extLst>
      <p:ext uri="{BB962C8B-B14F-4D97-AF65-F5344CB8AC3E}">
        <p14:creationId xmlns:p14="http://schemas.microsoft.com/office/powerpoint/2010/main" val="348827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8DB4-FB9D-3369-6D72-7131059D6F95}"/>
              </a:ext>
            </a:extLst>
          </p:cNvPr>
          <p:cNvSpPr>
            <a:spLocks noGrp="1"/>
          </p:cNvSpPr>
          <p:nvPr>
            <p:ph type="title"/>
          </p:nvPr>
        </p:nvSpPr>
        <p:spPr>
          <a:xfrm>
            <a:off x="646111" y="452718"/>
            <a:ext cx="9404723" cy="1067969"/>
          </a:xfrm>
        </p:spPr>
        <p:txBody>
          <a:bodyPr/>
          <a:lstStyle/>
          <a:p>
            <a:r>
              <a:rPr lang="en-US" b="1" dirty="0">
                <a:solidFill>
                  <a:schemeClr val="bg1"/>
                </a:solidFill>
                <a:latin typeface="-Helvetica Neue"/>
              </a:rPr>
              <a:t>Data Understanding</a:t>
            </a:r>
            <a:endParaRPr lang="en-KE" b="1" dirty="0">
              <a:solidFill>
                <a:schemeClr val="bg1"/>
              </a:solidFill>
              <a:latin typeface="-Helvetica Neue"/>
            </a:endParaRPr>
          </a:p>
        </p:txBody>
      </p:sp>
      <p:sp>
        <p:nvSpPr>
          <p:cNvPr id="3" name="Content Placeholder 2">
            <a:extLst>
              <a:ext uri="{FF2B5EF4-FFF2-40B4-BE49-F238E27FC236}">
                <a16:creationId xmlns:a16="http://schemas.microsoft.com/office/drawing/2014/main" id="{DA07ECAB-E347-733E-8BC0-FEFAB163D724}"/>
              </a:ext>
            </a:extLst>
          </p:cNvPr>
          <p:cNvSpPr>
            <a:spLocks noGrp="1"/>
          </p:cNvSpPr>
          <p:nvPr>
            <p:ph idx="1"/>
          </p:nvPr>
        </p:nvSpPr>
        <p:spPr>
          <a:xfrm>
            <a:off x="824948" y="1520688"/>
            <a:ext cx="9670774" cy="4727712"/>
          </a:xfrm>
        </p:spPr>
        <p:txBody>
          <a:bodyPr>
            <a:normAutofit fontScale="70000" lnSpcReduction="20000"/>
          </a:bodyPr>
          <a:lstStyle/>
          <a:p>
            <a:r>
              <a:rPr lang="en-US" dirty="0"/>
              <a:t>The data has 3,333 entries, each representing a consumer. The idea is to evaluate these records for trends that suggest client turnover. Here's a full analysis of the data:</a:t>
            </a:r>
          </a:p>
          <a:p>
            <a:endParaRPr lang="en-US" dirty="0"/>
          </a:p>
          <a:p>
            <a:r>
              <a:rPr lang="en-US" b="1" dirty="0"/>
              <a:t>Target Variable</a:t>
            </a:r>
            <a:r>
              <a:rPr lang="en-US" dirty="0"/>
              <a:t>:</a:t>
            </a:r>
          </a:p>
          <a:p>
            <a:endParaRPr lang="en-US" dirty="0"/>
          </a:p>
          <a:p>
            <a:r>
              <a:rPr lang="en-US" dirty="0"/>
              <a:t>Churn: A binary variable that indicates if a client has churned. True: Customer churn occurred. False: The customer was kept.</a:t>
            </a:r>
          </a:p>
          <a:p>
            <a:r>
              <a:rPr lang="en-US" dirty="0"/>
              <a:t>Features: The number of features is 21 columns, including the target variable (churn).</a:t>
            </a:r>
          </a:p>
          <a:p>
            <a:endParaRPr lang="en-US" dirty="0"/>
          </a:p>
          <a:p>
            <a:r>
              <a:rPr lang="en-US" b="1" dirty="0"/>
              <a:t>Data Types</a:t>
            </a:r>
            <a:r>
              <a:rPr lang="en-US" dirty="0"/>
              <a:t>:</a:t>
            </a:r>
          </a:p>
          <a:p>
            <a:endParaRPr lang="en-US" dirty="0"/>
          </a:p>
          <a:p>
            <a:r>
              <a:rPr lang="en-US" i="1" dirty="0"/>
              <a:t>Categorical</a:t>
            </a:r>
            <a:r>
              <a:rPr lang="en-US" dirty="0"/>
              <a:t>: state, phone number, international plan, voice mail plan, churn.</a:t>
            </a:r>
          </a:p>
          <a:p>
            <a:r>
              <a:rPr lang="en-US" b="1" i="1" dirty="0"/>
              <a:t>Numerical</a:t>
            </a:r>
            <a:r>
              <a:rPr lang="en-US" dirty="0"/>
              <a:t>:</a:t>
            </a:r>
          </a:p>
          <a:p>
            <a:r>
              <a:rPr lang="en-US" i="1" dirty="0"/>
              <a:t>Integer</a:t>
            </a:r>
            <a:r>
              <a:rPr lang="en-US" dirty="0"/>
              <a:t>: account length, area code, amount of </a:t>
            </a:r>
            <a:r>
              <a:rPr lang="en-US" dirty="0" err="1"/>
              <a:t>vmail</a:t>
            </a:r>
            <a:r>
              <a:rPr lang="en-US" dirty="0"/>
              <a:t> messages, total day calls, total evening calls, total night calls, total international calls, and customer service calls.</a:t>
            </a:r>
          </a:p>
          <a:p>
            <a:r>
              <a:rPr lang="en-US" i="1" dirty="0"/>
              <a:t>Float</a:t>
            </a:r>
            <a:r>
              <a:rPr lang="en-US" dirty="0"/>
              <a:t>: total day minutes, total day charge, total evening minutes, total evening charge, total night minutes, total night charge, total international minutes, total international charge.</a:t>
            </a:r>
            <a:endParaRPr lang="en-KE" dirty="0"/>
          </a:p>
        </p:txBody>
      </p:sp>
      <p:sp>
        <p:nvSpPr>
          <p:cNvPr id="5" name="Footer Placeholder 4">
            <a:extLst>
              <a:ext uri="{FF2B5EF4-FFF2-40B4-BE49-F238E27FC236}">
                <a16:creationId xmlns:a16="http://schemas.microsoft.com/office/drawing/2014/main" id="{21019F4E-1850-D4D4-9858-AF57B833C764}"/>
              </a:ext>
            </a:extLst>
          </p:cNvPr>
          <p:cNvSpPr>
            <a:spLocks noGrp="1"/>
          </p:cNvSpPr>
          <p:nvPr>
            <p:ph type="ftr" sz="quarter" idx="11"/>
          </p:nvPr>
        </p:nvSpPr>
        <p:spPr/>
        <p:txBody>
          <a:bodyPr/>
          <a:lstStyle/>
          <a:p>
            <a:r>
              <a:rPr lang="en-US"/>
              <a:t>Author: Stanley Macharia</a:t>
            </a:r>
            <a:endParaRPr lang="en-KE"/>
          </a:p>
        </p:txBody>
      </p:sp>
    </p:spTree>
    <p:extLst>
      <p:ext uri="{BB962C8B-B14F-4D97-AF65-F5344CB8AC3E}">
        <p14:creationId xmlns:p14="http://schemas.microsoft.com/office/powerpoint/2010/main" val="173311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2AF0-CFE0-E897-E4EB-F23905B2F4ED}"/>
              </a:ext>
            </a:extLst>
          </p:cNvPr>
          <p:cNvSpPr>
            <a:spLocks noGrp="1"/>
          </p:cNvSpPr>
          <p:nvPr>
            <p:ph type="title"/>
          </p:nvPr>
        </p:nvSpPr>
        <p:spPr>
          <a:xfrm>
            <a:off x="646111" y="452718"/>
            <a:ext cx="9404723" cy="1912795"/>
          </a:xfrm>
        </p:spPr>
        <p:txBody>
          <a:bodyPr/>
          <a:lstStyle/>
          <a:p>
            <a:r>
              <a:rPr lang="en-US" b="1" dirty="0">
                <a:solidFill>
                  <a:schemeClr val="bg1"/>
                </a:solidFill>
                <a:latin typeface="-Helvetica Neue"/>
              </a:rPr>
              <a:t>Techniques and methods used in the project</a:t>
            </a:r>
            <a:endParaRPr lang="en-KE" b="1" dirty="0">
              <a:solidFill>
                <a:schemeClr val="bg1"/>
              </a:solidFill>
              <a:latin typeface="-Helvetica Neue"/>
            </a:endParaRPr>
          </a:p>
        </p:txBody>
      </p:sp>
      <p:sp>
        <p:nvSpPr>
          <p:cNvPr id="3" name="Content Placeholder 2">
            <a:extLst>
              <a:ext uri="{FF2B5EF4-FFF2-40B4-BE49-F238E27FC236}">
                <a16:creationId xmlns:a16="http://schemas.microsoft.com/office/drawing/2014/main" id="{8787146C-AFFF-54D1-0A53-63261CDAA2EC}"/>
              </a:ext>
            </a:extLst>
          </p:cNvPr>
          <p:cNvSpPr>
            <a:spLocks noGrp="1"/>
          </p:cNvSpPr>
          <p:nvPr>
            <p:ph idx="1"/>
          </p:nvPr>
        </p:nvSpPr>
        <p:spPr>
          <a:xfrm>
            <a:off x="1103312" y="2365513"/>
            <a:ext cx="8946541" cy="3882886"/>
          </a:xfrm>
        </p:spPr>
        <p:txBody>
          <a:bodyPr/>
          <a:lstStyle/>
          <a:p>
            <a:r>
              <a:rPr lang="en-US" b="1" dirty="0"/>
              <a:t>Data Acquisition and preprocessing</a:t>
            </a:r>
            <a:r>
              <a:rPr lang="en-US" dirty="0"/>
              <a:t>: This involves identifying the data and then cleaning, dealing with missing and duplicate data preparing it for analysis.</a:t>
            </a:r>
          </a:p>
          <a:p>
            <a:r>
              <a:rPr lang="en-US" b="1" dirty="0"/>
              <a:t>Exploratory Data Analysis</a:t>
            </a:r>
            <a:r>
              <a:rPr lang="en-US" dirty="0"/>
              <a:t>: Examining data trends and patterns using summary statistics and infographics to comprehend consumer behavior.</a:t>
            </a:r>
          </a:p>
          <a:p>
            <a:r>
              <a:rPr lang="en-US" b="1" dirty="0"/>
              <a:t>Feature Engineering &amp; Selection: </a:t>
            </a:r>
            <a:r>
              <a:rPr lang="en-US" dirty="0"/>
              <a:t>Determining the key elements that affect retention of customers and choosing the most suitable ones to model.</a:t>
            </a:r>
          </a:p>
          <a:p>
            <a:endParaRPr lang="en-KE" dirty="0"/>
          </a:p>
        </p:txBody>
      </p:sp>
      <p:sp>
        <p:nvSpPr>
          <p:cNvPr id="7" name="Footer Placeholder 6">
            <a:extLst>
              <a:ext uri="{FF2B5EF4-FFF2-40B4-BE49-F238E27FC236}">
                <a16:creationId xmlns:a16="http://schemas.microsoft.com/office/drawing/2014/main" id="{627C92D6-5A64-EF7F-E362-5E0F80CC81B8}"/>
              </a:ext>
            </a:extLst>
          </p:cNvPr>
          <p:cNvSpPr>
            <a:spLocks noGrp="1"/>
          </p:cNvSpPr>
          <p:nvPr>
            <p:ph type="ftr" sz="quarter" idx="11"/>
          </p:nvPr>
        </p:nvSpPr>
        <p:spPr/>
        <p:txBody>
          <a:bodyPr/>
          <a:lstStyle/>
          <a:p>
            <a:r>
              <a:rPr lang="en-US" dirty="0"/>
              <a:t>Author: Stanley Macharia</a:t>
            </a:r>
            <a:endParaRPr lang="en-KE" dirty="0"/>
          </a:p>
        </p:txBody>
      </p:sp>
    </p:spTree>
    <p:extLst>
      <p:ext uri="{BB962C8B-B14F-4D97-AF65-F5344CB8AC3E}">
        <p14:creationId xmlns:p14="http://schemas.microsoft.com/office/powerpoint/2010/main" val="2465995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73DE-22A9-2541-5EF8-CB5B04BD1F51}"/>
              </a:ext>
            </a:extLst>
          </p:cNvPr>
          <p:cNvSpPr>
            <a:spLocks noGrp="1"/>
          </p:cNvSpPr>
          <p:nvPr>
            <p:ph type="title"/>
          </p:nvPr>
        </p:nvSpPr>
        <p:spPr/>
        <p:txBody>
          <a:bodyPr/>
          <a:lstStyle/>
          <a:p>
            <a:r>
              <a:rPr lang="en-US" dirty="0" err="1"/>
              <a:t>Cont</a:t>
            </a:r>
            <a:r>
              <a:rPr lang="en-US" dirty="0"/>
              <a:t>…</a:t>
            </a:r>
            <a:endParaRPr lang="en-KE" dirty="0"/>
          </a:p>
        </p:txBody>
      </p:sp>
      <p:sp>
        <p:nvSpPr>
          <p:cNvPr id="3" name="Content Placeholder 2">
            <a:extLst>
              <a:ext uri="{FF2B5EF4-FFF2-40B4-BE49-F238E27FC236}">
                <a16:creationId xmlns:a16="http://schemas.microsoft.com/office/drawing/2014/main" id="{6F30128F-9474-8994-D9BB-D7D6DCB3B617}"/>
              </a:ext>
            </a:extLst>
          </p:cNvPr>
          <p:cNvSpPr>
            <a:spLocks noGrp="1"/>
          </p:cNvSpPr>
          <p:nvPr>
            <p:ph idx="1"/>
          </p:nvPr>
        </p:nvSpPr>
        <p:spPr/>
        <p:txBody>
          <a:bodyPr/>
          <a:lstStyle/>
          <a:p>
            <a:r>
              <a:rPr lang="en-US" b="1" dirty="0"/>
              <a:t>Machine Learning Models</a:t>
            </a:r>
            <a:r>
              <a:rPr lang="en-US" dirty="0"/>
              <a:t>: Using various models, such as Decision Trees, K-Nearest Neighbors (KNN), and Logistic Regression, to forecast customer churn.</a:t>
            </a:r>
          </a:p>
          <a:p>
            <a:r>
              <a:rPr lang="en-US" b="1" dirty="0"/>
              <a:t>Business Recommendations</a:t>
            </a:r>
            <a:r>
              <a:rPr lang="en-US" dirty="0"/>
              <a:t>: Analyzing data and offering practical insights to assist optimize company plans and lower customer churn.</a:t>
            </a:r>
            <a:endParaRPr lang="en-KE" dirty="0"/>
          </a:p>
        </p:txBody>
      </p:sp>
      <p:sp>
        <p:nvSpPr>
          <p:cNvPr id="7" name="Footer Placeholder 6">
            <a:extLst>
              <a:ext uri="{FF2B5EF4-FFF2-40B4-BE49-F238E27FC236}">
                <a16:creationId xmlns:a16="http://schemas.microsoft.com/office/drawing/2014/main" id="{51A3FCFC-EEA8-CDB1-B56E-671063188C73}"/>
              </a:ext>
            </a:extLst>
          </p:cNvPr>
          <p:cNvSpPr>
            <a:spLocks noGrp="1"/>
          </p:cNvSpPr>
          <p:nvPr>
            <p:ph type="ftr" sz="quarter" idx="11"/>
          </p:nvPr>
        </p:nvSpPr>
        <p:spPr/>
        <p:txBody>
          <a:bodyPr/>
          <a:lstStyle/>
          <a:p>
            <a:r>
              <a:rPr lang="en-US"/>
              <a:t>Author: Stanley Macharia</a:t>
            </a:r>
            <a:endParaRPr lang="en-KE"/>
          </a:p>
        </p:txBody>
      </p:sp>
    </p:spTree>
    <p:extLst>
      <p:ext uri="{BB962C8B-B14F-4D97-AF65-F5344CB8AC3E}">
        <p14:creationId xmlns:p14="http://schemas.microsoft.com/office/powerpoint/2010/main" val="329487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0394-364A-E63F-8D9B-ED5B00582F9E}"/>
              </a:ext>
            </a:extLst>
          </p:cNvPr>
          <p:cNvSpPr>
            <a:spLocks noGrp="1"/>
          </p:cNvSpPr>
          <p:nvPr>
            <p:ph type="title"/>
          </p:nvPr>
        </p:nvSpPr>
        <p:spPr/>
        <p:txBody>
          <a:bodyPr/>
          <a:lstStyle/>
          <a:p>
            <a:r>
              <a:rPr lang="en-US" b="1" dirty="0">
                <a:solidFill>
                  <a:schemeClr val="bg1"/>
                </a:solidFill>
              </a:rPr>
              <a:t>Findings:</a:t>
            </a:r>
            <a:endParaRPr lang="en-KE" b="1" dirty="0">
              <a:solidFill>
                <a:schemeClr val="bg1"/>
              </a:solidFill>
            </a:endParaRPr>
          </a:p>
        </p:txBody>
      </p:sp>
      <p:pic>
        <p:nvPicPr>
          <p:cNvPr id="5" name="Content Placeholder 4">
            <a:extLst>
              <a:ext uri="{FF2B5EF4-FFF2-40B4-BE49-F238E27FC236}">
                <a16:creationId xmlns:a16="http://schemas.microsoft.com/office/drawing/2014/main" id="{4E753047-6426-C9FD-35C3-432284AC3C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4104" y="1294361"/>
            <a:ext cx="8947150" cy="3396910"/>
          </a:xfrm>
        </p:spPr>
      </p:pic>
      <p:sp>
        <p:nvSpPr>
          <p:cNvPr id="6" name="TextBox 5">
            <a:extLst>
              <a:ext uri="{FF2B5EF4-FFF2-40B4-BE49-F238E27FC236}">
                <a16:creationId xmlns:a16="http://schemas.microsoft.com/office/drawing/2014/main" id="{70E95B50-00C4-B079-D134-73BA62A088E3}"/>
              </a:ext>
            </a:extLst>
          </p:cNvPr>
          <p:cNvSpPr txBox="1"/>
          <p:nvPr/>
        </p:nvSpPr>
        <p:spPr>
          <a:xfrm>
            <a:off x="1262269" y="4978863"/>
            <a:ext cx="9404723" cy="1169551"/>
          </a:xfrm>
          <a:prstGeom prst="rect">
            <a:avLst/>
          </a:prstGeom>
          <a:noFill/>
        </p:spPr>
        <p:txBody>
          <a:bodyPr wrap="square" rtlCol="0">
            <a:spAutoFit/>
          </a:bodyPr>
          <a:lstStyle/>
          <a:p>
            <a:r>
              <a:rPr lang="en-US" sz="1400" dirty="0"/>
              <a:t>The states on the left side of the graph notice the greatest churn rates. These states might be locations where consumers are unsatisfied or where there is greater competition, increasing the probability that customers would leave </a:t>
            </a:r>
            <a:r>
              <a:rPr lang="en-US" sz="1400" dirty="0" err="1"/>
              <a:t>SyriaTel</a:t>
            </a:r>
            <a:r>
              <a:rPr lang="en-US" sz="1400" dirty="0"/>
              <a:t>. The progressive fall from greatest to lowest churn rates illustrates that turnover varies significantly between states. This reinforces the prior result that state has a major impact on turnover.</a:t>
            </a:r>
            <a:endParaRPr lang="en-KE" sz="1400" dirty="0"/>
          </a:p>
        </p:txBody>
      </p:sp>
      <p:sp>
        <p:nvSpPr>
          <p:cNvPr id="7" name="Footer Placeholder 6">
            <a:extLst>
              <a:ext uri="{FF2B5EF4-FFF2-40B4-BE49-F238E27FC236}">
                <a16:creationId xmlns:a16="http://schemas.microsoft.com/office/drawing/2014/main" id="{87A1251C-2B27-12E6-38E9-2130DF2F798A}"/>
              </a:ext>
            </a:extLst>
          </p:cNvPr>
          <p:cNvSpPr>
            <a:spLocks noGrp="1"/>
          </p:cNvSpPr>
          <p:nvPr>
            <p:ph type="ftr" sz="quarter" idx="11"/>
          </p:nvPr>
        </p:nvSpPr>
        <p:spPr/>
        <p:txBody>
          <a:bodyPr/>
          <a:lstStyle/>
          <a:p>
            <a:r>
              <a:rPr lang="en-US"/>
              <a:t>Author: Stanley Macharia</a:t>
            </a:r>
            <a:endParaRPr lang="en-KE"/>
          </a:p>
        </p:txBody>
      </p:sp>
    </p:spTree>
    <p:extLst>
      <p:ext uri="{BB962C8B-B14F-4D97-AF65-F5344CB8AC3E}">
        <p14:creationId xmlns:p14="http://schemas.microsoft.com/office/powerpoint/2010/main" val="339367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1EE589-7984-15B0-033D-CE971F5D0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287" y="591227"/>
            <a:ext cx="8947150" cy="4328643"/>
          </a:xfrm>
        </p:spPr>
      </p:pic>
      <p:sp>
        <p:nvSpPr>
          <p:cNvPr id="6" name="TextBox 5">
            <a:extLst>
              <a:ext uri="{FF2B5EF4-FFF2-40B4-BE49-F238E27FC236}">
                <a16:creationId xmlns:a16="http://schemas.microsoft.com/office/drawing/2014/main" id="{38266D72-F501-78D1-62C6-F0A11A1770D2}"/>
              </a:ext>
            </a:extLst>
          </p:cNvPr>
          <p:cNvSpPr txBox="1"/>
          <p:nvPr/>
        </p:nvSpPr>
        <p:spPr>
          <a:xfrm>
            <a:off x="1590261" y="5118652"/>
            <a:ext cx="9372600" cy="369332"/>
          </a:xfrm>
          <a:prstGeom prst="rect">
            <a:avLst/>
          </a:prstGeom>
          <a:noFill/>
        </p:spPr>
        <p:txBody>
          <a:bodyPr wrap="square" rtlCol="0">
            <a:spAutoFit/>
          </a:bodyPr>
          <a:lstStyle/>
          <a:p>
            <a:r>
              <a:rPr lang="en-US" dirty="0"/>
              <a:t>We can see that West Virginia generates the highest income for Syriatel</a:t>
            </a:r>
            <a:endParaRPr lang="en-KE" dirty="0"/>
          </a:p>
        </p:txBody>
      </p:sp>
      <p:sp>
        <p:nvSpPr>
          <p:cNvPr id="7" name="Footer Placeholder 6">
            <a:extLst>
              <a:ext uri="{FF2B5EF4-FFF2-40B4-BE49-F238E27FC236}">
                <a16:creationId xmlns:a16="http://schemas.microsoft.com/office/drawing/2014/main" id="{CFB9305E-25F9-5A84-BFF0-F18751F413F4}"/>
              </a:ext>
            </a:extLst>
          </p:cNvPr>
          <p:cNvSpPr>
            <a:spLocks noGrp="1"/>
          </p:cNvSpPr>
          <p:nvPr>
            <p:ph type="ftr" sz="quarter" idx="11"/>
          </p:nvPr>
        </p:nvSpPr>
        <p:spPr/>
        <p:txBody>
          <a:bodyPr/>
          <a:lstStyle/>
          <a:p>
            <a:r>
              <a:rPr lang="en-US"/>
              <a:t>Author: Stanley Macharia</a:t>
            </a:r>
            <a:endParaRPr lang="en-KE"/>
          </a:p>
        </p:txBody>
      </p:sp>
    </p:spTree>
    <p:extLst>
      <p:ext uri="{BB962C8B-B14F-4D97-AF65-F5344CB8AC3E}">
        <p14:creationId xmlns:p14="http://schemas.microsoft.com/office/powerpoint/2010/main" val="265954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564F1E-B846-FAE1-0145-AB27488252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698" y="323229"/>
            <a:ext cx="7682380" cy="4195762"/>
          </a:xfrm>
        </p:spPr>
      </p:pic>
      <p:sp>
        <p:nvSpPr>
          <p:cNvPr id="6" name="TextBox 5">
            <a:extLst>
              <a:ext uri="{FF2B5EF4-FFF2-40B4-BE49-F238E27FC236}">
                <a16:creationId xmlns:a16="http://schemas.microsoft.com/office/drawing/2014/main" id="{F7B5AC81-E4F7-7DEE-16B5-8BB5695BF4E5}"/>
              </a:ext>
            </a:extLst>
          </p:cNvPr>
          <p:cNvSpPr txBox="1"/>
          <p:nvPr/>
        </p:nvSpPr>
        <p:spPr>
          <a:xfrm>
            <a:off x="1570382" y="5014147"/>
            <a:ext cx="9452113" cy="646331"/>
          </a:xfrm>
          <a:prstGeom prst="rect">
            <a:avLst/>
          </a:prstGeom>
          <a:noFill/>
        </p:spPr>
        <p:txBody>
          <a:bodyPr wrap="square" rtlCol="0">
            <a:spAutoFit/>
          </a:bodyPr>
          <a:lstStyle/>
          <a:p>
            <a:r>
              <a:rPr lang="en-US" dirty="0"/>
              <a:t>According to the bar chart above, we can see that during the day Syriatel makes the most money and during night-time, Syriatel makes less money.</a:t>
            </a:r>
            <a:endParaRPr lang="en-KE" dirty="0"/>
          </a:p>
        </p:txBody>
      </p:sp>
      <p:sp>
        <p:nvSpPr>
          <p:cNvPr id="7" name="Footer Placeholder 6">
            <a:extLst>
              <a:ext uri="{FF2B5EF4-FFF2-40B4-BE49-F238E27FC236}">
                <a16:creationId xmlns:a16="http://schemas.microsoft.com/office/drawing/2014/main" id="{45C85F92-DC74-9F9F-733B-BEEB50747977}"/>
              </a:ext>
            </a:extLst>
          </p:cNvPr>
          <p:cNvSpPr>
            <a:spLocks noGrp="1"/>
          </p:cNvSpPr>
          <p:nvPr>
            <p:ph type="ftr" sz="quarter" idx="11"/>
          </p:nvPr>
        </p:nvSpPr>
        <p:spPr/>
        <p:txBody>
          <a:bodyPr/>
          <a:lstStyle/>
          <a:p>
            <a:r>
              <a:rPr lang="en-US"/>
              <a:t>Author: Stanley Macharia</a:t>
            </a:r>
            <a:endParaRPr lang="en-KE"/>
          </a:p>
        </p:txBody>
      </p:sp>
    </p:spTree>
    <p:extLst>
      <p:ext uri="{BB962C8B-B14F-4D97-AF65-F5344CB8AC3E}">
        <p14:creationId xmlns:p14="http://schemas.microsoft.com/office/powerpoint/2010/main" val="713550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98</TotalTime>
  <Words>882</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Helvetica Neue</vt:lpstr>
      <vt:lpstr>-Helvetica Neue</vt:lpstr>
      <vt:lpstr>Wingdings 3</vt:lpstr>
      <vt:lpstr>Ion</vt:lpstr>
      <vt:lpstr>Predicting Customer Churn: Unlocking Insights for Retention at SyriaTel </vt:lpstr>
      <vt:lpstr>Introduction </vt:lpstr>
      <vt:lpstr>Project Goals</vt:lpstr>
      <vt:lpstr>Data Understanding</vt:lpstr>
      <vt:lpstr>Techniques and methods used in the project</vt:lpstr>
      <vt:lpstr>Cont…</vt:lpstr>
      <vt:lpstr>Findings:</vt:lpstr>
      <vt:lpstr>PowerPoint Presentation</vt:lpstr>
      <vt:lpstr>PowerPoint Presentation</vt:lpstr>
      <vt:lpstr>Models and model selection</vt:lpstr>
      <vt:lpstr>Model Selection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Dv STAN</dc:creator>
  <cp:lastModifiedBy>Dv STAN</cp:lastModifiedBy>
  <cp:revision>1</cp:revision>
  <dcterms:created xsi:type="dcterms:W3CDTF">2025-02-22T06:23:54Z</dcterms:created>
  <dcterms:modified xsi:type="dcterms:W3CDTF">2025-02-22T08:02:54Z</dcterms:modified>
</cp:coreProperties>
</file>