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83634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52516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844446" y="1821634"/>
            <a:ext cx="10503108" cy="977778"/>
          </a:xfrm>
        </p:spPr>
        <p:txBody>
          <a:bodyPr>
            <a:normAutofit fontScale="90000"/>
          </a:bodyPr>
          <a:lstStyle/>
          <a:p>
            <a:r>
              <a:rPr lang="en-US" b="1" dirty="0"/>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42281" y="4058588"/>
            <a:ext cx="870743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KALAIYARASAN G</a:t>
            </a:r>
          </a:p>
          <a:p>
            <a:r>
              <a:rPr lang="en-US" sz="2000" b="1" dirty="0">
                <a:solidFill>
                  <a:schemeClr val="accent1">
                    <a:lumMod val="75000"/>
                  </a:schemeClr>
                </a:solidFill>
                <a:latin typeface="Arial"/>
                <a:cs typeface="Arial"/>
              </a:rPr>
              <a:t>College Name &amp; Department : </a:t>
            </a:r>
            <a:r>
              <a:rPr lang="en-US" sz="2000" b="1" dirty="0">
                <a:solidFill>
                  <a:schemeClr val="bg1">
                    <a:lumMod val="95000"/>
                  </a:schemeClr>
                </a:solidFill>
                <a:latin typeface="Arial"/>
                <a:cs typeface="Arial"/>
              </a:rPr>
              <a:t>RMKCET &amp; CSE(CYBER SECUCRITY)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8235" y="1482520"/>
            <a:ext cx="11029615" cy="4673324"/>
          </a:xfrm>
        </p:spPr>
        <p:txBody>
          <a:bodyPr/>
          <a:lstStyle/>
          <a:p>
            <a:pPr marL="0" indent="0" algn="just">
              <a:buNone/>
            </a:pPr>
            <a:r>
              <a:rPr lang="en-US" sz="3200" dirty="0">
                <a:solidFill>
                  <a:srgbClr val="0F0F0F"/>
                </a:solidFill>
                <a:ea typeface="+mn-lt"/>
                <a:cs typeface="+mn-lt"/>
              </a:rPr>
              <a:t>In today's digital world, secure communication is a major concern. Traditional encryption methods can be detected, leading to potential interception. Steganography offers a way to conceal data within images, making it less noticeable to attackers. This project focuses on implementing Least Significant Bit (LSB) steganography to securely hide and retrieve confidential information from images while maintaining image integrity.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2385949"/>
            <a:ext cx="11613485" cy="3914274"/>
          </a:xfrm>
        </p:spPr>
        <p:txBody>
          <a:bodyPr vert="horz" lIns="91440" tIns="45720" rIns="91440" bIns="45720" rtlCol="0" anchor="ctr">
            <a:noAutofit/>
          </a:bodyPr>
          <a:lstStyle/>
          <a:p>
            <a:r>
              <a:rPr lang="en-IN" sz="2800" b="1" dirty="0"/>
              <a:t>Libraries &amp; Tools</a:t>
            </a:r>
          </a:p>
          <a:p>
            <a:pPr>
              <a:buFont typeface="Arial" panose="020B0604020202020204" pitchFamily="34" charset="0"/>
              <a:buChar char="•"/>
            </a:pPr>
            <a:r>
              <a:rPr lang="en-IN" sz="2000" b="1" dirty="0"/>
              <a:t>Python</a:t>
            </a:r>
            <a:r>
              <a:rPr lang="en-IN" sz="2000" dirty="0"/>
              <a:t> – Main programming language for implementation.</a:t>
            </a:r>
          </a:p>
          <a:p>
            <a:pPr>
              <a:buFont typeface="Arial" panose="020B0604020202020204" pitchFamily="34" charset="0"/>
              <a:buChar char="•"/>
            </a:pPr>
            <a:r>
              <a:rPr lang="en-IN" sz="2000" b="1" dirty="0"/>
              <a:t>OpenCV</a:t>
            </a:r>
            <a:r>
              <a:rPr lang="en-IN" sz="2000" dirty="0"/>
              <a:t> – For image processing and manipulation.</a:t>
            </a:r>
          </a:p>
          <a:p>
            <a:pPr>
              <a:buFont typeface="Arial" panose="020B0604020202020204" pitchFamily="34" charset="0"/>
              <a:buChar char="•"/>
            </a:pPr>
            <a:r>
              <a:rPr lang="en-IN" sz="2000" b="1" dirty="0" err="1"/>
              <a:t>Stegano</a:t>
            </a:r>
            <a:r>
              <a:rPr lang="en-IN" sz="2000" dirty="0"/>
              <a:t> – A Python library for Least Significant Bit (LSB) steganography.</a:t>
            </a:r>
          </a:p>
          <a:p>
            <a:pPr>
              <a:buFont typeface="Arial" panose="020B0604020202020204" pitchFamily="34" charset="0"/>
              <a:buChar char="•"/>
            </a:pPr>
            <a:r>
              <a:rPr lang="en-IN" sz="2000" b="1" dirty="0"/>
              <a:t>NumPy</a:t>
            </a:r>
            <a:r>
              <a:rPr lang="en-IN" sz="2000" dirty="0"/>
              <a:t> – For handling image arrays efficiently.</a:t>
            </a:r>
          </a:p>
          <a:p>
            <a:pPr>
              <a:buFont typeface="Arial" panose="020B0604020202020204" pitchFamily="34" charset="0"/>
              <a:buChar char="•"/>
            </a:pPr>
            <a:r>
              <a:rPr lang="en-IN" sz="2000" b="1" dirty="0" err="1"/>
              <a:t>PyCryptodome</a:t>
            </a:r>
            <a:r>
              <a:rPr lang="en-IN" sz="2000" dirty="0"/>
              <a:t> – For AES encryption and decryption of hidden message</a:t>
            </a:r>
          </a:p>
          <a:p>
            <a:pPr>
              <a:buFont typeface="Arial" panose="020B0604020202020204" pitchFamily="34" charset="0"/>
              <a:buChar char="•"/>
            </a:pPr>
            <a:r>
              <a:rPr lang="en-IN" sz="2000" b="1" dirty="0" err="1"/>
              <a:t>qrcode</a:t>
            </a:r>
            <a:r>
              <a:rPr lang="en-IN" sz="2000" dirty="0"/>
              <a:t> – For generating and decoding QR codes</a:t>
            </a:r>
          </a:p>
          <a:p>
            <a:pPr>
              <a:buFont typeface="Arial" panose="020B0604020202020204" pitchFamily="34" charset="0"/>
              <a:buChar char="•"/>
            </a:pPr>
            <a:r>
              <a:rPr lang="en-IN" sz="2000" b="1" dirty="0" err="1"/>
              <a:t>Tkinter</a:t>
            </a:r>
            <a:r>
              <a:rPr lang="en-IN" sz="2000" dirty="0"/>
              <a:t> – For user-friendly GUI based file selection and input </a:t>
            </a:r>
          </a:p>
          <a:p>
            <a:r>
              <a:rPr lang="en-IN" sz="3200" b="1" dirty="0"/>
              <a:t>Platforms</a:t>
            </a:r>
          </a:p>
          <a:p>
            <a:pPr>
              <a:buFont typeface="Arial" panose="020B0604020202020204" pitchFamily="34" charset="0"/>
              <a:buChar char="•"/>
            </a:pPr>
            <a:r>
              <a:rPr lang="en-IN" sz="2000" b="1" dirty="0"/>
              <a:t>Linux/Windows</a:t>
            </a:r>
            <a:r>
              <a:rPr lang="en-IN" sz="2000" dirty="0"/>
              <a:t> – Compatible across operating systems.</a:t>
            </a:r>
          </a:p>
          <a:p>
            <a:pPr>
              <a:buFont typeface="Arial" panose="020B0604020202020204" pitchFamily="34" charset="0"/>
              <a:buChar char="•"/>
            </a:pPr>
            <a:r>
              <a:rPr lang="en-IN" sz="2000" b="1" dirty="0"/>
              <a:t>VS Code</a:t>
            </a:r>
            <a:r>
              <a:rPr lang="en-IN" sz="2000" dirty="0"/>
              <a:t> – Used for writing and debugging code.</a:t>
            </a: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92506" y="1302025"/>
            <a:ext cx="11823032" cy="4954395"/>
          </a:xfrm>
        </p:spPr>
        <p:txBody>
          <a:bodyPr>
            <a:normAutofit fontScale="92500"/>
          </a:bodyPr>
          <a:lstStyle/>
          <a:p>
            <a:r>
              <a:rPr lang="en-IN" sz="3200" b="1" dirty="0"/>
              <a:t>What Makes This Project Unique?</a:t>
            </a:r>
          </a:p>
          <a:p>
            <a:r>
              <a:rPr lang="en-IN" sz="2400" dirty="0"/>
              <a:t>✅ </a:t>
            </a:r>
            <a:r>
              <a:rPr lang="en-IN" sz="2400" b="1" dirty="0"/>
              <a:t>Enhanced Security</a:t>
            </a:r>
            <a:r>
              <a:rPr lang="en-IN" sz="2400" dirty="0"/>
              <a:t> – Uses </a:t>
            </a:r>
            <a:r>
              <a:rPr lang="en-IN" sz="2400" b="1" dirty="0"/>
              <a:t>AES encryption</a:t>
            </a:r>
            <a:r>
              <a:rPr lang="en-IN" sz="2400" dirty="0"/>
              <a:t> along with LSB steganography, making hidden data highly secure and resistant to extraction.</a:t>
            </a:r>
            <a:br>
              <a:rPr lang="en-IN" sz="2400" dirty="0"/>
            </a:br>
            <a:r>
              <a:rPr lang="en-IN" sz="2400" dirty="0"/>
              <a:t>✅ </a:t>
            </a:r>
            <a:r>
              <a:rPr lang="en-IN" sz="2400" b="1" dirty="0"/>
              <a:t>Multiple Data Hiding Options</a:t>
            </a:r>
            <a:r>
              <a:rPr lang="en-IN" sz="2400" dirty="0"/>
              <a:t> – Supports hiding </a:t>
            </a:r>
            <a:r>
              <a:rPr lang="en-IN" sz="2400" b="1" dirty="0"/>
              <a:t>text messages and entire files (PDF, TXT, etc.)</a:t>
            </a:r>
            <a:r>
              <a:rPr lang="en-IN" sz="2400" dirty="0"/>
              <a:t> inside images.</a:t>
            </a:r>
            <a:br>
              <a:rPr lang="en-IN" sz="2400" dirty="0"/>
            </a:br>
            <a:r>
              <a:rPr lang="en-IN" sz="2400" dirty="0"/>
              <a:t>✅ </a:t>
            </a:r>
            <a:r>
              <a:rPr lang="en-IN" sz="2400" b="1" dirty="0"/>
              <a:t>QR Code Integration</a:t>
            </a:r>
            <a:r>
              <a:rPr lang="en-IN" sz="2400" dirty="0"/>
              <a:t> – Allows encoding and decoding hidden messages inside QR codes.</a:t>
            </a:r>
            <a:br>
              <a:rPr lang="en-IN" sz="2400" dirty="0"/>
            </a:br>
            <a:r>
              <a:rPr lang="en-IN" sz="2400" dirty="0"/>
              <a:t>✅ </a:t>
            </a:r>
            <a:r>
              <a:rPr lang="en-IN" sz="2400" b="1" dirty="0"/>
              <a:t>User-Friendly Interface</a:t>
            </a:r>
            <a:r>
              <a:rPr lang="en-IN" sz="2400" dirty="0"/>
              <a:t> – GUI-based file selection with </a:t>
            </a:r>
            <a:r>
              <a:rPr lang="en-IN" sz="2400" b="1" dirty="0" err="1"/>
              <a:t>Tkinter</a:t>
            </a:r>
            <a:r>
              <a:rPr lang="en-IN" sz="2400" dirty="0"/>
              <a:t>, making it more accessible to users.</a:t>
            </a:r>
            <a:br>
              <a:rPr lang="en-IN" sz="2400" dirty="0"/>
            </a:br>
            <a:r>
              <a:rPr lang="en-IN" sz="2400" dirty="0"/>
              <a:t>✅ </a:t>
            </a:r>
            <a:r>
              <a:rPr lang="en-IN" sz="2400" b="1" dirty="0"/>
              <a:t>Drag-and-Drop Support</a:t>
            </a:r>
            <a:r>
              <a:rPr lang="en-IN" sz="2400" dirty="0"/>
              <a:t> – Simplifies selecting images and files for steganography.</a:t>
            </a:r>
            <a:br>
              <a:rPr lang="en-IN" sz="2400" dirty="0"/>
            </a:br>
            <a:r>
              <a:rPr lang="en-IN" sz="2400" dirty="0"/>
              <a:t>✅ </a:t>
            </a:r>
            <a:r>
              <a:rPr lang="en-IN" sz="2400" b="1" dirty="0"/>
              <a:t>Cross-Platform Compatibility</a:t>
            </a:r>
            <a:r>
              <a:rPr lang="en-IN" sz="2400" dirty="0"/>
              <a:t> – Works seamlessly on </a:t>
            </a:r>
            <a:r>
              <a:rPr lang="en-IN" sz="2400" b="1" dirty="0"/>
              <a:t>Windows and Linux</a:t>
            </a:r>
            <a:r>
              <a:rPr lang="en-IN" sz="2400" dirty="0"/>
              <a:t>.</a:t>
            </a:r>
            <a:br>
              <a:rPr lang="en-IN" sz="2400" dirty="0"/>
            </a:br>
            <a:r>
              <a:rPr lang="en-IN" sz="2400" dirty="0"/>
              <a:t>✅ </a:t>
            </a:r>
            <a:r>
              <a:rPr lang="en-IN" sz="2400" b="1" dirty="0"/>
              <a:t>Future Expandability</a:t>
            </a:r>
            <a:r>
              <a:rPr lang="en-IN" sz="2400" dirty="0"/>
              <a:t> – Can be enhanced with </a:t>
            </a:r>
            <a:r>
              <a:rPr lang="en-IN" sz="2400" b="1" dirty="0"/>
              <a:t>multi-layer steganography</a:t>
            </a:r>
            <a:r>
              <a:rPr lang="en-IN" sz="2400" dirty="0"/>
              <a:t>, AI-based detection resistance, or </a:t>
            </a:r>
            <a:r>
              <a:rPr lang="en-IN" sz="2400" b="1" dirty="0"/>
              <a:t>steganography in videos and audio</a:t>
            </a:r>
            <a:r>
              <a:rPr lang="en-IN" sz="2400" dirty="0"/>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208548" y="1302026"/>
            <a:ext cx="11806990" cy="4673324"/>
          </a:xfrm>
        </p:spPr>
        <p:txBody>
          <a:bodyPr/>
          <a:lstStyle/>
          <a:p>
            <a:r>
              <a:rPr lang="en-IN" sz="3200" b="1" dirty="0"/>
              <a:t>Who Can Benefit from This Project?</a:t>
            </a:r>
          </a:p>
          <a:p>
            <a:r>
              <a:rPr lang="en-IN" sz="2000" dirty="0"/>
              <a:t>👨‍💻 </a:t>
            </a:r>
            <a:r>
              <a:rPr lang="en-IN" sz="2000" b="1" dirty="0"/>
              <a:t>Cybersecurity Professionals</a:t>
            </a:r>
            <a:r>
              <a:rPr lang="en-IN" sz="2000" dirty="0"/>
              <a:t> – Use steganography for secure communication and covert data transfer.</a:t>
            </a:r>
          </a:p>
          <a:p>
            <a:r>
              <a:rPr lang="en-IN" sz="2000" dirty="0"/>
              <a:t>🕵️ </a:t>
            </a:r>
            <a:r>
              <a:rPr lang="en-IN" sz="2000" b="1" dirty="0"/>
              <a:t>Digital Forensics Experts</a:t>
            </a:r>
            <a:r>
              <a:rPr lang="en-IN" sz="2000" dirty="0"/>
              <a:t> – </a:t>
            </a:r>
            <a:r>
              <a:rPr lang="en-IN" sz="2000" dirty="0" err="1"/>
              <a:t>Analyze</a:t>
            </a:r>
            <a:r>
              <a:rPr lang="en-IN" sz="2000" dirty="0"/>
              <a:t> hidden data in images for investigation purposes.</a:t>
            </a:r>
          </a:p>
          <a:p>
            <a:r>
              <a:rPr lang="en-IN" sz="2000" dirty="0"/>
              <a:t>🔒 </a:t>
            </a:r>
            <a:r>
              <a:rPr lang="en-IN" sz="2000" b="1" dirty="0"/>
              <a:t>Privacy-Conscious Users</a:t>
            </a:r>
            <a:r>
              <a:rPr lang="en-IN" sz="2000" dirty="0"/>
              <a:t> – Protect personal or confidential information from prying eyes.</a:t>
            </a:r>
          </a:p>
          <a:p>
            <a:r>
              <a:rPr lang="en-IN" sz="2000" dirty="0"/>
              <a:t>🏛 </a:t>
            </a:r>
            <a:r>
              <a:rPr lang="en-IN" sz="2000" b="1" dirty="0"/>
              <a:t>Government &amp; Intelligence Agencies</a:t>
            </a:r>
            <a:r>
              <a:rPr lang="en-IN" sz="2000" dirty="0"/>
              <a:t> – Securely transmit sensitive data without drawing attention.</a:t>
            </a:r>
          </a:p>
          <a:p>
            <a:r>
              <a:rPr lang="en-IN" sz="2000" dirty="0"/>
              <a:t>🎓 </a:t>
            </a:r>
            <a:r>
              <a:rPr lang="en-IN" sz="2000" b="1" dirty="0"/>
              <a:t>Students &amp; Researchers</a:t>
            </a:r>
            <a:r>
              <a:rPr lang="en-IN" sz="2000" dirty="0"/>
              <a:t> – Learn and experiment with steganography techniques for academic purposes.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CAB0965A-5781-8660-F55E-881101545CDD}"/>
              </a:ext>
            </a:extLst>
          </p:cNvPr>
          <p:cNvPicPr>
            <a:picLocks noGrp="1" noChangeAspect="1"/>
          </p:cNvPicPr>
          <p:nvPr>
            <p:ph idx="1"/>
          </p:nvPr>
        </p:nvPicPr>
        <p:blipFill>
          <a:blip r:embed="rId2"/>
          <a:stretch>
            <a:fillRect/>
          </a:stretch>
        </p:blipFill>
        <p:spPr>
          <a:xfrm>
            <a:off x="101532" y="1418944"/>
            <a:ext cx="2095792" cy="2031858"/>
          </a:xfrm>
        </p:spPr>
      </p:pic>
      <p:pic>
        <p:nvPicPr>
          <p:cNvPr id="14" name="Picture 13">
            <a:extLst>
              <a:ext uri="{FF2B5EF4-FFF2-40B4-BE49-F238E27FC236}">
                <a16:creationId xmlns:a16="http://schemas.microsoft.com/office/drawing/2014/main" id="{BDAD457B-D553-92D8-579B-56CFF96C8065}"/>
              </a:ext>
            </a:extLst>
          </p:cNvPr>
          <p:cNvPicPr>
            <a:picLocks noChangeAspect="1"/>
          </p:cNvPicPr>
          <p:nvPr/>
        </p:nvPicPr>
        <p:blipFill>
          <a:blip r:embed="rId3"/>
          <a:stretch>
            <a:fillRect/>
          </a:stretch>
        </p:blipFill>
        <p:spPr>
          <a:xfrm>
            <a:off x="3659128" y="1320621"/>
            <a:ext cx="2133898" cy="2010055"/>
          </a:xfrm>
          <a:prstGeom prst="rect">
            <a:avLst/>
          </a:prstGeom>
        </p:spPr>
      </p:pic>
      <p:pic>
        <p:nvPicPr>
          <p:cNvPr id="16" name="Picture 15">
            <a:extLst>
              <a:ext uri="{FF2B5EF4-FFF2-40B4-BE49-F238E27FC236}">
                <a16:creationId xmlns:a16="http://schemas.microsoft.com/office/drawing/2014/main" id="{D3B84277-F429-AE74-6D84-0980BA966A10}"/>
              </a:ext>
            </a:extLst>
          </p:cNvPr>
          <p:cNvPicPr>
            <a:picLocks noChangeAspect="1"/>
          </p:cNvPicPr>
          <p:nvPr/>
        </p:nvPicPr>
        <p:blipFill>
          <a:blip r:embed="rId4"/>
          <a:stretch>
            <a:fillRect/>
          </a:stretch>
        </p:blipFill>
        <p:spPr>
          <a:xfrm>
            <a:off x="7058186" y="1320621"/>
            <a:ext cx="4673930" cy="2010056"/>
          </a:xfrm>
          <a:prstGeom prst="rect">
            <a:avLst/>
          </a:prstGeom>
        </p:spPr>
      </p:pic>
      <p:pic>
        <p:nvPicPr>
          <p:cNvPr id="18" name="Picture 17">
            <a:extLst>
              <a:ext uri="{FF2B5EF4-FFF2-40B4-BE49-F238E27FC236}">
                <a16:creationId xmlns:a16="http://schemas.microsoft.com/office/drawing/2014/main" id="{764C5390-9C54-2323-4BB5-64319964CA47}"/>
              </a:ext>
            </a:extLst>
          </p:cNvPr>
          <p:cNvPicPr>
            <a:picLocks noChangeAspect="1"/>
          </p:cNvPicPr>
          <p:nvPr/>
        </p:nvPicPr>
        <p:blipFill>
          <a:blip r:embed="rId5"/>
          <a:stretch>
            <a:fillRect/>
          </a:stretch>
        </p:blipFill>
        <p:spPr>
          <a:xfrm>
            <a:off x="120584" y="4199204"/>
            <a:ext cx="2076740" cy="2191764"/>
          </a:xfrm>
          <a:prstGeom prst="rect">
            <a:avLst/>
          </a:prstGeom>
        </p:spPr>
      </p:pic>
      <p:pic>
        <p:nvPicPr>
          <p:cNvPr id="20" name="Picture 19">
            <a:extLst>
              <a:ext uri="{FF2B5EF4-FFF2-40B4-BE49-F238E27FC236}">
                <a16:creationId xmlns:a16="http://schemas.microsoft.com/office/drawing/2014/main" id="{E88F9FC1-B139-D647-0C8F-FD61CC5E52DC}"/>
              </a:ext>
            </a:extLst>
          </p:cNvPr>
          <p:cNvPicPr>
            <a:picLocks noChangeAspect="1"/>
          </p:cNvPicPr>
          <p:nvPr/>
        </p:nvPicPr>
        <p:blipFill>
          <a:blip r:embed="rId6"/>
          <a:stretch>
            <a:fillRect/>
          </a:stretch>
        </p:blipFill>
        <p:spPr>
          <a:xfrm>
            <a:off x="3441289" y="4099211"/>
            <a:ext cx="3342969" cy="2291757"/>
          </a:xfrm>
          <a:prstGeom prst="rect">
            <a:avLst/>
          </a:prstGeom>
        </p:spPr>
      </p:pic>
      <p:pic>
        <p:nvPicPr>
          <p:cNvPr id="22" name="Picture 21">
            <a:extLst>
              <a:ext uri="{FF2B5EF4-FFF2-40B4-BE49-F238E27FC236}">
                <a16:creationId xmlns:a16="http://schemas.microsoft.com/office/drawing/2014/main" id="{62AEA344-6C55-C1BF-D1CE-86922C017452}"/>
              </a:ext>
            </a:extLst>
          </p:cNvPr>
          <p:cNvPicPr>
            <a:picLocks noChangeAspect="1"/>
          </p:cNvPicPr>
          <p:nvPr/>
        </p:nvPicPr>
        <p:blipFill>
          <a:blip r:embed="rId7"/>
          <a:stretch>
            <a:fillRect/>
          </a:stretch>
        </p:blipFill>
        <p:spPr>
          <a:xfrm>
            <a:off x="8182670" y="4099211"/>
            <a:ext cx="3549446" cy="2291757"/>
          </a:xfrm>
          <a:prstGeom prst="rect">
            <a:avLst/>
          </a:prstGeom>
        </p:spPr>
      </p:pic>
      <p:sp>
        <p:nvSpPr>
          <p:cNvPr id="23" name="Arrow: Right 22">
            <a:extLst>
              <a:ext uri="{FF2B5EF4-FFF2-40B4-BE49-F238E27FC236}">
                <a16:creationId xmlns:a16="http://schemas.microsoft.com/office/drawing/2014/main" id="{C07C1322-72E4-BE0C-CA44-EAA349E1EB51}"/>
              </a:ext>
            </a:extLst>
          </p:cNvPr>
          <p:cNvSpPr/>
          <p:nvPr/>
        </p:nvSpPr>
        <p:spPr>
          <a:xfrm>
            <a:off x="2253952" y="1966452"/>
            <a:ext cx="1348547" cy="6489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 choose 5</a:t>
            </a:r>
          </a:p>
        </p:txBody>
      </p:sp>
      <p:sp>
        <p:nvSpPr>
          <p:cNvPr id="24" name="Arrow: Right 23">
            <a:extLst>
              <a:ext uri="{FF2B5EF4-FFF2-40B4-BE49-F238E27FC236}">
                <a16:creationId xmlns:a16="http://schemas.microsoft.com/office/drawing/2014/main" id="{28F7874C-2655-749B-46AE-8AF7AC1859C4}"/>
              </a:ext>
            </a:extLst>
          </p:cNvPr>
          <p:cNvSpPr/>
          <p:nvPr/>
        </p:nvSpPr>
        <p:spPr>
          <a:xfrm>
            <a:off x="5849655" y="1957100"/>
            <a:ext cx="1208531" cy="6582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Image saved</a:t>
            </a:r>
          </a:p>
        </p:txBody>
      </p:sp>
      <p:sp>
        <p:nvSpPr>
          <p:cNvPr id="25" name="Arrow: Right 24">
            <a:extLst>
              <a:ext uri="{FF2B5EF4-FFF2-40B4-BE49-F238E27FC236}">
                <a16:creationId xmlns:a16="http://schemas.microsoft.com/office/drawing/2014/main" id="{59AE3AA5-A272-A013-8595-81D24C0D8623}"/>
              </a:ext>
            </a:extLst>
          </p:cNvPr>
          <p:cNvSpPr/>
          <p:nvPr/>
        </p:nvSpPr>
        <p:spPr>
          <a:xfrm>
            <a:off x="2216376" y="4833211"/>
            <a:ext cx="1224913" cy="6489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select Image</a:t>
            </a:r>
          </a:p>
        </p:txBody>
      </p:sp>
      <p:sp>
        <p:nvSpPr>
          <p:cNvPr id="26" name="Arrow: Right 25">
            <a:extLst>
              <a:ext uri="{FF2B5EF4-FFF2-40B4-BE49-F238E27FC236}">
                <a16:creationId xmlns:a16="http://schemas.microsoft.com/office/drawing/2014/main" id="{A4A9365C-909A-1746-D8B0-34347AB1ACFF}"/>
              </a:ext>
            </a:extLst>
          </p:cNvPr>
          <p:cNvSpPr/>
          <p:nvPr/>
        </p:nvSpPr>
        <p:spPr>
          <a:xfrm>
            <a:off x="6834123" y="4833211"/>
            <a:ext cx="1348547" cy="6489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Decoded</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192505" y="1302026"/>
            <a:ext cx="11742821" cy="5339406"/>
          </a:xfrm>
        </p:spPr>
        <p:txBody>
          <a:bodyPr>
            <a:normAutofit fontScale="77500" lnSpcReduction="20000"/>
          </a:bodyPr>
          <a:lstStyle/>
          <a:p>
            <a:r>
              <a:rPr lang="en-US" sz="3600" b="1" dirty="0"/>
              <a:t>Key Takeaways from the Project</a:t>
            </a:r>
          </a:p>
          <a:p>
            <a:pPr marL="0" indent="0">
              <a:buNone/>
            </a:pPr>
            <a:r>
              <a:rPr lang="en-US" sz="2800" dirty="0"/>
              <a:t>✅ </a:t>
            </a:r>
            <a:r>
              <a:rPr lang="en-US" sz="2800" b="1" dirty="0"/>
              <a:t>Advanced Data Hiding</a:t>
            </a:r>
            <a:r>
              <a:rPr lang="en-US" sz="2800" dirty="0"/>
              <a:t> – Successfully implemented </a:t>
            </a:r>
            <a:r>
              <a:rPr lang="en-US" sz="2800" b="1" dirty="0"/>
              <a:t>LSB-based</a:t>
            </a:r>
            <a:r>
              <a:rPr lang="en-US" sz="2800" dirty="0"/>
              <a:t> image steganography with support for </a:t>
            </a:r>
            <a:r>
              <a:rPr lang="en-US" sz="2800" b="1" dirty="0"/>
              <a:t>text, files, and QR codes</a:t>
            </a:r>
            <a:r>
              <a:rPr lang="en-US" sz="2800" dirty="0"/>
              <a:t>.</a:t>
            </a:r>
            <a:br>
              <a:rPr lang="en-US" sz="2800" dirty="0"/>
            </a:br>
            <a:r>
              <a:rPr lang="en-US" sz="2800" dirty="0"/>
              <a:t>✅ </a:t>
            </a:r>
            <a:r>
              <a:rPr lang="en-US" sz="2800" b="1" dirty="0"/>
              <a:t>Enhanced Security</a:t>
            </a:r>
            <a:r>
              <a:rPr lang="en-US" sz="2800" dirty="0"/>
              <a:t> – Integrated </a:t>
            </a:r>
            <a:r>
              <a:rPr lang="en-US" sz="2800" b="1" dirty="0"/>
              <a:t>AES encryption</a:t>
            </a:r>
            <a:r>
              <a:rPr lang="en-US" sz="2800" dirty="0"/>
              <a:t>, making hidden data more secure and resistant to extraction.</a:t>
            </a:r>
            <a:br>
              <a:rPr lang="en-US" sz="2800" dirty="0"/>
            </a:br>
            <a:r>
              <a:rPr lang="en-US" sz="2800" dirty="0"/>
              <a:t>✅ </a:t>
            </a:r>
            <a:r>
              <a:rPr lang="en-US" sz="2800" b="1" dirty="0"/>
              <a:t>Minimal Image Distortion</a:t>
            </a:r>
            <a:r>
              <a:rPr lang="en-US" sz="2800" dirty="0"/>
              <a:t> – The embedded data does not visibly alter the original image, maintaining its integrity.</a:t>
            </a:r>
            <a:br>
              <a:rPr lang="en-US" sz="2800" dirty="0"/>
            </a:br>
            <a:r>
              <a:rPr lang="en-US" sz="2800" dirty="0"/>
              <a:t>✅ </a:t>
            </a:r>
            <a:r>
              <a:rPr lang="en-US" sz="2800" b="1" dirty="0"/>
              <a:t>User-Friendly &amp; Efficient</a:t>
            </a:r>
            <a:r>
              <a:rPr lang="en-US" sz="2800" dirty="0"/>
              <a:t> – Supports </a:t>
            </a:r>
            <a:r>
              <a:rPr lang="en-US" sz="2800" b="1" dirty="0"/>
              <a:t>drag-and-drop functionality</a:t>
            </a:r>
            <a:r>
              <a:rPr lang="en-US" sz="2800" dirty="0"/>
              <a:t> and a GUI-based approach for easy interaction.</a:t>
            </a:r>
            <a:br>
              <a:rPr lang="en-US" sz="2800" dirty="0"/>
            </a:br>
            <a:r>
              <a:rPr lang="en-US" sz="2800" dirty="0"/>
              <a:t>✅ </a:t>
            </a:r>
            <a:r>
              <a:rPr lang="en-US" sz="2800" b="1" dirty="0"/>
              <a:t>Secure &amp; Versatile Communication</a:t>
            </a:r>
            <a:r>
              <a:rPr lang="en-US" sz="2800" dirty="0"/>
              <a:t> – Allows covert messaging via </a:t>
            </a:r>
            <a:r>
              <a:rPr lang="en-US" sz="2800" b="1" dirty="0"/>
              <a:t>QR codes, encrypted text, and hidden files</a:t>
            </a:r>
            <a:r>
              <a:rPr lang="en-US" sz="2800" dirty="0"/>
              <a:t>.</a:t>
            </a:r>
          </a:p>
          <a:p>
            <a:r>
              <a:rPr lang="en-US" sz="2800" dirty="0"/>
              <a:t>This project highlights the effectiveness of steganography for secure data transmission. Future enhancements could include </a:t>
            </a:r>
            <a:r>
              <a:rPr lang="en-US" sz="2800" b="1" dirty="0"/>
              <a:t>multi-layer encryption, AI-based steganalysis resistance, and support for video/audio steganography</a:t>
            </a:r>
            <a:r>
              <a:rPr lang="en-US" sz="2800" dirty="0"/>
              <a:t> to further improve security and usability.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https://github.com/BLACKYDOMAIN/Secure-Image-Steganography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442</TotalTime>
  <Words>585</Words>
  <Application>Microsoft Office PowerPoint</Application>
  <PresentationFormat>Widescreen</PresentationFormat>
  <Paragraphs>55</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KALAIYARASAN G</cp:lastModifiedBy>
  <cp:revision>27</cp:revision>
  <dcterms:created xsi:type="dcterms:W3CDTF">2021-05-26T16:50:10Z</dcterms:created>
  <dcterms:modified xsi:type="dcterms:W3CDTF">2025-02-25T07:50:30Z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