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8" Type="http://schemas.openxmlformats.org/officeDocument/2006/relationships/viewProps" Target="viewProps.xml"/><Relationship Id="rId67" Type="http://schemas.openxmlformats.org/officeDocument/2006/relationships/tableStyles" Target="tableStyles.xml"/><Relationship Id="rId66" Type="http://schemas.openxmlformats.org/officeDocument/2006/relationships/presProps" Target="presProps.xml"/><Relationship Id="rId65" Type="http://schemas.openxmlformats.org/officeDocument/2006/relationships/slide" Target="slides/slide64.xml"/><Relationship Id="rId64" Type="http://schemas.openxmlformats.org/officeDocument/2006/relationships/slide" Target="slides/slide63.xml"/><Relationship Id="rId63" Type="http://schemas.openxmlformats.org/officeDocument/2006/relationships/slide" Target="slides/slide62.xml"/><Relationship Id="rId62" Type="http://schemas.openxmlformats.org/officeDocument/2006/relationships/slide" Target="slides/slide61.xml"/><Relationship Id="rId61" Type="http://schemas.openxmlformats.org/officeDocument/2006/relationships/slide" Target="slides/slide60.xml"/><Relationship Id="rId60" Type="http://schemas.openxmlformats.org/officeDocument/2006/relationships/slide" Target="slides/slide59.xml"/><Relationship Id="rId6" Type="http://schemas.openxmlformats.org/officeDocument/2006/relationships/slide" Target="slides/slide5.xml"/><Relationship Id="rId59" Type="http://schemas.openxmlformats.org/officeDocument/2006/relationships/slide" Target="slides/slide58.xml"/><Relationship Id="rId58" Type="http://schemas.openxmlformats.org/officeDocument/2006/relationships/slide" Target="slides/slide57.xml"/><Relationship Id="rId57" Type="http://schemas.openxmlformats.org/officeDocument/2006/relationships/slide" Target="slides/slide56.xml"/><Relationship Id="rId56" Type="http://schemas.openxmlformats.org/officeDocument/2006/relationships/slide" Target="slides/slide55.xml"/><Relationship Id="rId55" Type="http://schemas.openxmlformats.org/officeDocument/2006/relationships/slide" Target="slides/slide54.xml"/><Relationship Id="rId54" Type="http://schemas.openxmlformats.org/officeDocument/2006/relationships/slide" Target="slides/slide53.xml"/><Relationship Id="rId53" Type="http://schemas.openxmlformats.org/officeDocument/2006/relationships/slide" Target="slides/slide52.xml"/><Relationship Id="rId52" Type="http://schemas.openxmlformats.org/officeDocument/2006/relationships/slide" Target="slides/slide51.xml"/><Relationship Id="rId51" Type="http://schemas.openxmlformats.org/officeDocument/2006/relationships/slide" Target="slides/slide50.xml"/><Relationship Id="rId50" Type="http://schemas.openxmlformats.org/officeDocument/2006/relationships/slide" Target="slides/slide49.xml"/><Relationship Id="rId5" Type="http://schemas.openxmlformats.org/officeDocument/2006/relationships/slide" Target="slides/slide4.xml"/><Relationship Id="rId49" Type="http://schemas.openxmlformats.org/officeDocument/2006/relationships/slide" Target="slides/slide48.xml"/><Relationship Id="rId48" Type="http://schemas.openxmlformats.org/officeDocument/2006/relationships/slide" Target="slides/slide47.xml"/><Relationship Id="rId47" Type="http://schemas.openxmlformats.org/officeDocument/2006/relationships/slide" Target="slides/slide46.xml"/><Relationship Id="rId46" Type="http://schemas.openxmlformats.org/officeDocument/2006/relationships/slide" Target="slides/slide45.xml"/><Relationship Id="rId45" Type="http://schemas.openxmlformats.org/officeDocument/2006/relationships/slide" Target="slides/slide44.xml"/><Relationship Id="rId44" Type="http://schemas.openxmlformats.org/officeDocument/2006/relationships/slide" Target="slides/slide43.xml"/><Relationship Id="rId43" Type="http://schemas.openxmlformats.org/officeDocument/2006/relationships/slide" Target="slides/slide42.xml"/><Relationship Id="rId42" Type="http://schemas.openxmlformats.org/officeDocument/2006/relationships/slide" Target="slides/slide41.xml"/><Relationship Id="rId41" Type="http://schemas.openxmlformats.org/officeDocument/2006/relationships/slide" Target="slides/slide40.xml"/><Relationship Id="rId40" Type="http://schemas.openxmlformats.org/officeDocument/2006/relationships/slide" Target="slides/slide39.xml"/><Relationship Id="rId4" Type="http://schemas.openxmlformats.org/officeDocument/2006/relationships/slide" Target="slides/slide3.xml"/><Relationship Id="rId39" Type="http://schemas.openxmlformats.org/officeDocument/2006/relationships/slide" Target="slides/slide38.xml"/><Relationship Id="rId38" Type="http://schemas.openxmlformats.org/officeDocument/2006/relationships/slide" Target="slides/slide37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5" Type="http://schemas.openxmlformats.org/officeDocument/2006/relationships/slide" Target="slides/slide34.xml"/><Relationship Id="rId34" Type="http://schemas.openxmlformats.org/officeDocument/2006/relationships/slide" Target="slides/slide33.xml"/><Relationship Id="rId33" Type="http://schemas.openxmlformats.org/officeDocument/2006/relationships/slide" Target="slides/slide32.xml"/><Relationship Id="rId32" Type="http://schemas.openxmlformats.org/officeDocument/2006/relationships/slide" Target="slides/slide31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0.png"/><Relationship Id="rId4" Type="http://schemas.openxmlformats.org/officeDocument/2006/relationships/hyperlink" Target="https://github.com/astral" TargetMode="External"/><Relationship Id="rId3" Type="http://schemas.openxmlformats.org/officeDocument/2006/relationships/hyperlink" Target="https://github.com/astral-sh/uv/releases" TargetMode="External"/><Relationship Id="rId2" Type="http://schemas.openxmlformats.org/officeDocument/2006/relationships/hyperlink" Target="https://github.com/oven-sh/bun/release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hyperlink" Target="https://modelscope.cn/mcp/servers/@modelcontextprotocol/fetch" TargetMode="External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9.jpeg"/><Relationship Id="rId4" Type="http://schemas.openxmlformats.org/officeDocument/2006/relationships/hyperlink" Target="https://k.sina.com.cn/article_7732457677_1cce3f0cd01901eeeq.html" TargetMode="External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831086293173663558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.sina.com.cn/article_7732457677_1cce3f0cd01901eeeq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hyperlink" Target="https://k.sina.com.cn/article_7732457677_1cce3f0cd01901eeeq.html" TargetMode="External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831086293173663558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hyperlink" Target="https://modelscope.cn/mcp/servers/@yan5236/bing-cn-mcp-server" TargetMode="External"/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k.sina.com.cn/article_7732457677_1cce3f0cd01901eeeq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tuna.tsinghua.edu.cn/simple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hyperlink" Target="http://localhost:5173/" TargetMode="External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" TargetMode="External"/><Relationship Id="rId2" Type="http://schemas.openxmlformats.org/officeDocument/2006/relationships/hyperlink" Target="HTTP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9.jpeg"/><Relationship Id="rId3" Type="http://schemas.openxmlformats.org/officeDocument/2006/relationships/hyperlink" Target="https://k.sina.com.cn/article_7732457677_1cce3f0cd01901eeeq.html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hyperlink" Target="HTTP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" TargetMode="Externa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RESTAPI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Exception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bs.amap.com/Step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77200" y="191008"/>
            <a:ext cx="3936872" cy="63288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7316" y="3839464"/>
            <a:ext cx="3592283" cy="2887903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1679552" y="2086794"/>
            <a:ext cx="4554220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tabLst/>
            </a:pP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A2A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的应用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83351" y="5191962"/>
            <a:ext cx="1085151" cy="149843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869052" y="4618825"/>
            <a:ext cx="617321" cy="852334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1398968" y="1354201"/>
            <a:ext cx="9525" cy="2400299"/>
          </a:xfrm>
          <a:custGeom>
            <a:avLst/>
            <a:gdLst/>
            <a:ahLst/>
            <a:cxnLst/>
            <a:rect l="0" t="0" r="0" b="0"/>
            <a:pathLst>
              <a:path w="15" h="3779">
                <a:moveTo>
                  <a:pt x="7" y="0"/>
                </a:moveTo>
                <a:lnTo>
                  <a:pt x="7" y="377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62796" y="2434945"/>
            <a:ext cx="2952750" cy="4167251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89876" y="3466414"/>
            <a:ext cx="3633470" cy="2760217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975479" y="3530663"/>
            <a:ext cx="2981325" cy="2757550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778332" y="1647240"/>
            <a:ext cx="5273040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Step3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能的客户端进行调用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比如：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，可以在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模式下输入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8" name="textbox 78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80" name="textbox 80"/>
          <p:cNvSpPr/>
          <p:nvPr/>
        </p:nvSpPr>
        <p:spPr>
          <a:xfrm>
            <a:off x="737120" y="2714599"/>
            <a:ext cx="4345940" cy="524509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用高德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，做上海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一天旅游攻略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2" name="textbox 82"/>
          <p:cNvSpPr/>
          <p:nvPr/>
        </p:nvSpPr>
        <p:spPr>
          <a:xfrm>
            <a:off x="689876" y="6340251"/>
            <a:ext cx="4345940" cy="518159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5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514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Cursor, Cherry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Studio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集成了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4" name="path 84"/>
          <p:cNvSpPr/>
          <p:nvPr/>
        </p:nvSpPr>
        <p:spPr>
          <a:xfrm>
            <a:off x="4527550" y="4656185"/>
            <a:ext cx="273219" cy="506632"/>
          </a:xfrm>
          <a:custGeom>
            <a:avLst/>
            <a:gdLst/>
            <a:ahLst/>
            <a:cxnLst/>
            <a:rect l="0" t="0" r="0" b="0"/>
            <a:pathLst>
              <a:path w="430" h="797">
                <a:moveTo>
                  <a:pt x="10" y="201"/>
                </a:moveTo>
                <a:lnTo>
                  <a:pt x="215" y="201"/>
                </a:lnTo>
                <a:lnTo>
                  <a:pt x="215" y="4"/>
                </a:lnTo>
                <a:lnTo>
                  <a:pt x="421" y="398"/>
                </a:lnTo>
                <a:lnTo>
                  <a:pt x="215" y="793"/>
                </a:lnTo>
                <a:lnTo>
                  <a:pt x="215" y="596"/>
                </a:lnTo>
                <a:lnTo>
                  <a:pt x="10" y="596"/>
                </a:lnTo>
                <a:lnTo>
                  <a:pt x="10" y="201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path 86"/>
          <p:cNvSpPr/>
          <p:nvPr/>
        </p:nvSpPr>
        <p:spPr>
          <a:xfrm>
            <a:off x="8172831" y="4656185"/>
            <a:ext cx="273218" cy="506632"/>
          </a:xfrm>
          <a:custGeom>
            <a:avLst/>
            <a:gdLst/>
            <a:ahLst/>
            <a:cxnLst/>
            <a:rect l="0" t="0" r="0" b="0"/>
            <a:pathLst>
              <a:path w="430" h="797">
                <a:moveTo>
                  <a:pt x="10" y="201"/>
                </a:moveTo>
                <a:lnTo>
                  <a:pt x="215" y="201"/>
                </a:lnTo>
                <a:lnTo>
                  <a:pt x="215" y="4"/>
                </a:lnTo>
                <a:lnTo>
                  <a:pt x="421" y="398"/>
                </a:lnTo>
                <a:lnTo>
                  <a:pt x="215" y="793"/>
                </a:lnTo>
                <a:lnTo>
                  <a:pt x="215" y="596"/>
                </a:lnTo>
                <a:lnTo>
                  <a:pt x="10" y="596"/>
                </a:lnTo>
                <a:lnTo>
                  <a:pt x="10" y="201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" name="path 8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54469" y="1692402"/>
            <a:ext cx="7561769" cy="3344291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55381" y="1692402"/>
            <a:ext cx="3679952" cy="3344291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endParaRPr sz="39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96" name="path 9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096000" y="1607058"/>
            <a:ext cx="5772658" cy="525093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685800" y="1719884"/>
            <a:ext cx="4353433" cy="5127218"/>
            <a:chOff x="0" y="0"/>
            <a:chExt cx="4353433" cy="5127218"/>
          </a:xfrm>
        </p:grpSpPr>
        <p:sp>
          <p:nvSpPr>
            <p:cNvPr id="100" name="rect 100"/>
            <p:cNvSpPr/>
            <p:nvPr/>
          </p:nvSpPr>
          <p:spPr>
            <a:xfrm>
              <a:off x="0" y="0"/>
              <a:ext cx="4353433" cy="4988179"/>
            </a:xfrm>
            <a:prstGeom prst="rect">
              <a:avLst/>
            </a:prstGeom>
            <a:solidFill>
              <a:srgbClr val="EDEDE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2"/>
            <p:cNvSpPr/>
            <p:nvPr/>
          </p:nvSpPr>
          <p:spPr>
            <a:xfrm>
              <a:off x="-12700" y="-12700"/>
              <a:ext cx="4378959" cy="51530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66675" algn="l" rtl="0" eaLnBrk="0">
                <a:lnSpc>
                  <a:spcPct val="89000"/>
                </a:lnSpc>
                <a:spcBef>
                  <a:spcPts val="5"/>
                </a:spcBef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6540" algn="l" rtl="0" eaLnBrk="0">
                <a:lnSpc>
                  <a:spcPct val="89000"/>
                </a:lnSpc>
                <a:spcBef>
                  <a:spcPts val="1280"/>
                </a:spcBef>
                <a:tabLst/>
              </a:pP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mcpServers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0690" algn="l" rtl="0" eaLnBrk="0">
                <a:lnSpc>
                  <a:spcPct val="89000"/>
                </a:lnSpc>
                <a:spcBef>
                  <a:spcPts val="1278"/>
                </a:spcBef>
                <a:tabLst/>
              </a:pP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amap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-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maps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 {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623569" algn="l" rtl="0" eaLnBrk="0">
                <a:lnSpc>
                  <a:spcPct val="89000"/>
                </a:lnSpc>
                <a:spcBef>
                  <a:spcPts val="1278"/>
                </a:spcBef>
                <a:tabLst/>
              </a:pP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command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5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npx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623569" algn="l" rtl="0" eaLnBrk="0">
                <a:lnSpc>
                  <a:spcPct val="89000"/>
                </a:lnSpc>
                <a:spcBef>
                  <a:spcPts val="1279"/>
                </a:spcBef>
                <a:tabLst/>
              </a:pP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args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[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808355" algn="l" rtl="0" eaLnBrk="0">
                <a:lnSpc>
                  <a:spcPct val="89000"/>
                </a:lnSpc>
                <a:spcBef>
                  <a:spcPts val="1280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"-y",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619125" indent="189229" algn="l" rtl="0" eaLnBrk="0">
                <a:lnSpc>
                  <a:spcPct val="156000"/>
                </a:lnSpc>
                <a:spcBef>
                  <a:spcPts val="270"/>
                </a:spcBef>
                <a:tabLst/>
              </a:pPr>
              <a:r>
                <a:rPr sz="1500" kern="0" spc="1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"@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amap</a:t>
              </a:r>
              <a:r>
                <a:rPr sz="1500" kern="0" spc="1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/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amap</a:t>
              </a:r>
              <a:r>
                <a:rPr sz="1500" kern="0" spc="1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-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maps</a:t>
              </a:r>
              <a:r>
                <a:rPr sz="1500" kern="0" spc="1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-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mcp</a:t>
              </a:r>
              <a:r>
                <a:rPr sz="1500" kern="0" spc="1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-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server</a:t>
              </a:r>
              <a:r>
                <a:rPr sz="1500" kern="0" spc="1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                 </a:t>
              </a: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],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623569" algn="l" rtl="0" eaLnBrk="0">
                <a:lnSpc>
                  <a:spcPct val="89000"/>
                </a:lnSpc>
                <a:spcBef>
                  <a:spcPts val="1156"/>
                </a:spcBef>
                <a:tabLst/>
              </a:pP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env</a:t>
              </a: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621665" indent="186054" algn="l" rtl="0" eaLnBrk="0">
                <a:lnSpc>
                  <a:spcPct val="157000"/>
                </a:lnSpc>
                <a:spcBef>
                  <a:spcPts val="232"/>
                </a:spcBef>
                <a:tabLst/>
              </a:pP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“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AMAP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MAPS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API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KEY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”:</a:t>
              </a:r>
              <a:r>
                <a:rPr sz="1500" kern="0" spc="19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你的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key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              </a:t>
              </a: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38784" algn="l" rtl="0" eaLnBrk="0">
                <a:lnSpc>
                  <a:spcPct val="89000"/>
                </a:lnSpc>
                <a:spcBef>
                  <a:spcPts val="1155"/>
                </a:spcBef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4000" algn="l" rtl="0" eaLnBrk="0">
                <a:lnSpc>
                  <a:spcPct val="89000"/>
                </a:lnSpc>
                <a:spcBef>
                  <a:spcPts val="1280"/>
                </a:spcBef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algn="l" rtl="0" eaLnBrk="0">
                <a:lnSpc>
                  <a:spcPct val="106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69850" algn="l" rtl="0" eaLnBrk="0">
                <a:lnSpc>
                  <a:spcPct val="89000"/>
                </a:lnSpc>
                <a:spcBef>
                  <a:spcPts val="6"/>
                </a:spcBef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sz="1500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04" name="textbox 104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06" name="textbox 106"/>
          <p:cNvSpPr/>
          <p:nvPr/>
        </p:nvSpPr>
        <p:spPr>
          <a:xfrm>
            <a:off x="773074" y="1334566"/>
            <a:ext cx="5501004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中设置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mcp.json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，然后在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 Settings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中打开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8" name="path 10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3991" y="2587409"/>
            <a:ext cx="5815202" cy="3662044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941946" y="2393670"/>
            <a:ext cx="3479291" cy="3940429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771931" y="1647240"/>
            <a:ext cx="4744084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：制作大连一日游旅行规划，并生成网页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9050" algn="l" rtl="0" eaLnBrk="0">
              <a:lnSpc>
                <a:spcPts val="4236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，制作旅行规划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表提示词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6" name="textbox 116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18" name="textbox 118"/>
          <p:cNvSpPr/>
          <p:nvPr/>
        </p:nvSpPr>
        <p:spPr>
          <a:xfrm>
            <a:off x="6931152" y="1615198"/>
            <a:ext cx="5141595" cy="459105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6355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旅行规划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.md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根据这个，生成大连一日游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的网页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0" name="textbox 120"/>
          <p:cNvSpPr/>
          <p:nvPr/>
        </p:nvSpPr>
        <p:spPr>
          <a:xfrm>
            <a:off x="2187219" y="6492341"/>
            <a:ext cx="1297939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旅行规划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.md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22" name="path 12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42129" y="1507705"/>
            <a:ext cx="6827901" cy="4561078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6012" y="1458214"/>
            <a:ext cx="2855595" cy="5034660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endParaRPr sz="39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30" name="path 130"/>
          <p:cNvSpPr/>
          <p:nvPr/>
        </p:nvSpPr>
        <p:spPr>
          <a:xfrm>
            <a:off x="4245229" y="3320270"/>
            <a:ext cx="273218" cy="506637"/>
          </a:xfrm>
          <a:custGeom>
            <a:avLst/>
            <a:gdLst/>
            <a:ahLst/>
            <a:cxnLst/>
            <a:rect l="0" t="0" r="0" b="0"/>
            <a:pathLst>
              <a:path w="430" h="797">
                <a:moveTo>
                  <a:pt x="10" y="201"/>
                </a:moveTo>
                <a:lnTo>
                  <a:pt x="215" y="201"/>
                </a:lnTo>
                <a:lnTo>
                  <a:pt x="215" y="4"/>
                </a:lnTo>
                <a:lnTo>
                  <a:pt x="421" y="398"/>
                </a:lnTo>
                <a:lnTo>
                  <a:pt x="215" y="793"/>
                </a:lnTo>
                <a:lnTo>
                  <a:pt x="215" y="596"/>
                </a:lnTo>
                <a:lnTo>
                  <a:pt x="10" y="596"/>
                </a:lnTo>
                <a:lnTo>
                  <a:pt x="10" y="201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2" name="path 13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40397" y="1398904"/>
            <a:ext cx="5678297" cy="3526917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414259" y="1333462"/>
            <a:ext cx="3067557" cy="5268721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4400" y="5029559"/>
            <a:ext cx="5551678" cy="1724912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endParaRPr sz="39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42" name="path 14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4"/>
          <p:cNvSpPr/>
          <p:nvPr/>
        </p:nvSpPr>
        <p:spPr>
          <a:xfrm>
            <a:off x="771931" y="1647240"/>
            <a:ext cx="5452109" cy="4195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：如何在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rry Studio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中配置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?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，确保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服务工具安装好，这里会用到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UV,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Bun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7145" algn="l" rtl="0" eaLnBrk="0">
              <a:lnSpc>
                <a:spcPts val="3240"/>
              </a:lnSpc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ct val="83000"/>
              </a:lnSpc>
              <a:spcBef>
                <a:spcPts val="544"/>
              </a:spcBef>
              <a:tabLst/>
            </a:pPr>
            <a:r>
              <a:rPr sz="18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https://github.c</a:t>
            </a:r>
            <a:r>
              <a:rPr sz="1800" u="sng" kern="0" spc="-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om/oven-sh/bun/releases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ct val="83000"/>
              </a:lnSpc>
              <a:spcBef>
                <a:spcPts val="548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powershell -c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"irm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bun.sh/install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.ps1|iex"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ct val="83000"/>
              </a:lnSpc>
              <a:spcBef>
                <a:spcPts val="551"/>
              </a:spcBef>
              <a:tabLst/>
            </a:pPr>
            <a:r>
              <a:rPr sz="18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https://github.c</a:t>
            </a:r>
            <a:r>
              <a:rPr sz="1800" u="sng" kern="0" spc="-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om/astral-sh/uv/releases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ct val="83000"/>
              </a:lnSpc>
              <a:spcBef>
                <a:spcPts val="548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powershell -ExecutionPolicy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Bypass -c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"irm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27940" algn="l" rtl="0" eaLnBrk="0">
              <a:lnSpc>
                <a:spcPts val="3239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https://github.com/astral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0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3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sh/uv/releases/download/0.6.17/uv-install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er.ps1</a:t>
            </a:r>
            <a:r>
              <a:rPr sz="1800" kern="0" spc="3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|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iex"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pic>
        <p:nvPicPr>
          <p:cNvPr id="146" name="picture 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901561" y="2318892"/>
            <a:ext cx="5132578" cy="1566672"/>
          </a:xfrm>
          <a:prstGeom prst="rect">
            <a:avLst/>
          </a:prstGeom>
        </p:spPr>
      </p:pic>
      <p:sp>
        <p:nvSpPr>
          <p:cNvPr id="148" name="textbox 148"/>
          <p:cNvSpPr/>
          <p:nvPr/>
        </p:nvSpPr>
        <p:spPr>
          <a:xfrm>
            <a:off x="411758" y="407320"/>
            <a:ext cx="82442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Cherry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Studio</a:t>
            </a:r>
            <a:r>
              <a:rPr sz="3900" kern="0" spc="-25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0" name="path 15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43347" y="1562734"/>
            <a:ext cx="6493255" cy="4648200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8126" y="3237395"/>
            <a:ext cx="4735957" cy="2977896"/>
          </a:xfrm>
          <a:prstGeom prst="rect">
            <a:avLst/>
          </a:prstGeom>
        </p:spPr>
      </p:pic>
      <p:sp>
        <p:nvSpPr>
          <p:cNvPr id="156" name="textbox 156"/>
          <p:cNvSpPr/>
          <p:nvPr/>
        </p:nvSpPr>
        <p:spPr>
          <a:xfrm>
            <a:off x="773306" y="1647240"/>
            <a:ext cx="4261484" cy="13677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，搜索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2700" indent="635" algn="l" rtl="0" eaLnBrk="0">
              <a:lnSpc>
                <a:spcPct val="193000"/>
              </a:lnSpc>
              <a:spcBef>
                <a:spcPts val="316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输入</a:t>
            </a: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@amap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找到高德地图相关的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添加对应的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8" name="textbox 158"/>
          <p:cNvSpPr/>
          <p:nvPr/>
        </p:nvSpPr>
        <p:spPr>
          <a:xfrm>
            <a:off x="411758" y="407320"/>
            <a:ext cx="82442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Cherry</a:t>
            </a:r>
            <a:r>
              <a:rPr sz="3900" kern="0" spc="1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Studio</a:t>
            </a:r>
            <a:r>
              <a:rPr sz="3900" kern="0" spc="-25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0" name="textbox 160"/>
          <p:cNvSpPr/>
          <p:nvPr/>
        </p:nvSpPr>
        <p:spPr>
          <a:xfrm>
            <a:off x="717080" y="6318473"/>
            <a:ext cx="6729094" cy="42164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9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8259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这里先点击保存，然后再打开服务，变绿说明服务可以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正常使用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2" name="path 16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7080" y="2818015"/>
            <a:ext cx="4420997" cy="3113404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97321" y="3692131"/>
            <a:ext cx="5834760" cy="2346832"/>
          </a:xfrm>
          <a:prstGeom prst="rect">
            <a:avLst/>
          </a:prstGeom>
        </p:spPr>
      </p:pic>
      <p:sp>
        <p:nvSpPr>
          <p:cNvPr id="168" name="textbox 168"/>
          <p:cNvSpPr/>
          <p:nvPr/>
        </p:nvSpPr>
        <p:spPr>
          <a:xfrm>
            <a:off x="411758" y="407320"/>
            <a:ext cx="82442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Cherry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Studio</a:t>
            </a:r>
            <a:r>
              <a:rPr sz="3900" kern="0" spc="-25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0" name="textbox 170"/>
          <p:cNvSpPr/>
          <p:nvPr/>
        </p:nvSpPr>
        <p:spPr>
          <a:xfrm>
            <a:off x="5782690" y="2170937"/>
            <a:ext cx="6257290" cy="64770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用高德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，做上海一天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旅游攻略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2" name="textbox 172"/>
          <p:cNvSpPr/>
          <p:nvPr/>
        </p:nvSpPr>
        <p:spPr>
          <a:xfrm>
            <a:off x="778332" y="1647240"/>
            <a:ext cx="3873500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Step3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，配置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LLM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（需要具备工具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6509" algn="l" rtl="0" eaLnBrk="0">
              <a:lnSpc>
                <a:spcPts val="4236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比如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添加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qwen-turbo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4" name="textbox 174"/>
          <p:cNvSpPr/>
          <p:nvPr/>
        </p:nvSpPr>
        <p:spPr>
          <a:xfrm>
            <a:off x="717080" y="6318473"/>
            <a:ext cx="6729094" cy="42164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9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8259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这里先点击保存，然后再打开服务，变绿说明服务可以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正常使用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6" name="textbox 176"/>
          <p:cNvSpPr/>
          <p:nvPr/>
        </p:nvSpPr>
        <p:spPr>
          <a:xfrm>
            <a:off x="5699201" y="1647240"/>
            <a:ext cx="5448934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选择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qwen-turbo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模型，然后打开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服务器，进行提问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8" name="path 17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7080" y="2818015"/>
            <a:ext cx="4420997" cy="3113404"/>
          </a:xfrm>
          <a:prstGeom prst="rect">
            <a:avLst/>
          </a:prstGeom>
        </p:spPr>
      </p:pic>
      <p:pic>
        <p:nvPicPr>
          <p:cNvPr id="182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557139" y="3290595"/>
            <a:ext cx="5834760" cy="2346833"/>
          </a:xfrm>
          <a:prstGeom prst="rect">
            <a:avLst/>
          </a:prstGeom>
        </p:spPr>
      </p:pic>
      <p:sp>
        <p:nvSpPr>
          <p:cNvPr id="184" name="textbox 184"/>
          <p:cNvSpPr/>
          <p:nvPr/>
        </p:nvSpPr>
        <p:spPr>
          <a:xfrm>
            <a:off x="411758" y="407320"/>
            <a:ext cx="82442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Cherry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Studio</a:t>
            </a:r>
            <a:r>
              <a:rPr sz="3900" kern="0" spc="-25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6" name="textbox 186"/>
          <p:cNvSpPr/>
          <p:nvPr/>
        </p:nvSpPr>
        <p:spPr>
          <a:xfrm>
            <a:off x="5782690" y="2170937"/>
            <a:ext cx="5348604" cy="647700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用高德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，做上海一天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旅游攻略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8" name="textbox 188"/>
          <p:cNvSpPr/>
          <p:nvPr/>
        </p:nvSpPr>
        <p:spPr>
          <a:xfrm>
            <a:off x="778332" y="1647240"/>
            <a:ext cx="3873500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Step3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，配置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LLM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（需要具备工具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6509" algn="l" rtl="0" eaLnBrk="0">
              <a:lnSpc>
                <a:spcPts val="4236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比如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添加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qwen-turbo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0" name="textbox 190"/>
          <p:cNvSpPr/>
          <p:nvPr/>
        </p:nvSpPr>
        <p:spPr>
          <a:xfrm>
            <a:off x="717080" y="6318473"/>
            <a:ext cx="6729094" cy="42164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9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8259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这里先点击保存，然后再打开服务，变绿说明服务可以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正常使用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5699201" y="1647240"/>
            <a:ext cx="5448934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选择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qwen-turbo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模型，然后打开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服务器，进行提问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4" name="path 19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884708" y="1542343"/>
            <a:ext cx="4596129" cy="48044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1275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</a:t>
            </a:r>
            <a:endParaRPr sz="3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9"/>
              </a:spcBef>
              <a:tabLst/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20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2"/>
              </a:spcBef>
              <a:tabLst/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的核心概念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1"/>
              </a:spcBef>
              <a:tabLst/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的使用场景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3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20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0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2000" kern="0" spc="-4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网页内容抓取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3"/>
              </a:spcBef>
              <a:tabLst/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2000" kern="0" spc="-3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Bing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中文搜索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：桌面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统计器（</a:t>
            </a:r>
            <a:r>
              <a:rPr sz="2000" kern="0" spc="-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SDK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使用）</a:t>
            </a:r>
            <a:endParaRPr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6459465" y="1513641"/>
            <a:ext cx="4549140" cy="36347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6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3900" kern="0" spc="2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3900" kern="0" spc="21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</a:t>
            </a:r>
            <a:endParaRPr sz="3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spcBef>
                <a:spcPts val="608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Agent2Agent</a:t>
            </a:r>
            <a:endParaRPr sz="20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spcBef>
                <a:spcPts val="603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的关键组件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spcBef>
                <a:spcPts val="600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的工作流程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spcBef>
                <a:spcPts val="602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的关系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tabLst/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：安排篮球活动（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多智能体协作）</a:t>
            </a:r>
            <a:endParaRPr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textbox 20"/>
          <p:cNvSpPr/>
          <p:nvPr/>
        </p:nvSpPr>
        <p:spPr>
          <a:xfrm>
            <a:off x="409041" y="419500"/>
            <a:ext cx="11544300" cy="553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>
                <a:tab pos="11530965" algn="l"/>
              </a:tabLst>
            </a:pPr>
            <a:r>
              <a:rPr sz="3800" u="sng" kern="0" spc="-2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Calibri"/>
                <a:ea typeface="Calibri"/>
                <a:cs typeface="Calibri"/>
              </a:rPr>
              <a:t>&gt;&gt;   </a:t>
            </a:r>
            <a:r>
              <a:rPr sz="3800" u="sng" kern="0" spc="-2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Microsoft YaHei"/>
                <a:ea typeface="Microsoft YaHei"/>
                <a:cs typeface="Microsoft YaHei"/>
              </a:rPr>
              <a:t>今天的学习目标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2425" y="1311725"/>
            <a:ext cx="6390259" cy="5427979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8879" y="1580007"/>
            <a:ext cx="5140959" cy="2777236"/>
          </a:xfrm>
          <a:prstGeom prst="rect">
            <a:avLst/>
          </a:prstGeom>
        </p:spPr>
      </p:pic>
      <p:sp>
        <p:nvSpPr>
          <p:cNvPr id="200" name="textbox 200"/>
          <p:cNvSpPr/>
          <p:nvPr/>
        </p:nvSpPr>
        <p:spPr>
          <a:xfrm>
            <a:off x="411758" y="407320"/>
            <a:ext cx="82442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Cherry</a:t>
            </a:r>
            <a:r>
              <a:rPr sz="3900" kern="0" spc="18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Studio</a:t>
            </a:r>
            <a:r>
              <a:rPr sz="3900" kern="0" spc="-25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2" name="textbox 202"/>
          <p:cNvSpPr/>
          <p:nvPr/>
        </p:nvSpPr>
        <p:spPr>
          <a:xfrm>
            <a:off x="6917817" y="4925059"/>
            <a:ext cx="4795520" cy="59944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5405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LLM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会自主选择工具进行调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4" name="path 20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37120" y="3229749"/>
            <a:ext cx="5651118" cy="3203701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07377" y="3229749"/>
            <a:ext cx="4997450" cy="3203701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771931" y="1647240"/>
            <a:ext cx="4817109" cy="13595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：如何在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Github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Copilot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中配置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?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29844" indent="-10795" algn="l" rtl="0" eaLnBrk="0">
              <a:lnSpc>
                <a:spcPct val="191000"/>
              </a:lnSpc>
              <a:spcBef>
                <a:spcPts val="33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，打开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VS Studio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，配置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 servers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Preferences =&gt; Setting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搜索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212" name="textbox 212"/>
          <p:cNvSpPr/>
          <p:nvPr/>
        </p:nvSpPr>
        <p:spPr>
          <a:xfrm>
            <a:off x="411758" y="407320"/>
            <a:ext cx="84302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Github</a:t>
            </a:r>
            <a:r>
              <a:rPr sz="3900" kern="0" spc="2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Copilot</a:t>
            </a:r>
            <a:r>
              <a:rPr sz="3900" kern="0" spc="-25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4" name="textbox 214"/>
          <p:cNvSpPr/>
          <p:nvPr/>
        </p:nvSpPr>
        <p:spPr>
          <a:xfrm>
            <a:off x="6499911" y="1587169"/>
            <a:ext cx="5661025" cy="681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打开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Edit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 settings.js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，可以看到具体的内容，找到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2700" algn="l" rtl="0" eaLnBrk="0">
              <a:lnSpc>
                <a:spcPts val="3243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相关的部分，并添加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6" name="path 21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218"/>
          <p:cNvSpPr/>
          <p:nvPr/>
        </p:nvSpPr>
        <p:spPr>
          <a:xfrm>
            <a:off x="486740" y="1489976"/>
            <a:ext cx="5554979" cy="486727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04775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mcpServers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amap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0869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command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npx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0869" algn="l" rtl="0" eaLnBrk="0">
              <a:lnSpc>
                <a:spcPct val="89000"/>
              </a:lnSpc>
              <a:spcBef>
                <a:spcPts val="1279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95019" algn="l" rtl="0" eaLnBrk="0">
              <a:lnSpc>
                <a:spcPct val="89000"/>
              </a:lnSpc>
              <a:spcBef>
                <a:spcPts val="128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"-y",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95019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"@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amap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amap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maps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5790" algn="l" rtl="0" eaLnBrk="0">
              <a:lnSpc>
                <a:spcPts val="2879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0869" algn="l" rtl="0" eaLnBrk="0">
              <a:lnSpc>
                <a:spcPct val="89000"/>
              </a:lnSpc>
              <a:spcBef>
                <a:spcPts val="1281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env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95019" algn="l" rtl="0" eaLnBrk="0">
              <a:lnSpc>
                <a:spcPct val="76000"/>
              </a:lnSpc>
              <a:spcBef>
                <a:spcPts val="1396"/>
              </a:spcBef>
              <a:tabLst/>
            </a:pP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AMAP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9055" algn="l" rtl="0" eaLnBrk="0">
              <a:lnSpc>
                <a:spcPct val="89000"/>
              </a:lnSpc>
              <a:spcBef>
                <a:spcPts val="1395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"58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1b02f183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bdcad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cef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9b29f9360c1"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8965" algn="l" rtl="0" eaLnBrk="0">
              <a:lnSpc>
                <a:spcPts val="2880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6084" algn="l" rtl="0" eaLnBrk="0">
              <a:lnSpc>
                <a:spcPct val="89000"/>
              </a:lnSpc>
              <a:spcBef>
                <a:spcPts val="1280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300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pic>
        <p:nvPicPr>
          <p:cNvPr id="220" name="picture 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16573" y="2476500"/>
            <a:ext cx="5411216" cy="2584704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>
            <a:off x="411758" y="407320"/>
            <a:ext cx="84302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Github</a:t>
            </a:r>
            <a:r>
              <a:rPr sz="3900" kern="0" spc="2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Copilot</a:t>
            </a:r>
            <a:r>
              <a:rPr sz="3900" kern="0" spc="-25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4" name="path 224"/>
          <p:cNvSpPr/>
          <p:nvPr/>
        </p:nvSpPr>
        <p:spPr>
          <a:xfrm>
            <a:off x="6095110" y="3105104"/>
            <a:ext cx="295047" cy="604231"/>
          </a:xfrm>
          <a:custGeom>
            <a:avLst/>
            <a:gdLst/>
            <a:ahLst/>
            <a:cxnLst/>
            <a:rect l="0" t="0" r="0" b="0"/>
            <a:pathLst>
              <a:path w="464" h="951">
                <a:moveTo>
                  <a:pt x="10" y="240"/>
                </a:moveTo>
                <a:lnTo>
                  <a:pt x="232" y="240"/>
                </a:lnTo>
                <a:lnTo>
                  <a:pt x="232" y="4"/>
                </a:lnTo>
                <a:lnTo>
                  <a:pt x="455" y="475"/>
                </a:lnTo>
                <a:lnTo>
                  <a:pt x="232" y="947"/>
                </a:lnTo>
                <a:lnTo>
                  <a:pt x="232" y="711"/>
                </a:lnTo>
                <a:lnTo>
                  <a:pt x="10" y="711"/>
                </a:lnTo>
                <a:lnTo>
                  <a:pt x="10" y="240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6" name="path 22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6700" y="1881454"/>
            <a:ext cx="6762496" cy="4154678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097521" y="2938805"/>
            <a:ext cx="4998592" cy="1267434"/>
          </a:xfrm>
          <a:prstGeom prst="rect">
            <a:avLst/>
          </a:prstGeom>
        </p:spPr>
      </p:pic>
      <p:sp>
        <p:nvSpPr>
          <p:cNvPr id="232" name="textbox 232"/>
          <p:cNvSpPr/>
          <p:nvPr/>
        </p:nvSpPr>
        <p:spPr>
          <a:xfrm>
            <a:off x="411758" y="407320"/>
            <a:ext cx="84302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3900" kern="0" spc="1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Github</a:t>
            </a:r>
            <a:r>
              <a:rPr sz="3900" kern="0" spc="2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Copilot</a:t>
            </a:r>
            <a:r>
              <a:rPr sz="3900" kern="0" spc="-24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4" name="path 23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16983" y="2579687"/>
            <a:ext cx="5091810" cy="3844925"/>
          </a:xfrm>
          <a:prstGeom prst="rect">
            <a:avLst/>
          </a:prstGeom>
        </p:spPr>
      </p:pic>
      <p:pic>
        <p:nvPicPr>
          <p:cNvPr id="238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29348" y="2258745"/>
            <a:ext cx="3373881" cy="4278121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411758" y="407320"/>
            <a:ext cx="84302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1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3900" kern="0" spc="1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Github</a:t>
            </a:r>
            <a:r>
              <a:rPr sz="3900" kern="0" spc="2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Copilot</a:t>
            </a:r>
            <a:r>
              <a:rPr sz="3900" kern="0" spc="-24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2" name="textbox 242"/>
          <p:cNvSpPr/>
          <p:nvPr/>
        </p:nvSpPr>
        <p:spPr>
          <a:xfrm>
            <a:off x="737120" y="1489913"/>
            <a:ext cx="5359400" cy="556894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用高德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，做上海一天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旅游攻略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4" name="path 244"/>
          <p:cNvSpPr/>
          <p:nvPr/>
        </p:nvSpPr>
        <p:spPr>
          <a:xfrm>
            <a:off x="4369689" y="3962798"/>
            <a:ext cx="251802" cy="630521"/>
          </a:xfrm>
          <a:custGeom>
            <a:avLst/>
            <a:gdLst/>
            <a:ahLst/>
            <a:cxnLst/>
            <a:rect l="0" t="0" r="0" b="0"/>
            <a:pathLst>
              <a:path w="396" h="992">
                <a:moveTo>
                  <a:pt x="10" y="250"/>
                </a:moveTo>
                <a:lnTo>
                  <a:pt x="198" y="250"/>
                </a:lnTo>
                <a:lnTo>
                  <a:pt x="198" y="3"/>
                </a:lnTo>
                <a:lnTo>
                  <a:pt x="387" y="496"/>
                </a:lnTo>
                <a:lnTo>
                  <a:pt x="198" y="989"/>
                </a:lnTo>
                <a:lnTo>
                  <a:pt x="198" y="742"/>
                </a:lnTo>
                <a:lnTo>
                  <a:pt x="10" y="742"/>
                </a:lnTo>
                <a:lnTo>
                  <a:pt x="10" y="250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6" name="path 2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248"/>
          <p:cNvSpPr/>
          <p:nvPr/>
        </p:nvSpPr>
        <p:spPr>
          <a:xfrm>
            <a:off x="5849925" y="1298911"/>
            <a:ext cx="4904740" cy="5466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57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9000"/>
              </a:lnSpc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上海一日游攻略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5240" algn="l" rtl="0" eaLnBrk="0">
              <a:lnSpc>
                <a:spcPct val="89000"/>
              </a:lnSpc>
              <a:spcBef>
                <a:spcPts val="160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上午行程：上海豫园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+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城隍庙区域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6509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08:30 -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11:30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上海豫园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63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地址：福佑路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168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号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4765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门票：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40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元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4604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开放时间：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09:00-16: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30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16:00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停止入场）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3334" indent="1270" algn="l" rtl="0" eaLnBrk="0">
              <a:lnSpc>
                <a:spcPct val="94000"/>
              </a:lnSpc>
              <a:spcBef>
                <a:spcPts val="174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亮点：豫园是明代古典园林，有九曲桥、湖心亭、玉玲珑等著名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景点，建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议游览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2-3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小时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3495" indent="-10795" algn="l" rtl="0" eaLnBrk="0">
              <a:lnSpc>
                <a:spcPct val="94000"/>
              </a:lnSpc>
              <a:spcBef>
                <a:spcPts val="175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周边可以游览城隍庙商业区，品尝上海特色小吃如南翔小笼、生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煎包等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中午：前往陆家嘴区域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4129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11:30 -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12:30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午餐时间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363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可以在豫园周边享用上海本地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特色美食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3334" indent="1270" algn="l" rtl="0" eaLnBrk="0">
              <a:lnSpc>
                <a:spcPct val="94000"/>
              </a:lnSpc>
              <a:spcBef>
                <a:spcPts val="174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午餐后乘坐地铁前往陆家嘴区域（可乘坐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号线在豫园站上车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，在陆家嘴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站下车）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5240" algn="l" rtl="0" eaLnBrk="0">
              <a:lnSpc>
                <a:spcPct val="89000"/>
              </a:lnSpc>
              <a:spcBef>
                <a:spcPts val="160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下午行程：东方明珠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+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陆家嘴金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融区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4129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13:00 -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16:00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东方明珠广播电视塔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地址：世纪大道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号（距陆家嘴地铁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站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号出口步行约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220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米）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4765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门票：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80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元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4604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开放时间：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09:00-21:00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（最晚入场时间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:30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3334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等级：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AAAAA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级旅游景区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0954" indent="-5714" algn="l" rtl="0" eaLnBrk="0">
              <a:lnSpc>
                <a:spcPct val="94000"/>
              </a:lnSpc>
              <a:spcBef>
                <a:spcPts val="176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亮点：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259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米高的观光层可以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360°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俯瞰上海全景；还可参观上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海历史发展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陈列馆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24129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16:00 -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17:3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陆家嘴金融区漫步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indent="635" algn="l" rtl="0" eaLnBrk="0">
              <a:lnSpc>
                <a:spcPct val="94000"/>
              </a:lnSpc>
              <a:spcBef>
                <a:spcPts val="365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可以在陆家嘴金融区漫步，欣赏上海环球金融中心、上海中心大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厦、金茂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大厦等现代建筑群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marL="13334" algn="l" rtl="0" eaLnBrk="0">
              <a:lnSpc>
                <a:spcPct val="89000"/>
              </a:lnSpc>
              <a:spcBef>
                <a:spcPts val="159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推荐前往外滩，隔江欣赏浦东现代化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天际线</a:t>
            </a:r>
            <a:endParaRPr sz="12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0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ts val="221"/>
              </a:lnSpc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……</a:t>
            </a:r>
            <a:endParaRPr sz="1200" dirty="0">
              <a:latin typeface="Calibri"/>
              <a:ea typeface="Calibri"/>
              <a:cs typeface="Calibri"/>
            </a:endParaRPr>
          </a:p>
        </p:txBody>
      </p:sp>
      <p:pic>
        <p:nvPicPr>
          <p:cNvPr id="250" name="picture 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53731" y="1246465"/>
            <a:ext cx="3518280" cy="5508117"/>
          </a:xfrm>
          <a:prstGeom prst="rect">
            <a:avLst/>
          </a:prstGeom>
        </p:spPr>
      </p:pic>
      <p:sp>
        <p:nvSpPr>
          <p:cNvPr id="252" name="textbox 252"/>
          <p:cNvSpPr/>
          <p:nvPr/>
        </p:nvSpPr>
        <p:spPr>
          <a:xfrm>
            <a:off x="411758" y="407320"/>
            <a:ext cx="84302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Github</a:t>
            </a:r>
            <a:r>
              <a:rPr sz="3900" kern="0" spc="2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Copilot</a:t>
            </a:r>
            <a:r>
              <a:rPr sz="3900" kern="0" spc="-25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4" name="path 254"/>
          <p:cNvSpPr/>
          <p:nvPr/>
        </p:nvSpPr>
        <p:spPr>
          <a:xfrm>
            <a:off x="5060950" y="3521980"/>
            <a:ext cx="251802" cy="630521"/>
          </a:xfrm>
          <a:custGeom>
            <a:avLst/>
            <a:gdLst/>
            <a:ahLst/>
            <a:cxnLst/>
            <a:rect l="0" t="0" r="0" b="0"/>
            <a:pathLst>
              <a:path w="396" h="992">
                <a:moveTo>
                  <a:pt x="10" y="249"/>
                </a:moveTo>
                <a:lnTo>
                  <a:pt x="198" y="249"/>
                </a:lnTo>
                <a:lnTo>
                  <a:pt x="198" y="3"/>
                </a:lnTo>
                <a:lnTo>
                  <a:pt x="387" y="496"/>
                </a:lnTo>
                <a:lnTo>
                  <a:pt x="198" y="989"/>
                </a:lnTo>
                <a:lnTo>
                  <a:pt x="198" y="742"/>
                </a:lnTo>
                <a:lnTo>
                  <a:pt x="10" y="742"/>
                </a:lnTo>
                <a:lnTo>
                  <a:pt x="10" y="249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6" name="path 25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 258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0" name="textbox 260"/>
          <p:cNvSpPr/>
          <p:nvPr/>
        </p:nvSpPr>
        <p:spPr>
          <a:xfrm>
            <a:off x="4445965" y="3094405"/>
            <a:ext cx="6863080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4800" kern="0" spc="-9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Fetch</a:t>
            </a: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网页内容抓取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2" name="path 262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93622" y="2321547"/>
            <a:ext cx="5159629" cy="3445002"/>
          </a:xfrm>
          <a:prstGeom prst="rect">
            <a:avLst/>
          </a:prstGeom>
        </p:spPr>
      </p:pic>
      <p:pic>
        <p:nvPicPr>
          <p:cNvPr id="266" name="picture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181469" y="2184983"/>
            <a:ext cx="3368421" cy="3619487"/>
          </a:xfrm>
          <a:prstGeom prst="rect">
            <a:avLst/>
          </a:prstGeom>
        </p:spPr>
      </p:pic>
      <p:sp>
        <p:nvSpPr>
          <p:cNvPr id="268" name="textbox 268"/>
          <p:cNvSpPr/>
          <p:nvPr/>
        </p:nvSpPr>
        <p:spPr>
          <a:xfrm>
            <a:off x="411758" y="407320"/>
            <a:ext cx="571944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Fetch</a:t>
            </a:r>
            <a:r>
              <a:rPr sz="3900" kern="0" spc="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网页内容抓取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0" name="textbox 270"/>
          <p:cNvSpPr/>
          <p:nvPr/>
        </p:nvSpPr>
        <p:spPr>
          <a:xfrm>
            <a:off x="5681090" y="6314185"/>
            <a:ext cx="6315709" cy="254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modelscope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cn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mcp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servers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/@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modelcontextprotocol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fetch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72" name="textbox 272"/>
          <p:cNvSpPr/>
          <p:nvPr/>
        </p:nvSpPr>
        <p:spPr>
          <a:xfrm>
            <a:off x="778332" y="1647240"/>
            <a:ext cx="244856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，添加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Fetch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Server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74" name="path 27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800850" y="2413761"/>
            <a:ext cx="4122928" cy="2909316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37120" y="4278100"/>
            <a:ext cx="3804411" cy="2509139"/>
          </a:xfrm>
          <a:prstGeom prst="rect">
            <a:avLst/>
          </a:prstGeom>
        </p:spPr>
      </p:pic>
      <p:sp>
        <p:nvSpPr>
          <p:cNvPr id="280" name="textbox 280"/>
          <p:cNvSpPr/>
          <p:nvPr/>
        </p:nvSpPr>
        <p:spPr>
          <a:xfrm>
            <a:off x="737120" y="2714625"/>
            <a:ext cx="5647690" cy="1367789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，将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64769" indent="-1905" algn="l" rtl="0" eaLnBrk="0">
              <a:lnSpc>
                <a:spcPct val="144000"/>
              </a:lnSpc>
              <a:spcBef>
                <a:spcPts val="374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https://k.sina.com.cn/artic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le_7732457677_1cce3f0cd0190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1eeeq.html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网页转化为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Markdown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2" name="textbox 282"/>
          <p:cNvSpPr/>
          <p:nvPr/>
        </p:nvSpPr>
        <p:spPr>
          <a:xfrm>
            <a:off x="778332" y="1647240"/>
            <a:ext cx="5273040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能的客户端进行调用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比如：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，可以在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模式下输入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84" name="picture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800850" y="5454751"/>
            <a:ext cx="4664583" cy="799084"/>
          </a:xfrm>
          <a:prstGeom prst="rect">
            <a:avLst/>
          </a:prstGeom>
        </p:spPr>
      </p:pic>
      <p:sp>
        <p:nvSpPr>
          <p:cNvPr id="286" name="textbox 286"/>
          <p:cNvSpPr/>
          <p:nvPr/>
        </p:nvSpPr>
        <p:spPr>
          <a:xfrm>
            <a:off x="411758" y="407320"/>
            <a:ext cx="571944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网页内容抓取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8" name="textbox 288"/>
          <p:cNvSpPr/>
          <p:nvPr/>
        </p:nvSpPr>
        <p:spPr>
          <a:xfrm>
            <a:off x="6760083" y="1534858"/>
            <a:ext cx="4507229" cy="589915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继续获取内容，并写入到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.md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0" name="path 29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2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24067" y="1453256"/>
            <a:ext cx="5215890" cy="5357874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92581" y="1453273"/>
            <a:ext cx="4743958" cy="5246878"/>
          </a:xfrm>
          <a:prstGeom prst="rect">
            <a:avLst/>
          </a:prstGeom>
        </p:spPr>
      </p:pic>
      <p:sp>
        <p:nvSpPr>
          <p:cNvPr id="296" name="textbox 296"/>
          <p:cNvSpPr/>
          <p:nvPr/>
        </p:nvSpPr>
        <p:spPr>
          <a:xfrm>
            <a:off x="411758" y="407320"/>
            <a:ext cx="571944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Fetch</a:t>
            </a:r>
            <a:r>
              <a:rPr sz="3900" kern="0" spc="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网页内容抓取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8" name="path 29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78582" y="2791485"/>
            <a:ext cx="6798183" cy="3835653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771931" y="1489379"/>
            <a:ext cx="10797540" cy="12185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：什么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984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 Context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Protocol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(MCP)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是由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Anthropic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公司于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2024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11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月推出的一种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开放协议标准，目的在于标准化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9844" algn="l" rtl="0" eaLnBrk="0">
              <a:lnSpc>
                <a:spcPts val="324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与外部数据源、工具及服务之间的交互方式。</a:t>
            </a:r>
            <a:r>
              <a:rPr sz="1800" kern="0" spc="-3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被广泛类比为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“AI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领域的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USB-C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接口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26" name="textbox 26"/>
          <p:cNvSpPr/>
          <p:nvPr/>
        </p:nvSpPr>
        <p:spPr>
          <a:xfrm>
            <a:off x="392473" y="407320"/>
            <a:ext cx="249936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28" name="path 2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box 300"/>
          <p:cNvSpPr/>
          <p:nvPr/>
        </p:nvSpPr>
        <p:spPr>
          <a:xfrm>
            <a:off x="771702" y="1647240"/>
            <a:ext cx="5872479" cy="1884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：是搜索网页都可以通过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转化为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Markdown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么？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不是，有很多不能转化的情况，比如：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）网页动态加载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4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robots.txt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中注明不能抓取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02" name="picture 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26352" y="3760978"/>
            <a:ext cx="4912486" cy="1674622"/>
          </a:xfrm>
          <a:prstGeom prst="rect">
            <a:avLst/>
          </a:prstGeom>
        </p:spPr>
      </p:pic>
      <p:sp>
        <p:nvSpPr>
          <p:cNvPr id="304" name="textbox 304"/>
          <p:cNvSpPr/>
          <p:nvPr/>
        </p:nvSpPr>
        <p:spPr>
          <a:xfrm>
            <a:off x="737120" y="3760978"/>
            <a:ext cx="4711700" cy="1301114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5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，将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57150" indent="5080" algn="l" rtl="0" eaLnBrk="0">
              <a:lnSpc>
                <a:spcPct val="145000"/>
              </a:lnSpc>
              <a:spcBef>
                <a:spcPts val="396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https://baijiahao.baid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u.com/s?id=183108629317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3663558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网页转化为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Mark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down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6" name="textbox 306"/>
          <p:cNvSpPr/>
          <p:nvPr/>
        </p:nvSpPr>
        <p:spPr>
          <a:xfrm>
            <a:off x="411758" y="407320"/>
            <a:ext cx="571944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网页内容抓取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8" name="path 308"/>
          <p:cNvSpPr/>
          <p:nvPr/>
        </p:nvSpPr>
        <p:spPr>
          <a:xfrm>
            <a:off x="5926328" y="4158453"/>
            <a:ext cx="337844" cy="394659"/>
          </a:xfrm>
          <a:custGeom>
            <a:avLst/>
            <a:gdLst/>
            <a:ahLst/>
            <a:cxnLst/>
            <a:rect l="0" t="0" r="0" b="0"/>
            <a:pathLst>
              <a:path w="532" h="621">
                <a:moveTo>
                  <a:pt x="10" y="158"/>
                </a:moveTo>
                <a:lnTo>
                  <a:pt x="267" y="158"/>
                </a:lnTo>
                <a:lnTo>
                  <a:pt x="267" y="6"/>
                </a:lnTo>
                <a:lnTo>
                  <a:pt x="524" y="310"/>
                </a:lnTo>
                <a:lnTo>
                  <a:pt x="267" y="615"/>
                </a:lnTo>
                <a:lnTo>
                  <a:pt x="267" y="462"/>
                </a:lnTo>
                <a:lnTo>
                  <a:pt x="10" y="462"/>
                </a:lnTo>
                <a:lnTo>
                  <a:pt x="10" y="158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0" name="path 31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6507988" y="1647247"/>
            <a:ext cx="5562600" cy="4225600"/>
            <a:chOff x="0" y="0"/>
            <a:chExt cx="5562600" cy="4225600"/>
          </a:xfrm>
        </p:grpSpPr>
        <p:sp>
          <p:nvSpPr>
            <p:cNvPr id="312" name="rect 312"/>
            <p:cNvSpPr/>
            <p:nvPr/>
          </p:nvSpPr>
          <p:spPr>
            <a:xfrm>
              <a:off x="0" y="484942"/>
              <a:ext cx="5562600" cy="3740658"/>
            </a:xfrm>
            <a:prstGeom prst="rect">
              <a:avLst/>
            </a:prstGeom>
            <a:solidFill>
              <a:srgbClr val="EDEDE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4" name="textbox 314"/>
            <p:cNvSpPr/>
            <p:nvPr/>
          </p:nvSpPr>
          <p:spPr>
            <a:xfrm>
              <a:off x="-12700" y="-12700"/>
              <a:ext cx="5588000" cy="4251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1123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27305" algn="l" rtl="0" eaLnBrk="0">
                <a:lnSpc>
                  <a:spcPct val="89000"/>
                </a:lnSpc>
                <a:tabLst/>
              </a:pPr>
              <a:r>
                <a:rPr sz="1800" kern="0" spc="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调整聊天界面中的建</a:t>
              </a: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议提示词</a:t>
              </a:r>
              <a:endParaRPr sz="1800" dirty="0">
                <a:latin typeface="Microsoft YaHei"/>
                <a:ea typeface="Microsoft YaHei"/>
                <a:cs typeface="Microsoft YaHei"/>
              </a:endParaRPr>
            </a:p>
            <a:p>
              <a:pPr algn="l" rtl="0" eaLnBrk="0">
                <a:lnSpc>
                  <a:spcPct val="11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62864" algn="l" rtl="0" eaLnBrk="0">
                <a:lnSpc>
                  <a:spcPct val="94000"/>
                </a:lnSpc>
                <a:spcBef>
                  <a:spcPts val="459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#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配置聊天界面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67944" algn="l" rtl="0" eaLnBrk="0">
                <a:lnSpc>
                  <a:spcPct val="89000"/>
                </a:lnSpc>
                <a:spcBef>
                  <a:spcPts val="1275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chatbot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config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=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7175" algn="l" rtl="0" eaLnBrk="0">
                <a:lnSpc>
                  <a:spcPct val="89000"/>
                </a:lnSpc>
                <a:spcBef>
                  <a:spcPts val="1278"/>
                </a:spcBef>
                <a:tabLst/>
              </a:pP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'prompt.suggestions':</a:t>
              </a:r>
              <a:r>
                <a:rPr sz="1500" kern="0" spc="2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[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193"/>
                </a:spcBef>
                <a:tabLst/>
              </a:pPr>
              <a:r>
                <a:rPr sz="1500" kern="0" spc="-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将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74294" algn="l" rtl="0" eaLnBrk="0">
                <a:lnSpc>
                  <a:spcPct val="155000"/>
                </a:lnSpc>
                <a:spcBef>
                  <a:spcPts val="331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https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://k.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sina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.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com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.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cn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/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article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_7732457677_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1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cce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3f0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cd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01901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eeeq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.</a:t>
              </a:r>
              <a:r>
                <a:rPr sz="1500" kern="0" spc="-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    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html</a:t>
              </a:r>
              <a:r>
                <a:rPr sz="1500" kern="0" spc="1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网页转化为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Markdown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格式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041"/>
                </a:spcBef>
                <a:tabLst/>
              </a:pP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帮我找一下静安寺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附近的停车场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188"/>
                </a:spcBef>
                <a:tabLst/>
              </a:pP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推荐陆家嘴附近的高档餐厅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2729" algn="l" rtl="0" eaLnBrk="0">
                <a:lnSpc>
                  <a:spcPts val="2875"/>
                </a:lnSpc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]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algn="l" rtl="0" eaLnBrk="0">
                <a:lnSpc>
                  <a:spcPct val="106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639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70485" algn="l" rtl="0" eaLnBrk="0">
                <a:lnSpc>
                  <a:spcPct val="89000"/>
                </a:lnSpc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sz="1500" dirty="0"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16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37120" y="2587389"/>
            <a:ext cx="5466333" cy="4270607"/>
          </a:xfrm>
          <a:prstGeom prst="rect">
            <a:avLst/>
          </a:prstGeom>
        </p:spPr>
      </p:pic>
      <p:sp>
        <p:nvSpPr>
          <p:cNvPr id="318" name="textbox 318"/>
          <p:cNvSpPr/>
          <p:nvPr/>
        </p:nvSpPr>
        <p:spPr>
          <a:xfrm>
            <a:off x="771931" y="1647240"/>
            <a:ext cx="4337684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：在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ent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中，集成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 Server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中添加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320" name="textbox 320"/>
          <p:cNvSpPr/>
          <p:nvPr/>
        </p:nvSpPr>
        <p:spPr>
          <a:xfrm>
            <a:off x="412773" y="435736"/>
            <a:ext cx="4178934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 +</a:t>
            </a:r>
            <a:r>
              <a:rPr sz="3900" kern="0" spc="4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322" name="path 32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224778" y="2445029"/>
            <a:ext cx="5905754" cy="3863467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89216" y="2445003"/>
            <a:ext cx="5563234" cy="4047871"/>
          </a:xfrm>
          <a:prstGeom prst="rect">
            <a:avLst/>
          </a:prstGeom>
        </p:spPr>
      </p:pic>
      <p:sp>
        <p:nvSpPr>
          <p:cNvPr id="328" name="textbox 328"/>
          <p:cNvSpPr/>
          <p:nvPr/>
        </p:nvSpPr>
        <p:spPr>
          <a:xfrm>
            <a:off x="737120" y="1489963"/>
            <a:ext cx="10747375" cy="647700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6355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https://k.sina.com.cn/article_7732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457677_1cce3f0cd01901eeeq.html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网页转化为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Markdown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0" name="textbox 330"/>
          <p:cNvSpPr/>
          <p:nvPr/>
        </p:nvSpPr>
        <p:spPr>
          <a:xfrm>
            <a:off x="412773" y="435736"/>
            <a:ext cx="4178934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 +</a:t>
            </a:r>
            <a:r>
              <a:rPr sz="3900" kern="0" spc="4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332" name="path 33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14450" y="2137051"/>
            <a:ext cx="9334627" cy="4629148"/>
          </a:xfrm>
          <a:prstGeom prst="rect">
            <a:avLst/>
          </a:prstGeom>
        </p:spPr>
      </p:pic>
      <p:sp>
        <p:nvSpPr>
          <p:cNvPr id="336" name="textbox 336"/>
          <p:cNvSpPr/>
          <p:nvPr/>
        </p:nvSpPr>
        <p:spPr>
          <a:xfrm>
            <a:off x="737120" y="1489951"/>
            <a:ext cx="10747375" cy="567690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，将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/baijiahao.baidu.com/s?id=1831086293173663558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网页转化为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Markdown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8" name="textbox 338"/>
          <p:cNvSpPr/>
          <p:nvPr/>
        </p:nvSpPr>
        <p:spPr>
          <a:xfrm>
            <a:off x="412773" y="435736"/>
            <a:ext cx="4178934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 +</a:t>
            </a:r>
            <a:r>
              <a:rPr sz="3900" kern="0" spc="4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Fetch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340" name="path 34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 342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4" name="textbox 344"/>
          <p:cNvSpPr/>
          <p:nvPr/>
        </p:nvSpPr>
        <p:spPr>
          <a:xfrm>
            <a:off x="4445965" y="3094405"/>
            <a:ext cx="5349875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4800" kern="0" spc="-9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Bing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中文搜索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6" name="path 346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1512" y="2202751"/>
            <a:ext cx="5049265" cy="3919601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085965" y="2277161"/>
            <a:ext cx="3343275" cy="3533775"/>
          </a:xfrm>
          <a:prstGeom prst="rect">
            <a:avLst/>
          </a:prstGeom>
        </p:spPr>
      </p:pic>
      <p:sp>
        <p:nvSpPr>
          <p:cNvPr id="352" name="textbox 352"/>
          <p:cNvSpPr/>
          <p:nvPr/>
        </p:nvSpPr>
        <p:spPr>
          <a:xfrm>
            <a:off x="411758" y="407320"/>
            <a:ext cx="445960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Bing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中文搜索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4" name="textbox 354"/>
          <p:cNvSpPr/>
          <p:nvPr/>
        </p:nvSpPr>
        <p:spPr>
          <a:xfrm>
            <a:off x="5681090" y="6314185"/>
            <a:ext cx="6367145" cy="254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modelscope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cn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mcp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servers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/@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yan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5236/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bing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cn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mcp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server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56" name="textbox 356"/>
          <p:cNvSpPr/>
          <p:nvPr/>
        </p:nvSpPr>
        <p:spPr>
          <a:xfrm>
            <a:off x="778332" y="1647240"/>
            <a:ext cx="244856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，添加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Fetch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Server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58" name="path 35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picture 3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53250" y="1489997"/>
            <a:ext cx="3845433" cy="5297930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26617" y="3429012"/>
            <a:ext cx="4158107" cy="2775839"/>
          </a:xfrm>
          <a:prstGeom prst="rect">
            <a:avLst/>
          </a:prstGeom>
        </p:spPr>
      </p:pic>
      <p:sp>
        <p:nvSpPr>
          <p:cNvPr id="364" name="textbox 364"/>
          <p:cNvSpPr/>
          <p:nvPr/>
        </p:nvSpPr>
        <p:spPr>
          <a:xfrm>
            <a:off x="778332" y="1647240"/>
            <a:ext cx="5273040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能的客户端进行调用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比如：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，可以在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模式下输入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6" name="textbox 366"/>
          <p:cNvSpPr/>
          <p:nvPr/>
        </p:nvSpPr>
        <p:spPr>
          <a:xfrm>
            <a:off x="737120" y="2714625"/>
            <a:ext cx="5157470" cy="573405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Bing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，查找 黄金</a:t>
            </a:r>
            <a:r>
              <a:rPr sz="18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相关的新闻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8" name="textbox 368"/>
          <p:cNvSpPr/>
          <p:nvPr/>
        </p:nvSpPr>
        <p:spPr>
          <a:xfrm>
            <a:off x="411758" y="407320"/>
            <a:ext cx="445960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Bing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中文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搜索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0" name="path 370"/>
          <p:cNvSpPr/>
          <p:nvPr/>
        </p:nvSpPr>
        <p:spPr>
          <a:xfrm>
            <a:off x="5888228" y="4465849"/>
            <a:ext cx="278762" cy="555200"/>
          </a:xfrm>
          <a:custGeom>
            <a:avLst/>
            <a:gdLst/>
            <a:ahLst/>
            <a:cxnLst/>
            <a:rect l="0" t="0" r="0" b="0"/>
            <a:pathLst>
              <a:path w="438" h="874">
                <a:moveTo>
                  <a:pt x="10" y="220"/>
                </a:moveTo>
                <a:lnTo>
                  <a:pt x="220" y="220"/>
                </a:lnTo>
                <a:lnTo>
                  <a:pt x="220" y="4"/>
                </a:lnTo>
                <a:lnTo>
                  <a:pt x="430" y="437"/>
                </a:lnTo>
                <a:lnTo>
                  <a:pt x="220" y="869"/>
                </a:lnTo>
                <a:lnTo>
                  <a:pt x="220" y="653"/>
                </a:lnTo>
                <a:lnTo>
                  <a:pt x="10" y="653"/>
                </a:lnTo>
                <a:lnTo>
                  <a:pt x="10" y="220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2" name="path 37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21600000">
            <a:off x="6507988" y="1647247"/>
            <a:ext cx="5562600" cy="4225600"/>
            <a:chOff x="0" y="0"/>
            <a:chExt cx="5562600" cy="4225600"/>
          </a:xfrm>
        </p:grpSpPr>
        <p:sp>
          <p:nvSpPr>
            <p:cNvPr id="374" name="rect 374"/>
            <p:cNvSpPr/>
            <p:nvPr/>
          </p:nvSpPr>
          <p:spPr>
            <a:xfrm>
              <a:off x="0" y="484942"/>
              <a:ext cx="5562600" cy="3740658"/>
            </a:xfrm>
            <a:prstGeom prst="rect">
              <a:avLst/>
            </a:prstGeom>
            <a:solidFill>
              <a:srgbClr val="EDEDE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76" name="textbox 376"/>
            <p:cNvSpPr/>
            <p:nvPr/>
          </p:nvSpPr>
          <p:spPr>
            <a:xfrm>
              <a:off x="-12700" y="-12700"/>
              <a:ext cx="5588000" cy="4251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1123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27305" algn="l" rtl="0" eaLnBrk="0">
                <a:lnSpc>
                  <a:spcPct val="89000"/>
                </a:lnSpc>
                <a:tabLst/>
              </a:pPr>
              <a:r>
                <a:rPr sz="1800" kern="0" spc="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调整聊天界面中的建</a:t>
              </a:r>
              <a:r>
                <a:rPr sz="18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议提示词</a:t>
              </a:r>
              <a:endParaRPr sz="1800" dirty="0">
                <a:latin typeface="Microsoft YaHei"/>
                <a:ea typeface="Microsoft YaHei"/>
                <a:cs typeface="Microsoft YaHei"/>
              </a:endParaRPr>
            </a:p>
            <a:p>
              <a:pPr algn="l" rtl="0" eaLnBrk="0">
                <a:lnSpc>
                  <a:spcPct val="11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67944" algn="l" rtl="0" eaLnBrk="0">
                <a:lnSpc>
                  <a:spcPct val="89000"/>
                </a:lnSpc>
                <a:spcBef>
                  <a:spcPts val="460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chatbot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config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=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7175" algn="l" rtl="0" eaLnBrk="0">
                <a:lnSpc>
                  <a:spcPct val="89000"/>
                </a:lnSpc>
                <a:spcBef>
                  <a:spcPts val="1280"/>
                </a:spcBef>
                <a:tabLst/>
              </a:pP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'prompt.suggestions':</a:t>
              </a:r>
              <a:r>
                <a:rPr sz="1500" kern="0" spc="2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[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193"/>
                </a:spcBef>
                <a:tabLst/>
              </a:pPr>
              <a:r>
                <a:rPr sz="1500" kern="0" spc="-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将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74294" algn="l" rtl="0" eaLnBrk="0">
                <a:lnSpc>
                  <a:spcPct val="155000"/>
                </a:lnSpc>
                <a:spcBef>
                  <a:spcPts val="329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https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://k.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sina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.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com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.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cn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/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article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_7732457677_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1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cce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3f0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cd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01901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  <a:hlinkClick xmlns:r="http://schemas.openxmlformats.org/officeDocument/2006/relationships" r:id="rId2" tooltip="">
                    <a:extLst>
                      <a:ext uri="{DAF060AB-1E55-43B9-8AAB-6FB025537F2F}">
                        <wpsdc:hlinkClr xmlns:wpsdc="http://www.wps.cn/officeDocument/2017/drawingmlCustomData" val="000000"/>
                        <wpsdc:folHlinkClr xmlns:wpsdc="http://www.wps.cn/officeDocument/2017/drawingmlCustomData" val="000000"/>
                        <wpsdc:hlinkUnderline xmlns:wpsdc="http://www.wps.cn/officeDocument/2017/drawingmlCustomData" val="0"/>
                      </a:ext>
                    </a:extLst>
                  </a:hlinkClick>
                </a:rPr>
                <a:t>eeeq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.</a:t>
              </a:r>
              <a:r>
                <a:rPr sz="1500" kern="0" spc="-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    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html</a:t>
              </a:r>
              <a:r>
                <a:rPr sz="1500" kern="0" spc="1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网页转化为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Markdown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格式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043"/>
                </a:spcBef>
                <a:tabLst/>
              </a:pP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帮我找一下静安寺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附近的停车场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188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推荐陆家嘴附近的高档餐厅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441959" algn="l" rtl="0" eaLnBrk="0">
                <a:lnSpc>
                  <a:spcPct val="94000"/>
                </a:lnSpc>
                <a:spcBef>
                  <a:spcPts val="1188"/>
                </a:spcBef>
                <a:tabLst/>
              </a:pPr>
              <a:r>
                <a:rPr sz="1500" kern="0" spc="9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500" kern="0" spc="9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帮我搜索一下关于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AI</a:t>
              </a:r>
              <a:r>
                <a:rPr sz="1500" kern="0" spc="9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的最新新闻</a:t>
              </a:r>
              <a:r>
                <a:rPr sz="1500" kern="0" spc="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2729" algn="l" rtl="0" eaLnBrk="0">
                <a:lnSpc>
                  <a:spcPts val="2875"/>
                </a:lnSpc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]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algn="l" rtl="0" eaLnBrk="0">
                <a:lnSpc>
                  <a:spcPct val="106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639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70485" algn="l" rtl="0" eaLnBrk="0">
                <a:lnSpc>
                  <a:spcPct val="89000"/>
                </a:lnSpc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sz="1500" dirty="0"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78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80681" y="2497346"/>
            <a:ext cx="5102986" cy="4360651"/>
          </a:xfrm>
          <a:prstGeom prst="rect">
            <a:avLst/>
          </a:prstGeom>
        </p:spPr>
      </p:pic>
      <p:sp>
        <p:nvSpPr>
          <p:cNvPr id="380" name="textbox 380"/>
          <p:cNvSpPr/>
          <p:nvPr/>
        </p:nvSpPr>
        <p:spPr>
          <a:xfrm>
            <a:off x="771931" y="1647240"/>
            <a:ext cx="3846195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：在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中，集成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bing</a:t>
            </a:r>
            <a:r>
              <a:rPr sz="18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cn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中添加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bing-c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382" name="textbox 382"/>
          <p:cNvSpPr/>
          <p:nvPr/>
        </p:nvSpPr>
        <p:spPr>
          <a:xfrm>
            <a:off x="412773" y="435736"/>
            <a:ext cx="3933825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 +</a:t>
            </a:r>
            <a:r>
              <a:rPr sz="3900" kern="0" spc="3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</a:t>
            </a:r>
            <a:r>
              <a:rPr sz="3900" kern="0" spc="-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384" name="path 38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picture 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2651" y="2328354"/>
            <a:ext cx="5667375" cy="3529329"/>
          </a:xfrm>
          <a:prstGeom prst="rect">
            <a:avLst/>
          </a:prstGeom>
        </p:spPr>
      </p:pic>
      <p:pic>
        <p:nvPicPr>
          <p:cNvPr id="388" name="picture 3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70651" y="2351278"/>
            <a:ext cx="6142482" cy="2019934"/>
          </a:xfrm>
          <a:prstGeom prst="rect">
            <a:avLst/>
          </a:prstGeom>
        </p:spPr>
      </p:pic>
      <p:sp>
        <p:nvSpPr>
          <p:cNvPr id="390" name="textbox 390"/>
          <p:cNvSpPr/>
          <p:nvPr/>
        </p:nvSpPr>
        <p:spPr>
          <a:xfrm>
            <a:off x="737120" y="1489951"/>
            <a:ext cx="4428490" cy="529590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帮我搜索一下关于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的最新新闻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92" name="textbox 392"/>
          <p:cNvSpPr/>
          <p:nvPr/>
        </p:nvSpPr>
        <p:spPr>
          <a:xfrm>
            <a:off x="412773" y="435736"/>
            <a:ext cx="3933825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 +</a:t>
            </a:r>
            <a:r>
              <a:rPr sz="3900" kern="0" spc="3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</a:t>
            </a:r>
            <a:r>
              <a:rPr sz="3900" kern="0" spc="-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394" name="path 39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79296" y="2090026"/>
            <a:ext cx="6617589" cy="4664557"/>
          </a:xfrm>
          <a:prstGeom prst="rect">
            <a:avLst/>
          </a:prstGeom>
        </p:spPr>
      </p:pic>
      <p:sp>
        <p:nvSpPr>
          <p:cNvPr id="398" name="textbox 398"/>
          <p:cNvSpPr/>
          <p:nvPr/>
        </p:nvSpPr>
        <p:spPr>
          <a:xfrm>
            <a:off x="737120" y="1489951"/>
            <a:ext cx="8178800" cy="529590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165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华为胡厚崑：</a:t>
            </a:r>
            <a:r>
              <a:rPr sz="1800" kern="0" spc="-4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2030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年人工智能算力需求将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增长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500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倍以上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这篇新闻的具体内容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0" name="textbox 400"/>
          <p:cNvSpPr/>
          <p:nvPr/>
        </p:nvSpPr>
        <p:spPr>
          <a:xfrm>
            <a:off x="412773" y="435736"/>
            <a:ext cx="3933825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 +</a:t>
            </a:r>
            <a:r>
              <a:rPr sz="3900" kern="0" spc="3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</a:t>
            </a:r>
            <a:r>
              <a:rPr sz="3900" kern="0" spc="-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402" name="path 40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1376172" y="1890776"/>
          <a:ext cx="9705975" cy="3590925"/>
        </p:xfrm>
        <a:graphic>
          <a:graphicData uri="http://schemas.openxmlformats.org/drawingml/2006/table">
            <a:tbl>
              <a:tblPr/>
              <a:tblGrid>
                <a:gridCol w="1359535"/>
                <a:gridCol w="4170045"/>
                <a:gridCol w="4176395"/>
              </a:tblGrid>
              <a:tr h="4038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69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83234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类别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39469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MCP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(Model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Contex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Protocol)</a:t>
                      </a:r>
                      <a:endParaRPr sz="15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45260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Function Calli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ng</a:t>
                      </a:r>
                      <a:endParaRPr sz="15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334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性质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协议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254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功能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5240" algn="l" rtl="0" eaLnBrk="0">
                        <a:lnSpc>
                          <a:spcPct val="9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范围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85" algn="l" rtl="0" eaLnBrk="0">
                        <a:lnSpc>
                          <a:spcPct val="9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通用（多数据源、多功能）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" algn="l" rtl="0" eaLnBrk="0">
                        <a:lnSpc>
                          <a:spcPct val="9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特定场景（单一数据源或功能）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0640" algn="l" rtl="0" eaLnBrk="0">
                        <a:lnSpc>
                          <a:spcPct val="9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目标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统一接口，实现互操作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254" algn="l" rtl="0" eaLnBrk="0">
                        <a:lnSpc>
                          <a:spcPct val="9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扩展模型能力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604" algn="l" rtl="0" eaLnBrk="0">
                        <a:lnSpc>
                          <a:spcPct val="9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实现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基于标准协议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依赖于特定模型实现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5240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开发复杂度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14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低：通过统一协议实现多源兼容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525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高：需要为每个任务单独开发函数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334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复用性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889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高：</a:t>
                      </a:r>
                      <a:r>
                        <a:rPr sz="15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一次开发，可多场景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使用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85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低：函数通常为特定任务设计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97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灵活性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889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高：支持动态适配和扩展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8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低：功能扩展需要额外开发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225" algn="l" rtl="0" eaLnBrk="0">
                        <a:lnSpc>
                          <a:spcPct val="9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常见场景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复杂场景，如跨平台数据访问与整合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254" algn="l" rtl="0" eaLnBrk="0">
                        <a:lnSpc>
                          <a:spcPct val="9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简单任务，如天气查询、商品推荐等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2"/>
          <p:cNvSpPr/>
          <p:nvPr/>
        </p:nvSpPr>
        <p:spPr>
          <a:xfrm>
            <a:off x="432058" y="407320"/>
            <a:ext cx="621792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Calling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的区别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textbox 34"/>
          <p:cNvSpPr/>
          <p:nvPr/>
        </p:nvSpPr>
        <p:spPr>
          <a:xfrm>
            <a:off x="4804943" y="5794654"/>
            <a:ext cx="2837179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alling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的区别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path 3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table 404"/>
          <p:cNvGraphicFramePr>
            <a:graphicFrameLocks noGrp="1"/>
          </p:cNvGraphicFramePr>
          <p:nvPr/>
        </p:nvGraphicFramePr>
        <p:xfrm>
          <a:off x="730770" y="1483614"/>
          <a:ext cx="5616575" cy="2196464"/>
        </p:xfrm>
        <a:graphic>
          <a:graphicData uri="http://schemas.openxmlformats.org/drawingml/2006/table">
            <a:tbl>
              <a:tblPr/>
              <a:tblGrid>
                <a:gridCol w="5616575"/>
              </a:tblGrid>
              <a:tr h="21837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214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bing_search</a:t>
                      </a:r>
                      <a:r>
                        <a:rPr sz="18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：</a:t>
                      </a: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搜索必应并获取结果列表。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3975" algn="l" rtl="0" eaLnBrk="0">
                        <a:lnSpc>
                          <a:spcPts val="2068"/>
                        </a:lnSpc>
                        <a:spcBef>
                          <a:spcPts val="483"/>
                        </a:spcBef>
                        <a:tabLst/>
                      </a:pPr>
                      <a:r>
                        <a:rPr sz="16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参数：</a:t>
                      </a:r>
                      <a:endParaRPr sz="16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864" algn="l" rtl="0" eaLnBrk="0">
                        <a:lnSpc>
                          <a:spcPct val="89000"/>
                        </a:lnSpc>
                        <a:spcBef>
                          <a:spcPts val="54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query: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搜索关键词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214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num_results: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返回结果数量（默认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为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）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table 406"/>
          <p:cNvGraphicFramePr>
            <a:graphicFrameLocks noGrp="1"/>
          </p:cNvGraphicFramePr>
          <p:nvPr/>
        </p:nvGraphicFramePr>
        <p:xfrm>
          <a:off x="730770" y="4052620"/>
          <a:ext cx="5641340" cy="1728470"/>
        </p:xfrm>
        <a:graphic>
          <a:graphicData uri="http://schemas.openxmlformats.org/drawingml/2006/table">
            <a:tbl>
              <a:tblPr/>
              <a:tblGrid>
                <a:gridCol w="5641340"/>
              </a:tblGrid>
              <a:tr h="1715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5880" algn="l" rtl="0" eaLnBrk="0">
                        <a:lnSpc>
                          <a:spcPct val="89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fetch_webpage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：</a:t>
                      </a: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根据搜索结果 </a:t>
                      </a: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ID </a:t>
                      </a: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获取对应网页的内容。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3975" algn="l" rtl="0" eaLnBrk="0">
                        <a:lnSpc>
                          <a:spcPts val="2068"/>
                        </a:lnSpc>
                        <a:spcBef>
                          <a:spcPts val="485"/>
                        </a:spcBef>
                        <a:tabLst/>
                      </a:pPr>
                      <a:r>
                        <a:rPr sz="16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参数：</a:t>
                      </a:r>
                      <a:endParaRPr sz="16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9214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result_id: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从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bing_search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返回的结果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endParaRPr sz="18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8" name="textbox 408"/>
          <p:cNvSpPr/>
          <p:nvPr/>
        </p:nvSpPr>
        <p:spPr>
          <a:xfrm>
            <a:off x="404146" y="407320"/>
            <a:ext cx="586803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Summary</a:t>
            </a: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Bing</a:t>
            </a: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中文搜索</a:t>
            </a:r>
            <a:r>
              <a:rPr sz="3600" kern="0" spc="-23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10" name="path 41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 412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4" name="textbox 414"/>
          <p:cNvSpPr/>
          <p:nvPr/>
        </p:nvSpPr>
        <p:spPr>
          <a:xfrm>
            <a:off x="4445980" y="2764720"/>
            <a:ext cx="5791200" cy="1333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：桌面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TXT</a:t>
            </a:r>
            <a:r>
              <a:rPr sz="4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统计器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marL="377825" algn="l" rtl="0" eaLnBrk="0">
              <a:lnSpc>
                <a:spcPct val="97000"/>
              </a:lnSpc>
              <a:spcBef>
                <a:spcPts val="64"/>
              </a:spcBef>
              <a:tabLst/>
            </a:pPr>
            <a:r>
              <a:rPr sz="4400" kern="0" spc="-2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4400" kern="0" spc="-2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4400" kern="0" spc="2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400" kern="0" spc="-2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SDK</a:t>
            </a:r>
            <a:r>
              <a:rPr sz="4400" kern="0" spc="-2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使用）</a:t>
            </a:r>
            <a:endParaRPr sz="4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16" name="path 416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418"/>
          <p:cNvSpPr/>
          <p:nvPr/>
        </p:nvSpPr>
        <p:spPr>
          <a:xfrm>
            <a:off x="782446" y="1661414"/>
            <a:ext cx="9759315" cy="29470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3000"/>
              </a:lnSpc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Python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SDK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3000"/>
              </a:lnSpc>
              <a:spcBef>
                <a:spcPts val="548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pip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install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-i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https://pypi.tuna.tsinghua.edu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.cn/simple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45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创建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Server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提供标准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化的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，供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模型调用外部功能（如文件操作、数据库查询等）。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注册工具（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800" kern="0" spc="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</a:t>
            </a: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@mcp.t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ool()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装饰器，将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Python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函数暴露给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模型使用。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安全交互：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支持权限控制，确保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不会越权访问敏感数据。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跨平台兼容：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支持与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OpenAI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Anthropic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Claude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集成。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0" name="textbox 420"/>
          <p:cNvSpPr/>
          <p:nvPr/>
        </p:nvSpPr>
        <p:spPr>
          <a:xfrm>
            <a:off x="432058" y="407320"/>
            <a:ext cx="286131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SDK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2" name="path 42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424"/>
          <p:cNvSpPr/>
          <p:nvPr/>
        </p:nvSpPr>
        <p:spPr>
          <a:xfrm>
            <a:off x="782446" y="1647240"/>
            <a:ext cx="6612890" cy="1884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9000"/>
              </a:lnSpc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FastMCP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Python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SDK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中的轻量级服务器框架：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简单易用：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仅需几行代码即可启动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Server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2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支持多种传输方式：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stdio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标准输入输出）、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20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自动工具发现：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</a:t>
            </a: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@mcp.tool()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注解自动注册函数，供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6" name="textbox 426"/>
          <p:cNvSpPr/>
          <p:nvPr/>
        </p:nvSpPr>
        <p:spPr>
          <a:xfrm>
            <a:off x="432058" y="407320"/>
            <a:ext cx="278637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FastMCP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8" name="path 42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 430"/>
          <p:cNvSpPr/>
          <p:nvPr/>
        </p:nvSpPr>
        <p:spPr>
          <a:xfrm>
            <a:off x="470420" y="2716021"/>
            <a:ext cx="5669152" cy="414197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2" name="textbox 432"/>
          <p:cNvSpPr/>
          <p:nvPr/>
        </p:nvSpPr>
        <p:spPr>
          <a:xfrm>
            <a:off x="450672" y="1467408"/>
            <a:ext cx="6196965" cy="54349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：搭建一个桌面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XT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文件数量统计器，使用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FastMCP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3970" algn="l" rtl="0" eaLnBrk="0">
              <a:lnSpc>
                <a:spcPct val="145000"/>
              </a:lnSpc>
              <a:spcBef>
                <a:spcPts val="33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count_desktop_txt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_files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，统计桌面上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文件的数量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list_desktop_txt_files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，获取桌面上所有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文件的列表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6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6835" algn="l" rtl="0" eaLnBrk="0">
              <a:lnSpc>
                <a:spcPct val="84000"/>
              </a:lnSpc>
              <a:spcBef>
                <a:spcPts val="431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os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6858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pathlib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Path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68580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 mcp.serve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r.fastmcp import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FastMCP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68580" algn="l" rtl="0" eaLnBrk="0">
              <a:lnSpc>
                <a:spcPct val="89000"/>
              </a:lnSpc>
              <a:spcBef>
                <a:spcPts val="1032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创建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7873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FastMCP("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桌面</a:t>
            </a:r>
            <a:r>
              <a:rPr sz="14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文件统计器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65405" algn="l" rtl="0" eaLnBrk="0">
              <a:lnSpc>
                <a:spcPts val="2515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@mcp.tool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73660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 count_desktop_txt_files()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-&gt;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36220" algn="l" rtl="0" eaLnBrk="0">
              <a:lnSpc>
                <a:spcPct val="89000"/>
              </a:lnSpc>
              <a:spcBef>
                <a:spcPts val="103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统计桌面上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文件的数量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2732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获取桌面路径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32409" algn="l" rtl="0" eaLnBrk="0">
              <a:lnSpc>
                <a:spcPct val="84000"/>
              </a:lnSpc>
              <a:spcBef>
                <a:spcPts val="110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desktop_path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Path(os.path.expanduser("~/Desktop"))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27329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26695" algn="l" rtl="0" eaLnBrk="0">
              <a:lnSpc>
                <a:spcPct val="84000"/>
              </a:lnSpc>
              <a:spcBef>
                <a:spcPts val="1107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txt_files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lis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t(desktop_path.glob("*.txt"))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37490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len(txt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_files)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434" name="rect 434"/>
          <p:cNvSpPr/>
          <p:nvPr/>
        </p:nvSpPr>
        <p:spPr>
          <a:xfrm>
            <a:off x="6852539" y="1310384"/>
            <a:ext cx="5279517" cy="5547612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6" name="textbox 436"/>
          <p:cNvSpPr/>
          <p:nvPr/>
        </p:nvSpPr>
        <p:spPr>
          <a:xfrm>
            <a:off x="6886447" y="1450720"/>
            <a:ext cx="4889500" cy="40462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4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@mcp.tool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0954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list_desktop_txt_files()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-&gt; str: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3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获取桌面上所有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文件的列表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7398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获取桌面路径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79070" algn="l" rtl="0" eaLnBrk="0">
              <a:lnSpc>
                <a:spcPct val="84000"/>
              </a:lnSpc>
              <a:spcBef>
                <a:spcPts val="110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desktop_path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Path(os.path.expanduser("~/Desktop"))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73989" algn="l" rtl="0" eaLnBrk="0">
              <a:lnSpc>
                <a:spcPct val="89000"/>
              </a:lnSpc>
              <a:spcBef>
                <a:spcPts val="1030"/>
              </a:spcBef>
              <a:tabLst/>
            </a:pP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获取所有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件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73989" algn="l" rtl="0" eaLnBrk="0">
              <a:lnSpc>
                <a:spcPct val="84000"/>
              </a:lnSpc>
              <a:spcBef>
                <a:spcPts val="1107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txt_files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lis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t(desktop_path.glob("*.txt"))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73989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返回文件名列表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82245" algn="l" rtl="0" eaLnBrk="0">
              <a:lnSpc>
                <a:spcPts val="2515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 txt_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files: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42900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桌面上没有找到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文件。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73989" algn="l" rtl="0" eaLnBrk="0">
              <a:lnSpc>
                <a:spcPct val="89000"/>
              </a:lnSpc>
              <a:spcBef>
                <a:spcPts val="1027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格式化文件名列表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73989" algn="l" rtl="0" eaLnBrk="0">
              <a:lnSpc>
                <a:spcPct val="84000"/>
              </a:lnSpc>
              <a:spcBef>
                <a:spcPts val="110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file_list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"\n".join([f"- {file.nam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e}" for file in txt_files])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 f"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在桌面上找到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{len(txt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_files)}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文件：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\n{file_list}"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38" name="table 438"/>
          <p:cNvGraphicFramePr>
            <a:graphicFrameLocks noGrp="1"/>
          </p:cNvGraphicFramePr>
          <p:nvPr/>
        </p:nvGraphicFramePr>
        <p:xfrm>
          <a:off x="6910737" y="5831134"/>
          <a:ext cx="5031105" cy="946785"/>
        </p:xfrm>
        <a:graphic>
          <a:graphicData uri="http://schemas.openxmlformats.org/drawingml/2006/table">
            <a:tbl>
              <a:tblPr/>
              <a:tblGrid>
                <a:gridCol w="2198370"/>
                <a:gridCol w="2832735"/>
              </a:tblGrid>
              <a:tr h="9467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if __name__</a:t>
                      </a:r>
                      <a:r>
                        <a:rPr sz="14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==</a:t>
                      </a:r>
                      <a:r>
                        <a:rPr sz="14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"__</a:t>
                      </a:r>
                      <a:r>
                        <a:rPr sz="1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main__":</a:t>
                      </a:r>
                      <a:endParaRPr sz="1400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160020" indent="-10160" algn="l" rtl="0" eaLnBrk="0">
                        <a:lnSpc>
                          <a:spcPct val="146000"/>
                        </a:lnSpc>
                        <a:spcBef>
                          <a:spcPts val="198"/>
                        </a:spcBef>
                        <a:tabLst/>
                      </a:pP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# </a:t>
                      </a:r>
                      <a:r>
                        <a:rPr sz="1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初始化并运行服务器       </a:t>
                      </a:r>
                      <a:r>
                        <a:rPr sz="14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mcp.run()</a:t>
                      </a:r>
                      <a:endParaRPr sz="14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44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3195" indent="-14604" algn="l" rtl="0" eaLnBrk="0">
                        <a:lnSpc>
                          <a:spcPct val="104000"/>
                        </a:lnSpc>
                        <a:tabLst/>
                      </a:pP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@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mcp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tool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() 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注解告诉 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MCP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该</a:t>
                      </a: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</a:t>
                      </a: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函数可被 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AI</a:t>
                      </a: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调用。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marL="156845" indent="6985" algn="l" rtl="0" eaLnBrk="0">
                        <a:lnSpc>
                          <a:spcPct val="99000"/>
                        </a:lnSpc>
                        <a:spcBef>
                          <a:spcPts val="79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mcp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run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() </a:t>
                      </a:r>
                      <a:r>
                        <a:rPr sz="1500" kern="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启动服务器</a:t>
                      </a:r>
                      <a:r>
                        <a:rPr sz="1500" kern="0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，可选择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stdio</a:t>
                      </a: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或 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  <a:hlinkClick xmlns:r="http://schemas.openxmlformats.org/officeDocument/2006/relationships" r:id="rId2" tooltip="">
                            <a:extLst>
                              <a:ext uri="{DAF060AB-1E55-43B9-8AAB-6FB025537F2F}">
                                <wpsdc:hlinkClr xmlns:wpsdc="http://www.wps.cn/officeDocument/2017/drawingmlCustomData" val="FF0000"/>
                                <wpsdc:folHlinkClr xmlns:wpsdc="http://www.wps.cn/officeDocument/2017/drawingmlCustomData" val="FF0000"/>
                                <wpsdc:hlinkUnderline xmlns:wpsdc="http://www.wps.cn/officeDocument/2017/drawingmlCustomData" val="0"/>
                              </a:ext>
                            </a:extLst>
                          </a:hlinkClick>
                        </a:rPr>
                        <a:t>http</a:t>
                      </a: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等通信方式。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40" name="textbox 440"/>
          <p:cNvSpPr/>
          <p:nvPr/>
        </p:nvSpPr>
        <p:spPr>
          <a:xfrm>
            <a:off x="411758" y="407320"/>
            <a:ext cx="864679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：桌面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统计器（</a:t>
            </a:r>
            <a:r>
              <a:rPr sz="3900" kern="0" spc="-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SDK</a:t>
            </a:r>
            <a:r>
              <a:rPr sz="3900" kern="0" spc="-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42" name="path 44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picture 4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43522" y="2128177"/>
            <a:ext cx="5552313" cy="4223639"/>
          </a:xfrm>
          <a:prstGeom prst="rect">
            <a:avLst/>
          </a:prstGeom>
        </p:spPr>
      </p:pic>
      <p:pic>
        <p:nvPicPr>
          <p:cNvPr id="446" name="picture 4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048" y="2437257"/>
            <a:ext cx="5740527" cy="1758187"/>
          </a:xfrm>
          <a:prstGeom prst="rect">
            <a:avLst/>
          </a:prstGeom>
        </p:spPr>
      </p:pic>
      <p:sp>
        <p:nvSpPr>
          <p:cNvPr id="448" name="textbox 448"/>
          <p:cNvSpPr/>
          <p:nvPr/>
        </p:nvSpPr>
        <p:spPr>
          <a:xfrm>
            <a:off x="411758" y="407320"/>
            <a:ext cx="864679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：桌面</a:t>
            </a: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TX</a:t>
            </a:r>
            <a:r>
              <a:rPr sz="3900" kern="0" spc="-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</a:t>
            </a:r>
            <a:r>
              <a:rPr sz="39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统计器（</a:t>
            </a:r>
            <a:r>
              <a:rPr sz="3900" kern="0" spc="-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-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 SDK</a:t>
            </a:r>
            <a:r>
              <a:rPr sz="39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50" name="textbox 450"/>
          <p:cNvSpPr/>
          <p:nvPr/>
        </p:nvSpPr>
        <p:spPr>
          <a:xfrm>
            <a:off x="6450762" y="1647240"/>
            <a:ext cx="375539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打开浏览器访问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: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//localhost:5173/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52" name="textbox 452"/>
          <p:cNvSpPr/>
          <p:nvPr/>
        </p:nvSpPr>
        <p:spPr>
          <a:xfrm>
            <a:off x="787476" y="1661414"/>
            <a:ext cx="2225039" cy="254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dev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txt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_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counter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.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py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54" name="path 45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icture 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42734" y="1807044"/>
            <a:ext cx="4714747" cy="4833239"/>
          </a:xfrm>
          <a:prstGeom prst="rect">
            <a:avLst/>
          </a:prstGeom>
        </p:spPr>
      </p:pic>
      <p:sp>
        <p:nvSpPr>
          <p:cNvPr id="458" name="textbox 458"/>
          <p:cNvSpPr/>
          <p:nvPr/>
        </p:nvSpPr>
        <p:spPr>
          <a:xfrm>
            <a:off x="773074" y="1647240"/>
            <a:ext cx="4318000" cy="29756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，点击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Connect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7779" algn="l" rtl="0" eaLnBrk="0">
              <a:lnSpc>
                <a:spcPct val="191000"/>
              </a:lnSpc>
              <a:spcBef>
                <a:spcPts val="334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，选择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 =&gt; count_des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ktop_txt_files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，点击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Run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47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看到结果为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7779" algn="l" rtl="0" eaLnBrk="0">
              <a:lnSpc>
                <a:spcPct val="191000"/>
              </a:lnSpc>
              <a:spcBef>
                <a:spcPts val="337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Step4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，选择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 =&gt;</a:t>
            </a:r>
            <a:r>
              <a:rPr sz="18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list_desktop_txt_files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，点击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Run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460" name="textbox 460"/>
          <p:cNvSpPr/>
          <p:nvPr/>
        </p:nvSpPr>
        <p:spPr>
          <a:xfrm>
            <a:off x="2375407" y="4962537"/>
            <a:ext cx="4363084" cy="158559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259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在桌面上找到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3000"/>
              </a:lnSpc>
              <a:spcBef>
                <a:spcPts val="545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111.txt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新建 文本文档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.txt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462" name="textbox 462"/>
          <p:cNvSpPr/>
          <p:nvPr/>
        </p:nvSpPr>
        <p:spPr>
          <a:xfrm>
            <a:off x="411758" y="407320"/>
            <a:ext cx="864679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：桌面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统计器（</a:t>
            </a:r>
            <a:r>
              <a:rPr sz="3900" kern="0" spc="-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-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SDK</a:t>
            </a:r>
            <a:r>
              <a:rPr sz="3900" kern="0" spc="-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使用）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4" name="textbox 464"/>
          <p:cNvSpPr/>
          <p:nvPr/>
        </p:nvSpPr>
        <p:spPr>
          <a:xfrm>
            <a:off x="7054672" y="1516431"/>
            <a:ext cx="437642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history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中，可以看到对应的</a:t>
            </a:r>
            <a:r>
              <a:rPr sz="18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请求情况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6" name="textbox 466"/>
          <p:cNvSpPr/>
          <p:nvPr/>
        </p:nvSpPr>
        <p:spPr>
          <a:xfrm>
            <a:off x="773074" y="4878755"/>
            <a:ext cx="116586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看到结果为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8" name="path 46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470"/>
          <p:cNvSpPr/>
          <p:nvPr/>
        </p:nvSpPr>
        <p:spPr>
          <a:xfrm>
            <a:off x="832504" y="3032257"/>
            <a:ext cx="5166995" cy="29444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669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Inspector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的核心功能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服务器连接管理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支持本地和远程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服务器连接，可配置不同的传输方式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42239" algn="l" rtl="0" eaLnBrk="0">
              <a:lnSpc>
                <a:spcPts val="2879"/>
              </a:lnSpc>
              <a:tabLst/>
            </a:pP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（如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STDIO 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 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+S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允许传递环境变量和命令行参数，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方便调试不同运行环境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5240" algn="l" rtl="0" eaLnBrk="0">
              <a:lnSpc>
                <a:spcPts val="2883"/>
              </a:lnSpc>
              <a:tabLst/>
            </a:pP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下的服务器。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提供执行历史记录（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History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方便回溯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工具调用过程。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72" name="textbox 472"/>
          <p:cNvSpPr/>
          <p:nvPr/>
        </p:nvSpPr>
        <p:spPr>
          <a:xfrm>
            <a:off x="6266024" y="3538480"/>
            <a:ext cx="5572125" cy="23253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94000"/>
              </a:lnSpc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服务浏览与调用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提供可视化界面（默认访问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localhost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:5173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展示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3334" algn="l" rtl="0" eaLnBrk="0">
              <a:lnSpc>
                <a:spcPts val="2882"/>
              </a:lnSpc>
              <a:tabLst/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服务器提供的工具（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）、资源（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Resources</a:t>
            </a:r>
            <a:r>
              <a:rPr sz="1500" kern="0" spc="-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）、提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示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41604" algn="l" rtl="0" eaLnBrk="0">
              <a:lnSpc>
                <a:spcPct val="94000"/>
              </a:lnSpc>
              <a:spcBef>
                <a:spcPts val="1188"/>
              </a:spcBef>
              <a:tabLst/>
            </a:pP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Prompts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）等服务。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开发者可以直接在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UI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中调用工具并查看执行记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录，例如测试计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2882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算器工具的加法运算并实时观察返回结果。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74" name="textbox 474"/>
          <p:cNvSpPr/>
          <p:nvPr/>
        </p:nvSpPr>
        <p:spPr>
          <a:xfrm>
            <a:off x="775203" y="1631701"/>
            <a:ext cx="7025005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Inspector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专为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设计的开源调试工具，</a:t>
            </a:r>
            <a:r>
              <a:rPr sz="15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目的在于测试和优化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的功能。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76" name="textbox 476"/>
          <p:cNvSpPr/>
          <p:nvPr/>
        </p:nvSpPr>
        <p:spPr>
          <a:xfrm>
            <a:off x="432058" y="435736"/>
            <a:ext cx="2974975" cy="53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6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4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Inspector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478" name="path 47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box 480"/>
          <p:cNvSpPr/>
          <p:nvPr/>
        </p:nvSpPr>
        <p:spPr>
          <a:xfrm>
            <a:off x="4323207" y="2198458"/>
            <a:ext cx="4406900" cy="450405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0033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6850" algn="l" rtl="0" eaLnBrk="0">
              <a:lnSpc>
                <a:spcPct val="89000"/>
              </a:lnSpc>
              <a:spcBef>
                <a:spcPts val="714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mcpServers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90195" algn="l" rtl="0" eaLnBrk="0">
              <a:lnSpc>
                <a:spcPct val="89000"/>
              </a:lnSpc>
              <a:spcBef>
                <a:spcPts val="726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example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634" algn="l" rtl="0" eaLnBrk="0">
              <a:lnSpc>
                <a:spcPct val="89000"/>
              </a:lnSpc>
              <a:spcBef>
                <a:spcPts val="714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example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634" algn="l" rtl="0" eaLnBrk="0">
              <a:lnSpc>
                <a:spcPts val="2318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type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stdio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634" algn="l" rtl="0" eaLnBrk="0">
              <a:lnSpc>
                <a:spcPct val="89000"/>
              </a:lnSpc>
              <a:spcBef>
                <a:spcPts val="72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command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uv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634" algn="l" rtl="0" eaLnBrk="0">
              <a:lnSpc>
                <a:spcPts val="2316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ct val="89000"/>
              </a:lnSpc>
              <a:spcBef>
                <a:spcPts val="714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"--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directory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ct val="89000"/>
              </a:lnSpc>
              <a:spcBef>
                <a:spcPts val="727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path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your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project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ts val="2318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run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ct val="89000"/>
              </a:lnSpc>
              <a:spcBef>
                <a:spcPts val="714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main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76554" algn="l" rtl="0" eaLnBrk="0">
              <a:lnSpc>
                <a:spcPct val="89000"/>
              </a:lnSpc>
              <a:spcBef>
                <a:spcPts val="726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87654" algn="l" rtl="0" eaLnBrk="0">
              <a:lnSpc>
                <a:spcPct val="89000"/>
              </a:lnSpc>
              <a:spcBef>
                <a:spcPts val="714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4945" algn="l" rtl="0" eaLnBrk="0">
              <a:lnSpc>
                <a:spcPct val="89000"/>
              </a:lnSpc>
              <a:spcBef>
                <a:spcPts val="717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03504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482" name="textbox 482"/>
          <p:cNvSpPr/>
          <p:nvPr/>
        </p:nvSpPr>
        <p:spPr>
          <a:xfrm>
            <a:off x="489788" y="2125478"/>
            <a:ext cx="3607434" cy="4190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以下是一个典型的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配置示例：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在这个配置中，</a:t>
            </a:r>
            <a:r>
              <a:rPr sz="1500" kern="0" spc="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uv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被用来运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main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1115" algn="l" rtl="0" eaLnBrk="0">
              <a:lnSpc>
                <a:spcPts val="2881"/>
              </a:lnSpc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脚本，从而启动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4" name="textbox 484"/>
          <p:cNvSpPr/>
          <p:nvPr/>
        </p:nvSpPr>
        <p:spPr>
          <a:xfrm>
            <a:off x="482289" y="1633225"/>
            <a:ext cx="11055984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协议中，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uv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工具常用于启动和管理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务器。例如，在配置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服务器时，可以通过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uv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命令指定运行的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Python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脚本。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6" name="textbox 486"/>
          <p:cNvSpPr/>
          <p:nvPr/>
        </p:nvSpPr>
        <p:spPr>
          <a:xfrm>
            <a:off x="431550" y="407320"/>
            <a:ext cx="159956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UV</a:t>
            </a:r>
            <a:r>
              <a:rPr sz="39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8" name="path 48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picture 4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05" y="6732"/>
            <a:ext cx="12176329" cy="6851267"/>
          </a:xfrm>
          <a:prstGeom prst="rect">
            <a:avLst/>
          </a:prstGeom>
        </p:spPr>
      </p:pic>
      <p:sp>
        <p:nvSpPr>
          <p:cNvPr id="492" name="textbox 492"/>
          <p:cNvSpPr/>
          <p:nvPr/>
        </p:nvSpPr>
        <p:spPr>
          <a:xfrm>
            <a:off x="1748027" y="2062022"/>
            <a:ext cx="9507855" cy="2738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可以使用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Qwen-Agent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，或其他具有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能力的客户端，比如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Cursor, Cherry Stu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dio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，集成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3239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务，并通过自然语言进行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30480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）规划从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XX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到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XX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天自驾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游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30480" indent="-6350" algn="l" rtl="0" eaLnBrk="0">
              <a:lnSpc>
                <a:spcPct val="124000"/>
              </a:lnSpc>
              <a:spcBef>
                <a:spcPts val="131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）获取网页</a:t>
            </a: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https://k.sina.com.cn/article</a:t>
            </a:r>
            <a:r>
              <a:rPr sz="1800" u="sng" kern="0" spc="-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_7732457677_1cce3f0cd01901eeeq.html</a:t>
            </a:r>
            <a:r>
              <a:rPr sz="1800" kern="0" spc="25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内容，并转化为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Markdown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2859" algn="l" rtl="0" eaLnBrk="0">
              <a:lnSpc>
                <a:spcPct val="89000"/>
              </a:lnSpc>
              <a:spcBef>
                <a:spcPts val="113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）检索最新的关税新闻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7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）统计桌面上的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txt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的文件数量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4" name="textbox 494"/>
          <p:cNvSpPr/>
          <p:nvPr/>
        </p:nvSpPr>
        <p:spPr>
          <a:xfrm>
            <a:off x="3369360" y="856284"/>
            <a:ext cx="5055234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打卡：</a:t>
            </a:r>
            <a:r>
              <a:rPr sz="4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 +</a:t>
            </a:r>
            <a:r>
              <a:rPr sz="4800" kern="0" spc="4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4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4800" dirty="0">
              <a:latin typeface="Calibri"/>
              <a:ea typeface="Calibri"/>
              <a:cs typeface="Calibri"/>
            </a:endParaRPr>
          </a:p>
        </p:txBody>
      </p:sp>
      <p:pic>
        <p:nvPicPr>
          <p:cNvPr id="496" name="picture 4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887966" y="718820"/>
            <a:ext cx="812800" cy="812800"/>
          </a:xfrm>
          <a:prstGeom prst="rect">
            <a:avLst/>
          </a:prstGeom>
        </p:spPr>
      </p:pic>
      <p:sp>
        <p:nvSpPr>
          <p:cNvPr id="498" name="textbox 498"/>
          <p:cNvSpPr/>
          <p:nvPr/>
        </p:nvSpPr>
        <p:spPr>
          <a:xfrm>
            <a:off x="11983161" y="6512153"/>
            <a:ext cx="177164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kern="0" spc="-20" dirty="0">
                <a:solidFill>
                  <a:srgbClr val="888888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49</a:t>
            </a:r>
            <a:endParaRPr sz="12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/>
          <p:nvPr/>
        </p:nvSpPr>
        <p:spPr>
          <a:xfrm>
            <a:off x="782446" y="1647240"/>
            <a:ext cx="9022080" cy="2422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9000"/>
              </a:lnSpc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架构与组件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采用</a:t>
            </a:r>
            <a:r>
              <a:rPr sz="18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Client-Server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）架构，主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要包括以下核心组件：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2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Host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运行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模型的环境，如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Claude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esktop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Client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嵌入在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Host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中的组件，负责发起请求并与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erver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Server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轻量级服务，提供特定功能（如数据查询、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调用等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供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模型调用。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432058" y="407320"/>
            <a:ext cx="358965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7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的核心概念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" name="path 4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ct 500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2" name="textbox 502"/>
          <p:cNvSpPr/>
          <p:nvPr/>
        </p:nvSpPr>
        <p:spPr>
          <a:xfrm>
            <a:off x="4426457" y="3094405"/>
            <a:ext cx="4438015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Agent2Agent</a:t>
            </a: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04" name="path 504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box 506"/>
          <p:cNvSpPr/>
          <p:nvPr/>
        </p:nvSpPr>
        <p:spPr>
          <a:xfrm>
            <a:off x="483302" y="2125478"/>
            <a:ext cx="6300470" cy="38239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Google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于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2025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9 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日发布的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协议，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是一个开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放协议，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38734" algn="l" rtl="0" eaLnBrk="0">
              <a:lnSpc>
                <a:spcPts val="2880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目的是促进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之间的协作，适用于大规模、多智能体的部署。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基于五个核心原则：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拥抱智能体能力：</a:t>
            </a:r>
            <a:r>
              <a:rPr sz="1500" kern="0" spc="3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支持自然、非结构化的协作模式。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8125" indent="-218440" algn="l" rtl="0" eaLnBrk="0">
              <a:lnSpc>
                <a:spcPct val="132000"/>
              </a:lnSpc>
              <a:spcBef>
                <a:spcPts val="456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利用现有标准：</a:t>
            </a:r>
            <a:r>
              <a:rPr sz="1500" kern="0" spc="2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Events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SSE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</a:t>
            </a:r>
            <a:r>
              <a:rPr sz="15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RPC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确保与现有系统的兼容性。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4000"/>
              </a:lnSpc>
              <a:spcBef>
                <a:spcPts val="460"/>
              </a:spcBef>
              <a:tabLst/>
            </a:pP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默认安全：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支持企业级认证和授权，  启动时与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OpenAPI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保持一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致。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39395" indent="-219709" algn="l" rtl="0" eaLnBrk="0">
              <a:lnSpc>
                <a:spcPct val="132000"/>
              </a:lnSpc>
              <a:spcBef>
                <a:spcPts val="1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支持长期任务：</a:t>
            </a:r>
            <a:r>
              <a:rPr sz="1500" kern="0" spc="-3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处理从快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速任务到深入研究的任务，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提供实时反馈、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通知和状态更新。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508" name="picture 5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16394" y="2031543"/>
            <a:ext cx="5285613" cy="4018025"/>
          </a:xfrm>
          <a:prstGeom prst="rect">
            <a:avLst/>
          </a:prstGeom>
        </p:spPr>
      </p:pic>
      <p:sp>
        <p:nvSpPr>
          <p:cNvPr id="510" name="textbox 510"/>
          <p:cNvSpPr/>
          <p:nvPr/>
        </p:nvSpPr>
        <p:spPr>
          <a:xfrm>
            <a:off x="392473" y="407320"/>
            <a:ext cx="421005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512" name="textbox 512"/>
          <p:cNvSpPr/>
          <p:nvPr/>
        </p:nvSpPr>
        <p:spPr>
          <a:xfrm>
            <a:off x="490599" y="6180232"/>
            <a:ext cx="5070475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多模态支持：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支持文本、音频、视频流等多模态通信。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14" name="textbox 514"/>
          <p:cNvSpPr/>
          <p:nvPr/>
        </p:nvSpPr>
        <p:spPr>
          <a:xfrm>
            <a:off x="483302" y="1633225"/>
            <a:ext cx="2412364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）协议：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16" name="path 51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ictur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69667" y="2014728"/>
            <a:ext cx="6047486" cy="2632582"/>
          </a:xfrm>
          <a:prstGeom prst="rect">
            <a:avLst/>
          </a:prstGeom>
        </p:spPr>
      </p:pic>
      <p:sp>
        <p:nvSpPr>
          <p:cNvPr id="520" name="textbox 520"/>
          <p:cNvSpPr/>
          <p:nvPr/>
        </p:nvSpPr>
        <p:spPr>
          <a:xfrm>
            <a:off x="398872" y="4791208"/>
            <a:ext cx="10048875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服务器：</a:t>
            </a:r>
            <a:r>
              <a:rPr sz="1500" kern="0" spc="-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暴露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端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点，实现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协议方法，管理任务执行。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客户端：</a:t>
            </a:r>
            <a:r>
              <a:rPr sz="1500" kern="0" spc="-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应用程序或智能体，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消费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服务，通过发送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send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sendSubscribe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请求与服务器交互。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22" name="textbox 522"/>
          <p:cNvSpPr/>
          <p:nvPr/>
        </p:nvSpPr>
        <p:spPr>
          <a:xfrm>
            <a:off x="483302" y="1633225"/>
            <a:ext cx="11311255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500" kern="0" spc="-2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公共元数据文件，位于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well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known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，描述智能体的能力、技能、端点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URL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和认证要求，用于能力发现。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24" name="textbox 524"/>
          <p:cNvSpPr/>
          <p:nvPr/>
        </p:nvSpPr>
        <p:spPr>
          <a:xfrm>
            <a:off x="392473" y="407320"/>
            <a:ext cx="421005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526" name="path 52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8" name="table 528"/>
          <p:cNvGraphicFramePr>
            <a:graphicFrameLocks noGrp="1"/>
          </p:cNvGraphicFramePr>
          <p:nvPr/>
        </p:nvGraphicFramePr>
        <p:xfrm>
          <a:off x="1021003" y="1953767"/>
          <a:ext cx="10576559" cy="3420109"/>
        </p:xfrm>
        <a:graphic>
          <a:graphicData uri="http://schemas.openxmlformats.org/drawingml/2006/table">
            <a:tbl>
              <a:tblPr/>
              <a:tblGrid>
                <a:gridCol w="1323975"/>
                <a:gridCol w="9252584"/>
              </a:tblGrid>
              <a:tr h="346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6725" algn="l" rtl="0" eaLnBrk="0">
                        <a:lnSpc>
                          <a:spcPct val="9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组件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423409" algn="l" rtl="0" eaLnBrk="0">
                        <a:lnSpc>
                          <a:spcPct val="92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描述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</a:tr>
              <a:tr h="3403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87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604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Agent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Card</a:t>
                      </a:r>
                      <a:endParaRPr sz="15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位于</a:t>
                      </a:r>
                      <a:r>
                        <a:rPr sz="15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/.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well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known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/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agent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json</a:t>
                      </a:r>
                      <a:r>
                        <a:rPr sz="15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，描述能力、技能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、端点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URL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和认证要求，用于发现。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604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A2A 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服务器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889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实现协议方法，管理任务执行，规格见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GitHub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规格。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604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A2A 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客户端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发送请求如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tasks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/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send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或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tasks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/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sendSubscribe</a:t>
                      </a:r>
                      <a:r>
                        <a:rPr sz="15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，消费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A2A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服务。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334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任务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核心工作单位，有唯一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r>
                        <a:rPr sz="15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，状态包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括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submitted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、</a:t>
                      </a:r>
                      <a:r>
                        <a:rPr sz="1500" kern="0" spc="-3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working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等。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97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消息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通信单位，角色为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user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或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agent</a:t>
                      </a:r>
                      <a:r>
                        <a:rPr sz="15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，包含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Parts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524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部分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40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内容单位，包括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TextPart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、</a:t>
                      </a:r>
                      <a:r>
                        <a:rPr sz="15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FilePart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、</a:t>
                      </a:r>
                      <a:r>
                        <a:rPr sz="15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DataPart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09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工件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任务输出，包含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Parts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97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流式传输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254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使用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SSE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事件更新长期任务状态。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970" algn="l" rtl="0" eaLnBrk="0">
                        <a:lnSpc>
                          <a:spcPct val="9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推送通知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通过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webhook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发送更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新。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0" name="textbox 530"/>
          <p:cNvSpPr/>
          <p:nvPr/>
        </p:nvSpPr>
        <p:spPr>
          <a:xfrm>
            <a:off x="392473" y="407320"/>
            <a:ext cx="421005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532" name="textbox 532"/>
          <p:cNvSpPr/>
          <p:nvPr/>
        </p:nvSpPr>
        <p:spPr>
          <a:xfrm>
            <a:off x="4867986" y="5771489"/>
            <a:ext cx="274066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191B1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800" kern="0" spc="0" dirty="0">
                <a:solidFill>
                  <a:srgbClr val="191B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的关键组件和技</a:t>
            </a:r>
            <a:r>
              <a:rPr sz="1800" kern="0" spc="-10" dirty="0">
                <a:solidFill>
                  <a:srgbClr val="191B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术细节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34" name="path 53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box 536"/>
          <p:cNvSpPr/>
          <p:nvPr/>
        </p:nvSpPr>
        <p:spPr>
          <a:xfrm>
            <a:off x="484316" y="2125478"/>
            <a:ext cx="6871334" cy="35648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发现：</a:t>
            </a:r>
            <a:r>
              <a:rPr sz="1500" kern="0" spc="-2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客户端从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well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known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</a:t>
            </a: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，了解智能体能力。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</a:t>
            </a: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启动：</a:t>
            </a:r>
            <a:r>
              <a:rPr sz="1500" kern="0" spc="-1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客户端发送任务请求：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send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处理即时任务，返回最终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对象。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sendSubscribe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处理长期任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务，服务器通过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SSE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事件发送更新。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4000"/>
              </a:lnSpc>
              <a:spcBef>
                <a:spcPts val="459"/>
              </a:spcBef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处理：</a:t>
            </a:r>
            <a:r>
              <a:rPr sz="1500" kern="0" spc="-1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服务器处理任务，可能涉及流式更新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或直接返回结果。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31000"/>
              </a:lnSpc>
              <a:spcBef>
                <a:spcPts val="461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交互（可选</a:t>
            </a: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r>
              <a:rPr sz="1500" kern="0" spc="2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若任务状态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input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required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，客户端可发送更多消息，使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用相同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提供输入。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完成：</a:t>
            </a:r>
            <a:r>
              <a:rPr sz="1500" kern="0" spc="-1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任务达到终端状态（如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completed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failed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canceled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538" name="picture 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255383" y="2122170"/>
            <a:ext cx="4872355" cy="3245865"/>
          </a:xfrm>
          <a:prstGeom prst="rect">
            <a:avLst/>
          </a:prstGeom>
        </p:spPr>
      </p:pic>
      <p:sp>
        <p:nvSpPr>
          <p:cNvPr id="540" name="textbox 540"/>
          <p:cNvSpPr/>
          <p:nvPr/>
        </p:nvSpPr>
        <p:spPr>
          <a:xfrm>
            <a:off x="392473" y="407320"/>
            <a:ext cx="421005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542" name="textbox 542"/>
          <p:cNvSpPr/>
          <p:nvPr/>
        </p:nvSpPr>
        <p:spPr>
          <a:xfrm>
            <a:off x="483099" y="5942488"/>
            <a:ext cx="6885305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此流程支持简单任务和需要多次交互的复杂任务，特别适合多模态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通信环境。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4" name="textbox 544"/>
          <p:cNvSpPr/>
          <p:nvPr/>
        </p:nvSpPr>
        <p:spPr>
          <a:xfrm>
            <a:off x="483302" y="1633225"/>
            <a:ext cx="2392679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的典型工作流程如下：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6" name="path 5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40244" y="2218944"/>
            <a:ext cx="4872355" cy="3245866"/>
          </a:xfrm>
          <a:prstGeom prst="rect">
            <a:avLst/>
          </a:prstGeom>
        </p:spPr>
      </p:pic>
      <p:sp>
        <p:nvSpPr>
          <p:cNvPr id="550" name="textbox 550"/>
          <p:cNvSpPr/>
          <p:nvPr/>
        </p:nvSpPr>
        <p:spPr>
          <a:xfrm>
            <a:off x="483302" y="2125478"/>
            <a:ext cx="7193280" cy="31984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（模型上下文协议）用于工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具和资源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通过结构化的输入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输出将代理连接到工具、</a:t>
            </a: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和资源。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Google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ADK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工具，允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许与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一起使用广泛的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60"/>
              </a:spcBef>
              <a:tabLst/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协议）用于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之间的协作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在不同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之间实现动态的、多模态的通信，而无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需共享内存、资源和工具。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这是一个由社区驱动的开放标准。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2" name="textbox 552"/>
          <p:cNvSpPr/>
          <p:nvPr/>
        </p:nvSpPr>
        <p:spPr>
          <a:xfrm>
            <a:off x="1608836" y="5938221"/>
            <a:ext cx="8920480" cy="920114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6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49530" indent="15240" algn="l" rtl="0" eaLnBrk="0">
              <a:lnSpc>
                <a:spcPct val="145000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确保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能访问数据和工具（如通过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Google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Drive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Slack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GitHub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等）。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则让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能协作处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理这些数据，完成任务。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4" name="textbox 554"/>
          <p:cNvSpPr/>
          <p:nvPr/>
        </p:nvSpPr>
        <p:spPr>
          <a:xfrm>
            <a:off x="395518" y="407320"/>
            <a:ext cx="40614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的关系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6" name="textbox 556"/>
          <p:cNvSpPr/>
          <p:nvPr/>
        </p:nvSpPr>
        <p:spPr>
          <a:xfrm>
            <a:off x="483302" y="1633225"/>
            <a:ext cx="6998969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是互补的，可以将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看成是一个电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话簿，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看成是工具说明书。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8" name="textbox 558"/>
          <p:cNvSpPr/>
          <p:nvPr/>
        </p:nvSpPr>
        <p:spPr>
          <a:xfrm>
            <a:off x="490599" y="5576728"/>
            <a:ext cx="5384165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Google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ADK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500" kern="0" spc="-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LangGraph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Crew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中有提供的参考示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例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60" name="path 56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picture 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34533" y="1451102"/>
            <a:ext cx="7157466" cy="3980052"/>
          </a:xfrm>
          <a:prstGeom prst="rect">
            <a:avLst/>
          </a:prstGeom>
        </p:spPr>
      </p:pic>
      <p:sp>
        <p:nvSpPr>
          <p:cNvPr id="564" name="textbox 564"/>
          <p:cNvSpPr/>
          <p:nvPr/>
        </p:nvSpPr>
        <p:spPr>
          <a:xfrm>
            <a:off x="482491" y="1633225"/>
            <a:ext cx="4473575" cy="2691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协议的交集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Google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建议应用将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智能体通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AgentCard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描述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-635" algn="l" rtl="0" eaLnBrk="0">
              <a:lnSpc>
                <a:spcPct val="162000"/>
              </a:lnSpc>
              <a:spcBef>
                <a:spcPts val="46"/>
              </a:spcBef>
              <a:tabLst/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注册为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资源。这样，框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架既能通过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工具，又能通过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与用户、远程智能体通信，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实现无缝协作。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61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例如，</a:t>
            </a:r>
            <a:r>
              <a:rPr sz="1500" kern="0" spc="-1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一个智能体可能通过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从数据库检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索数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r" rtl="0" eaLnBrk="0">
              <a:lnSpc>
                <a:spcPts val="2880"/>
              </a:lnSpc>
              <a:tabLst/>
            </a:pP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据，</a:t>
            </a:r>
            <a:r>
              <a:rPr sz="1500" kern="0" spc="-2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然后通过</a:t>
            </a:r>
            <a:r>
              <a:rPr sz="1500" kern="0" spc="-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另一个智能体协作分析数据。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66" name="textbox 566"/>
          <p:cNvSpPr/>
          <p:nvPr/>
        </p:nvSpPr>
        <p:spPr>
          <a:xfrm>
            <a:off x="395518" y="407320"/>
            <a:ext cx="40614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的关系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68" name="textbox 568"/>
          <p:cNvSpPr/>
          <p:nvPr/>
        </p:nvSpPr>
        <p:spPr>
          <a:xfrm>
            <a:off x="528091" y="5933643"/>
            <a:ext cx="890778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b="1" kern="0" spc="-2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AgentCard</a:t>
            </a:r>
            <a:r>
              <a:rPr sz="1800" kern="0" spc="-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：类似智能体的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身份证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服务菜单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，描述智能体能提供哪些资源（能力）。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70" name="path 57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box 572"/>
          <p:cNvSpPr/>
          <p:nvPr/>
        </p:nvSpPr>
        <p:spPr>
          <a:xfrm>
            <a:off x="885134" y="1464950"/>
            <a:ext cx="6113145" cy="46964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94000"/>
              </a:lnSpc>
              <a:tabLst/>
            </a:pPr>
            <a:r>
              <a:rPr sz="1500" kern="0" spc="-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-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-635" algn="l" rtl="0" eaLnBrk="0">
              <a:lnSpc>
                <a:spcPct val="214000"/>
              </a:lnSpc>
              <a:spcBef>
                <a:spcPts val="250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智能体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AgentCard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声明了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库查询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能力，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并在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注册。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框架通过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直接调用智能体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数据库查询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资源，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取数据。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此时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 “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能力执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行器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5000"/>
              </a:lnSpc>
              <a:spcBef>
                <a:spcPts val="458"/>
              </a:spcBef>
              <a:tabLst/>
            </a:pPr>
            <a:r>
              <a:rPr sz="1500" kern="0" spc="-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-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智能体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需要进一步分析数据，但自身不具备该能力。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8889" algn="l" rtl="0" eaLnBrk="0">
              <a:lnSpc>
                <a:spcPct val="213000"/>
              </a:lnSpc>
              <a:spcBef>
                <a:spcPts val="293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它通过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协议（如发送一条结构化消息）联系智能体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请求协作。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智能体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AgentCard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声明了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数据分析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能力，并通过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返回结果。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此时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像是一个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协作总线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74" name="textbox 574"/>
          <p:cNvSpPr/>
          <p:nvPr/>
        </p:nvSpPr>
        <p:spPr>
          <a:xfrm>
            <a:off x="395518" y="407320"/>
            <a:ext cx="40614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的关系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76" name="path 57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578"/>
          <p:cNvSpPr/>
          <p:nvPr/>
        </p:nvSpPr>
        <p:spPr>
          <a:xfrm>
            <a:off x="900680" y="1423168"/>
            <a:ext cx="7272019" cy="4185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：为何这样设计？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4000"/>
              </a:lnSpc>
              <a:spcBef>
                <a:spcPts val="459"/>
              </a:spcBef>
              <a:tabLst/>
            </a:pPr>
            <a:r>
              <a:rPr sz="15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解耦能力与通信：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14604" algn="l" rtl="0" eaLnBrk="0">
              <a:lnSpc>
                <a:spcPct val="212000"/>
              </a:lnSpc>
              <a:spcBef>
                <a:spcPts val="28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专注标准化能力调用（类似微服务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专注动态协作（类似聊天）。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避免智能体既要处理功能逻辑，又要处理通信协议。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4000"/>
              </a:lnSpc>
              <a:spcBef>
                <a:spcPts val="455"/>
              </a:spcBef>
              <a:tabLst/>
            </a:pPr>
            <a:r>
              <a:rPr sz="1500" kern="0" spc="-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-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无缝扩展性：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新智能体只需注册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AgentCard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到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，即可被其他智能体发现和调用。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协议允许智能体动态组队（例如临时组建一个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数据分析小组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4000"/>
              </a:lnSpc>
              <a:spcBef>
                <a:spcPts val="459"/>
              </a:spcBef>
              <a:tabLst/>
            </a:pPr>
            <a:r>
              <a:rPr sz="15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兼容现有架构：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可集成传统工具（如数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据库、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可对接人类用户或其他异构智能体。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0" name="textbox 580"/>
          <p:cNvSpPr/>
          <p:nvPr/>
        </p:nvSpPr>
        <p:spPr>
          <a:xfrm>
            <a:off x="2926079" y="5661452"/>
            <a:ext cx="6858000" cy="1161414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0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08585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像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应用商店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：提供标准化服务（如地图、支付）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94614" algn="l" rtl="0" eaLnBrk="0">
              <a:lnSpc>
                <a:spcPct val="94000"/>
              </a:lnSpc>
              <a:spcBef>
                <a:spcPts val="1188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像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微信群聊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：智能体在群里用通用语言（协议） 讨论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如何分工。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94614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AgentCard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像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个人资料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：写明</a:t>
            </a:r>
            <a:r>
              <a:rPr sz="1500" kern="0" spc="-3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我会修图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”“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我会翻译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，方便群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里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你干活。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2" name="textbox 582"/>
          <p:cNvSpPr/>
          <p:nvPr/>
        </p:nvSpPr>
        <p:spPr>
          <a:xfrm>
            <a:off x="395518" y="407320"/>
            <a:ext cx="40614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 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的关系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4" name="path 58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box 586"/>
          <p:cNvSpPr/>
          <p:nvPr/>
        </p:nvSpPr>
        <p:spPr>
          <a:xfrm>
            <a:off x="900177" y="1437182"/>
            <a:ext cx="6986905" cy="5116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：实现了一个自动根据天气情况决定是否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安排篮球活动的场景。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WeatherAgent: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提供天气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预报服务的智能体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lAgent: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负责篮球活动安排的智能体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4248"/>
              </a:lnSpc>
              <a:tabLst/>
            </a:pP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整体流程如下：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1115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BasketBallAgent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接收到用户提供的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活动日期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BasketBallAgent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协议向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WeatherAgent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请求该日期的天气信息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3. WeatherAgent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返回天气数据（温度和天气状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况）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4.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BasketBallAgent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根据天气状况做出决策：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6529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如果天气不含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雪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，确认安排篮球活动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75895" algn="l" rtl="0" eaLnBrk="0">
              <a:lnSpc>
                <a:spcPct val="89000"/>
              </a:lnSpc>
              <a:spcBef>
                <a:spcPts val="5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否则，取消活动并提供取消原因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8" name="textbox 588"/>
          <p:cNvSpPr/>
          <p:nvPr/>
        </p:nvSpPr>
        <p:spPr>
          <a:xfrm>
            <a:off x="411758" y="407320"/>
            <a:ext cx="852931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：安排篮球活动（多智能体协作</a:t>
            </a:r>
            <a:r>
              <a:rPr sz="3600" kern="0" spc="-22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0" name="path 59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782446" y="1647240"/>
            <a:ext cx="9467215" cy="2422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核心功能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提供三种关键能力：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2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Resources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（知识扩展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提供结构化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数据（如数据库、文档）以增强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的上下文理解。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（工具调用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允许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执行外部操作（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如发送邮件、查询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GitHub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、调用智能合约等）。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Prompts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（提示模板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预定义的指令模板，优化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的任务执行。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432058" y="407320"/>
            <a:ext cx="358965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7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的核心概念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box 592"/>
          <p:cNvSpPr/>
          <p:nvPr/>
        </p:nvSpPr>
        <p:spPr>
          <a:xfrm>
            <a:off x="902462" y="1437182"/>
            <a:ext cx="7021194" cy="29610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4000"/>
              </a:lnSpc>
              <a:tabLst/>
            </a:pPr>
            <a:r>
              <a:rPr sz="1700" kern="0" spc="-1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关键步骤：</a:t>
            </a:r>
            <a:endParaRPr sz="17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575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协议实现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REST API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实现，关键组成部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分包括：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 Card: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`/.well-known/agent.json`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端点暴露的智能体能力描述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标准化任务交互：使用统一的任务提交和结果获取格式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身份验证：通过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进行授权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4" name="textbox 594"/>
          <p:cNvSpPr/>
          <p:nvPr/>
        </p:nvSpPr>
        <p:spPr>
          <a:xfrm>
            <a:off x="411758" y="407320"/>
            <a:ext cx="852931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：安排篮球活动（多智能体协作</a:t>
            </a:r>
            <a:r>
              <a:rPr sz="3600" kern="0" spc="-22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6" name="path 59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ath 59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0" name="textbox 600"/>
          <p:cNvSpPr/>
          <p:nvPr/>
        </p:nvSpPr>
        <p:spPr>
          <a:xfrm>
            <a:off x="6043167" y="1028344"/>
            <a:ext cx="5866129" cy="585914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0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5250" algn="l" rtl="0" eaLnBrk="0">
              <a:lnSpc>
                <a:spcPct val="94000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任务处理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92075" algn="l" rtl="0" eaLnBrk="0">
              <a:lnSpc>
                <a:spcPct val="89000"/>
              </a:lnSpc>
              <a:spcBef>
                <a:spcPts val="1273"/>
              </a:spcBef>
              <a:tabLst/>
            </a:pP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post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("/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00964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async def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handle_weather_task(request: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herTaskRequest):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90195" algn="l" rtl="0" eaLnBrk="0">
              <a:lnSpc>
                <a:spcPct val="94000"/>
              </a:lnSpc>
              <a:spcBef>
                <a:spcPts val="1195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处理天气查询任务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79400" algn="l" rtl="0" eaLnBrk="0">
              <a:lnSpc>
                <a:spcPct val="89000"/>
              </a:lnSpc>
              <a:spcBef>
                <a:spcPts val="127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target_date 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request.params.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get("date")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80034" algn="l" rtl="0" eaLnBrk="0">
              <a:lnSpc>
                <a:spcPct val="94000"/>
              </a:lnSpc>
              <a:spcBef>
                <a:spcPts val="1193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参数验证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89559" algn="l" rtl="0" eaLnBrk="0">
              <a:lnSpc>
                <a:spcPct val="89000"/>
              </a:lnSpc>
              <a:spcBef>
                <a:spcPts val="1274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 tar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get_date or target_date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 weather_db: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91465" indent="184150" algn="l" rtl="0" eaLnBrk="0">
              <a:lnSpc>
                <a:spcPct val="157000"/>
              </a:lnSpc>
              <a:spcBef>
                <a:spcPts val="23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raise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HTTPException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code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=400,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detail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="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无效日期参数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")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ct val="89000"/>
              </a:lnSpc>
              <a:spcBef>
                <a:spcPts val="1154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request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ct val="89000"/>
              </a:lnSpc>
              <a:spcBef>
                <a:spcPts val="1280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completed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4344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artifact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57225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target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57225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"weather": weather_db[target_dat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2440" algn="l" rtl="0" eaLnBrk="0">
              <a:lnSpc>
                <a:spcPts val="2882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7654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602" name="textbox 602"/>
          <p:cNvSpPr/>
          <p:nvPr/>
        </p:nvSpPr>
        <p:spPr>
          <a:xfrm>
            <a:off x="865987" y="2309293"/>
            <a:ext cx="5056504" cy="4479290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5000"/>
              </a:lnSpc>
              <a:spcBef>
                <a:spcPts val="6"/>
              </a:spcBef>
              <a:tabLst/>
            </a:pP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定义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1435" algn="l" rtl="0" eaLnBrk="0">
              <a:lnSpc>
                <a:spcPct val="89000"/>
              </a:lnSpc>
              <a:spcBef>
                <a:spcPts val="1276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WEATHER_AGEN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T_CARD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ts val="2880"/>
              </a:lnSpc>
              <a:tabLst/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ts val="2880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version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"1.0",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ct val="157000"/>
              </a:lnSpc>
              <a:spcBef>
                <a:spcPts val="204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description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提供指定日期的天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气数据查询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endpoints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ct val="89000"/>
              </a:lnSpc>
              <a:spcBef>
                <a:spcPts val="1185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submit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ts val="2879"/>
              </a:lnSpc>
              <a:tabLst/>
            </a:pP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subscribe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updates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1300" algn="l" rtl="0" eaLnBrk="0">
              <a:lnSpc>
                <a:spcPct val="89000"/>
              </a:lnSpc>
              <a:spcBef>
                <a:spcPts val="1280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ct val="89000"/>
              </a:lnSpc>
              <a:spcBef>
                <a:spcPts val="1279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input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schema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{...},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authentication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methods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7150" algn="l" rtl="0" eaLnBrk="0">
              <a:lnSpc>
                <a:spcPts val="2880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604" name="textbox 604"/>
          <p:cNvSpPr/>
          <p:nvPr/>
        </p:nvSpPr>
        <p:spPr>
          <a:xfrm>
            <a:off x="411758" y="407320"/>
            <a:ext cx="852931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：安排篮球活动（多智能体协作</a:t>
            </a:r>
            <a:r>
              <a:rPr sz="3600" kern="0" spc="-22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06" name="textbox 606"/>
          <p:cNvSpPr/>
          <p:nvPr/>
        </p:nvSpPr>
        <p:spPr>
          <a:xfrm>
            <a:off x="906119" y="1437182"/>
            <a:ext cx="4548504" cy="8077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WeatherAgent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实现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WeatherAg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ent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是一个基于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FastAPI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实现的服务：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box 608"/>
          <p:cNvSpPr/>
          <p:nvPr/>
        </p:nvSpPr>
        <p:spPr>
          <a:xfrm>
            <a:off x="863193" y="2300351"/>
            <a:ext cx="6172834" cy="45580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self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target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-&gt;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dict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ct val="94000"/>
              </a:lnSpc>
              <a:spcBef>
                <a:spcPts val="1193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A2A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协议查询天气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1190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获取天气智能体能力描述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8759" algn="l" rtl="0" eaLnBrk="0">
              <a:lnSpc>
                <a:spcPts val="2875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agent_card =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requests.get(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17830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f"{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self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url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}/.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well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known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1934" algn="l" rtl="0" eaLnBrk="0">
              <a:lnSpc>
                <a:spcPts val="288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1194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构造任务请求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3045" algn="l" rtl="0" eaLnBrk="0">
              <a:lnSpc>
                <a:spcPct val="89000"/>
              </a:lnSpc>
              <a:spcBef>
                <a:spcPts val="127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self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create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target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date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1193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发送任务请求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45109" algn="l" rtl="0" eaLnBrk="0">
              <a:lnSpc>
                <a:spcPct val="89000"/>
              </a:lnSpc>
              <a:spcBef>
                <a:spcPts val="1274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request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s.post(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10209" indent="7620" algn="l" rtl="0" eaLnBrk="0">
              <a:lnSpc>
                <a:spcPct val="155000"/>
              </a:lnSpc>
              <a:spcBef>
                <a:spcPts val="275"/>
              </a:spcBef>
              <a:tabLst/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f"{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self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url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endpoints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submit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']}",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json=task,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610" name="textbox 610"/>
          <p:cNvSpPr/>
          <p:nvPr/>
        </p:nvSpPr>
        <p:spPr>
          <a:xfrm>
            <a:off x="7113396" y="2300351"/>
            <a:ext cx="4892675" cy="226948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288290" indent="-135254" algn="l" rtl="0" eaLnBrk="0">
              <a:lnSpc>
                <a:spcPct val="156000"/>
              </a:lnSpc>
              <a:spcBef>
                <a:spcPts val="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headers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Authorization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f"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Bearer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self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}"}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89559" algn="l" rtl="0" eaLnBrk="0">
              <a:lnSpc>
                <a:spcPct val="89000"/>
              </a:lnSpc>
              <a:spcBef>
                <a:spcPts val="117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code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==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200: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76250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()["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artifact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85750" algn="l" rtl="0" eaLnBrk="0">
              <a:lnSpc>
                <a:spcPts val="288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else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7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0" algn="l" rtl="0" eaLnBrk="0">
              <a:lnSpc>
                <a:spcPct val="95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raise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Exception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(f"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天气查询失败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}")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612" name="textbox 612"/>
          <p:cNvSpPr/>
          <p:nvPr/>
        </p:nvSpPr>
        <p:spPr>
          <a:xfrm>
            <a:off x="411758" y="407320"/>
            <a:ext cx="852931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：安排篮球活动（多智能体协作</a:t>
            </a:r>
            <a:r>
              <a:rPr sz="3600" kern="0" spc="-22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14" name="textbox 614"/>
          <p:cNvSpPr/>
          <p:nvPr/>
        </p:nvSpPr>
        <p:spPr>
          <a:xfrm>
            <a:off x="910691" y="1437182"/>
            <a:ext cx="5821679" cy="8077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3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lAgent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实现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lAgent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是调用方，负责消费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WeatherAgent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的服务：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16" name="path 61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8"/>
          <p:cNvSpPr/>
          <p:nvPr/>
        </p:nvSpPr>
        <p:spPr>
          <a:xfrm>
            <a:off x="599630" y="1434363"/>
            <a:ext cx="6172834" cy="45580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 schedu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le_meeting(self,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date: str):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3840" algn="l" rtl="0" eaLnBrk="0">
              <a:lnSpc>
                <a:spcPct val="95000"/>
              </a:lnSpc>
              <a:spcBef>
                <a:spcPts val="1176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综合决策逻辑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045" algn="l" rtl="0" eaLnBrk="0">
              <a:lnSpc>
                <a:spcPts val="2876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try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 = self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.check_weather(date)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960" indent="366395" algn="l" rtl="0" eaLnBrk="0">
              <a:lnSpc>
                <a:spcPct val="158000"/>
              </a:lnSpc>
              <a:spcBef>
                <a:spcPts val="20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雨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condition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3544" indent="188595" algn="l" rtl="0" eaLnBrk="0">
              <a:lnSpc>
                <a:spcPct val="162000"/>
              </a:lnSpc>
              <a:spcBef>
                <a:spcPts val="149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confirmed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"]}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else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2775" algn="l" rtl="0" eaLnBrk="0">
              <a:lnSpc>
                <a:spcPct val="95000"/>
              </a:lnSpc>
              <a:spcBef>
                <a:spcPts val="83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cancelled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reason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恶劣天气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9395" algn="l" rtl="0" eaLnBrk="0">
              <a:lnSpc>
                <a:spcPts val="2876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except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Excep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 e: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29894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error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detail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(e)}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620" name="textbox 620"/>
          <p:cNvSpPr/>
          <p:nvPr/>
        </p:nvSpPr>
        <p:spPr>
          <a:xfrm>
            <a:off x="7157942" y="1587505"/>
            <a:ext cx="4707254" cy="17164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运行结果：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4604" indent="12064" algn="l" rtl="0" eaLnBrk="0">
              <a:lnSpc>
                <a:spcPct val="130000"/>
              </a:lnSpc>
              <a:spcBef>
                <a:spcPts val="1173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**2025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**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天气状况为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雷阵雨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因包含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雨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字，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BasketBallAgent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取消活动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2700" indent="8254" algn="l" rtl="0" eaLnBrk="0">
              <a:lnSpc>
                <a:spcPct val="130000"/>
              </a:lnSpc>
              <a:spcBef>
                <a:spcPts val="3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**2025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**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天气状况为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多云转晴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，不包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含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雨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雪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BasketBallAgent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确认活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22" name="textbox 622"/>
          <p:cNvSpPr/>
          <p:nvPr/>
        </p:nvSpPr>
        <p:spPr>
          <a:xfrm>
            <a:off x="411758" y="407320"/>
            <a:ext cx="852931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：安排篮球活动（多智能体协作</a:t>
            </a:r>
            <a:r>
              <a:rPr sz="3600" kern="0" spc="-22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24" name="path 62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rect 62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28" name="picture 6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38783" y="3312032"/>
            <a:ext cx="1948941" cy="2182876"/>
          </a:xfrm>
          <a:prstGeom prst="rect">
            <a:avLst/>
          </a:prstGeom>
        </p:spPr>
      </p:pic>
      <p:sp>
        <p:nvSpPr>
          <p:cNvPr id="630" name="textbox 630"/>
          <p:cNvSpPr/>
          <p:nvPr/>
        </p:nvSpPr>
        <p:spPr>
          <a:xfrm>
            <a:off x="197358" y="178308"/>
            <a:ext cx="9983469" cy="5972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1514" algn="l" rtl="0" eaLnBrk="0">
              <a:lnSpc>
                <a:spcPts val="4019"/>
              </a:lnSpc>
              <a:spcBef>
                <a:spcPts val="3"/>
              </a:spcBef>
              <a:tabLst>
                <a:tab pos="4836159" algn="l"/>
              </a:tabLst>
            </a:pP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	</a:t>
            </a:r>
            <a:r>
              <a:rPr sz="6000" kern="0" spc="-1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Thank You</a:t>
            </a:r>
            <a:endParaRPr sz="6000" dirty="0">
              <a:latin typeface="Calibri Light"/>
              <a:ea typeface="Calibri Light"/>
              <a:cs typeface="Calibri Light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6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tabLst/>
            </a:pP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Using</a:t>
            </a:r>
            <a:r>
              <a:rPr sz="4800" kern="0" spc="2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data to solve</a:t>
            </a:r>
            <a:r>
              <a:rPr sz="4800" kern="0" spc="39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prob</a:t>
            </a:r>
            <a:r>
              <a:rPr sz="4800" kern="0" spc="-5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lems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632" name="picture 6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8300" y="2875915"/>
            <a:ext cx="2668015" cy="3261359"/>
          </a:xfrm>
          <a:prstGeom prst="rect">
            <a:avLst/>
          </a:prstGeom>
        </p:spPr>
      </p:pic>
      <p:pic>
        <p:nvPicPr>
          <p:cNvPr id="634" name="picture 6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0058" y="191008"/>
            <a:ext cx="1948890" cy="2620844"/>
          </a:xfrm>
          <a:prstGeom prst="rect">
            <a:avLst/>
          </a:prstGeom>
        </p:spPr>
      </p:pic>
      <p:pic>
        <p:nvPicPr>
          <p:cNvPr id="636" name="picture 6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7800" y="3839464"/>
            <a:ext cx="11186921" cy="2887903"/>
          </a:xfrm>
          <a:prstGeom prst="rect">
            <a:avLst/>
          </a:prstGeom>
        </p:spPr>
      </p:pic>
      <p:pic>
        <p:nvPicPr>
          <p:cNvPr id="638" name="picture 6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133600" y="803529"/>
            <a:ext cx="1981200" cy="1744598"/>
          </a:xfrm>
          <a:prstGeom prst="rect">
            <a:avLst/>
          </a:prstGeom>
        </p:spPr>
      </p:pic>
      <p:pic>
        <p:nvPicPr>
          <p:cNvPr id="640" name="picture 6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88971" y="399415"/>
            <a:ext cx="1146555" cy="1332483"/>
          </a:xfrm>
          <a:prstGeom prst="rect">
            <a:avLst/>
          </a:prstGeom>
        </p:spPr>
      </p:pic>
      <p:pic>
        <p:nvPicPr>
          <p:cNvPr id="642" name="picture 6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197354" y="1443228"/>
            <a:ext cx="592073" cy="688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0"/>
          <p:cNvSpPr/>
          <p:nvPr/>
        </p:nvSpPr>
        <p:spPr>
          <a:xfrm>
            <a:off x="781761" y="1647240"/>
            <a:ext cx="10759440" cy="51161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增强</a:t>
            </a:r>
            <a:r>
              <a:rPr sz="1800" kern="0" spc="-10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的实时性与执行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能力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实时数据访问：</a:t>
            </a:r>
            <a:r>
              <a:rPr sz="1800" kern="0" spc="-3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允许</a:t>
            </a:r>
            <a:r>
              <a:rPr sz="1800" kern="0" spc="-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访问最新数据（如股票行情、新闻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而非仅依赖训练时的静态数据。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552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自动化任务：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可通过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直接执行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任务，如整理文件、发送邮件、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管理代码仓库等。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区块链交互：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可集成以太坊智能合约，让用户通过自然语言完成链上操作（如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交易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2000"/>
              </a:lnSpc>
              <a:spcBef>
                <a:spcPts val="545"/>
              </a:spcBef>
              <a:tabLst/>
            </a:pP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 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去中心化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生态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创作者经济：个人或企业可搭建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Server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提供特定服务（如鸟类知识库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并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通过调用次数获得收益。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抗审查与去中心化：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能力分散在多个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Server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上，减少大公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司垄断风险。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3.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开发者工具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简化集成：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标准化了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与外部系统的交互，开发者无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需为每个数据源编写定制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多模态支持：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可整合语音、图像、传感器数据等，使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具备更全面的环境感知能力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2" name="textbox 52"/>
          <p:cNvSpPr/>
          <p:nvPr/>
        </p:nvSpPr>
        <p:spPr>
          <a:xfrm>
            <a:off x="432058" y="407320"/>
            <a:ext cx="358965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3900" kern="0" spc="27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的使用场景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" name="path 5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56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textbox 58"/>
          <p:cNvSpPr/>
          <p:nvPr/>
        </p:nvSpPr>
        <p:spPr>
          <a:xfrm>
            <a:off x="4445965" y="3094405"/>
            <a:ext cx="5436870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3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4800" kern="0" spc="-3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MCP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0" name="path 60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872613"/>
            <a:ext cx="12192000" cy="3620261"/>
          </a:xfrm>
          <a:prstGeom prst="rect">
            <a:avLst/>
          </a:prstGeom>
        </p:spPr>
      </p:pic>
      <p:sp>
        <p:nvSpPr>
          <p:cNvPr id="64" name="textbox 64"/>
          <p:cNvSpPr/>
          <p:nvPr/>
        </p:nvSpPr>
        <p:spPr>
          <a:xfrm>
            <a:off x="778332" y="1647240"/>
            <a:ext cx="8332469" cy="807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，获取高德地图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的使用授权（免费）</a:t>
            </a:r>
            <a:r>
              <a:rPr sz="1800" kern="0" spc="-4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ttps://lbs.amap.com/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Step2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，注册成为开发者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创建应用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应用服务平台 选择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Web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66" name="textbox 66"/>
          <p:cNvSpPr/>
          <p:nvPr/>
        </p:nvSpPr>
        <p:spPr>
          <a:xfrm>
            <a:off x="411758" y="407320"/>
            <a:ext cx="453199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：旅游攻略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MCP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68" name="path 6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Microsoft® PowerPoint® 2021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dcterms:created xsi:type="dcterms:W3CDTF">2025-05-07T10:20:14Z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2025-08-12T22:41:36</vt:filetime>
  </property>
</Properties>
</file>