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jpeg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jpeg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jpeg"/><Relationship Id="rId1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github.com/susanli2016/Machine" TargetMode="Externa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2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rgbClr val="4472C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077200" y="191008"/>
            <a:ext cx="3936872" cy="632885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27316" y="3839464"/>
            <a:ext cx="3592283" cy="2887903"/>
          </a:xfrm>
          <a:prstGeom prst="rect">
            <a:avLst/>
          </a:prstGeom>
        </p:spPr>
      </p:pic>
      <p:sp>
        <p:nvSpPr>
          <p:cNvPr id="8" name="textbox 8"/>
          <p:cNvSpPr/>
          <p:nvPr/>
        </p:nvSpPr>
        <p:spPr>
          <a:xfrm>
            <a:off x="1679552" y="2086794"/>
            <a:ext cx="6398259" cy="6750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4800" kern="0" spc="-30" dirty="0">
                <a:solidFill>
                  <a:srgbClr val="FFFFFF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Embedding</a:t>
            </a:r>
            <a:r>
              <a:rPr sz="4800" kern="0" spc="-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与向量数</a:t>
            </a:r>
            <a:r>
              <a:rPr sz="4800" kern="0" spc="-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据库</a:t>
            </a:r>
            <a:endParaRPr sz="4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983351" y="5191962"/>
            <a:ext cx="1085151" cy="149843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869052" y="4618825"/>
            <a:ext cx="617321" cy="852334"/>
          </a:xfrm>
          <a:prstGeom prst="rect">
            <a:avLst/>
          </a:prstGeom>
        </p:spPr>
      </p:pic>
      <p:sp>
        <p:nvSpPr>
          <p:cNvPr id="14" name="path 14"/>
          <p:cNvSpPr/>
          <p:nvPr/>
        </p:nvSpPr>
        <p:spPr>
          <a:xfrm>
            <a:off x="1398968" y="1354201"/>
            <a:ext cx="9525" cy="2400299"/>
          </a:xfrm>
          <a:custGeom>
            <a:avLst/>
            <a:gdLst/>
            <a:ahLst/>
            <a:cxnLst/>
            <a:rect l="0" t="0" r="0" b="0"/>
            <a:pathLst>
              <a:path w="15" h="3779">
                <a:moveTo>
                  <a:pt x="7" y="0"/>
                </a:moveTo>
                <a:lnTo>
                  <a:pt x="7" y="3779"/>
                </a:lnTo>
              </a:path>
            </a:pathLst>
          </a:custGeom>
          <a:noFill/>
          <a:ln w="9525" cap="flat">
            <a:solidFill>
              <a:srgbClr val="FFFFFF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2"/>
          <p:cNvSpPr/>
          <p:nvPr/>
        </p:nvSpPr>
        <p:spPr>
          <a:xfrm>
            <a:off x="835101" y="1828596"/>
            <a:ext cx="10441305" cy="38074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什么是N-Gram（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N元语法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1590" algn="l" rtl="0" eaLnBrk="0">
              <a:lnSpc>
                <a:spcPct val="89000"/>
              </a:lnSpc>
              <a:spcBef>
                <a:spcPts val="550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基于一个假设：第n个词出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现与前n-1个词相关</a:t>
            </a:r>
            <a:r>
              <a:rPr sz="1800" kern="0" spc="-2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，而与其他任何词不相关.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1590" algn="l" rtl="0" eaLnBrk="0">
              <a:lnSpc>
                <a:spcPct val="100000"/>
              </a:lnSpc>
              <a:spcBef>
                <a:spcPts val="540"/>
              </a:spcBef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N=1时为unigram，</a:t>
            </a:r>
            <a:r>
              <a:rPr sz="1800" kern="0" spc="-3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N=2为bigram，</a:t>
            </a:r>
            <a:r>
              <a:rPr sz="1800" kern="0" spc="-3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N=3为trig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ram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1590" algn="l" rtl="0" eaLnBrk="0">
              <a:lnSpc>
                <a:spcPct val="89000"/>
              </a:lnSpc>
              <a:spcBef>
                <a:spcPts val="540"/>
              </a:spcBef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N-Gram指的是给定一段文本</a:t>
            </a:r>
            <a:r>
              <a:rPr sz="1800" kern="0" spc="-2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，其中的N个item的序列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1590" algn="l" rtl="0" eaLnBrk="0">
              <a:lnSpc>
                <a:spcPct val="89000"/>
              </a:lnSpc>
              <a:spcBef>
                <a:spcPts val="550"/>
              </a:spcBef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比如文本：A</a:t>
            </a:r>
            <a:r>
              <a:rPr sz="1800" kern="0" spc="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 C</a:t>
            </a:r>
            <a:r>
              <a:rPr sz="18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sz="1800" kern="0" spc="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sz="1800" kern="0" spc="-2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，对应的Bi-Gram为A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B,</a:t>
            </a:r>
            <a:r>
              <a:rPr sz="1800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 C, C</a:t>
            </a:r>
            <a:r>
              <a:rPr sz="1800" kern="0" spc="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D,</a:t>
            </a:r>
            <a:r>
              <a:rPr sz="1800" kern="0" spc="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sz="1800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1590" algn="l" rtl="0" eaLnBrk="0">
              <a:lnSpc>
                <a:spcPct val="89000"/>
              </a:lnSpc>
              <a:spcBef>
                <a:spcPts val="540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当一阶特征不够用时</a:t>
            </a:r>
            <a:r>
              <a:rPr sz="1800" kern="0" spc="-2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，可以用N-Gram做为新的特征。</a:t>
            </a:r>
            <a:r>
              <a:rPr sz="1800" kern="0" spc="-4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比如在处理文本特征时</a:t>
            </a:r>
            <a:r>
              <a:rPr sz="1800" kern="0" spc="-2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，一个关键词是一个特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56870" indent="-1270" algn="l" rtl="0" eaLnBrk="0">
              <a:lnSpc>
                <a:spcPct val="154000"/>
              </a:lnSpc>
              <a:spcBef>
                <a:spcPts val="15"/>
              </a:spcBef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征</a:t>
            </a:r>
            <a:r>
              <a:rPr sz="1800" kern="0" spc="-2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，但有些情况不够用</a:t>
            </a:r>
            <a:r>
              <a:rPr sz="1800" kern="0" spc="-2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，需要提取更多的特征</a:t>
            </a:r>
            <a:r>
              <a:rPr sz="1800" kern="0" spc="-2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，采用N-Gr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am</a:t>
            </a:r>
            <a:r>
              <a:rPr sz="1800" kern="0" spc="3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=&gt;</a:t>
            </a:r>
            <a:r>
              <a:rPr sz="18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可以理解是相邻两个关键词的特征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组合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4" name="textbox 94"/>
          <p:cNvSpPr/>
          <p:nvPr/>
        </p:nvSpPr>
        <p:spPr>
          <a:xfrm>
            <a:off x="5825744" y="6009741"/>
            <a:ext cx="5912484" cy="527050"/>
          </a:xfrm>
          <a:prstGeom prst="rect">
            <a:avLst/>
          </a:prstGeom>
          <a:solidFill>
            <a:srgbClr val="DEEBF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8000"/>
              </a:lnSpc>
            </a:pPr>
            <a:endParaRPr sz="9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8895" algn="l" rtl="0" eaLnBrk="0">
              <a:lnSpc>
                <a:spcPct val="89000"/>
              </a:lnSpc>
              <a:spcBef>
                <a:spcPts val="5"/>
              </a:spcBef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如何了解事物的特征表达？</a:t>
            </a:r>
            <a:r>
              <a:rPr sz="1800" kern="0" spc="-3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N-Gram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就是最基本的一种方式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6" name="textbox 96"/>
          <p:cNvSpPr/>
          <p:nvPr/>
        </p:nvSpPr>
        <p:spPr>
          <a:xfrm>
            <a:off x="402277" y="419500"/>
            <a:ext cx="5325745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3800" kern="0" spc="-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为酒店建立内容推荐系统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8" name="path 9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100"/>
          <p:cNvSpPr/>
          <p:nvPr/>
        </p:nvSpPr>
        <p:spPr>
          <a:xfrm>
            <a:off x="387651" y="1252886"/>
            <a:ext cx="6644005" cy="51415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955" algn="l" rtl="0" eaLnBrk="0">
              <a:lnSpc>
                <a:spcPct val="100000"/>
              </a:lnSpc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plt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rcParams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['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font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sans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serif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']</a:t>
            </a:r>
            <a:r>
              <a:rPr sz="900" kern="0" spc="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['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SimHei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']  # 用来正常显示中文标签</a:t>
            </a:r>
            <a:endParaRPr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510" algn="l" rtl="0" eaLnBrk="0">
              <a:lnSpc>
                <a:spcPct val="100000"/>
              </a:lnSpc>
              <a:spcBef>
                <a:spcPts val="275"/>
              </a:spcBef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pd.read_csv('Seattle_Hotels.csv',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encoding="latin-1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")</a:t>
            </a:r>
            <a:endParaRPr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00000"/>
              </a:lnSpc>
              <a:spcBef>
                <a:spcPts val="275"/>
              </a:spcBef>
            </a:pP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得到酒店描述中n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gram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特征中的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TopK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endParaRPr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510" algn="l" rtl="0" eaLnBrk="0">
              <a:lnSpc>
                <a:spcPct val="100000"/>
              </a:lnSpc>
              <a:spcBef>
                <a:spcPts val="280"/>
              </a:spcBef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_n_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words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corpus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sz="900" kern="0" spc="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n=1, k=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None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):</a:t>
            </a:r>
            <a:endParaRPr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4465" algn="l" rtl="0" eaLnBrk="0">
              <a:lnSpc>
                <a:spcPct val="100000"/>
              </a:lnSpc>
              <a:spcBef>
                <a:spcPts val="275"/>
              </a:spcBef>
            </a:pP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统计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ngram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词频矩阵</a:t>
            </a:r>
            <a:endParaRPr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3195" algn="l" rtl="0" eaLnBrk="0">
              <a:lnSpc>
                <a:spcPct val="100000"/>
              </a:lnSpc>
              <a:spcBef>
                <a:spcPts val="275"/>
              </a:spcBef>
            </a:pP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vec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CountVectoriz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er(ngram_range=(n,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n), stop_words='english').fit(corpus)</a:t>
            </a:r>
            <a:endParaRPr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3355" algn="l" rtl="0" eaLnBrk="0">
              <a:lnSpc>
                <a:spcPct val="100000"/>
              </a:lnSpc>
              <a:spcBef>
                <a:spcPts val="280"/>
              </a:spcBef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bag_of_words</a:t>
            </a:r>
            <a:r>
              <a:rPr sz="900" kern="0" spc="2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vec.transform(corpus)</a:t>
            </a:r>
            <a:endParaRPr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9545" algn="l" rtl="0" eaLnBrk="0">
              <a:lnSpc>
                <a:spcPct val="100000"/>
              </a:lnSpc>
              <a:spcBef>
                <a:spcPts val="275"/>
              </a:spcBef>
            </a:pP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sum_words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bag_of_words.sum(axis=0)</a:t>
            </a:r>
            <a:endParaRPr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3830" algn="l" rtl="0" eaLnBrk="0">
              <a:lnSpc>
                <a:spcPct val="100000"/>
              </a:lnSpc>
              <a:spcBef>
                <a:spcPts val="275"/>
              </a:spcBef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words_freq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[(word, sum_words[0,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idx]) for word,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idx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 vec.vocabulary_.items()]</a:t>
            </a:r>
            <a:endParaRPr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4465" algn="l" rtl="0" eaLnBrk="0">
              <a:lnSpc>
                <a:spcPct val="98000"/>
              </a:lnSpc>
              <a:spcBef>
                <a:spcPts val="275"/>
              </a:spcBef>
            </a:pP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按照词频从大到小排序</a:t>
            </a:r>
            <a:endParaRPr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3830" algn="l" rtl="0" eaLnBrk="0">
              <a:lnSpc>
                <a:spcPct val="100000"/>
              </a:lnSpc>
              <a:spcBef>
                <a:spcPts val="280"/>
              </a:spcBef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words_freq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=sorted(words_freq,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key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lambda x: x[1],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everse=True)</a:t>
            </a:r>
            <a:endParaRPr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3355" algn="l" rtl="0" eaLnBrk="0">
              <a:lnSpc>
                <a:spcPct val="100000"/>
              </a:lnSpc>
              <a:spcBef>
                <a:spcPts val="275"/>
              </a:spcBef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 words_freq[:k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  <a:endParaRPr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510" algn="l" rtl="0" eaLnBrk="0">
              <a:lnSpc>
                <a:spcPct val="100000"/>
              </a:lnSpc>
              <a:spcBef>
                <a:spcPts val="275"/>
              </a:spcBef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common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words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_n_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words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['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desc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'],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1, 20)</a:t>
            </a:r>
            <a:endParaRPr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510" algn="l" rtl="0" eaLnBrk="0">
              <a:lnSpc>
                <a:spcPct val="100000"/>
              </a:lnSpc>
              <a:spcBef>
                <a:spcPts val="280"/>
              </a:spcBef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df1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pd.DataFrame(common_words,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columns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['desc' ,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'count'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])</a:t>
            </a:r>
            <a:endParaRPr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510" algn="l" rtl="0" eaLnBrk="0">
              <a:lnSpc>
                <a:spcPct val="100000"/>
              </a:lnSpc>
              <a:spcBef>
                <a:spcPts val="0"/>
              </a:spcBef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groupby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('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desc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').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sum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()['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count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'].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sort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values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().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plot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kind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='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barh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',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title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='去掉停用词后</a:t>
            </a:r>
            <a:r>
              <a:rPr sz="900" kern="0" spc="-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酒店描述中的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20单词')</a:t>
            </a:r>
            <a:endParaRPr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" name="picture 1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6019800" y="1445259"/>
            <a:ext cx="5638800" cy="4124325"/>
          </a:xfrm>
          <a:prstGeom prst="rect">
            <a:avLst/>
          </a:prstGeom>
        </p:spPr>
      </p:pic>
      <p:sp>
        <p:nvSpPr>
          <p:cNvPr id="104" name="textbox 104"/>
          <p:cNvSpPr/>
          <p:nvPr/>
        </p:nvSpPr>
        <p:spPr>
          <a:xfrm>
            <a:off x="402277" y="419500"/>
            <a:ext cx="5325745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3800" kern="0" spc="-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为酒店建立内容推荐系统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6" name="path 106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8" name="textbox 108"/>
          <p:cNvSpPr/>
          <p:nvPr/>
        </p:nvSpPr>
        <p:spPr>
          <a:xfrm>
            <a:off x="396120" y="6588055"/>
            <a:ext cx="608965" cy="1631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00000"/>
              </a:lnSpc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plt.show()</a:t>
            </a:r>
            <a:endParaRPr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10"/>
          <p:cNvSpPr/>
          <p:nvPr/>
        </p:nvSpPr>
        <p:spPr>
          <a:xfrm>
            <a:off x="389017" y="1293119"/>
            <a:ext cx="2471420" cy="418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sz="1500" kern="0" spc="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Bi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Gram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ct val="95000"/>
              </a:lnSpc>
              <a:spcBef>
                <a:spcPts val="455"/>
              </a:spcBef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 o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 o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 _ w o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 d s    =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8415" algn="l" rtl="0" eaLnBrk="0">
              <a:lnSpc>
                <a:spcPct val="162000"/>
              </a:lnSpc>
              <a:spcBef>
                <a:spcPts val="30"/>
              </a:spcBef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get_top_n_words(df['des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c'],</a:t>
            </a:r>
            <a:r>
              <a:rPr sz="1500" kern="0" spc="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2,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20)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  <a:spcBef>
                <a:spcPts val="455"/>
              </a:spcBef>
            </a:pP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Tri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Gram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ct val="95000"/>
              </a:lnSpc>
              <a:spcBef>
                <a:spcPts val="455"/>
              </a:spcBef>
            </a:pP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 o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 o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 _ w o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 d s    =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8415" algn="l" rtl="0" eaLnBrk="0">
              <a:lnSpc>
                <a:spcPct val="162000"/>
              </a:lnSpc>
              <a:spcBef>
                <a:spcPts val="30"/>
              </a:spcBef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get_top_n_words(df['des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c'],</a:t>
            </a:r>
            <a:r>
              <a:rPr sz="1500" kern="0" spc="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3,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20)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2" name="textbox 112"/>
          <p:cNvSpPr/>
          <p:nvPr/>
        </p:nvSpPr>
        <p:spPr>
          <a:xfrm>
            <a:off x="402277" y="419500"/>
            <a:ext cx="5325745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3800" kern="0" spc="-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为酒店建立内容推荐系统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4" name="path 114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16" name="picture 1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2893695" y="888365"/>
            <a:ext cx="9260205" cy="596963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8"/>
          <p:cNvSpPr/>
          <p:nvPr/>
        </p:nvSpPr>
        <p:spPr>
          <a:xfrm>
            <a:off x="499979" y="4045407"/>
            <a:ext cx="6572884" cy="26168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tf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TfidfVec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torizer(analyzer='word',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ngram_range=(1, 3),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min_df=0, stop_words='english')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ts val="3170"/>
              </a:lnSpc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tfidf_matrix</a:t>
            </a:r>
            <a:r>
              <a:rPr sz="1200" kern="0" spc="2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tf.fit_transform(df['desc_clean'])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2860" algn="l" rtl="0" eaLnBrk="0">
              <a:lnSpc>
                <a:spcPct val="100000"/>
              </a:lnSpc>
              <a:spcBef>
                <a:spcPts val="36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print(tfidf_matrix)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2860" algn="l" rtl="0" eaLnBrk="0">
              <a:lnSpc>
                <a:spcPct val="100000"/>
              </a:lnSpc>
              <a:spcBef>
                <a:spcPts val="36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print(tfidf_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matrix.shape)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  <a:spcBef>
                <a:spcPts val="36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计算酒店之间的余弦相似度（线性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核函数）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145" algn="l" rtl="0" eaLnBrk="0">
              <a:lnSpc>
                <a:spcPct val="100000"/>
              </a:lnSpc>
              <a:spcBef>
                <a:spcPts val="36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cosine_similarit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ies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linear_kernel(tfidf_matrix, tfidf_matrix)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0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2860" algn="l" rtl="0" eaLnBrk="0">
              <a:lnSpc>
                <a:spcPct val="100000"/>
              </a:lnSpc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print(cosin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e_similarities)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0" name="textbox 120"/>
          <p:cNvSpPr/>
          <p:nvPr/>
        </p:nvSpPr>
        <p:spPr>
          <a:xfrm>
            <a:off x="499973" y="1236040"/>
            <a:ext cx="3251200" cy="26117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145" algn="l" rtl="0" eaLnBrk="0">
              <a:lnSpc>
                <a:spcPct val="100000"/>
              </a:lnSpc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clean_text(text):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0500" algn="l" rtl="0" eaLnBrk="0">
              <a:lnSpc>
                <a:spcPct val="89000"/>
              </a:lnSpc>
              <a:spcBef>
                <a:spcPts val="37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全部小写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1135" algn="l" rtl="0" eaLnBrk="0">
              <a:lnSpc>
                <a:spcPct val="89000"/>
              </a:lnSpc>
              <a:spcBef>
                <a:spcPts val="36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text.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lower()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9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9390" algn="l" rtl="0" eaLnBrk="0">
              <a:lnSpc>
                <a:spcPts val="230"/>
              </a:lnSpc>
              <a:spcBef>
                <a:spcPts val="365"/>
              </a:spcBef>
            </a:pP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……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0660" algn="l" rtl="0" eaLnBrk="0">
              <a:lnSpc>
                <a:spcPct val="89000"/>
              </a:lnSpc>
              <a:spcBef>
                <a:spcPts val="370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 text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4445" algn="l" rtl="0" eaLnBrk="0">
              <a:lnSpc>
                <a:spcPct val="216000"/>
              </a:lnSpc>
              <a:spcBef>
                <a:spcPts val="22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df['desc_cl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ean']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df['desc'].apply(clean_text)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使用TF-ID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F提取文本特征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22" name="picture 1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6629400" y="3394075"/>
            <a:ext cx="5562600" cy="1371600"/>
          </a:xfrm>
          <a:prstGeom prst="rect">
            <a:avLst/>
          </a:prstGeom>
        </p:spPr>
      </p:pic>
      <p:pic>
        <p:nvPicPr>
          <p:cNvPr id="124" name="picture 1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610350" y="1629410"/>
            <a:ext cx="2990850" cy="1552575"/>
          </a:xfrm>
          <a:prstGeom prst="rect">
            <a:avLst/>
          </a:prstGeom>
        </p:spPr>
      </p:pic>
      <p:sp>
        <p:nvSpPr>
          <p:cNvPr id="126" name="textbox 126"/>
          <p:cNvSpPr/>
          <p:nvPr/>
        </p:nvSpPr>
        <p:spPr>
          <a:xfrm>
            <a:off x="402277" y="419500"/>
            <a:ext cx="5325745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3800" kern="0" spc="-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为酒店建立内容推荐系统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8" name="textbox 128"/>
          <p:cNvSpPr/>
          <p:nvPr/>
        </p:nvSpPr>
        <p:spPr>
          <a:xfrm>
            <a:off x="7332756" y="5137924"/>
            <a:ext cx="2961639" cy="6076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5000"/>
              </a:lnSpc>
            </a:pP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152家酒店</a:t>
            </a:r>
            <a:r>
              <a:rPr sz="1500" kern="0" spc="-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kern="0" spc="-2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之间的相似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度矩阵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0000"/>
              </a:lnSpc>
            </a:pPr>
            <a:endParaRPr sz="9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3190" algn="l" rtl="0" eaLnBrk="0">
              <a:lnSpc>
                <a:spcPct val="94000"/>
              </a:lnSpc>
              <a:spcBef>
                <a:spcPts val="0"/>
              </a:spcBef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（1-Gram,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2-Gram,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3-Gram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0" name="picture 1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287136" y="3274314"/>
            <a:ext cx="439292" cy="283464"/>
          </a:xfrm>
          <a:prstGeom prst="rect">
            <a:avLst/>
          </a:prstGeom>
        </p:spPr>
      </p:pic>
      <p:sp>
        <p:nvSpPr>
          <p:cNvPr id="132" name="path 13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134"/>
          <p:cNvSpPr/>
          <p:nvPr/>
        </p:nvSpPr>
        <p:spPr>
          <a:xfrm>
            <a:off x="507982" y="3712876"/>
            <a:ext cx="4913629" cy="30092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ct val="100000"/>
              </a:lnSpc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score_series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pd.Series(cosine_similarities[idx]).sort_val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ues(ascending</a:t>
            </a:r>
            <a:r>
              <a:rPr sz="900" kern="0" spc="2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False)</a:t>
            </a:r>
            <a:endParaRPr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6210" algn="l" rtl="0" eaLnBrk="0">
              <a:lnSpc>
                <a:spcPct val="98000"/>
              </a:lnSpc>
              <a:spcBef>
                <a:spcPts val="275"/>
              </a:spcBef>
            </a:pP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取相似度最大的前10个（除了自己以外）</a:t>
            </a:r>
            <a:endParaRPr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6845" algn="l" rtl="0" eaLnBrk="0">
              <a:lnSpc>
                <a:spcPct val="100000"/>
              </a:lnSpc>
              <a:spcBef>
                <a:spcPts val="275"/>
              </a:spcBef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top_10_indexes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list(score_series.iloc[1:11].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index)</a:t>
            </a:r>
            <a:endParaRPr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6210" algn="l" rtl="0" eaLnBrk="0">
              <a:lnSpc>
                <a:spcPct val="98000"/>
              </a:lnSpc>
              <a:spcBef>
                <a:spcPts val="275"/>
              </a:spcBef>
            </a:pP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放到推荐列表中</a:t>
            </a:r>
            <a:endParaRPr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7480" algn="l" rtl="0" eaLnBrk="0">
              <a:lnSpc>
                <a:spcPct val="100000"/>
              </a:lnSpc>
              <a:spcBef>
                <a:spcPts val="275"/>
              </a:spcBef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 top_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10_indexes:</a:t>
            </a:r>
            <a:endParaRPr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7500" algn="l" rtl="0" eaLnBrk="0">
              <a:lnSpc>
                <a:spcPct val="100000"/>
              </a:lnSpc>
              <a:spcBef>
                <a:spcPts val="275"/>
              </a:spcBef>
            </a:pP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recommended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_hotels.append(list(df.index)[i])</a:t>
            </a:r>
            <a:endParaRPr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5100" algn="l" rtl="0" eaLnBrk="0">
              <a:lnSpc>
                <a:spcPct val="100000"/>
              </a:lnSpc>
              <a:spcBef>
                <a:spcPts val="280"/>
              </a:spcBef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</a:t>
            </a:r>
            <a:r>
              <a:rPr sz="900" kern="0" spc="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recommended_hotels</a:t>
            </a:r>
            <a:endParaRPr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00000"/>
              </a:lnSpc>
              <a:spcBef>
                <a:spcPts val="275"/>
              </a:spcBef>
            </a:pP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print(recommendations('Hi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lton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Seattle Airport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&amp; Conference Center'))</a:t>
            </a:r>
            <a:endParaRPr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00000"/>
              </a:lnSpc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print(recommendations('The</a:t>
            </a:r>
            <a:r>
              <a:rPr sz="900" kern="0" spc="2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Bacon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Mansion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Bed and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Breakfast'))</a:t>
            </a:r>
            <a:endParaRPr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6" name="picture 1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6385559" y="1905000"/>
            <a:ext cx="5143500" cy="2419350"/>
          </a:xfrm>
          <a:prstGeom prst="rect">
            <a:avLst/>
          </a:prstGeom>
        </p:spPr>
      </p:pic>
      <p:sp>
        <p:nvSpPr>
          <p:cNvPr id="138" name="textbox 138"/>
          <p:cNvSpPr/>
          <p:nvPr/>
        </p:nvSpPr>
        <p:spPr>
          <a:xfrm>
            <a:off x="499507" y="1223549"/>
            <a:ext cx="4218304" cy="229488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8000"/>
              </a:lnSpc>
            </a:pP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基于相似度矩阵和指定的酒店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</a:t>
            </a:r>
            <a:r>
              <a:rPr sz="900" kern="0" spc="-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，推荐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0酒店</a:t>
            </a:r>
            <a:endParaRPr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510" algn="l" rtl="0" eaLnBrk="0">
              <a:lnSpc>
                <a:spcPct val="100000"/>
              </a:lnSpc>
              <a:spcBef>
                <a:spcPts val="275"/>
              </a:spcBef>
            </a:pP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recomm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endations(name,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cosine_similarities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cosine_similarities):</a:t>
            </a:r>
            <a:endParaRPr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3355" algn="l" rtl="0" eaLnBrk="0">
              <a:lnSpc>
                <a:spcPct val="100000"/>
              </a:lnSpc>
              <a:spcBef>
                <a:spcPts val="280"/>
              </a:spcBef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recommended_hote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ls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[]</a:t>
            </a:r>
            <a:endParaRPr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5100" algn="l" rtl="0" eaLnBrk="0">
              <a:lnSpc>
                <a:spcPct val="98000"/>
              </a:lnSpc>
              <a:spcBef>
                <a:spcPts val="275"/>
              </a:spcBef>
            </a:pP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找到想要查询酒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店名称的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idx</a:t>
            </a:r>
            <a:endParaRPr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2085" algn="l" rtl="0" eaLnBrk="0">
              <a:lnSpc>
                <a:spcPct val="98000"/>
              </a:lnSpc>
              <a:spcBef>
                <a:spcPts val="275"/>
              </a:spcBef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idx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indices[ind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ices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==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name].index[0]</a:t>
            </a:r>
            <a:endParaRPr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3355" algn="l" rtl="0" eaLnBrk="0">
              <a:lnSpc>
                <a:spcPct val="100000"/>
              </a:lnSpc>
              <a:spcBef>
                <a:spcPts val="275"/>
              </a:spcBef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('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idx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=',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idx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5100" algn="l" rtl="0" eaLnBrk="0">
              <a:lnSpc>
                <a:spcPct val="98000"/>
              </a:lnSpc>
              <a:spcBef>
                <a:spcPts val="0"/>
              </a:spcBef>
            </a:pP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对于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idx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酒店的余弦相似度向量按照从大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到小进行排序</a:t>
            </a:r>
            <a:endParaRPr sz="9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0" name="textbox 140"/>
          <p:cNvSpPr/>
          <p:nvPr/>
        </p:nvSpPr>
        <p:spPr>
          <a:xfrm>
            <a:off x="402277" y="419500"/>
            <a:ext cx="5325745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3800" kern="0" spc="-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为酒店建立内容推荐系统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2" name="textbox 142"/>
          <p:cNvSpPr/>
          <p:nvPr/>
        </p:nvSpPr>
        <p:spPr>
          <a:xfrm>
            <a:off x="6422306" y="4715388"/>
            <a:ext cx="3857625" cy="2552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00000"/>
              </a:lnSpc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查找和指定酒店相似度最高的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10家酒店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44" name="picture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287136" y="3274314"/>
            <a:ext cx="439292" cy="283464"/>
          </a:xfrm>
          <a:prstGeom prst="rect">
            <a:avLst/>
          </a:prstGeom>
        </p:spPr>
      </p:pic>
      <p:sp>
        <p:nvSpPr>
          <p:cNvPr id="146" name="path 146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148"/>
          <p:cNvSpPr/>
          <p:nvPr/>
        </p:nvSpPr>
        <p:spPr>
          <a:xfrm>
            <a:off x="843102" y="1828596"/>
            <a:ext cx="5051425" cy="28651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CountVectorizer：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89000"/>
              </a:lnSpc>
              <a:spcBef>
                <a:spcPts val="550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将文本中的词语转换为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词频矩阵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100000"/>
              </a:lnSpc>
              <a:spcBef>
                <a:spcPts val="540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fit_transform：计算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各个词语出现的次数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47345" indent="-334010" algn="l" rtl="0" eaLnBrk="0">
              <a:lnSpc>
                <a:spcPct val="124000"/>
              </a:lnSpc>
              <a:spcBef>
                <a:spcPts val="550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get_fe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ature_names ： 可获得所有文本的关键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词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4000"/>
              </a:lnSpc>
            </a:pPr>
            <a:endParaRPr sz="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100000"/>
              </a:lnSpc>
              <a:spcBef>
                <a:spcPts val="5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toarray()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：查看词频矩阵的结果。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0" name="picture 1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928359" y="3316604"/>
            <a:ext cx="6000750" cy="1552575"/>
          </a:xfrm>
          <a:prstGeom prst="rect">
            <a:avLst/>
          </a:prstGeom>
        </p:spPr>
      </p:pic>
      <p:sp>
        <p:nvSpPr>
          <p:cNvPr id="152" name="textbox 152"/>
          <p:cNvSpPr/>
          <p:nvPr/>
        </p:nvSpPr>
        <p:spPr>
          <a:xfrm>
            <a:off x="5936349" y="1999767"/>
            <a:ext cx="5570854" cy="12712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5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2225" indent="-10160" algn="l" rtl="0" eaLnBrk="0">
              <a:lnSpc>
                <a:spcPct val="93000"/>
              </a:lnSpc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vec = CountVectorizer(ngram_range=(n,</a:t>
            </a:r>
            <a:r>
              <a:rPr sz="1400" kern="0" spc="1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n), stop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_words='english').fit(corpus)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bag_of_words = vec.t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ransform(corpus)</a:t>
            </a:r>
            <a:endParaRPr sz="14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2860" algn="l" rtl="0" eaLnBrk="0">
              <a:lnSpc>
                <a:spcPct val="84000"/>
              </a:lnSpc>
              <a:spcBef>
                <a:spcPts val="270"/>
              </a:spcBef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print('feature</a:t>
            </a:r>
            <a:r>
              <a:rPr sz="1400" kern="0" spc="1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na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mes:')</a:t>
            </a:r>
            <a:endParaRPr sz="14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2860" algn="l" rtl="0" eaLnBrk="0">
              <a:lnSpc>
                <a:spcPct val="84000"/>
              </a:lnSpc>
              <a:spcBef>
                <a:spcPts val="270"/>
              </a:spcBef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print(vec.g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et_feature_names())</a:t>
            </a:r>
            <a:endParaRPr sz="14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2860" algn="l" rtl="0" eaLnBrk="0">
              <a:lnSpc>
                <a:spcPct val="84000"/>
              </a:lnSpc>
              <a:spcBef>
                <a:spcPts val="270"/>
              </a:spcBef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print('bag</a:t>
            </a:r>
            <a:r>
              <a:rPr sz="14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of words:')</a:t>
            </a:r>
            <a:endParaRPr sz="14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2860" algn="l" rtl="0" eaLnBrk="0">
              <a:lnSpc>
                <a:spcPct val="84000"/>
              </a:lnSpc>
              <a:spcBef>
                <a:spcPts val="270"/>
              </a:spcBef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print(bag_of_w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ords.toarray())</a:t>
            </a:r>
            <a:endParaRPr sz="14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54" name="textbox 154"/>
          <p:cNvSpPr/>
          <p:nvPr/>
        </p:nvSpPr>
        <p:spPr>
          <a:xfrm>
            <a:off x="402277" y="419500"/>
            <a:ext cx="5325745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3800" kern="0" spc="-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为酒店建立内容推荐系统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6" name="picture 1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928359" y="5044440"/>
            <a:ext cx="1581150" cy="1390650"/>
          </a:xfrm>
          <a:prstGeom prst="rect">
            <a:avLst/>
          </a:prstGeom>
        </p:spPr>
      </p:pic>
      <p:sp>
        <p:nvSpPr>
          <p:cNvPr id="158" name="path 15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box 160"/>
          <p:cNvSpPr/>
          <p:nvPr/>
        </p:nvSpPr>
        <p:spPr>
          <a:xfrm>
            <a:off x="873279" y="3125927"/>
            <a:ext cx="9625965" cy="28244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875" algn="l" rtl="0" eaLnBrk="0">
              <a:lnSpc>
                <a:spcPct val="89000"/>
              </a:lnSpc>
            </a:pPr>
            <a:r>
              <a:rPr sz="2700" kern="0" spc="-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一个单词的重要性和它在文档中出现的次数呈正比。</a:t>
            </a:r>
            <a:endParaRPr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7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8575" algn="l" rtl="0" eaLnBrk="0">
              <a:lnSpc>
                <a:spcPct val="93000"/>
              </a:lnSpc>
              <a:spcBef>
                <a:spcPts val="815"/>
              </a:spcBef>
            </a:pP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700" kern="0" spc="3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IDF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Inverse</a:t>
            </a:r>
            <a:r>
              <a:rPr sz="2700" kern="0" spc="1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Document</a:t>
            </a:r>
            <a:r>
              <a:rPr sz="2700" kern="0" spc="2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Frequ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ency</a:t>
            </a:r>
            <a:r>
              <a:rPr sz="2700" kern="0" spc="-2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7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逆向文档频率</a:t>
            </a:r>
            <a:endParaRPr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8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ct val="89000"/>
              </a:lnSpc>
              <a:spcBef>
                <a:spcPts val="815"/>
              </a:spcBef>
            </a:pPr>
            <a:r>
              <a:rPr sz="27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一个单词在文档中的区分度。这个单词出现的文档数越少</a:t>
            </a:r>
            <a:r>
              <a:rPr sz="27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700" kern="0" spc="-5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7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区分</a:t>
            </a:r>
            <a:endParaRPr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130000"/>
              </a:lnSpc>
              <a:spcBef>
                <a:spcPts val="55"/>
              </a:spcBef>
              <a:tabLst>
                <a:tab pos="8960485" algn="l"/>
              </a:tabLst>
            </a:pPr>
            <a:r>
              <a:rPr sz="4100" kern="0" spc="10" baseline="-10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度越大，</a:t>
            </a:r>
            <a:r>
              <a:rPr sz="2600" kern="0" spc="-4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4100" kern="0" spc="0" baseline="-1000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IDF</a:t>
            </a:r>
            <a:r>
              <a:rPr sz="4100" kern="0" spc="10" baseline="-100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越大</a:t>
            </a:r>
            <a:r>
              <a:rPr sz="26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26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</a:t>
            </a:r>
            <a:r>
              <a:rPr sz="4400" i="1" kern="0" spc="0" baseline="-130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IDF</a:t>
            </a:r>
            <a:r>
              <a:rPr sz="2800" i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4400" kern="0" spc="0" baseline="-130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2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400" kern="0" spc="0" baseline="-130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log</a:t>
            </a:r>
            <a:r>
              <a:rPr sz="2800" kern="0" spc="-1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2800" u="sng" kern="0" spc="1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sz="4400" u="sng" kern="0" spc="0" baseline="300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文档总数</a:t>
            </a:r>
            <a:r>
              <a:rPr sz="2800" u="sng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endParaRPr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608320" algn="l" rtl="0" eaLnBrk="0">
              <a:lnSpc>
                <a:spcPct val="86000"/>
              </a:lnSpc>
              <a:spcBef>
                <a:spcPts val="25"/>
              </a:spcBef>
            </a:pPr>
            <a:r>
              <a:rPr sz="28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单词出现的文档数</a:t>
            </a:r>
            <a:r>
              <a:rPr sz="2800" kern="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2800" kern="0" spc="10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</a:t>
            </a:r>
            <a:endParaRPr sz="2800" dirty="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62" name="textbox 162"/>
          <p:cNvSpPr/>
          <p:nvPr/>
        </p:nvSpPr>
        <p:spPr>
          <a:xfrm>
            <a:off x="873620" y="1622133"/>
            <a:ext cx="4213859" cy="11506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3000"/>
              </a:lnSpc>
            </a:pPr>
            <a:r>
              <a:rPr sz="27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TF-IDF</a:t>
            </a:r>
            <a:r>
              <a:rPr sz="27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27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9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3000"/>
              </a:lnSpc>
            </a:pPr>
            <a:endParaRPr sz="6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7940" algn="l" rtl="0" eaLnBrk="0">
              <a:lnSpc>
                <a:spcPct val="93000"/>
              </a:lnSpc>
              <a:spcBef>
                <a:spcPts val="5"/>
              </a:spcBef>
            </a:pP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TF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Term</a:t>
            </a:r>
            <a:r>
              <a:rPr sz="2700" kern="0" spc="2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Frequency</a:t>
            </a:r>
            <a:r>
              <a:rPr sz="2700" kern="0" spc="-2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7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词频</a:t>
            </a:r>
            <a:endParaRPr sz="27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4" name="textbox 164"/>
          <p:cNvSpPr/>
          <p:nvPr/>
        </p:nvSpPr>
        <p:spPr>
          <a:xfrm>
            <a:off x="5593241" y="1928015"/>
            <a:ext cx="3422015" cy="10052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404620" algn="l" rtl="0" eaLnBrk="0">
              <a:lnSpc>
                <a:spcPct val="78000"/>
              </a:lnSpc>
            </a:pPr>
            <a:r>
              <a:rPr sz="28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单词次数</a:t>
            </a:r>
            <a:endParaRPr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55980" indent="-843915" algn="l" rtl="0" eaLnBrk="0">
              <a:lnSpc>
                <a:spcPct val="75000"/>
              </a:lnSpc>
              <a:spcBef>
                <a:spcPts val="50"/>
              </a:spcBef>
              <a:tabLst>
                <a:tab pos="3408045" algn="l"/>
              </a:tabLst>
            </a:pPr>
            <a:r>
              <a:rPr sz="2800" i="1" kern="0" spc="-4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TF</a:t>
            </a:r>
            <a:r>
              <a:rPr sz="2800" i="1" kern="0" spc="19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2800" kern="0" spc="-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</a:t>
            </a:r>
            <a:r>
              <a:rPr sz="2800" kern="0" spc="-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800" strike="sngStrike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2800" strike="sngStrike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28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800" kern="0" spc="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文档中总单词数</a:t>
            </a:r>
            <a:endParaRPr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6" name="textbox 166"/>
          <p:cNvSpPr/>
          <p:nvPr/>
        </p:nvSpPr>
        <p:spPr>
          <a:xfrm>
            <a:off x="402277" y="419500"/>
            <a:ext cx="5325745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3800" kern="0" spc="-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为酒店建立内容推荐系统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8" name="path 16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170"/>
          <p:cNvSpPr/>
          <p:nvPr/>
        </p:nvSpPr>
        <p:spPr>
          <a:xfrm>
            <a:off x="566299" y="1657851"/>
            <a:ext cx="6035675" cy="48977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970" algn="l" rtl="0" eaLnBrk="0">
              <a:lnSpc>
                <a:spcPct val="89000"/>
              </a:lnSpc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TfidfVectorizer:</a:t>
            </a:r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indent="6985" algn="l" rtl="0" eaLnBrk="0">
              <a:lnSpc>
                <a:spcPct val="153000"/>
              </a:lnSpc>
              <a:spcBef>
                <a:spcPts val="430"/>
              </a:spcBef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400" kern="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将文档集合转化为tf-idf特征值的矩阵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构造函数</a:t>
            </a:r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685" algn="l" rtl="0" eaLnBrk="0">
              <a:lnSpc>
                <a:spcPct val="100000"/>
              </a:lnSpc>
              <a:spcBef>
                <a:spcPts val="425"/>
              </a:spcBef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analyzer：word或者char</a:t>
            </a:r>
            <a:r>
              <a:rPr sz="14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，即定义特征为词（word）或n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-gram字符</a:t>
            </a:r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63855" indent="-344170" algn="l" rtl="0" eaLnBrk="0">
              <a:lnSpc>
                <a:spcPct val="124000"/>
              </a:lnSpc>
              <a:spcBef>
                <a:spcPts val="425"/>
              </a:spcBef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 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ngram_range:</a:t>
            </a:r>
            <a:r>
              <a:rPr sz="1400" kern="0" spc="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参数为二元组(min_n,</a:t>
            </a:r>
            <a:r>
              <a:rPr sz="1400" kern="0" spc="3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max_n)</a:t>
            </a:r>
            <a:r>
              <a:rPr sz="1400" kern="0" spc="-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，即要提取的n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-gram的下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限和上限范围</a:t>
            </a:r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685" algn="l" rtl="0" eaLnBrk="0">
              <a:lnSpc>
                <a:spcPct val="100000"/>
              </a:lnSpc>
              <a:spcBef>
                <a:spcPts val="430"/>
              </a:spcBef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 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max_df：最大词频</a:t>
            </a:r>
            <a:r>
              <a:rPr sz="1400" kern="0" spc="-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，数值为小数[0.0,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1.0],或者是整数</a:t>
            </a:r>
            <a:r>
              <a:rPr sz="1400" kern="0" spc="-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，默认为1.0</a:t>
            </a:r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685" algn="l" rtl="0" eaLnBrk="0">
              <a:lnSpc>
                <a:spcPct val="100000"/>
              </a:lnSpc>
              <a:spcBef>
                <a:spcPts val="420"/>
              </a:spcBef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 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min_df：最小词频</a:t>
            </a:r>
            <a:r>
              <a:rPr sz="14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，数值为小数[0.0,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1.0],或者是整数</a:t>
            </a:r>
            <a:r>
              <a:rPr sz="1400" kern="0" spc="-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，默认为1.0</a:t>
            </a:r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indent="6985" algn="l" rtl="0" eaLnBrk="0">
              <a:lnSpc>
                <a:spcPct val="153000"/>
              </a:lnSpc>
              <a:spcBef>
                <a:spcPts val="425"/>
              </a:spcBef>
            </a:pP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4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stop_words：停用词</a:t>
            </a:r>
            <a:r>
              <a:rPr sz="1400" kern="0" spc="-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，数据类型为列表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</a:t>
            </a:r>
            <a:r>
              <a:rPr sz="1400" kern="0" spc="-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功能函数：</a:t>
            </a:r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7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2570" indent="-222885" algn="l" rtl="0" eaLnBrk="0">
              <a:lnSpc>
                <a:spcPct val="124000"/>
              </a:lnSpc>
              <a:spcBef>
                <a:spcPts val="0"/>
              </a:spcBef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fit_transform</a:t>
            </a:r>
            <a:r>
              <a:rPr sz="1400" kern="0" spc="-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400" kern="0" spc="-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</a:t>
            </a:r>
            <a:r>
              <a:rPr sz="1400" kern="0" spc="-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</a:t>
            </a:r>
            <a:r>
              <a:rPr sz="1400" kern="0" spc="-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tf-idf</a:t>
            </a:r>
            <a:r>
              <a:rPr sz="1400" kern="0" spc="-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训练</a:t>
            </a:r>
            <a:r>
              <a:rPr sz="1400" kern="0" spc="-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400" kern="0" spc="-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学习到一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个字典</a:t>
            </a:r>
            <a:r>
              <a:rPr sz="1400" kern="0" spc="-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，并返回Document-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term的矩阵</a:t>
            </a:r>
            <a:r>
              <a:rPr sz="14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，也就是词典中的词在该文档中出现的频次</a:t>
            </a:r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2" name="textbox 172"/>
          <p:cNvSpPr/>
          <p:nvPr/>
        </p:nvSpPr>
        <p:spPr>
          <a:xfrm>
            <a:off x="6845105" y="1628006"/>
            <a:ext cx="4918709" cy="12801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#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TF-IDF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提取文本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</a:t>
            </a:r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5875" indent="-3810" algn="l" rtl="0" eaLnBrk="0">
              <a:lnSpc>
                <a:spcPct val="93000"/>
              </a:lnSpc>
              <a:spcBef>
                <a:spcPts val="220"/>
              </a:spcBef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tf = TfidfVectorizer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(analyzer='word',</a:t>
            </a:r>
            <a:r>
              <a:rPr sz="1400" kern="0" spc="1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ngram_range=(1,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3),</a:t>
            </a:r>
            <a:r>
              <a:rPr sz="1400" kern="0" spc="10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min_df=0,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 </a:t>
            </a: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stop_words=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'english')</a:t>
            </a:r>
            <a:endParaRPr sz="14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12700" algn="l" rtl="0" eaLnBrk="0">
              <a:lnSpc>
                <a:spcPct val="84000"/>
              </a:lnSpc>
              <a:spcBef>
                <a:spcPts val="270"/>
              </a:spcBef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tfidf_matrix = tf.fit_transform(df['des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c_clean'])</a:t>
            </a:r>
            <a:endParaRPr sz="14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2860" algn="l" rtl="0" eaLnBrk="0">
              <a:lnSpc>
                <a:spcPts val="1765"/>
              </a:lnSpc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print(tfidf_matrix)</a:t>
            </a:r>
            <a:endParaRPr sz="14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2860" algn="l" rtl="0" eaLnBrk="0">
              <a:lnSpc>
                <a:spcPct val="84000"/>
              </a:lnSpc>
              <a:spcBef>
                <a:spcPts val="185"/>
              </a:spcBef>
            </a:pP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print(tfidf_matrix.shape)</a:t>
            </a:r>
            <a:endParaRPr sz="14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174" name="picture 1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6861175" y="2992119"/>
            <a:ext cx="2990850" cy="1552575"/>
          </a:xfrm>
          <a:prstGeom prst="rect">
            <a:avLst/>
          </a:prstGeom>
        </p:spPr>
      </p:pic>
      <p:sp>
        <p:nvSpPr>
          <p:cNvPr id="176" name="textbox 176"/>
          <p:cNvSpPr/>
          <p:nvPr/>
        </p:nvSpPr>
        <p:spPr>
          <a:xfrm>
            <a:off x="402277" y="419500"/>
            <a:ext cx="5325745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3800" kern="0" spc="-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为酒店建立内容推荐系统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8" name="path 17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180"/>
          <p:cNvSpPr/>
          <p:nvPr/>
        </p:nvSpPr>
        <p:spPr>
          <a:xfrm>
            <a:off x="655983" y="1841087"/>
            <a:ext cx="10474325" cy="44577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1770" algn="l" rtl="0" eaLnBrk="0">
              <a:lnSpc>
                <a:spcPct val="89000"/>
              </a:lnSpc>
            </a:pPr>
            <a:r>
              <a:rPr sz="2000" kern="0" spc="-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基于内容的推荐：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1930" algn="l" rtl="0" eaLnBrk="0">
              <a:lnSpc>
                <a:spcPct val="100000"/>
              </a:lnSpc>
              <a:spcBef>
                <a:spcPts val="600"/>
              </a:spcBef>
            </a:pP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000" kern="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Step1</a:t>
            </a:r>
            <a:r>
              <a:rPr sz="2000" kern="0" spc="-2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，对酒店描述（</a:t>
            </a:r>
            <a:r>
              <a:rPr sz="20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Desc）进行特征提取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659130" algn="l" rtl="0" eaLnBrk="0">
              <a:lnSpc>
                <a:spcPct val="89000"/>
              </a:lnSpc>
              <a:spcBef>
                <a:spcPts val="600"/>
              </a:spcBef>
            </a:pPr>
            <a:r>
              <a:rPr sz="20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20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N-Gram</a:t>
            </a:r>
            <a:r>
              <a:rPr sz="2000" kern="0" spc="-3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，提取N个连续</a:t>
            </a:r>
            <a:r>
              <a:rPr sz="20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字的集合</a:t>
            </a:r>
            <a:r>
              <a:rPr sz="2000" kern="0" spc="-2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，作为特征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659130" algn="l" rtl="0" eaLnBrk="0">
              <a:lnSpc>
                <a:spcPct val="100000"/>
              </a:lnSpc>
              <a:spcBef>
                <a:spcPts val="600"/>
              </a:spcBef>
            </a:pP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TF-IDF</a:t>
            </a:r>
            <a:r>
              <a:rPr sz="2000" kern="0" spc="-2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，按照(min_df,</a:t>
            </a:r>
            <a:r>
              <a:rPr sz="20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max_df)提取关键词</a:t>
            </a:r>
            <a:r>
              <a:rPr sz="2000" kern="0" spc="-2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并生成TFIDF矩阵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1930" algn="l" rtl="0" eaLnBrk="0">
              <a:lnSpc>
                <a:spcPct val="100000"/>
              </a:lnSpc>
              <a:spcBef>
                <a:spcPts val="600"/>
              </a:spcBef>
            </a:pPr>
            <a:r>
              <a:rPr sz="20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000" kern="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20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Step2</a:t>
            </a:r>
            <a:r>
              <a:rPr sz="2000" kern="0" spc="-2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，计算酒店之间的相似</a:t>
            </a:r>
            <a:r>
              <a:rPr sz="20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度矩阵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659130" algn="l" rtl="0" eaLnBrk="0">
              <a:lnSpc>
                <a:spcPct val="89000"/>
              </a:lnSpc>
              <a:spcBef>
                <a:spcPts val="600"/>
              </a:spcBef>
            </a:pP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000" kern="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20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余弦相似度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1930" algn="l" rtl="0" eaLnBrk="0">
              <a:lnSpc>
                <a:spcPct val="100000"/>
              </a:lnSpc>
              <a:spcBef>
                <a:spcPts val="600"/>
              </a:spcBef>
            </a:pPr>
            <a:r>
              <a:rPr sz="20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2000" kern="0" spc="1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20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Step3</a:t>
            </a:r>
            <a:r>
              <a:rPr sz="2000" kern="0" spc="-2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，对于指定的酒店</a:t>
            </a:r>
            <a:r>
              <a:rPr sz="2000" kern="0" spc="-3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，选择相似度最大的Top-K个</a:t>
            </a:r>
            <a:r>
              <a:rPr sz="20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酒店进行输出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7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5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ct val="89000"/>
              </a:lnSpc>
              <a:spcBef>
                <a:spcPts val="5"/>
              </a:spcBef>
            </a:pPr>
            <a:r>
              <a:rPr sz="2000" kern="0" spc="-1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Thinking:N-Gram + TF-IDF</a:t>
            </a:r>
            <a:r>
              <a:rPr sz="2000" kern="0" spc="-1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的特征表达会让特征矩阵非常系数，计算</a:t>
            </a:r>
            <a:r>
              <a:rPr sz="2000" kern="0" spc="-2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量大，有没有更适合的方式？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2" name="textbox 182"/>
          <p:cNvSpPr/>
          <p:nvPr/>
        </p:nvSpPr>
        <p:spPr>
          <a:xfrm>
            <a:off x="402277" y="419500"/>
            <a:ext cx="5325745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3800" kern="0" spc="-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为酒店建立内容推荐系统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4" name="path 184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box 186"/>
          <p:cNvSpPr/>
          <p:nvPr/>
        </p:nvSpPr>
        <p:spPr>
          <a:xfrm>
            <a:off x="834738" y="1814581"/>
            <a:ext cx="5936615" cy="30721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00000"/>
              </a:lnSpc>
            </a:pPr>
            <a:r>
              <a:rPr sz="1500" kern="0" spc="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sz="1500" kern="0" spc="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320" algn="l" rtl="0" eaLnBrk="0">
              <a:lnSpc>
                <a:spcPct val="94000"/>
              </a:lnSpc>
              <a:spcBef>
                <a:spcPts val="455"/>
              </a:spcBef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一种降维方式</a:t>
            </a:r>
            <a:r>
              <a:rPr sz="1500" kern="0" spc="-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，将不同特征转换为维度相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同的向量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8920" indent="-228600" algn="l" rtl="0" eaLnBrk="0">
              <a:lnSpc>
                <a:spcPct val="127000"/>
              </a:lnSpc>
              <a:spcBef>
                <a:spcPts val="460"/>
              </a:spcBef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离线变量转换成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one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hot</a:t>
            </a:r>
            <a:r>
              <a:rPr sz="1500" kern="0" spc="2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=&gt; 维度非常高</a:t>
            </a:r>
            <a:r>
              <a:rPr sz="1500" kern="0" spc="-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kern="0" spc="-3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可以将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它转换为固定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size</a:t>
            </a:r>
            <a:r>
              <a:rPr sz="1500" kern="0" spc="2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sz="1500" kern="0" spc="2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320" algn="l" rtl="0" eaLnBrk="0">
              <a:lnSpc>
                <a:spcPct val="94000"/>
              </a:lnSpc>
              <a:spcBef>
                <a:spcPts val="455"/>
              </a:spcBef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任何物体</a:t>
            </a:r>
            <a:r>
              <a:rPr sz="1500" kern="0" spc="-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，都可以将它转换成为向量的形式</a:t>
            </a:r>
            <a:r>
              <a:rPr sz="1500" kern="0" spc="-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，从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Trait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#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1到 #N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320" algn="l" rtl="0" eaLnBrk="0">
              <a:lnSpc>
                <a:spcPct val="94000"/>
              </a:lnSpc>
              <a:spcBef>
                <a:spcPts val="460"/>
              </a:spcBef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向量之间</a:t>
            </a:r>
            <a:r>
              <a:rPr sz="1500" kern="0" spc="-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，可以使用相似度进行计算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6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320" algn="l" rtl="0" eaLnBrk="0">
              <a:lnSpc>
                <a:spcPct val="94000"/>
              </a:lnSpc>
              <a:spcBef>
                <a:spcPts val="5"/>
              </a:spcBef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当我们进行推荐的时候</a:t>
            </a:r>
            <a:r>
              <a:rPr sz="15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，可以选择相似度最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大的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88" name="picture 1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178040" y="1471929"/>
            <a:ext cx="4638675" cy="2562225"/>
          </a:xfrm>
          <a:prstGeom prst="rect">
            <a:avLst/>
          </a:prstGeom>
        </p:spPr>
      </p:pic>
      <p:pic>
        <p:nvPicPr>
          <p:cNvPr id="190" name="picture 1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573644" y="4139565"/>
            <a:ext cx="4143375" cy="2314575"/>
          </a:xfrm>
          <a:prstGeom prst="rect">
            <a:avLst/>
          </a:prstGeom>
        </p:spPr>
      </p:pic>
      <p:pic>
        <p:nvPicPr>
          <p:cNvPr id="192" name="picture 1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90930" y="5084445"/>
            <a:ext cx="4819650" cy="1485899"/>
          </a:xfrm>
          <a:prstGeom prst="rect">
            <a:avLst/>
          </a:prstGeom>
        </p:spPr>
      </p:pic>
      <p:sp>
        <p:nvSpPr>
          <p:cNvPr id="194" name="textbox 194"/>
          <p:cNvSpPr/>
          <p:nvPr/>
        </p:nvSpPr>
        <p:spPr>
          <a:xfrm>
            <a:off x="391649" y="430167"/>
            <a:ext cx="4085590" cy="6038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00000"/>
              </a:lnSpc>
            </a:pP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</a:t>
            </a:r>
            <a:r>
              <a:rPr sz="3800" kern="0" spc="32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6" name="path 196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6"/>
          <p:cNvSpPr/>
          <p:nvPr/>
        </p:nvSpPr>
        <p:spPr>
          <a:xfrm>
            <a:off x="874528" y="1542343"/>
            <a:ext cx="3851275" cy="45808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8575" algn="l" rtl="0" eaLnBrk="0">
              <a:lnSpc>
                <a:spcPct val="95000"/>
              </a:lnSpc>
            </a:pPr>
            <a:r>
              <a:rPr sz="3900" kern="0" spc="190" dirty="0">
                <a:solidFill>
                  <a:srgbClr val="C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什么是</a:t>
            </a:r>
            <a:r>
              <a:rPr sz="3900" kern="0" spc="0" dirty="0">
                <a:solidFill>
                  <a:srgbClr val="C00000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Embedding</a:t>
            </a:r>
            <a:endParaRPr sz="3900" dirty="0"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  <a:p>
            <a:pPr marL="22860" algn="l" rtl="0" eaLnBrk="0">
              <a:lnSpc>
                <a:spcPct val="89000"/>
              </a:lnSpc>
              <a:spcBef>
                <a:spcPts val="1695"/>
              </a:spcBef>
            </a:pP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CASE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：基于内容的推荐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ts val="4600"/>
              </a:lnSpc>
            </a:pP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N-Gram</a:t>
            </a:r>
            <a:endParaRPr sz="2000" dirty="0"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  <a:p>
            <a:pPr algn="l" rtl="0" eaLnBrk="0">
              <a:lnSpc>
                <a:spcPct val="15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  <a:spcBef>
                <a:spcPts val="600"/>
              </a:spcBef>
            </a:pP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余弦相似度计算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780" algn="l" rtl="0" eaLnBrk="0">
              <a:lnSpc>
                <a:spcPct val="89000"/>
              </a:lnSpc>
              <a:spcBef>
                <a:spcPts val="600"/>
              </a:spcBef>
            </a:pP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为酒店建立内容推荐系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" algn="l" rtl="0" eaLnBrk="0">
              <a:lnSpc>
                <a:spcPts val="4590"/>
              </a:lnSpc>
            </a:pP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Word</a:t>
            </a:r>
            <a:r>
              <a:rPr sz="2000" kern="0" spc="180" dirty="0">
                <a:solidFill>
                  <a:srgbClr val="000000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 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Embedding</a:t>
            </a:r>
            <a:endParaRPr sz="2000" dirty="0"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  <a:p>
            <a:pPr algn="l" rtl="0" eaLnBrk="0">
              <a:lnSpc>
                <a:spcPct val="15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  <a:spcBef>
                <a:spcPts val="605"/>
              </a:spcBef>
            </a:pPr>
            <a:r>
              <a:rPr sz="20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Embedding</a:t>
            </a:r>
            <a:endParaRPr sz="2000" dirty="0"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  <a:p>
            <a:pPr algn="l" rtl="0" eaLnBrk="0">
              <a:lnSpc>
                <a:spcPct val="15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0000"/>
              </a:lnSpc>
            </a:pPr>
            <a:endParaRPr sz="5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510" algn="l" rtl="0" eaLnBrk="0">
              <a:lnSpc>
                <a:spcPct val="89000"/>
              </a:lnSpc>
              <a:spcBef>
                <a:spcPts val="0"/>
              </a:spcBef>
            </a:pP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Word2Vec</a:t>
            </a: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进行词向量训练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textbox 18"/>
          <p:cNvSpPr/>
          <p:nvPr/>
        </p:nvSpPr>
        <p:spPr>
          <a:xfrm>
            <a:off x="6662828" y="1482593"/>
            <a:ext cx="3574415" cy="244728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77470" algn="l" rtl="0" eaLnBrk="0">
              <a:lnSpc>
                <a:spcPct val="86000"/>
              </a:lnSpc>
              <a:spcBef>
                <a:spcPts val="0"/>
              </a:spcBef>
            </a:pPr>
            <a:r>
              <a:rPr sz="4400" kern="0" spc="-130" dirty="0">
                <a:solidFill>
                  <a:srgbClr val="C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向量数据库</a:t>
            </a:r>
            <a:endParaRPr sz="4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  <a:spcBef>
                <a:spcPts val="600"/>
              </a:spcBef>
            </a:pP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什么是向量数据库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320" algn="l" rtl="0" eaLnBrk="0">
              <a:lnSpc>
                <a:spcPct val="89000"/>
              </a:lnSpc>
              <a:spcBef>
                <a:spcPts val="605"/>
              </a:spcBef>
            </a:pP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FAISS,</a:t>
            </a:r>
            <a:r>
              <a:rPr sz="2000" kern="0" spc="230" dirty="0">
                <a:solidFill>
                  <a:srgbClr val="000000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 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Milvus,</a:t>
            </a:r>
            <a:r>
              <a:rPr sz="2000" kern="0" spc="180" dirty="0">
                <a:solidFill>
                  <a:srgbClr val="000000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 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Pinecone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的特点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0000"/>
              </a:lnSpc>
            </a:pPr>
            <a:endParaRPr sz="5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955" algn="l" rtl="0" eaLnBrk="0">
              <a:lnSpc>
                <a:spcPct val="89000"/>
              </a:lnSpc>
            </a:pP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向量数据库与传统数据库的对比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textbox 20"/>
          <p:cNvSpPr/>
          <p:nvPr/>
        </p:nvSpPr>
        <p:spPr>
          <a:xfrm>
            <a:off x="409041" y="419500"/>
            <a:ext cx="11544300" cy="5530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  <a:tabLst>
                <a:tab pos="11530965" algn="l"/>
              </a:tabLst>
            </a:pPr>
            <a:r>
              <a:rPr sz="3800" u="sng" kern="0" spc="-20" dirty="0">
                <a:solidFill>
                  <a:srgbClr val="C00000">
                    <a:alpha val="100000"/>
                  </a:srgbClr>
                </a:solidFill>
                <a:uFill>
                  <a:solidFill>
                    <a:srgbClr val="3F6EC3"/>
                  </a:solidFill>
                </a:u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&gt;&gt;   </a:t>
            </a:r>
            <a:r>
              <a:rPr sz="3800" u="sng" kern="0" spc="-20" dirty="0">
                <a:solidFill>
                  <a:srgbClr val="C00000">
                    <a:alpha val="100000"/>
                  </a:srgbClr>
                </a:solidFill>
                <a:uFill>
                  <a:solidFill>
                    <a:srgbClr val="3F6EC3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今天的学习目标</a:t>
            </a:r>
            <a:r>
              <a:rPr sz="3800" u="sng" kern="0" spc="0" dirty="0">
                <a:solidFill>
                  <a:srgbClr val="C00000">
                    <a:alpha val="100000"/>
                  </a:srgbClr>
                </a:solidFill>
                <a:uFill>
                  <a:solidFill>
                    <a:srgbClr val="3F6EC3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1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98830" y="4043679"/>
            <a:ext cx="8772525" cy="1400175"/>
          </a:xfrm>
          <a:prstGeom prst="rect">
            <a:avLst/>
          </a:prstGeom>
        </p:spPr>
      </p:pic>
      <p:pic>
        <p:nvPicPr>
          <p:cNvPr id="200" name="picture 2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98830" y="2624454"/>
            <a:ext cx="8886825" cy="1162050"/>
          </a:xfrm>
          <a:prstGeom prst="rect">
            <a:avLst/>
          </a:prstGeom>
        </p:spPr>
      </p:pic>
      <p:sp>
        <p:nvSpPr>
          <p:cNvPr id="202" name="textbox 202"/>
          <p:cNvSpPr/>
          <p:nvPr/>
        </p:nvSpPr>
        <p:spPr>
          <a:xfrm>
            <a:off x="832711" y="1814581"/>
            <a:ext cx="7557134" cy="7473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00000"/>
              </a:lnSpc>
            </a:pPr>
            <a:r>
              <a:rPr sz="1500" kern="0" spc="2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</a:t>
            </a:r>
            <a:r>
              <a:rPr sz="1500" kern="0" spc="2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sz="1500" kern="0" spc="2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6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2225" algn="l" rtl="0" eaLnBrk="0">
              <a:lnSpc>
                <a:spcPct val="100000"/>
              </a:lnSpc>
              <a:spcBef>
                <a:spcPts val="5"/>
              </a:spcBef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如果我们将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King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这个单词</a:t>
            </a:r>
            <a:r>
              <a:rPr sz="1500" kern="0" spc="-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，通过维基百科的学习</a:t>
            </a:r>
            <a:r>
              <a:rPr sz="15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，进行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GloVe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向量化</a:t>
            </a:r>
            <a:r>
              <a:rPr sz="1500" kern="0" spc="-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，可以表示成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4" name="textbox 204"/>
          <p:cNvSpPr/>
          <p:nvPr/>
        </p:nvSpPr>
        <p:spPr>
          <a:xfrm>
            <a:off x="391649" y="430167"/>
            <a:ext cx="4085590" cy="6038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00000"/>
              </a:lnSpc>
            </a:pP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</a:t>
            </a:r>
            <a:r>
              <a:rPr sz="3800" kern="0" spc="32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6" name="textbox 206"/>
          <p:cNvSpPr/>
          <p:nvPr/>
        </p:nvSpPr>
        <p:spPr>
          <a:xfrm>
            <a:off x="842643" y="3785368"/>
            <a:ext cx="5165090" cy="2413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这50维度的权重大小在[-2,2]</a:t>
            </a:r>
            <a:r>
              <a:rPr sz="1500" kern="0" spc="-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，按照颜色的方式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来表示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8" name="path 20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2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49300" y="3924300"/>
            <a:ext cx="10446384" cy="2757170"/>
          </a:xfrm>
          <a:prstGeom prst="rect">
            <a:avLst/>
          </a:prstGeom>
        </p:spPr>
      </p:pic>
      <p:pic>
        <p:nvPicPr>
          <p:cNvPr id="212" name="picture 2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276214" y="1490345"/>
            <a:ext cx="5919470" cy="2055495"/>
          </a:xfrm>
          <a:prstGeom prst="rect">
            <a:avLst/>
          </a:prstGeom>
        </p:spPr>
      </p:pic>
      <p:sp>
        <p:nvSpPr>
          <p:cNvPr id="214" name="textbox 214"/>
          <p:cNvSpPr/>
          <p:nvPr/>
        </p:nvSpPr>
        <p:spPr>
          <a:xfrm>
            <a:off x="783333" y="1658244"/>
            <a:ext cx="4456429" cy="20999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00000"/>
              </a:lnSpc>
            </a:pPr>
            <a:r>
              <a:rPr sz="1500" kern="0" spc="2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</a:t>
            </a:r>
            <a:r>
              <a:rPr sz="1500" kern="0" spc="2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sz="1500" kern="0" spc="2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59715" indent="-237490" algn="l" rtl="0" eaLnBrk="0">
              <a:lnSpc>
                <a:spcPct val="132000"/>
              </a:lnSpc>
              <a:spcBef>
                <a:spcPts val="460"/>
              </a:spcBef>
            </a:pPr>
            <a:r>
              <a:rPr sz="1500" kern="0" spc="2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kern="0" spc="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我们将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King</a:t>
            </a:r>
            <a:r>
              <a:rPr sz="1500" kern="0" spc="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与其他单词进行比较</a:t>
            </a:r>
            <a:r>
              <a:rPr sz="15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可以看到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Man</a:t>
            </a:r>
            <a:r>
              <a:rPr sz="1500" kern="0" spc="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Woman</a:t>
            </a:r>
            <a:r>
              <a:rPr sz="1500" kern="0" spc="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更相近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2225" algn="l" rtl="0" eaLnBrk="0">
              <a:lnSpc>
                <a:spcPct val="94000"/>
              </a:lnSpc>
              <a:spcBef>
                <a:spcPts val="455"/>
              </a:spcBef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同样有了向量</a:t>
            </a:r>
            <a:r>
              <a:rPr sz="1500" kern="0" spc="-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，我们还可以进行运算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7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8575" algn="l" rtl="0" eaLnBrk="0">
              <a:lnSpc>
                <a:spcPct val="100000"/>
              </a:lnSpc>
              <a:spcBef>
                <a:spcPts val="0"/>
              </a:spcBef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king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man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woman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queen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的相似度最高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6" name="textbox 216"/>
          <p:cNvSpPr/>
          <p:nvPr/>
        </p:nvSpPr>
        <p:spPr>
          <a:xfrm>
            <a:off x="391649" y="430167"/>
            <a:ext cx="4085590" cy="6038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00000"/>
              </a:lnSpc>
            </a:pP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</a:t>
            </a:r>
            <a:r>
              <a:rPr sz="3800" kern="0" spc="32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8" name="path 21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2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686425" y="1273809"/>
            <a:ext cx="6400800" cy="4171950"/>
          </a:xfrm>
          <a:prstGeom prst="rect">
            <a:avLst/>
          </a:prstGeom>
        </p:spPr>
      </p:pic>
      <p:sp>
        <p:nvSpPr>
          <p:cNvPr id="222" name="textbox 222"/>
          <p:cNvSpPr/>
          <p:nvPr/>
        </p:nvSpPr>
        <p:spPr>
          <a:xfrm>
            <a:off x="742486" y="1734444"/>
            <a:ext cx="5506720" cy="39420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Vec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54965" indent="-334645" algn="l" rtl="0" eaLnBrk="0">
              <a:lnSpc>
                <a:spcPct val="131000"/>
              </a:lnSpc>
              <a:spcBef>
                <a:spcPts val="455"/>
              </a:spcBef>
            </a:pP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sz="1500" kern="0" spc="-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kern="0" spc="-3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把原先词所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在空间映射到一个新的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空间中去</a:t>
            </a:r>
            <a:r>
              <a:rPr sz="15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kern="0" spc="-3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使得语义上相似的单词在该空间内距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离相近。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320" algn="l" rtl="0" eaLnBrk="0">
              <a:lnSpc>
                <a:spcPct val="100000"/>
              </a:lnSpc>
              <a:spcBef>
                <a:spcPts val="460"/>
              </a:spcBef>
            </a:pP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</a:t>
            </a:r>
            <a:r>
              <a:rPr sz="1500" kern="0" spc="2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sz="1500" kern="0" spc="2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=&gt; 学习隐藏层的权重矩阵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320" algn="l" rtl="0" eaLnBrk="0">
              <a:lnSpc>
                <a:spcPct val="94000"/>
              </a:lnSpc>
              <a:spcBef>
                <a:spcPts val="460"/>
              </a:spcBef>
            </a:pP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输入测是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one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hot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编码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ct val="100000"/>
              </a:lnSpc>
              <a:spcBef>
                <a:spcPts val="450"/>
              </a:spcBef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隐藏层的神经元数量为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hidden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size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Size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73380" indent="-353060" algn="l" rtl="0" eaLnBrk="0">
              <a:lnSpc>
                <a:spcPct val="127000"/>
              </a:lnSpc>
              <a:spcBef>
                <a:spcPts val="455"/>
              </a:spcBef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对于输入层和隐藏层之间的权值矩阵W</a:t>
            </a:r>
            <a:r>
              <a:rPr sz="15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    大    小    为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vocab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size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sz="1500" kern="0" spc="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hidden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size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8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320" algn="l" rtl="0" eaLnBrk="0">
              <a:lnSpc>
                <a:spcPct val="100000"/>
              </a:lnSpc>
              <a:spcBef>
                <a:spcPts val="0"/>
              </a:spcBef>
            </a:pP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输出层为[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vocab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size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]大小的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</a:t>
            </a:r>
            <a:r>
              <a:rPr sz="1500" kern="0" spc="-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kern="0" spc="-3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每一个值代表着输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4" name="textbox 224"/>
          <p:cNvSpPr/>
          <p:nvPr/>
        </p:nvSpPr>
        <p:spPr>
          <a:xfrm>
            <a:off x="391649" y="419500"/>
            <a:ext cx="4088765" cy="6038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00000"/>
              </a:lnSpc>
            </a:pP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</a:t>
            </a:r>
            <a:r>
              <a:rPr sz="3800" kern="0" spc="37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6" name="textbox 226"/>
          <p:cNvSpPr/>
          <p:nvPr/>
        </p:nvSpPr>
        <p:spPr>
          <a:xfrm>
            <a:off x="1101398" y="5789174"/>
            <a:ext cx="1426210" cy="2413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出一个词的概率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8" name="path 22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icture 2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6397625" y="3079115"/>
            <a:ext cx="4469130" cy="3746497"/>
          </a:xfrm>
          <a:prstGeom prst="rect">
            <a:avLst/>
          </a:prstGeom>
        </p:spPr>
      </p:pic>
      <p:sp>
        <p:nvSpPr>
          <p:cNvPr id="232" name="textbox 232"/>
          <p:cNvSpPr/>
          <p:nvPr/>
        </p:nvSpPr>
        <p:spPr>
          <a:xfrm>
            <a:off x="742486" y="1734444"/>
            <a:ext cx="5037454" cy="25787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对于输入的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one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hot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编码：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55600" indent="-335280" algn="l" rtl="0" eaLnBrk="0">
              <a:lnSpc>
                <a:spcPct val="131000"/>
              </a:lnSpc>
              <a:spcBef>
                <a:spcPts val="455"/>
              </a:spcBef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在矩阵相乘的时候</a:t>
            </a:r>
            <a:r>
              <a:rPr sz="15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，选取出矩阵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中的某一行</a:t>
            </a:r>
            <a:r>
              <a:rPr sz="1500" kern="0" spc="-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kern="0" spc="-3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而这一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行就是输入词语的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vec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320" algn="l" rtl="0" eaLnBrk="0">
              <a:lnSpc>
                <a:spcPct val="94000"/>
              </a:lnSpc>
              <a:spcBef>
                <a:spcPts val="460"/>
              </a:spcBef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隐含层的节点个数</a:t>
            </a:r>
            <a:r>
              <a:rPr sz="1500" kern="0" spc="2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词向量的维数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320" algn="l" rtl="0" eaLnBrk="0">
              <a:lnSpc>
                <a:spcPct val="100000"/>
              </a:lnSpc>
              <a:spcBef>
                <a:spcPts val="460"/>
              </a:spcBef>
            </a:pP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 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隐层的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输出是每个输入单词的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</a:t>
            </a:r>
            <a:r>
              <a:rPr sz="1500" kern="0" spc="2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6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320" algn="l" rtl="0" eaLnBrk="0">
              <a:lnSpc>
                <a:spcPct val="94000"/>
              </a:lnSpc>
              <a:spcBef>
                <a:spcPts val="5"/>
              </a:spcBef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vec</a:t>
            </a:r>
            <a:r>
              <a:rPr sz="15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，实际上就是一个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查找表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34" name="picture 2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935979" y="1338579"/>
            <a:ext cx="5962650" cy="1504950"/>
          </a:xfrm>
          <a:prstGeom prst="rect">
            <a:avLst/>
          </a:prstGeom>
        </p:spPr>
      </p:pic>
      <p:sp>
        <p:nvSpPr>
          <p:cNvPr id="236" name="textbox 236"/>
          <p:cNvSpPr/>
          <p:nvPr/>
        </p:nvSpPr>
        <p:spPr>
          <a:xfrm>
            <a:off x="391649" y="419500"/>
            <a:ext cx="4088765" cy="6038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00000"/>
              </a:lnSpc>
            </a:pP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</a:t>
            </a:r>
            <a:r>
              <a:rPr sz="3800" kern="0" spc="37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8" name="path 23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picture 2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31494" y="1571625"/>
            <a:ext cx="11278869" cy="4679315"/>
          </a:xfrm>
          <a:prstGeom prst="rect">
            <a:avLst/>
          </a:prstGeom>
        </p:spPr>
      </p:pic>
      <p:sp>
        <p:nvSpPr>
          <p:cNvPr id="242" name="textbox 242"/>
          <p:cNvSpPr/>
          <p:nvPr/>
        </p:nvSpPr>
        <p:spPr>
          <a:xfrm>
            <a:off x="742486" y="1734444"/>
            <a:ext cx="4190365" cy="30721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Word2Vec的两种模式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320" algn="l" rtl="0" eaLnBrk="0">
              <a:lnSpc>
                <a:spcPct val="100000"/>
              </a:lnSpc>
              <a:spcBef>
                <a:spcPts val="460"/>
              </a:spcBef>
            </a:pP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Skip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Gram</a:t>
            </a:r>
            <a:r>
              <a:rPr sz="1500" kern="0" spc="-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，给定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input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预测上下文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320" algn="l" rtl="0" eaLnBrk="0">
              <a:lnSpc>
                <a:spcPct val="94000"/>
              </a:lnSpc>
              <a:spcBef>
                <a:spcPts val="460"/>
              </a:spcBef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CBOW</a:t>
            </a:r>
            <a:r>
              <a:rPr sz="1500" kern="0" spc="-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，给定上下文</a:t>
            </a:r>
            <a:r>
              <a:rPr sz="15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，预测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input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（与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50825" algn="l" rtl="0" eaLnBrk="0">
              <a:lnSpc>
                <a:spcPts val="2880"/>
              </a:lnSpc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Skip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Gram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相反）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4" name="textbox 244"/>
          <p:cNvSpPr/>
          <p:nvPr/>
        </p:nvSpPr>
        <p:spPr>
          <a:xfrm>
            <a:off x="391649" y="419500"/>
            <a:ext cx="4088765" cy="6038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00000"/>
              </a:lnSpc>
            </a:pP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</a:t>
            </a:r>
            <a:r>
              <a:rPr sz="3800" kern="0" spc="37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6" name="path 246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box 248"/>
          <p:cNvSpPr/>
          <p:nvPr/>
        </p:nvSpPr>
        <p:spPr>
          <a:xfrm>
            <a:off x="6379229" y="1934723"/>
            <a:ext cx="4948554" cy="36906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sz="1500" kern="0" spc="-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使用方法：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8255" algn="l" rtl="0" eaLnBrk="0">
              <a:lnSpc>
                <a:spcPct val="212000"/>
              </a:lnSpc>
              <a:spcBef>
                <a:spcPts val="285"/>
              </a:spcBef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建立词向量模型：</a:t>
            </a:r>
            <a:r>
              <a:rPr sz="1500" kern="0" spc="3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vec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Vec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sentences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,句子中当前单词和被预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测单词的最大距离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955" indent="5715" algn="l" rtl="0" eaLnBrk="0">
              <a:lnSpc>
                <a:spcPct val="212000"/>
              </a:lnSpc>
              <a:spcBef>
                <a:spcPts val="120"/>
              </a:spcBef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min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count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,需要训练词语的最小出现次数</a:t>
            </a:r>
            <a:r>
              <a:rPr sz="1500" kern="0" spc="-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，默认为5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size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,向量维度</a:t>
            </a:r>
            <a:r>
              <a:rPr sz="1500" kern="0" spc="-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，默认为100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320" indent="-8255" algn="l" rtl="0" eaLnBrk="0">
              <a:lnSpc>
                <a:spcPct val="210000"/>
              </a:lnSpc>
              <a:spcBef>
                <a:spcPts val="160"/>
              </a:spcBef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worker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,训练使用的线程数</a:t>
            </a:r>
            <a:r>
              <a:rPr sz="15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，默认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为1即不使用多线程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模型保存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model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save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fname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5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955" algn="l" rtl="0" eaLnBrk="0">
              <a:lnSpc>
                <a:spcPct val="94000"/>
              </a:lnSpc>
            </a:pP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模型加载</a:t>
            </a:r>
            <a:r>
              <a:rPr sz="1500" kern="0" spc="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model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load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fname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0" name="textbox 250"/>
          <p:cNvSpPr/>
          <p:nvPr/>
        </p:nvSpPr>
        <p:spPr>
          <a:xfrm>
            <a:off x="692785" y="1947169"/>
            <a:ext cx="5431154" cy="30721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Gensim</a:t>
            </a:r>
            <a:r>
              <a:rPr sz="1500" kern="0" spc="2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100000"/>
              </a:lnSpc>
              <a:spcBef>
                <a:spcPts val="460"/>
              </a:spcBef>
            </a:pP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pip</a:t>
            </a:r>
            <a:r>
              <a:rPr sz="1500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install gensim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100000"/>
              </a:lnSpc>
              <a:spcBef>
                <a:spcPts val="455"/>
              </a:spcBef>
            </a:pP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开源的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工具包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49250" indent="-335915" algn="l" rtl="0" eaLnBrk="0">
              <a:lnSpc>
                <a:spcPct val="132000"/>
              </a:lnSpc>
              <a:spcBef>
                <a:spcPts val="460"/>
              </a:spcBef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</a:t>
            </a:r>
            <a:r>
              <a:rPr sz="1500" kern="0" spc="4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</a:t>
            </a:r>
            <a:r>
              <a:rPr sz="1500" kern="0" spc="3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从非结构化文本中</a:t>
            </a:r>
            <a:r>
              <a:rPr sz="1500" kern="0" spc="-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，无监督地学习到隐层的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主题向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量表达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94000"/>
              </a:lnSpc>
              <a:spcBef>
                <a:spcPts val="455"/>
              </a:spcBef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每一个向量变换的操作都对应着一个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主题模型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5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95000"/>
              </a:lnSpc>
              <a:spcBef>
                <a:spcPts val="0"/>
              </a:spcBef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TF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IDF</a:t>
            </a:r>
            <a:r>
              <a:rPr sz="15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kern="0" spc="-2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LDA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sz="1500" kern="0" spc="2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LSA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vec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多种主题模型算法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2" name="textbox 252"/>
          <p:cNvSpPr/>
          <p:nvPr/>
        </p:nvSpPr>
        <p:spPr>
          <a:xfrm>
            <a:off x="391649" y="419500"/>
            <a:ext cx="3351529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Word2Vec工具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4" name="path 254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box 256"/>
          <p:cNvSpPr/>
          <p:nvPr/>
        </p:nvSpPr>
        <p:spPr>
          <a:xfrm>
            <a:off x="833724" y="1814581"/>
            <a:ext cx="5830570" cy="40709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数据集：西游记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1590" algn="l" rtl="0" eaLnBrk="0">
              <a:lnSpc>
                <a:spcPct val="100000"/>
              </a:lnSpc>
              <a:spcBef>
                <a:spcPts val="450"/>
              </a:spcBef>
            </a:pP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journey_to_the_west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.txt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56235" indent="-334645" algn="l" rtl="0" eaLnBrk="0">
              <a:lnSpc>
                <a:spcPct val="132000"/>
              </a:lnSpc>
              <a:spcBef>
                <a:spcPts val="450"/>
              </a:spcBef>
            </a:pP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计算小说中的人物相似度</a:t>
            </a:r>
            <a:r>
              <a:rPr sz="1500" kern="0" spc="-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kern="0" spc="-2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比如孙悟空与猪八戒</a:t>
            </a:r>
            <a:r>
              <a:rPr sz="1500" kern="0" spc="-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kern="0" spc="-3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孙悟空与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孙行者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  <a:spcBef>
                <a:spcPts val="455"/>
              </a:spcBef>
            </a:pPr>
            <a:r>
              <a:rPr sz="1500" kern="0" spc="-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方案步骤：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1590" algn="l" rtl="0" eaLnBrk="0">
              <a:lnSpc>
                <a:spcPct val="100000"/>
              </a:lnSpc>
              <a:spcBef>
                <a:spcPts val="460"/>
              </a:spcBef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Step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sz="15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，使用分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词工具进行分词</a:t>
            </a:r>
            <a:r>
              <a:rPr sz="15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kern="0" spc="-2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比如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NLTK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JIEBA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1590" algn="l" rtl="0" eaLnBrk="0">
              <a:lnSpc>
                <a:spcPct val="100000"/>
              </a:lnSpc>
              <a:spcBef>
                <a:spcPts val="455"/>
              </a:spcBef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Step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15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，将训练语料转化成一个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sentence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迭代器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1590" algn="l" rtl="0" eaLnBrk="0">
              <a:lnSpc>
                <a:spcPct val="100000"/>
              </a:lnSpc>
              <a:spcBef>
                <a:spcPts val="455"/>
              </a:spcBef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Step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sz="1500" kern="0" spc="-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，使用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vec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进行训练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7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1590" algn="l" rtl="0" eaLnBrk="0">
              <a:lnSpc>
                <a:spcPct val="100000"/>
              </a:lnSpc>
              <a:spcBef>
                <a:spcPts val="0"/>
              </a:spcBef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Step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sz="15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，计算两个单词的相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似度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58" name="picture 2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759700" y="1369695"/>
            <a:ext cx="3514725" cy="4810125"/>
          </a:xfrm>
          <a:prstGeom prst="rect">
            <a:avLst/>
          </a:prstGeom>
        </p:spPr>
      </p:pic>
      <p:sp>
        <p:nvSpPr>
          <p:cNvPr id="260" name="textbox 260"/>
          <p:cNvSpPr/>
          <p:nvPr/>
        </p:nvSpPr>
        <p:spPr>
          <a:xfrm>
            <a:off x="391649" y="419500"/>
            <a:ext cx="3351529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Word2Vec工具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2" name="path 26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box 264"/>
          <p:cNvSpPr/>
          <p:nvPr/>
        </p:nvSpPr>
        <p:spPr>
          <a:xfrm>
            <a:off x="549656" y="1181557"/>
            <a:ext cx="5828665" cy="56045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字词分割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，对整个文件内容进行字词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分割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7145" algn="l" rtl="0" eaLnBrk="0">
              <a:lnSpc>
                <a:spcPct val="100000"/>
              </a:lnSpc>
              <a:spcBef>
                <a:spcPts val="108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segment_lines(file_lis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t,segment_out_dir,stopwords=[]):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91770" algn="l" rtl="0" eaLnBrk="0">
              <a:lnSpc>
                <a:spcPct val="100000"/>
              </a:lnSpc>
              <a:spcBef>
                <a:spcPts val="91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i,file</a:t>
            </a:r>
            <a:r>
              <a:rPr sz="12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 enu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merate(file_list):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67665" indent="-38735" algn="l" rtl="0" eaLnBrk="0">
              <a:lnSpc>
                <a:spcPct val="156000"/>
              </a:lnSpc>
              <a:spcBef>
                <a:spcPts val="7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segment_out_name=os.path.join(segmen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t_out_dir,'segment_{}.txt'.format(i))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with open(file,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'rb')</a:t>
            </a:r>
            <a:r>
              <a:rPr sz="12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 f: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51815" algn="l" rtl="0" eaLnBrk="0">
              <a:lnSpc>
                <a:spcPct val="89000"/>
              </a:lnSpc>
              <a:spcBef>
                <a:spcPts val="1080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document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f.read()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51815" algn="l" rtl="0" eaLnBrk="0">
              <a:lnSpc>
                <a:spcPct val="100000"/>
              </a:lnSpc>
              <a:spcBef>
                <a:spcPts val="108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document_cut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-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jieba.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cut(document)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53085" algn="l" rtl="0" eaLnBrk="0">
              <a:lnSpc>
                <a:spcPct val="100000"/>
              </a:lnSpc>
              <a:spcBef>
                <a:spcPts val="92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sentence_segment=[]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48640" algn="l" rtl="0" eaLnBrk="0">
              <a:lnSpc>
                <a:spcPct val="100000"/>
              </a:lnSpc>
              <a:spcBef>
                <a:spcPts val="91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word in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document_cut: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32790" algn="l" rtl="0" eaLnBrk="0">
              <a:lnSpc>
                <a:spcPct val="100000"/>
              </a:lnSpc>
              <a:spcBef>
                <a:spcPts val="92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word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not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in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stopwords: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08050" algn="l" rtl="0" eaLnBrk="0">
              <a:lnSpc>
                <a:spcPct val="100000"/>
              </a:lnSpc>
              <a:spcBef>
                <a:spcPts val="92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sentence_segm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ent.append(word)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57530" algn="l" rtl="0" eaLnBrk="0">
              <a:lnSpc>
                <a:spcPct val="100000"/>
              </a:lnSpc>
              <a:spcBef>
                <a:spcPts val="91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result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'.jo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in(sentence_segment)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57530" algn="l" rtl="0" eaLnBrk="0">
              <a:lnSpc>
                <a:spcPct val="89000"/>
              </a:lnSpc>
              <a:spcBef>
                <a:spcPts val="92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result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ult.encode('utf-8')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46100" algn="l" rtl="0" eaLnBrk="0">
              <a:lnSpc>
                <a:spcPct val="100000"/>
              </a:lnSpc>
              <a:spcBef>
                <a:spcPts val="108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with open(segment_out_name,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'wb') as f2: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725170" algn="l" rtl="0" eaLnBrk="0">
              <a:lnSpc>
                <a:spcPct val="89000"/>
              </a:lnSpc>
              <a:spcBef>
                <a:spcPts val="91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f2.write(result)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00000"/>
              </a:lnSpc>
              <a:spcBef>
                <a:spcPts val="36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对source中的t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xt文件进行分词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，输出到segment目录中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970" algn="l" rtl="0" eaLnBrk="0">
              <a:lnSpc>
                <a:spcPct val="100000"/>
              </a:lnSpc>
              <a:spcBef>
                <a:spcPts val="91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file_list=files_processing.get_files_list('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./source', postfix='*.txt')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0000"/>
              </a:lnSpc>
            </a:pP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780" algn="l" rtl="0" eaLnBrk="0">
              <a:lnSpc>
                <a:spcPct val="100000"/>
              </a:lnSpc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segment_lines(file_lis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t, './segment')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66" name="picture 2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6831330" y="1245870"/>
            <a:ext cx="4819650" cy="5133975"/>
          </a:xfrm>
          <a:prstGeom prst="rect">
            <a:avLst/>
          </a:prstGeom>
        </p:spPr>
      </p:pic>
      <p:sp>
        <p:nvSpPr>
          <p:cNvPr id="268" name="textbox 268"/>
          <p:cNvSpPr/>
          <p:nvPr/>
        </p:nvSpPr>
        <p:spPr>
          <a:xfrm>
            <a:off x="391649" y="419500"/>
            <a:ext cx="3351529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Word2Vec工具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0" name="path 270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box 272"/>
          <p:cNvSpPr/>
          <p:nvPr/>
        </p:nvSpPr>
        <p:spPr>
          <a:xfrm>
            <a:off x="548741" y="1481785"/>
            <a:ext cx="6604000" cy="49796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89000"/>
              </a:lnSpc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将Word转换成Vec</a:t>
            </a:r>
            <a:r>
              <a:rPr sz="1200" kern="0" spc="-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，然后计算相似度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4605" algn="l" rtl="0" eaLnBrk="0">
              <a:lnSpc>
                <a:spcPct val="89000"/>
              </a:lnSpc>
              <a:spcBef>
                <a:spcPts val="107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gensim.models im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port word2vec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590" algn="l" rtl="0" eaLnBrk="0">
              <a:lnSpc>
                <a:spcPts val="2365"/>
              </a:lnSpc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multiprocessing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335" algn="l" rtl="0" eaLnBrk="0">
              <a:lnSpc>
                <a:spcPct val="89000"/>
              </a:lnSpc>
              <a:spcBef>
                <a:spcPts val="108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如果目录中有多个文件</a:t>
            </a:r>
            <a:r>
              <a:rPr sz="1200" kern="0" spc="-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，可以使用PathLineSentences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9050" algn="l" rtl="0" eaLnBrk="0">
              <a:lnSpc>
                <a:spcPts val="2350"/>
              </a:lnSpc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sentences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word2vec.PathLineSentences('./segment')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335" algn="l" rtl="0" eaLnBrk="0">
              <a:lnSpc>
                <a:spcPts val="2365"/>
              </a:lnSpc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设置模型参数</a:t>
            </a:r>
            <a:r>
              <a:rPr sz="1200" kern="0" spc="-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，进行训练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3495" algn="l" rtl="0" eaLnBrk="0">
              <a:lnSpc>
                <a:spcPct val="100000"/>
              </a:lnSpc>
              <a:spcBef>
                <a:spcPts val="108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model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word2vec.Word2Vec(sentences, size=100, window=3,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min_count=1)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3495" algn="l" rtl="0" eaLnBrk="0">
              <a:lnSpc>
                <a:spcPct val="100000"/>
              </a:lnSpc>
              <a:spcBef>
                <a:spcPts val="91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print(model.wv.similarity('孙悟空',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'猪八戒'))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3495" algn="l" rtl="0" eaLnBrk="0">
              <a:lnSpc>
                <a:spcPct val="100000"/>
              </a:lnSpc>
              <a:spcBef>
                <a:spcPts val="92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print(model.wv.similarity('孙悟空',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'孙行者'))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335" algn="l" rtl="0" eaLnBrk="0">
              <a:lnSpc>
                <a:spcPct val="89000"/>
              </a:lnSpc>
              <a:spcBef>
                <a:spcPts val="925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设置模型参数</a:t>
            </a:r>
            <a:r>
              <a:rPr sz="1200" kern="0" spc="-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，进行训练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3495" algn="l" rtl="0" eaLnBrk="0">
              <a:lnSpc>
                <a:spcPct val="89000"/>
              </a:lnSpc>
              <a:spcBef>
                <a:spcPts val="107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model2     =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word2vec.Word2Vec(sentences,     size=128,      window=5,     min_count=5,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ts val="2160"/>
              </a:lnSpc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workers=multiprocessing.c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pu_count())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335" algn="l" rtl="0" eaLnBrk="0">
              <a:lnSpc>
                <a:spcPct val="89000"/>
              </a:lnSpc>
              <a:spcBef>
                <a:spcPts val="108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保存模型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3495" algn="l" rtl="0" eaLnBrk="0">
              <a:lnSpc>
                <a:spcPct val="89000"/>
              </a:lnSpc>
              <a:spcBef>
                <a:spcPts val="108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model2.sa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ve('./models/word2Vec.model')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3495" algn="l" rtl="0" eaLnBrk="0">
              <a:lnSpc>
                <a:spcPct val="100000"/>
              </a:lnSpc>
              <a:spcBef>
                <a:spcPts val="107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print(model2.wv.similarity('孙悟空',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'猪八戒'))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3495" algn="l" rtl="0" eaLnBrk="0">
              <a:lnSpc>
                <a:spcPct val="100000"/>
              </a:lnSpc>
              <a:spcBef>
                <a:spcPts val="92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print(model2.wv.similarity('孙悟空',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'孙行者'))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0000"/>
              </a:lnSpc>
            </a:pP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495" algn="l" rtl="0" eaLnBrk="0">
              <a:lnSpc>
                <a:spcPct val="100000"/>
              </a:lnSpc>
              <a:spcBef>
                <a:spcPts val="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print(model2.wv.most_simila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r(positive=['孙悟空', '唐僧'],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negative=['孙行者']))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74" name="picture 2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6748144" y="2642869"/>
            <a:ext cx="5048250" cy="1571625"/>
          </a:xfrm>
          <a:prstGeom prst="rect">
            <a:avLst/>
          </a:prstGeom>
        </p:spPr>
      </p:pic>
      <p:sp>
        <p:nvSpPr>
          <p:cNvPr id="276" name="textbox 276"/>
          <p:cNvSpPr/>
          <p:nvPr/>
        </p:nvSpPr>
        <p:spPr>
          <a:xfrm>
            <a:off x="391649" y="419500"/>
            <a:ext cx="3351529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3800" kern="0" spc="-5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Word2Vec工具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8" name="path 27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box 280"/>
          <p:cNvSpPr/>
          <p:nvPr/>
        </p:nvSpPr>
        <p:spPr>
          <a:xfrm>
            <a:off x="415804" y="430167"/>
            <a:ext cx="11537315" cy="6005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00000"/>
              </a:lnSpc>
              <a:tabLst>
                <a:tab pos="11523980" algn="l"/>
              </a:tabLst>
            </a:pPr>
            <a:r>
              <a:rPr sz="3800" u="sng" kern="0" spc="-10" dirty="0">
                <a:solidFill>
                  <a:srgbClr val="C00000">
                    <a:alpha val="100000"/>
                  </a:srgbClr>
                </a:solidFill>
                <a:uFill>
                  <a:solidFill>
                    <a:srgbClr val="3F6EC3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Summary</a:t>
            </a:r>
            <a:r>
              <a:rPr sz="3800" u="sng" kern="0" spc="0" dirty="0">
                <a:solidFill>
                  <a:srgbClr val="C00000">
                    <a:alpha val="100000"/>
                  </a:srgbClr>
                </a:solidFill>
                <a:uFill>
                  <a:solidFill>
                    <a:srgbClr val="3F6EC3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33070" algn="l" rtl="0" eaLnBrk="0">
              <a:lnSpc>
                <a:spcPct val="100000"/>
              </a:lnSpc>
              <a:spcBef>
                <a:spcPts val="550"/>
              </a:spcBef>
            </a:pP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Thinking：得到了特征表达（item</a:t>
            </a:r>
            <a:r>
              <a:rPr sz="1800" kern="0" spc="17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representation</a:t>
            </a:r>
            <a:r>
              <a:rPr sz="1800" kern="0" spc="-12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1800" kern="0" spc="-27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12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有什么用？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31800" algn="l" rtl="0" eaLnBrk="0">
              <a:lnSpc>
                <a:spcPct val="89000"/>
              </a:lnSpc>
              <a:spcBef>
                <a:spcPts val="540"/>
              </a:spcBef>
            </a:pPr>
            <a:r>
              <a:rPr sz="1800" kern="0" spc="-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基于内容的推荐：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40690" algn="l" rtl="0" eaLnBrk="0">
              <a:lnSpc>
                <a:spcPct val="89000"/>
              </a:lnSpc>
              <a:spcBef>
                <a:spcPts val="540"/>
              </a:spcBef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将你看的item</a:t>
            </a:r>
            <a:r>
              <a:rPr sz="1800" kern="0" spc="-2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，相似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的item推荐给你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40690" algn="l" rtl="0" eaLnBrk="0">
              <a:lnSpc>
                <a:spcPct val="100000"/>
              </a:lnSpc>
              <a:spcBef>
                <a:spcPts val="550"/>
              </a:spcBef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通过物品表示It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</a:t>
            </a:r>
            <a:r>
              <a:rPr sz="1800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Representation</a:t>
            </a:r>
            <a:r>
              <a:rPr sz="1800" kern="0" spc="2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=&gt; 抽取特征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33070" algn="l" rtl="0" eaLnBrk="0">
              <a:lnSpc>
                <a:spcPct val="89000"/>
              </a:lnSpc>
              <a:spcBef>
                <a:spcPts val="540"/>
              </a:spcBef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TF-IDF</a:t>
            </a:r>
            <a:r>
              <a:rPr sz="1800" kern="0" spc="2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=&gt; 返回给某个文本的“关键词-TFIDF值”的词数对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33070" algn="l" rtl="0" eaLnBrk="0">
              <a:lnSpc>
                <a:spcPct val="100000"/>
              </a:lnSpc>
              <a:spcBef>
                <a:spcPts val="540"/>
              </a:spcBef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TF-IDF可以帮我们抽取文本的重要特征</a:t>
            </a:r>
            <a:r>
              <a:rPr sz="1800" kern="0" spc="-2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，做成item embedding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33070" algn="l" rtl="0" eaLnBrk="0">
              <a:lnSpc>
                <a:spcPct val="100000"/>
              </a:lnSpc>
              <a:spcBef>
                <a:spcPts val="540"/>
              </a:spcBef>
            </a:pP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Thinking：如何使用事物的特征表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达</a:t>
            </a:r>
            <a:r>
              <a:rPr sz="1800" kern="0" spc="-25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，进行相似推荐？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40690" algn="l" rtl="0" eaLnBrk="0">
              <a:lnSpc>
                <a:spcPct val="89000"/>
              </a:lnSpc>
              <a:spcBef>
                <a:spcPts val="545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计算item之间的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相似度矩阵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4000"/>
              </a:lnSpc>
            </a:pPr>
            <a:endParaRPr sz="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40690" algn="l" rtl="0" eaLnBrk="0">
              <a:lnSpc>
                <a:spcPct val="100000"/>
              </a:lnSpc>
              <a:spcBef>
                <a:spcPts val="5"/>
              </a:spcBef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对于指定的i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tem</a:t>
            </a:r>
            <a:r>
              <a:rPr sz="1800" kern="0" spc="-2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，选择相似度最大的Top-K个进行输出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22"/>
          <p:cNvSpPr/>
          <p:nvPr/>
        </p:nvSpPr>
        <p:spPr>
          <a:xfrm>
            <a:off x="263778" y="332740"/>
            <a:ext cx="11548871" cy="6217919"/>
          </a:xfrm>
          <a:prstGeom prst="rect">
            <a:avLst/>
          </a:prstGeom>
          <a:solidFill>
            <a:srgbClr val="000000">
              <a:alpha val="1215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" name="textbox 24"/>
          <p:cNvSpPr/>
          <p:nvPr/>
        </p:nvSpPr>
        <p:spPr>
          <a:xfrm>
            <a:off x="4422800" y="3094405"/>
            <a:ext cx="4616450" cy="6750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4800" kern="0" spc="-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什么是</a:t>
            </a:r>
            <a:r>
              <a:rPr sz="4800" kern="0" spc="-10" dirty="0">
                <a:solidFill>
                  <a:srgbClr val="C00000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Embedding</a:t>
            </a:r>
            <a:endParaRPr sz="4800" dirty="0"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26" name="path 26"/>
          <p:cNvSpPr/>
          <p:nvPr/>
        </p:nvSpPr>
        <p:spPr>
          <a:xfrm>
            <a:off x="4046346" y="2057400"/>
            <a:ext cx="19050" cy="2743200"/>
          </a:xfrm>
          <a:custGeom>
            <a:avLst/>
            <a:gdLst/>
            <a:ahLst/>
            <a:cxnLst/>
            <a:rect l="0" t="0" r="0" b="0"/>
            <a:pathLst>
              <a:path w="30" h="4320">
                <a:moveTo>
                  <a:pt x="15" y="0"/>
                </a:moveTo>
                <a:lnTo>
                  <a:pt x="15" y="4320"/>
                </a:lnTo>
              </a:path>
            </a:pathLst>
          </a:custGeom>
          <a:noFill/>
          <a:ln w="19050" cap="flat">
            <a:solidFill>
              <a:srgbClr val="262626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picture 2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485129" y="1917065"/>
            <a:ext cx="6610350" cy="3171824"/>
          </a:xfrm>
          <a:prstGeom prst="rect">
            <a:avLst/>
          </a:prstGeom>
        </p:spPr>
      </p:pic>
      <p:sp>
        <p:nvSpPr>
          <p:cNvPr id="284" name="textbox 284"/>
          <p:cNvSpPr/>
          <p:nvPr/>
        </p:nvSpPr>
        <p:spPr>
          <a:xfrm>
            <a:off x="844016" y="1828596"/>
            <a:ext cx="4542790" cy="35280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2860" algn="l" rtl="0" eaLnBrk="0">
              <a:lnSpc>
                <a:spcPct val="100000"/>
              </a:lnSpc>
            </a:pPr>
            <a:r>
              <a:rPr sz="1800" kern="0" spc="-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Embedding的理解：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1775" indent="-219075" algn="l" rtl="0" eaLnBrk="0">
              <a:lnSpc>
                <a:spcPct val="124000"/>
              </a:lnSpc>
              <a:spcBef>
                <a:spcPts val="540"/>
              </a:spcBef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800" kern="0" spc="2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Embedding指某个对象 X 被嵌入到另外一</a:t>
            </a:r>
            <a:r>
              <a:rPr sz="18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个对象Y中，</a:t>
            </a:r>
            <a:r>
              <a:rPr sz="1800" kern="0" spc="-3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映射 f :</a:t>
            </a:r>
            <a:r>
              <a:rPr sz="18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sz="18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 Y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  <a:spcBef>
                <a:spcPts val="550"/>
              </a:spcBef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一种降维方式</a:t>
            </a:r>
            <a:r>
              <a:rPr sz="1800" kern="0" spc="-2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，转换为维度相同的向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量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3000"/>
              </a:lnSpc>
            </a:pPr>
            <a:endParaRPr sz="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0505" indent="-217805" algn="l" rtl="0" eaLnBrk="0">
              <a:lnSpc>
                <a:spcPct val="134000"/>
              </a:lnSpc>
              <a:spcBef>
                <a:spcPts val="0"/>
              </a:spcBef>
            </a:pP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矩阵分解中的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矩阵</a:t>
            </a:r>
            <a:r>
              <a:rPr sz="1800" kern="0" spc="-2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，第i行可以看成是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第i个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user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r>
              <a:rPr sz="1800" kern="0" spc="-2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sz="1800" kern="0" spc="-2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Item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矩阵中的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 j</a:t>
            </a:r>
            <a:r>
              <a:rPr sz="1800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</a:t>
            </a:r>
            <a:r>
              <a:rPr sz="1800" kern="0" spc="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</a:t>
            </a:r>
            <a:r>
              <a:rPr sz="1800" kern="0" spc="2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</a:t>
            </a:r>
            <a:r>
              <a:rPr sz="1800" kern="0" spc="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看</a:t>
            </a:r>
            <a:r>
              <a:rPr sz="1800" kern="0" spc="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</a:t>
            </a:r>
            <a:r>
              <a:rPr sz="1800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sz="1800" kern="0" spc="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sz="1800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 j</a:t>
            </a:r>
            <a:r>
              <a:rPr sz="1800" kern="0" spc="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r>
              <a:rPr sz="1800" kern="0" spc="3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Item</a:t>
            </a:r>
            <a:r>
              <a:rPr sz="1800" kern="0" spc="2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6" name="textbox 286"/>
          <p:cNvSpPr/>
          <p:nvPr/>
        </p:nvSpPr>
        <p:spPr>
          <a:xfrm>
            <a:off x="415804" y="430167"/>
            <a:ext cx="11537315" cy="6165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00000"/>
              </a:lnSpc>
              <a:tabLst>
                <a:tab pos="11523980" algn="l"/>
              </a:tabLst>
            </a:pPr>
            <a:r>
              <a:rPr sz="3800" u="sng" kern="0" spc="-10" dirty="0">
                <a:solidFill>
                  <a:srgbClr val="C00000">
                    <a:alpha val="100000"/>
                  </a:srgbClr>
                </a:solidFill>
                <a:uFill>
                  <a:solidFill>
                    <a:srgbClr val="3F6EC3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Summary</a:t>
            </a:r>
            <a:r>
              <a:rPr sz="3800" u="sng" kern="0" spc="0" dirty="0">
                <a:solidFill>
                  <a:srgbClr val="C00000">
                    <a:alpha val="100000"/>
                  </a:srgbClr>
                </a:solidFill>
                <a:uFill>
                  <a:solidFill>
                    <a:srgbClr val="3F6EC3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box 288"/>
          <p:cNvSpPr/>
          <p:nvPr/>
        </p:nvSpPr>
        <p:spPr>
          <a:xfrm>
            <a:off x="415804" y="430167"/>
            <a:ext cx="11537315" cy="48990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00000"/>
              </a:lnSpc>
              <a:tabLst>
                <a:tab pos="11523980" algn="l"/>
              </a:tabLst>
            </a:pPr>
            <a:r>
              <a:rPr sz="3800" u="sng" kern="0" spc="-10" dirty="0">
                <a:solidFill>
                  <a:srgbClr val="C00000">
                    <a:alpha val="100000"/>
                  </a:srgbClr>
                </a:solidFill>
                <a:uFill>
                  <a:solidFill>
                    <a:srgbClr val="3F6EC3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Summary</a:t>
            </a:r>
            <a:r>
              <a:rPr sz="3800" u="sng" kern="0" spc="0" dirty="0">
                <a:solidFill>
                  <a:srgbClr val="C00000">
                    <a:alpha val="100000"/>
                  </a:srgbClr>
                </a:solidFill>
                <a:uFill>
                  <a:solidFill>
                    <a:srgbClr val="3F6EC3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31165" algn="l" rtl="0" eaLnBrk="0">
              <a:lnSpc>
                <a:spcPct val="89000"/>
              </a:lnSpc>
              <a:spcBef>
                <a:spcPts val="550"/>
              </a:spcBef>
            </a:pPr>
            <a:r>
              <a:rPr sz="1800" kern="0" spc="-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Word2Vec工具的使</a:t>
            </a:r>
            <a:r>
              <a:rPr sz="1800" kern="0" spc="-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用：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40690" algn="l" rtl="0" eaLnBrk="0">
              <a:lnSpc>
                <a:spcPct val="100000"/>
              </a:lnSpc>
              <a:spcBef>
                <a:spcPts val="550"/>
              </a:spcBef>
            </a:pP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</a:t>
            </a:r>
            <a:r>
              <a:rPr sz="1800" kern="0" spc="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Embedding就是将Word嵌入到一个数学空间里</a:t>
            </a:r>
            <a:r>
              <a:rPr sz="1800" kern="0" spc="-2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，Word2vec</a:t>
            </a:r>
            <a:r>
              <a:rPr sz="1800" kern="0" spc="-2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，就是词嵌入的一种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40690" algn="l" rtl="0" eaLnBrk="0">
              <a:lnSpc>
                <a:spcPct val="100000"/>
              </a:lnSpc>
              <a:spcBef>
                <a:spcPts val="540"/>
              </a:spcBef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可以将sentence中的word转换为固定大小的向量表达（Vector</a:t>
            </a:r>
            <a:r>
              <a:rPr sz="1800" kern="0" spc="2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Respresentat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ions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），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40690" algn="l" rtl="0" eaLnBrk="0">
              <a:lnSpc>
                <a:spcPct val="89000"/>
              </a:lnSpc>
              <a:spcBef>
                <a:spcPts val="540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其中意义相近的词将被映射到向量空间中相近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的位置。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40690" algn="l" rtl="0" eaLnBrk="0">
              <a:lnSpc>
                <a:spcPct val="89000"/>
              </a:lnSpc>
              <a:spcBef>
                <a:spcPts val="550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将待解决的问题转换成为单词word和文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章doc的对应关系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31800" algn="l" rtl="0" eaLnBrk="0">
              <a:lnSpc>
                <a:spcPct val="89000"/>
              </a:lnSpc>
              <a:spcBef>
                <a:spcPts val="540"/>
              </a:spcBef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大V推荐中</a:t>
            </a:r>
            <a:r>
              <a:rPr sz="1800" kern="0" spc="-2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，大V</a:t>
            </a:r>
            <a:r>
              <a:rPr sz="1800" kern="0" spc="2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=&gt; 单词</a:t>
            </a:r>
            <a:r>
              <a:rPr sz="1800" kern="0" spc="-2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，将每一个用户关注大V的顺序</a:t>
            </a:r>
            <a:r>
              <a:rPr sz="1800" kern="0" spc="2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 文章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4000"/>
              </a:lnSpc>
            </a:pPr>
            <a:endParaRPr sz="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33705" algn="l" rtl="0" eaLnBrk="0">
              <a:lnSpc>
                <a:spcPct val="89000"/>
              </a:lnSpc>
              <a:spcBef>
                <a:spcPts val="5"/>
              </a:spcBef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商品推荐中</a:t>
            </a:r>
            <a:r>
              <a:rPr sz="1800" kern="0" spc="-2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，商品</a:t>
            </a:r>
            <a:r>
              <a:rPr sz="1800" kern="0" spc="2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=&gt; 单词</a:t>
            </a:r>
            <a:r>
              <a:rPr sz="1800" kern="0" spc="-2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，用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户对商品的行为顺序</a:t>
            </a:r>
            <a:r>
              <a:rPr sz="1800" kern="0" spc="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=&gt; 文章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rect 290"/>
          <p:cNvSpPr/>
          <p:nvPr/>
        </p:nvSpPr>
        <p:spPr>
          <a:xfrm>
            <a:off x="321563" y="320040"/>
            <a:ext cx="11548871" cy="6217919"/>
          </a:xfrm>
          <a:prstGeom prst="rect">
            <a:avLst/>
          </a:prstGeom>
          <a:solidFill>
            <a:srgbClr val="000000">
              <a:alpha val="1215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92" name="textbox 292"/>
          <p:cNvSpPr/>
          <p:nvPr/>
        </p:nvSpPr>
        <p:spPr>
          <a:xfrm>
            <a:off x="4466691" y="3094405"/>
            <a:ext cx="3021329" cy="6750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2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4800" kern="0" spc="-7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向量数据库</a:t>
            </a:r>
            <a:endParaRPr sz="4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4" name="path 294"/>
          <p:cNvSpPr/>
          <p:nvPr/>
        </p:nvSpPr>
        <p:spPr>
          <a:xfrm>
            <a:off x="4046346" y="2057400"/>
            <a:ext cx="19050" cy="2743200"/>
          </a:xfrm>
          <a:custGeom>
            <a:avLst/>
            <a:gdLst/>
            <a:ahLst/>
            <a:cxnLst/>
            <a:rect l="0" t="0" r="0" b="0"/>
            <a:pathLst>
              <a:path w="30" h="4320">
                <a:moveTo>
                  <a:pt x="15" y="0"/>
                </a:moveTo>
                <a:lnTo>
                  <a:pt x="15" y="4320"/>
                </a:lnTo>
              </a:path>
            </a:pathLst>
          </a:custGeom>
          <a:noFill/>
          <a:ln w="19050" cap="flat">
            <a:solidFill>
              <a:srgbClr val="262626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box 296"/>
          <p:cNvSpPr/>
          <p:nvPr/>
        </p:nvSpPr>
        <p:spPr>
          <a:xfrm>
            <a:off x="757301" y="1589252"/>
            <a:ext cx="5495290" cy="38303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2000"/>
              </a:lnSpc>
            </a:pPr>
            <a:r>
              <a:rPr sz="1800" kern="0" spc="-5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Thinking</a:t>
            </a:r>
            <a:r>
              <a:rPr sz="1800" kern="0" spc="-5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：什么是向量数据库？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4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495" algn="l" rtl="0" eaLnBrk="0">
              <a:lnSpc>
                <a:spcPct val="83000"/>
              </a:lnSpc>
              <a:spcBef>
                <a:spcPts val="545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一种专门用于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存储和检索高维向量数据的数据库。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它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9050" indent="-1270" algn="l" rtl="0" eaLnBrk="0">
              <a:lnSpc>
                <a:spcPct val="153000"/>
              </a:lnSpc>
              <a:spcBef>
                <a:spcPts val="60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将数据（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如文本、图像、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音频等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）通过嵌入模型转换  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为向量形式，并通过高效的索引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和搜索算法实现快速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1800" kern="0" spc="-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检索。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3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3180" algn="l" rtl="0" eaLnBrk="0">
              <a:lnSpc>
                <a:spcPct val="83000"/>
              </a:lnSpc>
              <a:spcBef>
                <a:spcPts val="550"/>
              </a:spcBef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向量数据库的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核心作用是实现相似性搜索，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即通过计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0320" indent="635" algn="l" rtl="0" eaLnBrk="0">
              <a:lnSpc>
                <a:spcPct val="153000"/>
              </a:lnSpc>
              <a:spcBef>
                <a:spcPts val="50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算向量之间的距离（如欧几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里得距离、余弦相似度等）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来找到与目标向量最相似的其他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向量。它特别适合处  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理非结构化数据，支持语义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搜索、内容推荐等场景。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98" name="textbox 298"/>
          <p:cNvSpPr/>
          <p:nvPr/>
        </p:nvSpPr>
        <p:spPr>
          <a:xfrm>
            <a:off x="6543877" y="1529181"/>
            <a:ext cx="5459729" cy="30086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2000"/>
              </a:lnSpc>
            </a:pP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Thinking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：如何存储和</a:t>
            </a:r>
            <a:r>
              <a:rPr sz="1800" kern="0" spc="-5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检索嵌入向量？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4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050" algn="l" rtl="0" eaLnBrk="0">
              <a:lnSpc>
                <a:spcPct val="83000"/>
              </a:lnSpc>
              <a:spcBef>
                <a:spcPts val="545"/>
              </a:spcBef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存储：</a:t>
            </a:r>
            <a:r>
              <a:rPr sz="1800" kern="0" spc="-5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向量数据库将嵌入向量</a:t>
            </a:r>
            <a:r>
              <a:rPr sz="1800" kern="0" spc="-6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存储为高维空间中的点，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1590" indent="3175" algn="l" rtl="0" eaLnBrk="0">
              <a:lnSpc>
                <a:spcPct val="155000"/>
              </a:lnSpc>
              <a:spcBef>
                <a:spcPts val="35"/>
              </a:spcBef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并为每个向量分配唯一标识符（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ID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），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同时支持存储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1800" kern="0" spc="-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元数据。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3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685" algn="l" rtl="0" eaLnBrk="0">
              <a:lnSpc>
                <a:spcPct val="83000"/>
              </a:lnSpc>
              <a:spcBef>
                <a:spcPts val="540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检索：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通过近似最近邻（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ANN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）算法（如</a:t>
            </a:r>
            <a:r>
              <a:rPr sz="1800" kern="0" spc="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Q</a:t>
            </a:r>
            <a:r>
              <a:rPr sz="1800" kern="0" spc="-1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等）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对向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0320" indent="-635" algn="l" rtl="0" eaLnBrk="0">
              <a:lnSpc>
                <a:spcPct val="155000"/>
              </a:lnSpc>
              <a:spcBef>
                <a:spcPts val="35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量进行索引和快速搜索。比如，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FAISS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ilvus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等数据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库通过高效的索引结构加速</a:t>
            </a: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检索。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0" name="textbox 300"/>
          <p:cNvSpPr/>
          <p:nvPr/>
        </p:nvSpPr>
        <p:spPr>
          <a:xfrm>
            <a:off x="453487" y="404414"/>
            <a:ext cx="2373629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7000"/>
              </a:lnSpc>
            </a:pPr>
            <a:r>
              <a:rPr sz="3800" kern="0" spc="-110" dirty="0">
                <a:solidFill>
                  <a:srgbClr val="C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向量数据库</a:t>
            </a:r>
            <a:endParaRPr sz="3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2" name="path 30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box 304"/>
          <p:cNvSpPr/>
          <p:nvPr/>
        </p:nvSpPr>
        <p:spPr>
          <a:xfrm>
            <a:off x="6550278" y="1554098"/>
            <a:ext cx="5275579" cy="33426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145" algn="l" rtl="0" eaLnBrk="0">
              <a:lnSpc>
                <a:spcPct val="83000"/>
              </a:lnSpc>
            </a:pP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2.</a:t>
            </a:r>
            <a:r>
              <a:rPr sz="1800" kern="0" spc="17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Milvus</a:t>
            </a:r>
            <a:endParaRPr sz="1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l" rtl="0" eaLnBrk="0">
              <a:lnSpc>
                <a:spcPct val="14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87000"/>
              </a:lnSpc>
              <a:spcBef>
                <a:spcPts val="545"/>
              </a:spcBef>
            </a:pP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特点：开源，支持分布式架构和动态数据更新。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5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7000"/>
              </a:lnSpc>
              <a:spcBef>
                <a:spcPts val="545"/>
              </a:spcBef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优势：具备强大的扩展性和灵活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的数据管理功能。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6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875" algn="l" rtl="0" eaLnBrk="0">
              <a:lnSpc>
                <a:spcPct val="83000"/>
              </a:lnSpc>
              <a:spcBef>
                <a:spcPts val="550"/>
              </a:spcBef>
            </a:pP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3.</a:t>
            </a:r>
            <a:r>
              <a:rPr sz="1800" kern="0" spc="16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800" kern="0" spc="-3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Pinecone</a:t>
            </a:r>
            <a:endParaRPr sz="1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l" rtl="0" eaLnBrk="0">
              <a:lnSpc>
                <a:spcPct val="14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83000"/>
              </a:lnSpc>
              <a:spcBef>
                <a:spcPts val="545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特点：托管的云原生向量数据库，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支持高性能的向量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2700" algn="l" rtl="0" eaLnBrk="0">
              <a:lnSpc>
                <a:spcPts val="3240"/>
              </a:lnSpc>
            </a:pPr>
            <a:r>
              <a:rPr sz="1600" kern="0" spc="-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搜索。</a:t>
            </a:r>
            <a:endParaRPr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5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4000"/>
              </a:lnSpc>
            </a:pPr>
            <a:endParaRPr sz="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7000"/>
              </a:lnSpc>
              <a:spcBef>
                <a:spcPts val="5"/>
              </a:spcBef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优势：完全托管，易于部署，适合大规模生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产环境。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6" name="textbox 306"/>
          <p:cNvSpPr/>
          <p:nvPr/>
        </p:nvSpPr>
        <p:spPr>
          <a:xfrm>
            <a:off x="507974" y="1614170"/>
            <a:ext cx="5471159" cy="226631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495" algn="l" rtl="0" eaLnBrk="0">
              <a:lnSpc>
                <a:spcPct val="83000"/>
              </a:lnSpc>
            </a:pPr>
            <a:r>
              <a:rPr sz="1800" kern="0" spc="-5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1.</a:t>
            </a:r>
            <a:r>
              <a:rPr sz="1800" kern="0" spc="18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800" kern="0" spc="-5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FAISS</a:t>
            </a:r>
            <a:endParaRPr sz="1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l" rtl="0" eaLnBrk="0">
              <a:lnSpc>
                <a:spcPct val="14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83000"/>
              </a:lnSpc>
              <a:spcBef>
                <a:spcPts val="545"/>
              </a:spcBef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特点：由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Facebook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开发，专注于高性能的相似性搜索，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3335" algn="l" rtl="0" eaLnBrk="0">
              <a:lnSpc>
                <a:spcPts val="3240"/>
              </a:lnSpc>
            </a:pPr>
            <a:r>
              <a:rPr sz="1800" kern="0" spc="-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适合大规模静态数据集。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5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7000"/>
              </a:lnSpc>
              <a:spcBef>
                <a:spcPts val="550"/>
              </a:spcBef>
            </a:pP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优势：检索速度快，</a:t>
            </a:r>
            <a:r>
              <a:rPr sz="1800" kern="0" spc="-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支持多种索引类型。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5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3000"/>
              </a:lnSpc>
            </a:pPr>
            <a:endParaRPr sz="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875" algn="l" rtl="0" eaLnBrk="0">
              <a:lnSpc>
                <a:spcPct val="87000"/>
              </a:lnSpc>
              <a:spcBef>
                <a:spcPts val="5"/>
              </a:spcBef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局限性：主要用于静态数据，更新和删除操作较复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杂。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8" name="textbox 308"/>
          <p:cNvSpPr/>
          <p:nvPr/>
        </p:nvSpPr>
        <p:spPr>
          <a:xfrm>
            <a:off x="415804" y="404414"/>
            <a:ext cx="3862070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7000"/>
              </a:lnSpc>
            </a:pP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常见的向量数据库</a:t>
            </a:r>
            <a:endParaRPr sz="3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0" name="path 310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box 312"/>
          <p:cNvSpPr/>
          <p:nvPr/>
        </p:nvSpPr>
        <p:spPr>
          <a:xfrm>
            <a:off x="507060" y="1589252"/>
            <a:ext cx="5471795" cy="33578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765" algn="l" rtl="0" eaLnBrk="0">
              <a:lnSpc>
                <a:spcPct val="92000"/>
              </a:lnSpc>
            </a:pP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1.</a:t>
            </a:r>
            <a:r>
              <a:rPr sz="1800" kern="0" spc="8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数据类型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4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7000"/>
              </a:lnSpc>
              <a:spcBef>
                <a:spcPts val="545"/>
              </a:spcBef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传统数据库：存储结构化数据（如表格、行、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列）。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5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7465" algn="l" rtl="0" eaLnBrk="0">
              <a:lnSpc>
                <a:spcPct val="87000"/>
              </a:lnSpc>
              <a:spcBef>
                <a:spcPts val="545"/>
              </a:spcBef>
            </a:pP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向量数据库：存储高维向量数据，适合非结构化数据。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5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8415" algn="l" rtl="0" eaLnBrk="0">
              <a:lnSpc>
                <a:spcPct val="92000"/>
              </a:lnSpc>
              <a:spcBef>
                <a:spcPts val="545"/>
              </a:spcBef>
            </a:pP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2.</a:t>
            </a:r>
            <a:r>
              <a:rPr sz="1800" kern="0" spc="14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800" kern="0" spc="-4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查询方式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4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2000"/>
              </a:lnSpc>
              <a:spcBef>
                <a:spcPts val="545"/>
              </a:spcBef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传统数据库：依赖精确匹配（如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=</a:t>
            </a:r>
            <a:r>
              <a:rPr sz="1800" kern="0" spc="-2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&lt;</a:t>
            </a:r>
            <a:r>
              <a:rPr sz="1800" kern="0" spc="-2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&gt;</a:t>
            </a: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4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7465" algn="l" rtl="0" eaLnBrk="0">
              <a:lnSpc>
                <a:spcPct val="83000"/>
              </a:lnSpc>
              <a:spcBef>
                <a:spcPts val="545"/>
              </a:spcBef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向量数据库：基于相似度或距离度量（如欧几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里得距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7780" algn="l" rtl="0" eaLnBrk="0">
              <a:lnSpc>
                <a:spcPts val="3240"/>
              </a:lnSpc>
            </a:pPr>
            <a:r>
              <a:rPr sz="1800" kern="0" spc="-1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离、余弦相似度）。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4" name="textbox 314"/>
          <p:cNvSpPr/>
          <p:nvPr/>
        </p:nvSpPr>
        <p:spPr>
          <a:xfrm>
            <a:off x="6549363" y="1529181"/>
            <a:ext cx="5276215" cy="17424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510" algn="l" rtl="0" eaLnBrk="0">
              <a:lnSpc>
                <a:spcPct val="92000"/>
              </a:lnSpc>
            </a:pP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3. </a:t>
            </a:r>
            <a:r>
              <a:rPr sz="1800" kern="0" spc="-20" dirty="0">
                <a:solidFill>
                  <a:srgbClr val="FF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应用场景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4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7000"/>
              </a:lnSpc>
              <a:spcBef>
                <a:spcPts val="545"/>
              </a:spcBef>
            </a:pPr>
            <a:r>
              <a:rPr sz="1800" kern="0" spc="-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传统数据库：适合事</a:t>
            </a:r>
            <a:r>
              <a:rPr sz="1800" kern="0" spc="-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务记录和结构化信息管理。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5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7465" algn="l" rtl="0" eaLnBrk="0">
              <a:lnSpc>
                <a:spcPct val="83000"/>
              </a:lnSpc>
              <a:spcBef>
                <a:spcPts val="545"/>
              </a:spcBef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向量数据库：适合语义搜索、内容推荐等需要</a:t>
            </a:r>
            <a:r>
              <a:rPr sz="18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相似性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3970" algn="l" rtl="0" eaLnBrk="0">
              <a:lnSpc>
                <a:spcPts val="3240"/>
              </a:lnSpc>
            </a:pPr>
            <a:r>
              <a:rPr sz="1700" kern="0" spc="-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计算的场景。</a:t>
            </a:r>
            <a:endParaRPr sz="17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6" name="textbox 316"/>
          <p:cNvSpPr/>
          <p:nvPr/>
        </p:nvSpPr>
        <p:spPr>
          <a:xfrm>
            <a:off x="453487" y="404414"/>
            <a:ext cx="6723380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7000"/>
              </a:lnSpc>
            </a:pPr>
            <a:r>
              <a:rPr sz="3800" kern="0" spc="-40" dirty="0">
                <a:solidFill>
                  <a:srgbClr val="C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向量数据库与传统数据库的对比</a:t>
            </a:r>
            <a:endParaRPr sz="3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8" name="path 31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picture 3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005" y="6732"/>
            <a:ext cx="12176329" cy="6851267"/>
          </a:xfrm>
          <a:prstGeom prst="rect">
            <a:avLst/>
          </a:prstGeom>
        </p:spPr>
      </p:pic>
      <p:sp>
        <p:nvSpPr>
          <p:cNvPr id="322" name="textbox 322"/>
          <p:cNvSpPr/>
          <p:nvPr/>
        </p:nvSpPr>
        <p:spPr>
          <a:xfrm>
            <a:off x="1895043" y="728834"/>
            <a:ext cx="6988175" cy="320611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45055" algn="l" rtl="0" eaLnBrk="0">
              <a:lnSpc>
                <a:spcPct val="89000"/>
              </a:lnSpc>
            </a:pPr>
            <a:r>
              <a:rPr sz="5100" kern="0" spc="-20" dirty="0">
                <a:solidFill>
                  <a:srgbClr val="FF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讨论与呈现</a:t>
            </a:r>
            <a:endParaRPr sz="5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  <a:spcBef>
                <a:spcPts val="545"/>
              </a:spcBef>
            </a:pPr>
            <a:r>
              <a:rPr sz="18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结合你的业务场景，你认为事物的特征提取重要么？有什么应用</a:t>
            </a:r>
            <a:r>
              <a:rPr sz="18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场景？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4605" algn="l" rtl="0" eaLnBrk="0">
              <a:lnSpc>
                <a:spcPts val="3240"/>
              </a:lnSpc>
            </a:pP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非结构化数据的理解，</a:t>
            </a:r>
            <a:r>
              <a:rPr sz="1800" kern="0" spc="-4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pdf, word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89000"/>
              </a:lnSpc>
              <a:spcBef>
                <a:spcPts val="1320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结构化数据的理解，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exc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el</a:t>
            </a:r>
            <a:r>
              <a:rPr sz="18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，数据表等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2000"/>
              </a:lnSpc>
            </a:pPr>
            <a:endParaRPr sz="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  <a:spcBef>
                <a:spcPts val="5"/>
              </a:spcBef>
            </a:pPr>
            <a:r>
              <a:rPr sz="1800" kern="0" spc="-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如何对这些特征进行理解？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24" name="picture 3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887966" y="718820"/>
            <a:ext cx="812800" cy="812800"/>
          </a:xfrm>
          <a:prstGeom prst="rect">
            <a:avLst/>
          </a:prstGeom>
        </p:spPr>
      </p:pic>
      <p:sp>
        <p:nvSpPr>
          <p:cNvPr id="326" name="textbox 326"/>
          <p:cNvSpPr/>
          <p:nvPr/>
        </p:nvSpPr>
        <p:spPr>
          <a:xfrm>
            <a:off x="11987276" y="6512153"/>
            <a:ext cx="173354" cy="1778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3000"/>
              </a:lnSpc>
            </a:pPr>
            <a:r>
              <a:rPr sz="1200" kern="0" spc="-30" dirty="0">
                <a:solidFill>
                  <a:srgbClr val="888888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36</a:t>
            </a:r>
            <a:endParaRPr sz="12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box 328"/>
          <p:cNvSpPr/>
          <p:nvPr/>
        </p:nvSpPr>
        <p:spPr>
          <a:xfrm>
            <a:off x="727087" y="1770519"/>
            <a:ext cx="10425430" cy="20802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2000"/>
              </a:lnSpc>
            </a:pPr>
            <a:r>
              <a:rPr sz="21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Thinking1</a:t>
            </a:r>
            <a:r>
              <a:rPr sz="2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：假设一个小说网站，有</a:t>
            </a:r>
            <a:r>
              <a:rPr sz="21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</a:t>
            </a:r>
            <a:r>
              <a:rPr sz="2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部小说，每部小说都有摘要描述。如何针</a:t>
            </a:r>
            <a:r>
              <a:rPr sz="2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对该网站制</a:t>
            </a:r>
            <a:endParaRPr sz="21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9685" indent="6985" algn="l" rtl="0" eaLnBrk="0">
              <a:lnSpc>
                <a:spcPct val="171000"/>
              </a:lnSpc>
              <a:spcBef>
                <a:spcPts val="15"/>
              </a:spcBef>
            </a:pPr>
            <a:r>
              <a:rPr sz="2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定基于内容的推荐系统，即用户看了某部小说后，推荐其</a:t>
            </a:r>
            <a:r>
              <a:rPr sz="2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他相关的小说。原理和步骤是怎 </a:t>
            </a:r>
            <a:r>
              <a:rPr sz="21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样的</a:t>
            </a:r>
            <a:endParaRPr sz="21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8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5000"/>
              </a:lnSpc>
            </a:pPr>
            <a:endParaRPr sz="5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2000"/>
              </a:lnSpc>
              <a:spcBef>
                <a:spcPts val="0"/>
              </a:spcBef>
            </a:pPr>
            <a:r>
              <a:rPr sz="21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Thinking2</a:t>
            </a:r>
            <a:r>
              <a:rPr sz="2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1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Word2Vec</a:t>
            </a:r>
            <a:r>
              <a:rPr sz="21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21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应用场景有哪些</a:t>
            </a:r>
            <a:endParaRPr sz="21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30" name="textbox 330"/>
          <p:cNvSpPr/>
          <p:nvPr/>
        </p:nvSpPr>
        <p:spPr>
          <a:xfrm>
            <a:off x="389233" y="446405"/>
            <a:ext cx="3235325" cy="5086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3000"/>
              </a:lnSpc>
            </a:pP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Thinking&amp;Action</a:t>
            </a:r>
            <a:endParaRPr sz="3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32" name="path 33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box 334"/>
          <p:cNvSpPr/>
          <p:nvPr/>
        </p:nvSpPr>
        <p:spPr>
          <a:xfrm>
            <a:off x="729961" y="1779858"/>
            <a:ext cx="10221594" cy="16014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7000"/>
              </a:lnSpc>
            </a:pPr>
            <a:r>
              <a:rPr sz="21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Action</a:t>
            </a:r>
            <a:r>
              <a:rPr sz="2100" kern="0" spc="1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2100" kern="0" spc="1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：使用</a:t>
            </a:r>
            <a:r>
              <a:rPr sz="21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Gensim</a:t>
            </a:r>
            <a:r>
              <a:rPr sz="2100" kern="0" spc="1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</a:t>
            </a:r>
            <a:r>
              <a:rPr sz="21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Word</a:t>
            </a:r>
            <a:r>
              <a:rPr sz="2100" kern="0" spc="1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</a:t>
            </a:r>
            <a:r>
              <a:rPr sz="21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Vec</a:t>
            </a:r>
            <a:r>
              <a:rPr sz="2100" kern="0" spc="1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对三国演义进行</a:t>
            </a:r>
            <a:r>
              <a:rPr sz="21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Word</a:t>
            </a:r>
            <a:r>
              <a:rPr sz="2100" kern="0" spc="2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21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Embedding</a:t>
            </a:r>
            <a:r>
              <a:rPr sz="2100" kern="0" spc="1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，分析和曹操最</a:t>
            </a:r>
            <a:endParaRPr sz="21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8415" algn="l" rtl="0" eaLnBrk="0">
              <a:lnSpc>
                <a:spcPts val="4490"/>
              </a:lnSpc>
            </a:pPr>
            <a:r>
              <a:rPr sz="2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相近的词有哪些，曹操</a:t>
            </a:r>
            <a:r>
              <a:rPr sz="21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+</a:t>
            </a:r>
            <a:r>
              <a:rPr sz="2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刘备</a:t>
            </a:r>
            <a:r>
              <a:rPr sz="21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</a:t>
            </a:r>
            <a:r>
              <a:rPr sz="21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张飞</a:t>
            </a:r>
            <a:r>
              <a:rPr sz="21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=</a:t>
            </a:r>
            <a:r>
              <a:rPr sz="2100" kern="0" spc="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?</a:t>
            </a:r>
            <a:endParaRPr sz="21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l" rtl="0" eaLnBrk="0">
              <a:lnSpc>
                <a:spcPct val="10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6000"/>
              </a:lnSpc>
            </a:pPr>
            <a:endParaRPr sz="5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955" algn="l" rtl="0" eaLnBrk="0">
              <a:lnSpc>
                <a:spcPct val="97000"/>
              </a:lnSpc>
              <a:spcBef>
                <a:spcPts val="5"/>
              </a:spcBef>
            </a:pPr>
            <a:r>
              <a:rPr sz="2100" kern="0" spc="1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数据集：</a:t>
            </a:r>
            <a:r>
              <a:rPr sz="21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three</a:t>
            </a:r>
            <a:r>
              <a:rPr sz="2100" kern="0" spc="1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_</a:t>
            </a:r>
            <a:r>
              <a:rPr sz="21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kingdoms</a:t>
            </a:r>
            <a:r>
              <a:rPr sz="2100" kern="0" spc="1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.</a:t>
            </a:r>
            <a:r>
              <a:rPr sz="21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txt</a:t>
            </a:r>
            <a:endParaRPr sz="21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36" name="textbox 336"/>
          <p:cNvSpPr/>
          <p:nvPr/>
        </p:nvSpPr>
        <p:spPr>
          <a:xfrm>
            <a:off x="389233" y="446405"/>
            <a:ext cx="3235325" cy="5086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3000"/>
              </a:lnSpc>
            </a:pPr>
            <a:r>
              <a:rPr sz="3800" kern="0" spc="-30" dirty="0">
                <a:solidFill>
                  <a:srgbClr val="C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Thinking&amp;Action</a:t>
            </a:r>
            <a:endParaRPr sz="3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38" name="path 33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rect 340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solidFill>
            <a:srgbClr val="4472C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42" name="picture 3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438783" y="3312032"/>
            <a:ext cx="1948941" cy="2182876"/>
          </a:xfrm>
          <a:prstGeom prst="rect">
            <a:avLst/>
          </a:prstGeom>
        </p:spPr>
      </p:pic>
      <p:sp>
        <p:nvSpPr>
          <p:cNvPr id="344" name="textbox 344"/>
          <p:cNvSpPr/>
          <p:nvPr/>
        </p:nvSpPr>
        <p:spPr>
          <a:xfrm>
            <a:off x="197358" y="178308"/>
            <a:ext cx="9983469" cy="59721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61515" algn="l" rtl="0" eaLnBrk="0">
              <a:lnSpc>
                <a:spcPts val="4020"/>
              </a:lnSpc>
              <a:spcBef>
                <a:spcPts val="5"/>
              </a:spcBef>
              <a:tabLst>
                <a:tab pos="4835525" algn="l"/>
              </a:tabLst>
            </a:pPr>
            <a:r>
              <a:rPr sz="6000" kern="0" spc="0" dirty="0">
                <a:solidFill>
                  <a:srgbClr val="FFFFFF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	</a:t>
            </a:r>
            <a:r>
              <a:rPr sz="6000" kern="0" spc="-10" dirty="0">
                <a:solidFill>
                  <a:srgbClr val="FFFFFF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Thank You</a:t>
            </a:r>
            <a:endParaRPr sz="6000" dirty="0"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0000"/>
              </a:lnSpc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ct val="82000"/>
              </a:lnSpc>
            </a:pPr>
            <a:r>
              <a:rPr sz="4800" kern="0" spc="-40" dirty="0">
                <a:solidFill>
                  <a:srgbClr val="FFFFFF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Using</a:t>
            </a:r>
            <a:r>
              <a:rPr sz="4800" kern="0" spc="240" dirty="0">
                <a:solidFill>
                  <a:srgbClr val="FFFFFF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 </a:t>
            </a:r>
            <a:r>
              <a:rPr sz="4800" kern="0" spc="-40" dirty="0">
                <a:solidFill>
                  <a:srgbClr val="FFFFFF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data to solve</a:t>
            </a:r>
            <a:r>
              <a:rPr sz="4800" kern="0" spc="390" dirty="0">
                <a:solidFill>
                  <a:srgbClr val="FFFFFF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 </a:t>
            </a:r>
            <a:r>
              <a:rPr sz="4800" kern="0" spc="-40" dirty="0">
                <a:solidFill>
                  <a:srgbClr val="FFFFFF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prob</a:t>
            </a:r>
            <a:r>
              <a:rPr sz="4800" kern="0" spc="-50" dirty="0">
                <a:solidFill>
                  <a:srgbClr val="FFFFFF">
                    <a:alpha val="100000"/>
                  </a:srgbClr>
                </a:solidFill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lems</a:t>
            </a:r>
            <a:endParaRPr sz="4800" dirty="0"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346" name="picture 3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68300" y="2875915"/>
            <a:ext cx="2668015" cy="3261359"/>
          </a:xfrm>
          <a:prstGeom prst="rect">
            <a:avLst/>
          </a:prstGeom>
        </p:spPr>
      </p:pic>
      <p:pic>
        <p:nvPicPr>
          <p:cNvPr id="348" name="picture 3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10058" y="191008"/>
            <a:ext cx="1948890" cy="2620844"/>
          </a:xfrm>
          <a:prstGeom prst="rect">
            <a:avLst/>
          </a:prstGeom>
        </p:spPr>
      </p:pic>
      <p:pic>
        <p:nvPicPr>
          <p:cNvPr id="350" name="picture 3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77800" y="3839464"/>
            <a:ext cx="11186921" cy="2887903"/>
          </a:xfrm>
          <a:prstGeom prst="rect">
            <a:avLst/>
          </a:prstGeom>
        </p:spPr>
      </p:pic>
      <p:pic>
        <p:nvPicPr>
          <p:cNvPr id="352" name="picture 3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133600" y="803529"/>
            <a:ext cx="1981200" cy="1744598"/>
          </a:xfrm>
          <a:prstGeom prst="rect">
            <a:avLst/>
          </a:prstGeom>
        </p:spPr>
      </p:pic>
      <p:pic>
        <p:nvPicPr>
          <p:cNvPr id="354" name="picture 3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2688971" y="399415"/>
            <a:ext cx="1146555" cy="1332483"/>
          </a:xfrm>
          <a:prstGeom prst="rect">
            <a:avLst/>
          </a:prstGeom>
        </p:spPr>
      </p:pic>
      <p:pic>
        <p:nvPicPr>
          <p:cNvPr id="356" name="picture 3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2197354" y="1443228"/>
            <a:ext cx="592073" cy="6880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/>
          <p:cNvSpPr/>
          <p:nvPr/>
        </p:nvSpPr>
        <p:spPr>
          <a:xfrm>
            <a:off x="835805" y="1856339"/>
            <a:ext cx="10105390" cy="38760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3000"/>
              </a:lnSpc>
            </a:pPr>
            <a:r>
              <a:rPr sz="2100" kern="0" spc="-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基于内容的推荐：</a:t>
            </a:r>
            <a:endParaRPr sz="2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6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495" algn="l" rtl="0" eaLnBrk="0">
              <a:lnSpc>
                <a:spcPct val="93000"/>
              </a:lnSpc>
              <a:spcBef>
                <a:spcPts val="635"/>
              </a:spcBef>
            </a:pPr>
            <a:r>
              <a:rPr sz="2100" kern="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</a:t>
            </a:r>
            <a:r>
              <a:rPr sz="21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依赖性低</a:t>
            </a:r>
            <a:r>
              <a:rPr sz="2100" kern="0" spc="-3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，不需要</a:t>
            </a:r>
            <a:r>
              <a:rPr sz="21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动态的用户行为</a:t>
            </a:r>
            <a:r>
              <a:rPr sz="2100" kern="0" spc="-2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100" kern="0" spc="-5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只要有内容就可以进行推荐</a:t>
            </a:r>
            <a:endParaRPr sz="2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6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495" algn="l" rtl="0" eaLnBrk="0">
              <a:lnSpc>
                <a:spcPct val="93000"/>
              </a:lnSpc>
              <a:spcBef>
                <a:spcPts val="635"/>
              </a:spcBef>
            </a:pPr>
            <a:r>
              <a:rPr sz="2100" kern="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</a:t>
            </a:r>
            <a:r>
              <a:rPr sz="21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系统不同阶段都可以应用</a:t>
            </a:r>
            <a:endParaRPr sz="2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6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734695" indent="-248920" algn="l" rtl="0" eaLnBrk="0">
              <a:lnSpc>
                <a:spcPct val="129000"/>
              </a:lnSpc>
              <a:spcBef>
                <a:spcPts val="635"/>
              </a:spcBef>
              <a:tabLst>
                <a:tab pos="685165" algn="l"/>
              </a:tabLst>
            </a:pPr>
            <a:r>
              <a:rPr sz="21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2100" kern="0" spc="-2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系统冷启动</a:t>
            </a:r>
            <a:r>
              <a:rPr sz="2100" kern="0" spc="-2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100" kern="0" spc="-3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内容是任何系统天生的属性</a:t>
            </a:r>
            <a:r>
              <a:rPr sz="2100" kern="0" spc="-2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100" kern="0" spc="-4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可以从中挖掘到特征</a:t>
            </a:r>
            <a:r>
              <a:rPr sz="2100" kern="0" spc="-2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100" kern="0" spc="-4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实现推荐</a:t>
            </a:r>
            <a:r>
              <a:rPr sz="21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系统的冷启动。</a:t>
            </a:r>
            <a:r>
              <a:rPr sz="2100" kern="0" spc="-5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一个复</a:t>
            </a:r>
            <a:r>
              <a:rPr sz="21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杂的推荐系统是从基于内容的推荐成长起来的</a:t>
            </a:r>
            <a:endParaRPr sz="2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6000"/>
              </a:lnSpc>
            </a:pPr>
            <a:endParaRPr sz="5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737235" indent="-251460" algn="l" rtl="0" eaLnBrk="0">
              <a:lnSpc>
                <a:spcPct val="129000"/>
              </a:lnSpc>
              <a:spcBef>
                <a:spcPts val="0"/>
              </a:spcBef>
              <a:tabLst>
                <a:tab pos="684530" algn="l"/>
              </a:tabLst>
            </a:pPr>
            <a:r>
              <a:rPr sz="21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2100" kern="0" spc="-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商品冷启动</a:t>
            </a:r>
            <a:r>
              <a:rPr sz="2100" kern="0" spc="-2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100" kern="0" spc="-5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不论什么阶段</a:t>
            </a:r>
            <a:r>
              <a:rPr sz="2100" kern="0" spc="-2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100" kern="0" spc="-4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总会有新的物品加入</a:t>
            </a:r>
            <a:r>
              <a:rPr sz="2100" kern="0" spc="-2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100" kern="0" spc="-4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这时只要有内容信息</a:t>
            </a:r>
            <a:r>
              <a:rPr sz="2100" kern="0" spc="-2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1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21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就可以帮它进行推荐</a:t>
            </a:r>
            <a:endParaRPr sz="2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321830" y="4901527"/>
            <a:ext cx="199128" cy="182395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321852" y="3768577"/>
            <a:ext cx="199346" cy="182594"/>
          </a:xfrm>
          <a:prstGeom prst="rect">
            <a:avLst/>
          </a:prstGeom>
        </p:spPr>
      </p:pic>
      <p:sp>
        <p:nvSpPr>
          <p:cNvPr id="34" name="textbox 34"/>
          <p:cNvSpPr/>
          <p:nvPr/>
        </p:nvSpPr>
        <p:spPr>
          <a:xfrm>
            <a:off x="5999479" y="6009741"/>
            <a:ext cx="5738495" cy="527050"/>
          </a:xfrm>
          <a:prstGeom prst="rect">
            <a:avLst/>
          </a:prstGeom>
          <a:solidFill>
            <a:srgbClr val="DEEBF7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60325" algn="l" rtl="0" eaLnBrk="0">
              <a:lnSpc>
                <a:spcPct val="89000"/>
              </a:lnSpc>
              <a:spcBef>
                <a:spcPts val="5"/>
              </a:spcBef>
            </a:pPr>
            <a:r>
              <a:rPr sz="21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了解</a:t>
            </a:r>
            <a:r>
              <a:rPr sz="21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Embeddin</a:t>
            </a:r>
            <a:r>
              <a:rPr sz="21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g</a:t>
            </a:r>
            <a:r>
              <a:rPr sz="21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可以从了解物体的特征表达开始</a:t>
            </a:r>
            <a:endParaRPr sz="21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textbox 36"/>
          <p:cNvSpPr/>
          <p:nvPr/>
        </p:nvSpPr>
        <p:spPr>
          <a:xfrm>
            <a:off x="404210" y="404414"/>
            <a:ext cx="3390265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7000"/>
              </a:lnSpc>
            </a:pPr>
            <a:r>
              <a:rPr sz="3800" kern="0" spc="-20" dirty="0">
                <a:solidFill>
                  <a:srgbClr val="C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基于内容的推荐</a:t>
            </a:r>
            <a:endParaRPr sz="3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8" name="path 38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11809" y="1525904"/>
            <a:ext cx="6206490" cy="4089400"/>
          </a:xfrm>
          <a:prstGeom prst="rect">
            <a:avLst/>
          </a:prstGeom>
        </p:spPr>
      </p:pic>
      <p:sp>
        <p:nvSpPr>
          <p:cNvPr id="42" name="textbox 42"/>
          <p:cNvSpPr/>
          <p:nvPr/>
        </p:nvSpPr>
        <p:spPr>
          <a:xfrm>
            <a:off x="6761472" y="1528487"/>
            <a:ext cx="4961254" cy="35636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240" algn="l" rtl="0" eaLnBrk="0">
              <a:lnSpc>
                <a:spcPct val="146000"/>
              </a:lnSpc>
            </a:pPr>
            <a:r>
              <a:rPr sz="1800" kern="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sz="1800" kern="0" spc="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物品表示</a:t>
            </a:r>
            <a:r>
              <a:rPr sz="1800" kern="0" spc="-3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Item</a:t>
            </a:r>
            <a:r>
              <a:rPr sz="1800" kern="0" spc="1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Representation</a:t>
            </a:r>
            <a:r>
              <a:rPr sz="1800" kern="0" spc="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 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为每个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item</a:t>
            </a:r>
            <a:r>
              <a:rPr sz="1800" kern="0" spc="15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抽取出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features</a:t>
            </a:r>
            <a:endParaRPr sz="1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15875" algn="l" rtl="0" eaLnBrk="0">
              <a:lnSpc>
                <a:spcPct val="97000"/>
              </a:lnSpc>
              <a:spcBef>
                <a:spcPts val="1615"/>
              </a:spcBef>
            </a:pP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特征学习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Profile</a:t>
            </a:r>
            <a:r>
              <a:rPr sz="1800" kern="0" spc="2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Learning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1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97000"/>
              </a:lnSpc>
              <a:spcBef>
                <a:spcPts val="545"/>
              </a:spcBef>
            </a:pP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利用一个用户过去喜欢（不喜欢）的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item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的特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5240" algn="l" rtl="0" eaLnBrk="0">
              <a:lnSpc>
                <a:spcPts val="2965"/>
              </a:lnSpc>
            </a:pPr>
            <a:r>
              <a:rPr sz="1800" kern="0" spc="1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征数据，来学习该用户的喜好特</a:t>
            </a: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征（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profile</a:t>
            </a:r>
            <a:r>
              <a:rPr sz="1800" kern="0" spc="-3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）；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1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875" algn="l" rtl="0" eaLnBrk="0">
              <a:lnSpc>
                <a:spcPct val="94000"/>
              </a:lnSpc>
              <a:spcBef>
                <a:spcPts val="545"/>
              </a:spcBef>
            </a:pPr>
            <a:r>
              <a:rPr sz="1800" kern="0" spc="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</a:t>
            </a:r>
            <a:r>
              <a:rPr sz="1800" kern="0" spc="1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生成推荐列表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Recommendation</a:t>
            </a:r>
            <a:r>
              <a:rPr sz="1800" kern="0" spc="1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Generation</a:t>
            </a:r>
            <a:r>
              <a:rPr sz="1800" kern="0" spc="16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1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7000"/>
              </a:lnSpc>
              <a:spcBef>
                <a:spcPts val="550"/>
              </a:spcBef>
            </a:pPr>
            <a:r>
              <a:rPr sz="18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通过用户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profile</a:t>
            </a:r>
            <a:r>
              <a:rPr sz="18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与候选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item</a:t>
            </a:r>
            <a:r>
              <a:rPr sz="18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的特征，</a:t>
            </a:r>
            <a:r>
              <a:rPr sz="1800" kern="0" spc="-4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推荐相关性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5240" algn="l" rtl="0" eaLnBrk="0">
              <a:lnSpc>
                <a:spcPts val="2965"/>
              </a:lnSpc>
            </a:pPr>
            <a:r>
              <a:rPr sz="18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最大的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item</a:t>
            </a:r>
            <a:r>
              <a:rPr sz="18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4" name="textbox 44"/>
          <p:cNvSpPr/>
          <p:nvPr/>
        </p:nvSpPr>
        <p:spPr>
          <a:xfrm>
            <a:off x="404210" y="404414"/>
            <a:ext cx="3390265" cy="526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7000"/>
              </a:lnSpc>
            </a:pPr>
            <a:r>
              <a:rPr sz="3800" kern="0" spc="-20" dirty="0">
                <a:solidFill>
                  <a:srgbClr val="C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基于内容的推荐</a:t>
            </a:r>
            <a:endParaRPr sz="3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6" name="path 46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6166484" y="1275080"/>
            <a:ext cx="5501004" cy="4602479"/>
          </a:xfrm>
          <a:prstGeom prst="rect">
            <a:avLst/>
          </a:prstGeom>
        </p:spPr>
      </p:pic>
      <p:sp>
        <p:nvSpPr>
          <p:cNvPr id="50" name="textbox 50"/>
          <p:cNvSpPr/>
          <p:nvPr/>
        </p:nvSpPr>
        <p:spPr>
          <a:xfrm>
            <a:off x="463383" y="1814581"/>
            <a:ext cx="5530850" cy="29559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sz="15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西雅图酒店数据集：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55270" indent="-237490" algn="l" rtl="0" eaLnBrk="0">
              <a:lnSpc>
                <a:spcPct val="127000"/>
              </a:lnSpc>
              <a:spcBef>
                <a:spcPts val="460"/>
              </a:spcBef>
            </a:pP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下</a:t>
            </a:r>
            <a:r>
              <a:rPr sz="1500" kern="0" spc="-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载</a:t>
            </a:r>
            <a:r>
              <a:rPr sz="1500" kern="0" spc="-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</a:t>
            </a:r>
            <a:r>
              <a:rPr sz="1500" kern="0" spc="-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址</a:t>
            </a:r>
            <a:r>
              <a:rPr sz="1500" kern="0" spc="-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https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://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github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.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com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/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susanli</a:t>
            </a:r>
            <a:r>
              <a:rPr sz="15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2016/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hlinkClick r:id="rId2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Machine</a:t>
            </a:r>
            <a:r>
              <a:rPr sz="15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Learning-with-Python/blob/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master/Seattle_Hotels.csv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780" algn="l" rtl="0" eaLnBrk="0">
              <a:lnSpc>
                <a:spcPct val="94000"/>
              </a:lnSpc>
              <a:spcBef>
                <a:spcPts val="455"/>
              </a:spcBef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字段：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name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address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desc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780" algn="l" rtl="0" eaLnBrk="0">
              <a:lnSpc>
                <a:spcPct val="100000"/>
              </a:lnSpc>
              <a:spcBef>
                <a:spcPts val="455"/>
              </a:spcBef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基于用户选择的酒店</a:t>
            </a:r>
            <a:r>
              <a:rPr sz="1500" kern="0" spc="-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，推荐相似度高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10个其他酒店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6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8125" indent="-220345" algn="l" rtl="0" eaLnBrk="0">
              <a:lnSpc>
                <a:spcPct val="130000"/>
              </a:lnSpc>
              <a:spcBef>
                <a:spcPts val="5"/>
              </a:spcBef>
            </a:pP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方法：</a:t>
            </a:r>
            <a:r>
              <a:rPr sz="15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计算当前酒店特征向量与整个酒店特征矩阵的余弦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相似度</a:t>
            </a:r>
            <a:r>
              <a:rPr sz="1500" kern="0" spc="-2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，取相似度最大的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Top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-k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2" name="textbox 52"/>
          <p:cNvSpPr/>
          <p:nvPr/>
        </p:nvSpPr>
        <p:spPr>
          <a:xfrm>
            <a:off x="402277" y="419500"/>
            <a:ext cx="5325745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3800" kern="0" spc="-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为酒店建立内容推荐系统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path 54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6"/>
          <p:cNvSpPr/>
          <p:nvPr/>
        </p:nvSpPr>
        <p:spPr>
          <a:xfrm>
            <a:off x="873854" y="1563122"/>
            <a:ext cx="9566909" cy="25781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sz="1500" kern="0" spc="-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余弦相似度：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320" algn="l" rtl="0" eaLnBrk="0">
              <a:lnSpc>
                <a:spcPct val="94000"/>
              </a:lnSpc>
              <a:spcBef>
                <a:spcPts val="455"/>
              </a:spcBef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通过测量两个向量的夹角的余弦值来度量它们之间的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相似性。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5110" indent="-224790" algn="l" rtl="0" eaLnBrk="0">
              <a:lnSpc>
                <a:spcPct val="131000"/>
              </a:lnSpc>
              <a:spcBef>
                <a:spcPts val="450"/>
              </a:spcBef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判断两个向量⼤致方向是否相同，方向相同时，余弦相似度为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；两个向量夹角为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90°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kern="0" spc="-3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余弦相似度的值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0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，方向完全相反时，余弦相似度的值为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-1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320" algn="l" rtl="0" eaLnBrk="0">
              <a:lnSpc>
                <a:spcPct val="94000"/>
              </a:lnSpc>
              <a:spcBef>
                <a:spcPts val="450"/>
              </a:spcBef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两个向量之间夹角的余弦值为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[-1,</a:t>
            </a:r>
            <a:r>
              <a:rPr sz="1500" kern="0" spc="2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1]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l" rtl="0" eaLnBrk="0">
              <a:lnSpc>
                <a:spcPct val="14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5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5000"/>
              </a:lnSpc>
              <a:spcBef>
                <a:spcPts val="0"/>
              </a:spcBef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给定属性向量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</a:t>
            </a:r>
            <a:r>
              <a:rPr sz="1500" kern="0" spc="-1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之间的夹角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θ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余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弦值可以通过点积和向量长度计算得出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textbox 58"/>
          <p:cNvSpPr/>
          <p:nvPr/>
        </p:nvSpPr>
        <p:spPr>
          <a:xfrm>
            <a:off x="4203122" y="4235712"/>
            <a:ext cx="4928234" cy="13182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0175"/>
              </a:lnSpc>
              <a:tabLst>
                <a:tab pos="491490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60" name="picture 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215822" y="4248412"/>
            <a:ext cx="4902418" cy="1292226"/>
          </a:xfrm>
          <a:prstGeom prst="rect">
            <a:avLst/>
          </a:prstGeom>
        </p:spPr>
      </p:pic>
      <p:sp>
        <p:nvSpPr>
          <p:cNvPr id="62" name="textbox 62"/>
          <p:cNvSpPr/>
          <p:nvPr/>
        </p:nvSpPr>
        <p:spPr>
          <a:xfrm>
            <a:off x="402277" y="419500"/>
            <a:ext cx="5325745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3800" kern="0" spc="-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为酒店建立内容推荐系统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textbox 64"/>
          <p:cNvSpPr/>
          <p:nvPr/>
        </p:nvSpPr>
        <p:spPr>
          <a:xfrm>
            <a:off x="1343102" y="4700797"/>
            <a:ext cx="1651635" cy="3175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0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77000"/>
              </a:lnSpc>
            </a:pPr>
            <a:r>
              <a:rPr sz="1800" i="1" kern="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800" i="1" kern="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 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 </a:t>
            </a:r>
            <a:r>
              <a:rPr sz="1800" i="1" kern="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</a:t>
            </a:r>
            <a:r>
              <a:rPr sz="1800" i="1" kern="0" spc="28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800" kern="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800" kern="0" spc="-1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i="1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b</a:t>
            </a:r>
            <a:r>
              <a:rPr sz="1800" i="1" kern="0" spc="12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cos</a:t>
            </a:r>
            <a:r>
              <a:rPr sz="1900" kern="0" spc="1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θ</a:t>
            </a:r>
            <a:endParaRPr sz="19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66" name="path 66"/>
          <p:cNvSpPr/>
          <p:nvPr/>
        </p:nvSpPr>
        <p:spPr>
          <a:xfrm>
            <a:off x="2462435" y="4713497"/>
            <a:ext cx="9882" cy="286522"/>
          </a:xfrm>
          <a:custGeom>
            <a:avLst/>
            <a:gdLst/>
            <a:ahLst/>
            <a:cxnLst/>
            <a:rect l="0" t="0" r="0" b="0"/>
            <a:pathLst>
              <a:path w="15" h="451">
                <a:moveTo>
                  <a:pt x="7" y="0"/>
                </a:moveTo>
                <a:lnTo>
                  <a:pt x="7" y="451"/>
                </a:lnTo>
              </a:path>
            </a:pathLst>
          </a:custGeom>
          <a:noFill/>
          <a:ln w="9856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8" name="path 68"/>
          <p:cNvSpPr/>
          <p:nvPr/>
        </p:nvSpPr>
        <p:spPr>
          <a:xfrm>
            <a:off x="2327565" y="4713497"/>
            <a:ext cx="9882" cy="286522"/>
          </a:xfrm>
          <a:custGeom>
            <a:avLst/>
            <a:gdLst/>
            <a:ahLst/>
            <a:cxnLst/>
            <a:rect l="0" t="0" r="0" b="0"/>
            <a:pathLst>
              <a:path w="15" h="451">
                <a:moveTo>
                  <a:pt x="7" y="0"/>
                </a:moveTo>
                <a:lnTo>
                  <a:pt x="7" y="451"/>
                </a:lnTo>
              </a:path>
            </a:pathLst>
          </a:custGeom>
          <a:noFill/>
          <a:ln w="9856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0" name="path 70"/>
          <p:cNvSpPr/>
          <p:nvPr/>
        </p:nvSpPr>
        <p:spPr>
          <a:xfrm>
            <a:off x="2137952" y="4713497"/>
            <a:ext cx="9882" cy="286522"/>
          </a:xfrm>
          <a:custGeom>
            <a:avLst/>
            <a:gdLst/>
            <a:ahLst/>
            <a:cxnLst/>
            <a:rect l="0" t="0" r="0" b="0"/>
            <a:pathLst>
              <a:path w="15" h="451">
                <a:moveTo>
                  <a:pt x="7" y="0"/>
                </a:moveTo>
                <a:lnTo>
                  <a:pt x="7" y="451"/>
                </a:lnTo>
              </a:path>
            </a:pathLst>
          </a:custGeom>
          <a:noFill/>
          <a:ln w="9856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2" name="path 72"/>
          <p:cNvSpPr/>
          <p:nvPr/>
        </p:nvSpPr>
        <p:spPr>
          <a:xfrm>
            <a:off x="1973720" y="4713497"/>
            <a:ext cx="9882" cy="286522"/>
          </a:xfrm>
          <a:custGeom>
            <a:avLst/>
            <a:gdLst/>
            <a:ahLst/>
            <a:cxnLst/>
            <a:rect l="0" t="0" r="0" b="0"/>
            <a:pathLst>
              <a:path w="15" h="451">
                <a:moveTo>
                  <a:pt x="7" y="0"/>
                </a:moveTo>
                <a:lnTo>
                  <a:pt x="7" y="451"/>
                </a:lnTo>
              </a:path>
            </a:pathLst>
          </a:custGeom>
          <a:noFill/>
          <a:ln w="9856" cap="flat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4" name="path 74"/>
          <p:cNvSpPr/>
          <p:nvPr/>
        </p:nvSpPr>
        <p:spPr>
          <a:xfrm>
            <a:off x="3430904" y="4691334"/>
            <a:ext cx="431847" cy="283933"/>
          </a:xfrm>
          <a:custGeom>
            <a:avLst/>
            <a:gdLst/>
            <a:ahLst/>
            <a:cxnLst/>
            <a:rect l="0" t="0" r="0" b="0"/>
            <a:pathLst>
              <a:path w="680" h="447">
                <a:moveTo>
                  <a:pt x="10" y="115"/>
                </a:moveTo>
                <a:lnTo>
                  <a:pt x="456" y="115"/>
                </a:lnTo>
                <a:lnTo>
                  <a:pt x="456" y="7"/>
                </a:lnTo>
                <a:lnTo>
                  <a:pt x="672" y="223"/>
                </a:lnTo>
                <a:lnTo>
                  <a:pt x="456" y="440"/>
                </a:lnTo>
                <a:lnTo>
                  <a:pt x="456" y="331"/>
                </a:lnTo>
                <a:lnTo>
                  <a:pt x="10" y="331"/>
                </a:lnTo>
                <a:lnTo>
                  <a:pt x="10" y="115"/>
                </a:lnTo>
                <a:close/>
              </a:path>
            </a:pathLst>
          </a:custGeom>
          <a:noFill/>
          <a:ln w="12700" cap="flat">
            <a:solidFill>
              <a:srgbClr val="4472C4"/>
            </a:solidFill>
            <a:prstDash val="solid"/>
            <a:miter lim="8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6" name="path 76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8"/>
          <p:cNvSpPr/>
          <p:nvPr/>
        </p:nvSpPr>
        <p:spPr>
          <a:xfrm>
            <a:off x="879124" y="1535307"/>
            <a:ext cx="5831840" cy="49345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的余弦相似度：</a:t>
            </a:r>
            <a:endParaRPr sz="1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3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240" algn="l" rtl="0" eaLnBrk="0">
              <a:lnSpc>
                <a:spcPct val="95000"/>
              </a:lnSpc>
              <a:spcBef>
                <a:spcPts val="450"/>
              </a:spcBef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句子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：这个程序代码太乱，那个代码规范</a:t>
            </a:r>
            <a:endParaRPr sz="1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2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240" algn="l" rtl="0" eaLnBrk="0">
              <a:lnSpc>
                <a:spcPct val="95000"/>
              </a:lnSpc>
              <a:spcBef>
                <a:spcPts val="450"/>
              </a:spcBef>
            </a:pP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句子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：这个程序代码不规范，</a:t>
            </a:r>
            <a:r>
              <a:rPr sz="1500" kern="0" spc="4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那个更规范</a:t>
            </a:r>
            <a:endParaRPr sz="1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2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240" algn="l" rtl="0" eaLnBrk="0">
              <a:lnSpc>
                <a:spcPct val="98000"/>
              </a:lnSpc>
              <a:spcBef>
                <a:spcPts val="450"/>
              </a:spcBef>
            </a:pP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Step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，分词</a:t>
            </a:r>
            <a:endParaRPr sz="1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2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98000"/>
              </a:lnSpc>
              <a:spcBef>
                <a:spcPts val="455"/>
              </a:spcBef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句子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：这个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/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/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/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太乱，那个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/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码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/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规范</a:t>
            </a:r>
            <a:endParaRPr sz="1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2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98000"/>
              </a:lnSpc>
              <a:spcBef>
                <a:spcPts val="455"/>
              </a:spcBef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句子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：这个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/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/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/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不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/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规范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，那个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/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更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/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规范</a:t>
            </a:r>
            <a:endParaRPr sz="1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5240" algn="l" rtl="0" eaLnBrk="0">
              <a:lnSpc>
                <a:spcPts val="3685"/>
              </a:lnSpc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Step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，列出所有的词</a:t>
            </a:r>
            <a:endParaRPr sz="1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89000"/>
              </a:lnSpc>
              <a:spcBef>
                <a:spcPts val="455"/>
              </a:spcBef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这个，程序，代码，太乱，那个，规范，不，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更</a:t>
            </a:r>
            <a:endParaRPr sz="1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5240" algn="l" rtl="0" eaLnBrk="0">
              <a:lnSpc>
                <a:spcPts val="3870"/>
              </a:lnSpc>
            </a:pP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Step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3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，计算词频</a:t>
            </a:r>
            <a:endParaRPr sz="1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2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98000"/>
              </a:lnSpc>
              <a:spcBef>
                <a:spcPts val="460"/>
              </a:spcBef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句子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：这个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，程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序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，代码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，太乱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，那个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，规范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，不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0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，更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0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l" rtl="0" eaLnBrk="0">
              <a:lnSpc>
                <a:spcPct val="12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6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98000"/>
              </a:lnSpc>
              <a:spcBef>
                <a:spcPts val="5"/>
              </a:spcBef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句子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：这个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，程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序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，代码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，太乱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0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，那个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，规范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，不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，更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endParaRPr sz="15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80" name="textbox 80"/>
          <p:cNvSpPr/>
          <p:nvPr/>
        </p:nvSpPr>
        <p:spPr>
          <a:xfrm>
            <a:off x="402277" y="419500"/>
            <a:ext cx="5325745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3800" kern="0" spc="-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为酒店建立内容推荐系统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2" name="path 82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4"/>
          <p:cNvSpPr/>
          <p:nvPr/>
        </p:nvSpPr>
        <p:spPr>
          <a:xfrm>
            <a:off x="879124" y="1553595"/>
            <a:ext cx="7586980" cy="37001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的余弦相似度：</a:t>
            </a:r>
            <a:endParaRPr sz="1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5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240" algn="l" rtl="0" eaLnBrk="0">
              <a:lnSpc>
                <a:spcPct val="98000"/>
              </a:lnSpc>
              <a:spcBef>
                <a:spcPts val="450"/>
              </a:spcBef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Step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4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，计算词频向量的余弦相似度</a:t>
            </a:r>
            <a:endParaRPr sz="1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3335" algn="l" rtl="0" eaLnBrk="0">
              <a:lnSpc>
                <a:spcPts val="3890"/>
              </a:lnSpc>
            </a:pP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句子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</a:t>
            </a:r>
            <a:r>
              <a:rPr sz="1500" kern="0" spc="-3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：（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-1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-1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</a:t>
            </a:r>
            <a:r>
              <a:rPr sz="1500" kern="0" spc="-1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-1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-1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-1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0</a:t>
            </a:r>
            <a:r>
              <a:rPr sz="1500" kern="0" spc="-1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0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1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3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98000"/>
              </a:lnSpc>
              <a:spcBef>
                <a:spcPts val="460"/>
              </a:spcBef>
            </a:pP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句子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</a:t>
            </a:r>
            <a:r>
              <a:rPr sz="1500" kern="0" spc="-2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：（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-16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-1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-1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0</a:t>
            </a:r>
            <a:r>
              <a:rPr sz="1500" kern="0" spc="-1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-15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2</a:t>
            </a:r>
            <a:r>
              <a:rPr sz="1500" kern="0" spc="-1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-14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1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2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385" algn="l" rtl="0" eaLnBrk="0">
              <a:lnSpc>
                <a:spcPts val="4740"/>
              </a:lnSpc>
              <a:spcBef>
                <a:spcPts val="305"/>
              </a:spcBef>
              <a:tabLst>
                <a:tab pos="757301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750" algn="l" rtl="0" eaLnBrk="0">
              <a:lnSpc>
                <a:spcPct val="79000"/>
              </a:lnSpc>
              <a:spcBef>
                <a:spcPts val="865"/>
              </a:spcBef>
            </a:pP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= 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0.738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algn="l" rtl="0" eaLnBrk="0">
              <a:lnSpc>
                <a:spcPct val="10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5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145" algn="l" rtl="0" eaLnBrk="0">
              <a:lnSpc>
                <a:spcPct val="98000"/>
              </a:lnSpc>
              <a:spcBef>
                <a:spcPts val="0"/>
              </a:spcBef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结果接近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1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，说明句子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与句子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是相似的</a:t>
            </a:r>
            <a:endParaRPr sz="15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6" name="picture 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11723" y="3699829"/>
            <a:ext cx="7541235" cy="602053"/>
          </a:xfrm>
          <a:prstGeom prst="rect">
            <a:avLst/>
          </a:prstGeom>
        </p:spPr>
      </p:pic>
      <p:sp>
        <p:nvSpPr>
          <p:cNvPr id="88" name="textbox 88"/>
          <p:cNvSpPr/>
          <p:nvPr/>
        </p:nvSpPr>
        <p:spPr>
          <a:xfrm>
            <a:off x="402277" y="419500"/>
            <a:ext cx="5325745" cy="540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9000"/>
              </a:lnSpc>
            </a:pPr>
            <a:r>
              <a:rPr sz="3800" kern="0" spc="-10" dirty="0">
                <a:solidFill>
                  <a:srgbClr val="C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为酒店建立内容推荐系统</a:t>
            </a:r>
            <a:endParaRPr sz="3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0" name="path 90"/>
          <p:cNvSpPr/>
          <p:nvPr/>
        </p:nvSpPr>
        <p:spPr>
          <a:xfrm>
            <a:off x="379564" y="1067117"/>
            <a:ext cx="11560593" cy="9525"/>
          </a:xfrm>
          <a:custGeom>
            <a:avLst/>
            <a:gdLst/>
            <a:ahLst/>
            <a:cxnLst/>
            <a:rect l="0" t="0" r="0" b="0"/>
            <a:pathLst>
              <a:path w="18205" h="15">
                <a:moveTo>
                  <a:pt x="0" y="7"/>
                </a:moveTo>
                <a:lnTo>
                  <a:pt x="18205" y="7"/>
                </a:lnTo>
              </a:path>
            </a:pathLst>
          </a:custGeom>
          <a:noFill/>
          <a:ln w="9525" cap="flat">
            <a:solidFill>
              <a:srgbClr val="3F6EC3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10090</Words>
  <Application>WPS 演示</Application>
  <PresentationFormat/>
  <Paragraphs>694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Arial</vt:lpstr>
      <vt:lpstr>宋体</vt:lpstr>
      <vt:lpstr>Wingdings</vt:lpstr>
      <vt:lpstr>Arial</vt:lpstr>
      <vt:lpstr>Calibri Light</vt:lpstr>
      <vt:lpstr>微软雅黑</vt:lpstr>
      <vt:lpstr>Calibri</vt:lpstr>
      <vt:lpstr>Times New Roman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机器学习与推荐系统OverView  Lesson-01</dc:title>
  <dc:creator>Microsoft Office User</dc:creator>
  <cp:lastModifiedBy>海盗船长</cp:lastModifiedBy>
  <cp:revision>1</cp:revision>
  <dcterms:created xsi:type="dcterms:W3CDTF">2025-08-10T14:19:23Z</dcterms:created>
  <dcterms:modified xsi:type="dcterms:W3CDTF">2025-08-10T14:19:23Z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wqlLaW5nc29mdCBQREYgdG8gV1BTIDExMA</vt:lpwstr>
  </property>
  <property fmtid="{D5CDD505-2E9C-101B-9397-08002B2CF9AE}" pid="3" name="Created">
    <vt:filetime>2025-08-10T18:22:57Z</vt:filetime>
  </property>
  <property fmtid="{D5CDD505-2E9C-101B-9397-08002B2CF9AE}" pid="4" name="ICV">
    <vt:lpwstr>AF669D492AA647F59D660A646C30CFC1_12</vt:lpwstr>
  </property>
  <property fmtid="{D5CDD505-2E9C-101B-9397-08002B2CF9AE}" pid="5" name="KSOProductBuildVer">
    <vt:lpwstr>2052-12.1.0.21171</vt:lpwstr>
  </property>
</Properties>
</file>