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7" r:id="rId4"/>
    <p:sldId id="264" r:id="rId5"/>
    <p:sldId id="265" r:id="rId6"/>
    <p:sldId id="266" r:id="rId7"/>
    <p:sldId id="288" r:id="rId8"/>
    <p:sldId id="279" r:id="rId9"/>
    <p:sldId id="281" r:id="rId10"/>
    <p:sldId id="282" r:id="rId11"/>
    <p:sldId id="290" r:id="rId12"/>
    <p:sldId id="284" r:id="rId13"/>
    <p:sldId id="285" r:id="rId14"/>
    <p:sldId id="286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27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rgbClr val="4472C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077200" y="191008"/>
            <a:ext cx="3936872" cy="632885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27316" y="3839464"/>
            <a:ext cx="3592283" cy="2887903"/>
          </a:xfrm>
          <a:prstGeom prst="rect">
            <a:avLst/>
          </a:prstGeom>
        </p:spPr>
      </p:pic>
      <p:sp>
        <p:nvSpPr>
          <p:cNvPr id="8" name="textbox 8"/>
          <p:cNvSpPr/>
          <p:nvPr/>
        </p:nvSpPr>
        <p:spPr>
          <a:xfrm>
            <a:off x="1635639" y="2086794"/>
            <a:ext cx="7821930" cy="6750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4800" kern="0" spc="-10" dirty="0">
                <a:solidFill>
                  <a:srgbClr val="FFFFFF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AI</a:t>
            </a:r>
            <a:r>
              <a:rPr lang="zh-CN" sz="4800" kern="0" spc="-10" dirty="0">
                <a:solidFill>
                  <a:srgbClr val="FFFFFF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大模型</a:t>
            </a:r>
            <a:r>
              <a:rPr lang="zh-CN" sz="4800" kern="0" spc="-10" dirty="0">
                <a:solidFill>
                  <a:srgbClr val="FFFFFF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原理</a:t>
            </a:r>
            <a:endParaRPr lang="zh-CN" sz="4800" kern="0" spc="-10" dirty="0">
              <a:solidFill>
                <a:srgbClr val="FFFFFF">
                  <a:alpha val="100000"/>
                </a:srgbClr>
              </a:solidFill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983351" y="5191962"/>
            <a:ext cx="1085151" cy="149843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869052" y="4618825"/>
            <a:ext cx="617321" cy="852334"/>
          </a:xfrm>
          <a:prstGeom prst="rect">
            <a:avLst/>
          </a:prstGeom>
        </p:spPr>
      </p:pic>
      <p:sp>
        <p:nvSpPr>
          <p:cNvPr id="14" name="path 14"/>
          <p:cNvSpPr/>
          <p:nvPr/>
        </p:nvSpPr>
        <p:spPr>
          <a:xfrm>
            <a:off x="1398968" y="1354201"/>
            <a:ext cx="9525" cy="2400299"/>
          </a:xfrm>
          <a:custGeom>
            <a:avLst/>
            <a:gdLst/>
            <a:ahLst/>
            <a:cxnLst/>
            <a:rect l="0" t="0" r="0" b="0"/>
            <a:pathLst>
              <a:path w="15" h="3779">
                <a:moveTo>
                  <a:pt x="7" y="0"/>
                </a:moveTo>
                <a:lnTo>
                  <a:pt x="7" y="3779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box 186"/>
          <p:cNvSpPr/>
          <p:nvPr/>
        </p:nvSpPr>
        <p:spPr>
          <a:xfrm>
            <a:off x="834738" y="1814581"/>
            <a:ext cx="5936615" cy="30721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15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sz="15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94000"/>
              </a:lnSpc>
              <a:spcBef>
                <a:spcPts val="455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一种降维方式</a:t>
            </a:r>
            <a:r>
              <a:rPr sz="1500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，将不同特征转换为维度相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同的向量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8920" indent="-228600" algn="l" rtl="0" eaLnBrk="0">
              <a:lnSpc>
                <a:spcPct val="127000"/>
              </a:lnSpc>
              <a:spcBef>
                <a:spcPts val="460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离线变量转换成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one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hot</a:t>
            </a:r>
            <a:r>
              <a:rPr sz="1500" kern="0" spc="2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=&gt; 维度非常高</a:t>
            </a:r>
            <a:r>
              <a:rPr sz="15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-3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可以将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它转换为固定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size</a:t>
            </a:r>
            <a:r>
              <a:rPr sz="1500" kern="0" spc="2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sz="1500" kern="0" spc="2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94000"/>
              </a:lnSpc>
              <a:spcBef>
                <a:spcPts val="455"/>
              </a:spcBef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任何物体</a:t>
            </a:r>
            <a:r>
              <a:rPr sz="15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，都可以将它转换成为向量的形式</a:t>
            </a:r>
            <a:r>
              <a:rPr sz="1500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，从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Trait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#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1到 #N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94000"/>
              </a:lnSpc>
              <a:spcBef>
                <a:spcPts val="460"/>
              </a:spcBef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向量之间</a:t>
            </a:r>
            <a:r>
              <a:rPr sz="1500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，可以使用相似度进行计算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6000"/>
              </a:lnSpc>
            </a:pP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8" name="picture 1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178040" y="1471929"/>
            <a:ext cx="4638675" cy="2562225"/>
          </a:xfrm>
          <a:prstGeom prst="rect">
            <a:avLst/>
          </a:prstGeom>
        </p:spPr>
      </p:pic>
      <p:pic>
        <p:nvPicPr>
          <p:cNvPr id="190" name="picture 1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573644" y="4139565"/>
            <a:ext cx="4143375" cy="2314575"/>
          </a:xfrm>
          <a:prstGeom prst="rect">
            <a:avLst/>
          </a:prstGeom>
        </p:spPr>
      </p:pic>
      <p:pic>
        <p:nvPicPr>
          <p:cNvPr id="192" name="picture 1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90930" y="5084445"/>
            <a:ext cx="4819650" cy="1485899"/>
          </a:xfrm>
          <a:prstGeom prst="rect">
            <a:avLst/>
          </a:prstGeom>
        </p:spPr>
      </p:pic>
      <p:sp>
        <p:nvSpPr>
          <p:cNvPr id="194" name="textbox 194"/>
          <p:cNvSpPr/>
          <p:nvPr/>
        </p:nvSpPr>
        <p:spPr>
          <a:xfrm>
            <a:off x="391649" y="430167"/>
            <a:ext cx="4085590" cy="6038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lang="zh-CN" sz="3800" kern="0" spc="-4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什么是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Embedding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6" name="path 19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6"/>
          <p:cNvSpPr/>
          <p:nvPr/>
        </p:nvSpPr>
        <p:spPr>
          <a:xfrm>
            <a:off x="873854" y="1563122"/>
            <a:ext cx="9566909" cy="25781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sz="1500" kern="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余弦相似度：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94000"/>
              </a:lnSpc>
              <a:spcBef>
                <a:spcPts val="455"/>
              </a:spcBef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通过测量两个向量的夹角的余弦值来度量它们之间的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相似性。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5110" indent="-224790" algn="l" rtl="0" eaLnBrk="0">
              <a:lnSpc>
                <a:spcPct val="131000"/>
              </a:lnSpc>
              <a:spcBef>
                <a:spcPts val="450"/>
              </a:spcBef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判断两个向量⼤致方向是否相同，方向相同时，余弦相似度为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；两个向量夹角为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90°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-3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余弦相似度的值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0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，方向完全相反时，余弦相似度的值为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94000"/>
              </a:lnSpc>
              <a:spcBef>
                <a:spcPts val="450"/>
              </a:spcBef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两个向量之间夹角的余弦值为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[-1,</a:t>
            </a:r>
            <a:r>
              <a:rPr sz="1500" kern="0" spc="2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1]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l" rtl="0" eaLnBrk="0">
              <a:lnSpc>
                <a:spcPct val="14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5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  <a:spcBef>
                <a:spcPts val="0"/>
              </a:spcBef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给定属性向量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</a:t>
            </a:r>
            <a:r>
              <a:rPr sz="1500" kern="0" spc="-1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之间的夹角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θ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弦值可以通过点积和向量长度计算得出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textbox 58"/>
          <p:cNvSpPr/>
          <p:nvPr/>
        </p:nvSpPr>
        <p:spPr>
          <a:xfrm>
            <a:off x="4203122" y="4235712"/>
            <a:ext cx="4928234" cy="13182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0175"/>
              </a:lnSpc>
              <a:tabLst>
                <a:tab pos="491490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60" name="picture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215822" y="4248412"/>
            <a:ext cx="4902418" cy="1292226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402277" y="419500"/>
            <a:ext cx="532574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lang="zh-CN" sz="3800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向量转换</a:t>
            </a:r>
            <a:endParaRPr lang="en-US" sz="3800" kern="0" spc="-10" dirty="0">
              <a:solidFill>
                <a:srgbClr val="C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4" name="textbox 64"/>
          <p:cNvSpPr/>
          <p:nvPr/>
        </p:nvSpPr>
        <p:spPr>
          <a:xfrm>
            <a:off x="1343102" y="4700797"/>
            <a:ext cx="1651635" cy="3175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77000"/>
              </a:lnSpc>
            </a:pPr>
            <a:r>
              <a:rPr sz="1800" i="1" kern="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800" i="1" kern="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 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 </a:t>
            </a:r>
            <a:r>
              <a:rPr sz="1800" i="1" kern="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sz="1800" i="1" kern="0" spc="2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800" kern="0" spc="-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i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</a:t>
            </a:r>
            <a:r>
              <a:rPr sz="1800" i="1" kern="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cos</a:t>
            </a:r>
            <a:r>
              <a:rPr sz="19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θ</a:t>
            </a:r>
            <a:endParaRPr sz="19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66" name="path 66"/>
          <p:cNvSpPr/>
          <p:nvPr/>
        </p:nvSpPr>
        <p:spPr>
          <a:xfrm>
            <a:off x="2462435" y="4713497"/>
            <a:ext cx="9882" cy="286522"/>
          </a:xfrm>
          <a:custGeom>
            <a:avLst/>
            <a:gdLst/>
            <a:ahLst/>
            <a:cxnLst/>
            <a:rect l="0" t="0" r="0" b="0"/>
            <a:pathLst>
              <a:path w="15" h="451">
                <a:moveTo>
                  <a:pt x="7" y="0"/>
                </a:moveTo>
                <a:lnTo>
                  <a:pt x="7" y="451"/>
                </a:lnTo>
              </a:path>
            </a:pathLst>
          </a:custGeom>
          <a:noFill/>
          <a:ln w="9856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8" name="path 68"/>
          <p:cNvSpPr/>
          <p:nvPr/>
        </p:nvSpPr>
        <p:spPr>
          <a:xfrm>
            <a:off x="2327565" y="4713497"/>
            <a:ext cx="9882" cy="286522"/>
          </a:xfrm>
          <a:custGeom>
            <a:avLst/>
            <a:gdLst/>
            <a:ahLst/>
            <a:cxnLst/>
            <a:rect l="0" t="0" r="0" b="0"/>
            <a:pathLst>
              <a:path w="15" h="451">
                <a:moveTo>
                  <a:pt x="7" y="0"/>
                </a:moveTo>
                <a:lnTo>
                  <a:pt x="7" y="451"/>
                </a:lnTo>
              </a:path>
            </a:pathLst>
          </a:custGeom>
          <a:noFill/>
          <a:ln w="9856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0" name="path 70"/>
          <p:cNvSpPr/>
          <p:nvPr/>
        </p:nvSpPr>
        <p:spPr>
          <a:xfrm>
            <a:off x="2137952" y="4713497"/>
            <a:ext cx="9882" cy="286522"/>
          </a:xfrm>
          <a:custGeom>
            <a:avLst/>
            <a:gdLst/>
            <a:ahLst/>
            <a:cxnLst/>
            <a:rect l="0" t="0" r="0" b="0"/>
            <a:pathLst>
              <a:path w="15" h="451">
                <a:moveTo>
                  <a:pt x="7" y="0"/>
                </a:moveTo>
                <a:lnTo>
                  <a:pt x="7" y="451"/>
                </a:lnTo>
              </a:path>
            </a:pathLst>
          </a:custGeom>
          <a:noFill/>
          <a:ln w="9856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2" name="path 72"/>
          <p:cNvSpPr/>
          <p:nvPr/>
        </p:nvSpPr>
        <p:spPr>
          <a:xfrm>
            <a:off x="1973720" y="4713497"/>
            <a:ext cx="9882" cy="286522"/>
          </a:xfrm>
          <a:custGeom>
            <a:avLst/>
            <a:gdLst/>
            <a:ahLst/>
            <a:cxnLst/>
            <a:rect l="0" t="0" r="0" b="0"/>
            <a:pathLst>
              <a:path w="15" h="451">
                <a:moveTo>
                  <a:pt x="7" y="0"/>
                </a:moveTo>
                <a:lnTo>
                  <a:pt x="7" y="451"/>
                </a:lnTo>
              </a:path>
            </a:pathLst>
          </a:custGeom>
          <a:noFill/>
          <a:ln w="9856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path 74"/>
          <p:cNvSpPr/>
          <p:nvPr/>
        </p:nvSpPr>
        <p:spPr>
          <a:xfrm>
            <a:off x="3430904" y="4691334"/>
            <a:ext cx="431847" cy="283933"/>
          </a:xfrm>
          <a:custGeom>
            <a:avLst/>
            <a:gdLst/>
            <a:ahLst/>
            <a:cxnLst/>
            <a:rect l="0" t="0" r="0" b="0"/>
            <a:pathLst>
              <a:path w="680" h="447">
                <a:moveTo>
                  <a:pt x="10" y="115"/>
                </a:moveTo>
                <a:lnTo>
                  <a:pt x="456" y="115"/>
                </a:lnTo>
                <a:lnTo>
                  <a:pt x="456" y="7"/>
                </a:lnTo>
                <a:lnTo>
                  <a:pt x="672" y="223"/>
                </a:lnTo>
                <a:lnTo>
                  <a:pt x="456" y="440"/>
                </a:lnTo>
                <a:lnTo>
                  <a:pt x="456" y="331"/>
                </a:lnTo>
                <a:lnTo>
                  <a:pt x="10" y="331"/>
                </a:lnTo>
                <a:lnTo>
                  <a:pt x="10" y="115"/>
                </a:lnTo>
                <a:close/>
              </a:path>
            </a:pathLst>
          </a:custGeom>
          <a:noFill/>
          <a:ln w="12700" cap="flat">
            <a:solidFill>
              <a:srgbClr val="4472C4"/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6" name="path 7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8"/>
          <p:cNvSpPr/>
          <p:nvPr/>
        </p:nvSpPr>
        <p:spPr>
          <a:xfrm>
            <a:off x="879124" y="1535307"/>
            <a:ext cx="5831840" cy="49345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的余弦相似度：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3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240" algn="l" rtl="0" eaLnBrk="0">
              <a:lnSpc>
                <a:spcPct val="95000"/>
              </a:lnSpc>
              <a:spcBef>
                <a:spcPts val="450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句子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：这个程序代码太乱，那个代码规范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2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240" algn="l" rtl="0" eaLnBrk="0">
              <a:lnSpc>
                <a:spcPct val="95000"/>
              </a:lnSpc>
              <a:spcBef>
                <a:spcPts val="450"/>
              </a:spcBef>
            </a:pP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句子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：这个程序代码不规范，</a:t>
            </a:r>
            <a:r>
              <a:rPr sz="1500" kern="0" spc="4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那个更规范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2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240" algn="l" rtl="0" eaLnBrk="0">
              <a:lnSpc>
                <a:spcPct val="98000"/>
              </a:lnSpc>
              <a:spcBef>
                <a:spcPts val="450"/>
              </a:spcBef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Step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，分词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98000"/>
              </a:lnSpc>
              <a:spcBef>
                <a:spcPts val="455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句子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：这个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太乱，那个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规范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2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98000"/>
              </a:lnSpc>
              <a:spcBef>
                <a:spcPts val="455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句子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：这个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规范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，那个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规范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5240" algn="l" rtl="0" eaLnBrk="0">
              <a:lnSpc>
                <a:spcPts val="3685"/>
              </a:lnSpc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Step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，列出所有的词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89000"/>
              </a:lnSpc>
              <a:spcBef>
                <a:spcPts val="455"/>
              </a:spcBef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这个，程序，代码，太乱，那个，规范，不，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5240" algn="l" rtl="0" eaLnBrk="0">
              <a:lnSpc>
                <a:spcPts val="3870"/>
              </a:lnSpc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Step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3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，计算词频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98000"/>
              </a:lnSpc>
              <a:spcBef>
                <a:spcPts val="460"/>
              </a:spcBef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句子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：这个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，程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序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，代码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，太乱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，那个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，规范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，不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0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，更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0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6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98000"/>
              </a:lnSpc>
              <a:spcBef>
                <a:spcPts val="5"/>
              </a:spcBef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句子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：这个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，程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序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，代码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，太乱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0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，那个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，规范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，不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，更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80" name="textbox 80"/>
          <p:cNvSpPr/>
          <p:nvPr/>
        </p:nvSpPr>
        <p:spPr>
          <a:xfrm>
            <a:off x="402277" y="419500"/>
            <a:ext cx="532574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800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为酒店建立内容推荐系统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" name="path 8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4"/>
          <p:cNvSpPr/>
          <p:nvPr/>
        </p:nvSpPr>
        <p:spPr>
          <a:xfrm>
            <a:off x="879124" y="1553595"/>
            <a:ext cx="7586980" cy="37001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的余弦相似度：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5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240" algn="l" rtl="0" eaLnBrk="0">
              <a:lnSpc>
                <a:spcPct val="98000"/>
              </a:lnSpc>
              <a:spcBef>
                <a:spcPts val="450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Step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4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，计算词频向量的余弦相似度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3335" algn="l" rtl="0" eaLnBrk="0">
              <a:lnSpc>
                <a:spcPts val="3890"/>
              </a:lnSpc>
            </a:pP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句子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</a:t>
            </a:r>
            <a:r>
              <a:rPr sz="15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：（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-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-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</a:t>
            </a:r>
            <a:r>
              <a:rPr sz="1500" kern="0" spc="-1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-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-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-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0</a:t>
            </a:r>
            <a:r>
              <a:rPr sz="1500" kern="0" spc="-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0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3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98000"/>
              </a:lnSpc>
              <a:spcBef>
                <a:spcPts val="460"/>
              </a:spcBef>
            </a:pP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句子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：（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-1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-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-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0</a:t>
            </a:r>
            <a:r>
              <a:rPr sz="1500" kern="0" spc="-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-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</a:t>
            </a:r>
            <a:r>
              <a:rPr sz="1500" kern="0" spc="-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-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2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385" algn="l" rtl="0" eaLnBrk="0">
              <a:lnSpc>
                <a:spcPts val="4740"/>
              </a:lnSpc>
              <a:spcBef>
                <a:spcPts val="305"/>
              </a:spcBef>
              <a:tabLst>
                <a:tab pos="757301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" algn="l" rtl="0" eaLnBrk="0">
              <a:lnSpc>
                <a:spcPct val="79000"/>
              </a:lnSpc>
              <a:spcBef>
                <a:spcPts val="865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0.738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algn="l" rtl="0" eaLnBrk="0">
              <a:lnSpc>
                <a:spcPct val="10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5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145" algn="l" rtl="0" eaLnBrk="0">
              <a:lnSpc>
                <a:spcPct val="98000"/>
              </a:lnSpc>
              <a:spcBef>
                <a:spcPts val="0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结果接近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，说明句子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与句子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是相似的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6" name="picture 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1723" y="3699829"/>
            <a:ext cx="7541235" cy="602053"/>
          </a:xfrm>
          <a:prstGeom prst="rect">
            <a:avLst/>
          </a:prstGeom>
        </p:spPr>
      </p:pic>
      <p:sp>
        <p:nvSpPr>
          <p:cNvPr id="88" name="textbox 88"/>
          <p:cNvSpPr/>
          <p:nvPr/>
        </p:nvSpPr>
        <p:spPr>
          <a:xfrm>
            <a:off x="402277" y="419500"/>
            <a:ext cx="532574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800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为酒店建立内容推荐系统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0" name="path 9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box 296"/>
          <p:cNvSpPr/>
          <p:nvPr/>
        </p:nvSpPr>
        <p:spPr>
          <a:xfrm>
            <a:off x="757301" y="1589252"/>
            <a:ext cx="5495290" cy="38303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什么是向量数据库？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4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95" algn="l" rtl="0" eaLnBrk="0">
              <a:lnSpc>
                <a:spcPct val="83000"/>
              </a:lnSpc>
              <a:spcBef>
                <a:spcPts val="545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一种专门用于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存储和检索高维向量数据的数据库。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9050" indent="-1270" algn="l" rtl="0" eaLnBrk="0">
              <a:lnSpc>
                <a:spcPct val="153000"/>
              </a:lnSpc>
              <a:spcBef>
                <a:spcPts val="6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将数据（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如文本、图像、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音频等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）通过嵌入模型转换 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为向量形式，并通过高效的索引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和搜索算法实现快速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800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检索。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3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3180" algn="l" rtl="0" eaLnBrk="0">
              <a:lnSpc>
                <a:spcPct val="83000"/>
              </a:lnSpc>
              <a:spcBef>
                <a:spcPts val="550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向量数据库的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核心作用是实现相似性搜索，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即通过计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0320" indent="635" algn="l" rtl="0" eaLnBrk="0">
              <a:lnSpc>
                <a:spcPct val="153000"/>
              </a:lnSpc>
              <a:spcBef>
                <a:spcPts val="5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算向量之间的距离（如欧几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里得距离、余弦相似度等）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来找到与目标向量最相似的其他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向量。它特别适合处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理非结构化数据，支持语义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搜索、内容推荐等场景。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8" name="textbox 298"/>
          <p:cNvSpPr/>
          <p:nvPr/>
        </p:nvSpPr>
        <p:spPr>
          <a:xfrm>
            <a:off x="6543877" y="1529181"/>
            <a:ext cx="5459729" cy="30086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如何存储和</a:t>
            </a: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检索嵌入向量？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4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050" algn="l" rtl="0" eaLnBrk="0">
              <a:lnSpc>
                <a:spcPct val="83000"/>
              </a:lnSpc>
              <a:spcBef>
                <a:spcPts val="545"/>
              </a:spcBef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存储：</a:t>
            </a: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向量数据库将嵌入向量</a:t>
            </a:r>
            <a:r>
              <a:rPr sz="1800" kern="0" spc="-6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存储为高维空间中的点，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1590" indent="3175" algn="l" rtl="0" eaLnBrk="0">
              <a:lnSpc>
                <a:spcPct val="155000"/>
              </a:lnSpc>
              <a:spcBef>
                <a:spcPts val="35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并为每个向量分配唯一标识符（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ID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同时支持存储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800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元数据。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3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685" algn="l" rtl="0" eaLnBrk="0">
              <a:lnSpc>
                <a:spcPct val="83000"/>
              </a:lnSpc>
              <a:spcBef>
                <a:spcPts val="54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检索：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通过近似最近邻（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ANN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）算法（如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Q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等）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对向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0320" indent="-635" algn="l" rtl="0" eaLnBrk="0">
              <a:lnSpc>
                <a:spcPct val="155000"/>
              </a:lnSpc>
              <a:spcBef>
                <a:spcPts val="35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量进行索引和快速搜索。比如，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FAISS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ilvus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等数据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库通过高效的索引结构加速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检索。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0" name="textbox 300"/>
          <p:cNvSpPr/>
          <p:nvPr/>
        </p:nvSpPr>
        <p:spPr>
          <a:xfrm>
            <a:off x="453487" y="404414"/>
            <a:ext cx="2373629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</a:pPr>
            <a:r>
              <a:rPr sz="3800" kern="0" spc="-110" dirty="0">
                <a:solidFill>
                  <a:srgbClr val="C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向量数据库</a:t>
            </a:r>
            <a:endParaRPr sz="3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2" name="path 30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box 304"/>
          <p:cNvSpPr/>
          <p:nvPr/>
        </p:nvSpPr>
        <p:spPr>
          <a:xfrm>
            <a:off x="6550278" y="1554098"/>
            <a:ext cx="5275579" cy="33426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145" algn="l" rtl="0" eaLnBrk="0">
              <a:lnSpc>
                <a:spcPct val="83000"/>
              </a:lnSpc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2.</a:t>
            </a:r>
            <a:r>
              <a:rPr sz="1800" kern="0" spc="17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Milvus</a:t>
            </a:r>
            <a:endParaRPr sz="1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l" rtl="0" eaLnBrk="0">
              <a:lnSpc>
                <a:spcPct val="14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87000"/>
              </a:lnSpc>
              <a:spcBef>
                <a:spcPts val="545"/>
              </a:spcBef>
            </a:pP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特点：开源，支持分布式架构和动态数据更新。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5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  <a:spcBef>
                <a:spcPts val="545"/>
              </a:spcBef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优势：具备强大的扩展性和灵活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的数据管理功能。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6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875" algn="l" rtl="0" eaLnBrk="0">
              <a:lnSpc>
                <a:spcPct val="83000"/>
              </a:lnSpc>
              <a:spcBef>
                <a:spcPts val="550"/>
              </a:spcBef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3.</a:t>
            </a:r>
            <a:r>
              <a:rPr sz="1800" kern="0" spc="16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Pinecone</a:t>
            </a:r>
            <a:endParaRPr sz="1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l" rtl="0" eaLnBrk="0">
              <a:lnSpc>
                <a:spcPct val="14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83000"/>
              </a:lnSpc>
              <a:spcBef>
                <a:spcPts val="545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特点：托管的云原生向量数据库，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支持高性能的向量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700" algn="l" rtl="0" eaLnBrk="0">
              <a:lnSpc>
                <a:spcPts val="3240"/>
              </a:lnSpc>
            </a:pPr>
            <a:r>
              <a:rPr sz="1600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搜索。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5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4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  <a:spcBef>
                <a:spcPts val="5"/>
              </a:spcBef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优势：完全托管，易于部署，适合大规模生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产环境。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6" name="textbox 306"/>
          <p:cNvSpPr/>
          <p:nvPr/>
        </p:nvSpPr>
        <p:spPr>
          <a:xfrm>
            <a:off x="507974" y="1614170"/>
            <a:ext cx="5471159" cy="22663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95" algn="l" rtl="0" eaLnBrk="0">
              <a:lnSpc>
                <a:spcPct val="83000"/>
              </a:lnSpc>
            </a:pP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1.</a:t>
            </a:r>
            <a:r>
              <a:rPr sz="1800" kern="0" spc="18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FAISS</a:t>
            </a:r>
            <a:endParaRPr sz="1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l" rtl="0" eaLnBrk="0">
              <a:lnSpc>
                <a:spcPct val="14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83000"/>
              </a:lnSpc>
              <a:spcBef>
                <a:spcPts val="545"/>
              </a:spcBef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特点：由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Facebook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开发，专注于高性能的相似性搜索，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3335" algn="l" rtl="0" eaLnBrk="0">
              <a:lnSpc>
                <a:spcPts val="3240"/>
              </a:lnSpc>
            </a:pPr>
            <a:r>
              <a:rPr sz="1800" kern="0" spc="-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适合大规模静态数据集。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5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  <a:spcBef>
                <a:spcPts val="550"/>
              </a:spcBef>
            </a:pP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优势：检索速度快，</a:t>
            </a:r>
            <a:r>
              <a:rPr sz="1800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支持多种索引类型。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5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875" algn="l" rtl="0" eaLnBrk="0">
              <a:lnSpc>
                <a:spcPct val="87000"/>
              </a:lnSpc>
              <a:spcBef>
                <a:spcPts val="5"/>
              </a:spcBef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局限性：主要用于静态数据，更新和删除操作较复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杂。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8" name="textbox 308"/>
          <p:cNvSpPr/>
          <p:nvPr/>
        </p:nvSpPr>
        <p:spPr>
          <a:xfrm>
            <a:off x="415804" y="404414"/>
            <a:ext cx="3862070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常见的向量数据库</a:t>
            </a:r>
            <a:endParaRPr sz="3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0" name="path 31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312"/>
          <p:cNvSpPr/>
          <p:nvPr/>
        </p:nvSpPr>
        <p:spPr>
          <a:xfrm>
            <a:off x="507060" y="1589252"/>
            <a:ext cx="5471795" cy="33578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765" algn="l" rtl="0" eaLnBrk="0">
              <a:lnSpc>
                <a:spcPct val="92000"/>
              </a:lnSpc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1.</a:t>
            </a:r>
            <a:r>
              <a:rPr sz="1800" kern="0" spc="8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4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  <a:spcBef>
                <a:spcPts val="545"/>
              </a:spcBef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传统数据库：存储结构化数据（如表格、行、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列）。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5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7465" algn="l" rtl="0" eaLnBrk="0">
              <a:lnSpc>
                <a:spcPct val="87000"/>
              </a:lnSpc>
              <a:spcBef>
                <a:spcPts val="545"/>
              </a:spcBef>
            </a:pP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向量数据库：存储高维向量数据，适合非结构化数据。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5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" algn="l" rtl="0" eaLnBrk="0">
              <a:lnSpc>
                <a:spcPct val="92000"/>
              </a:lnSpc>
              <a:spcBef>
                <a:spcPts val="545"/>
              </a:spcBef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2.</a:t>
            </a:r>
            <a:r>
              <a:rPr sz="1800" kern="0" spc="14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查询方式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4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  <a:spcBef>
                <a:spcPts val="545"/>
              </a:spcBef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传统数据库：依赖精确匹配（如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=</a:t>
            </a:r>
            <a:r>
              <a:rPr sz="1800" kern="0" spc="-2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&lt;</a:t>
            </a:r>
            <a:r>
              <a:rPr sz="1800" kern="0" spc="-2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&gt;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4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7465" algn="l" rtl="0" eaLnBrk="0">
              <a:lnSpc>
                <a:spcPct val="83000"/>
              </a:lnSpc>
              <a:spcBef>
                <a:spcPts val="545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向量数据库：基于相似度或距离度量（如欧几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里得距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780" algn="l" rtl="0" eaLnBrk="0">
              <a:lnSpc>
                <a:spcPts val="3240"/>
              </a:lnSpc>
            </a:pPr>
            <a:r>
              <a:rPr sz="18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离、余弦相似度）。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4" name="textbox 314"/>
          <p:cNvSpPr/>
          <p:nvPr/>
        </p:nvSpPr>
        <p:spPr>
          <a:xfrm>
            <a:off x="6549363" y="1529181"/>
            <a:ext cx="5276215" cy="17424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" algn="l" rtl="0" eaLnBrk="0">
              <a:lnSpc>
                <a:spcPct val="92000"/>
              </a:lnSpc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3.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应用场景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4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  <a:spcBef>
                <a:spcPts val="545"/>
              </a:spcBef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传统数据库：适合事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务记录和结构化信息管理。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5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7465" algn="l" rtl="0" eaLnBrk="0">
              <a:lnSpc>
                <a:spcPct val="83000"/>
              </a:lnSpc>
              <a:spcBef>
                <a:spcPts val="545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向量数据库：适合语义搜索、内容推荐等需要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相似性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3970" algn="l" rtl="0" eaLnBrk="0">
              <a:lnSpc>
                <a:spcPts val="3240"/>
              </a:lnSpc>
            </a:pPr>
            <a:r>
              <a:rPr sz="1700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计算的场景。</a:t>
            </a:r>
            <a:endParaRPr sz="17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6" name="textbox 316"/>
          <p:cNvSpPr/>
          <p:nvPr/>
        </p:nvSpPr>
        <p:spPr>
          <a:xfrm>
            <a:off x="453487" y="404414"/>
            <a:ext cx="6723380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</a:pP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向量数据库与传统数据库的对比</a:t>
            </a:r>
            <a:endParaRPr sz="3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8" name="path 31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4"/>
          <p:cNvSpPr/>
          <p:nvPr/>
        </p:nvSpPr>
        <p:spPr>
          <a:xfrm>
            <a:off x="466294" y="1794814"/>
            <a:ext cx="5510529" cy="44500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TO</a:t>
            </a:r>
            <a:r>
              <a:rPr sz="1800" kern="0" spc="22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DO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：编写一个天气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Function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，当</a:t>
            </a:r>
            <a:r>
              <a:rPr sz="1800" kern="0" spc="-22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LLM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要查询天气的时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3240"/>
              </a:lnSpc>
            </a:pPr>
            <a:r>
              <a:rPr sz="1800" kern="0" spc="-6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候提供该服务，比如当前不同城市的气温为：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970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北京：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35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度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上海：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36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度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605" algn="l" rtl="0" eaLnBrk="0">
              <a:lnSpc>
                <a:spcPct val="89000"/>
              </a:lnSpc>
              <a:spcBef>
                <a:spcPts val="540"/>
              </a:spcBef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深圳：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37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度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970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天气均为晴天，微风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0480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）使用</a:t>
            </a:r>
            <a:r>
              <a:rPr sz="18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model=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"qwen-turbo"</a:t>
            </a:r>
            <a:endParaRPr sz="1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l" rtl="0" eaLnBrk="0">
              <a:lnSpc>
                <a:spcPct val="14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95" algn="l" rtl="0" eaLnBrk="0">
              <a:lnSpc>
                <a:spcPct val="89000"/>
              </a:lnSpc>
              <a:spcBef>
                <a:spcPts val="54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）编写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function ge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t_current_weather</a:t>
            </a:r>
            <a:endParaRPr sz="1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4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970" algn="l" rtl="0" eaLnBrk="0">
              <a:lnSpc>
                <a:spcPct val="89000"/>
              </a:lnSpc>
              <a:spcBef>
                <a:spcPts val="5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对于用户询问指定地点的天气，可以获取该地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当前天气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6" name="picture 1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856346" y="1569630"/>
            <a:ext cx="2748533" cy="4842383"/>
          </a:xfrm>
          <a:prstGeom prst="rect">
            <a:avLst/>
          </a:prstGeom>
        </p:spPr>
      </p:pic>
      <p:sp>
        <p:nvSpPr>
          <p:cNvPr id="118" name="textbox 118"/>
          <p:cNvSpPr/>
          <p:nvPr/>
        </p:nvSpPr>
        <p:spPr>
          <a:xfrm>
            <a:off x="411758" y="407320"/>
            <a:ext cx="655510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CASE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3900" kern="0" spc="-65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Function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Call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Qwen</a:t>
            </a:r>
            <a:endParaRPr sz="39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20" name="path 12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 122"/>
          <p:cNvSpPr/>
          <p:nvPr/>
        </p:nvSpPr>
        <p:spPr>
          <a:xfrm>
            <a:off x="577811" y="1262251"/>
            <a:ext cx="5104891" cy="5595747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4" name="textbox 124"/>
          <p:cNvSpPr/>
          <p:nvPr/>
        </p:nvSpPr>
        <p:spPr>
          <a:xfrm>
            <a:off x="614569" y="1322964"/>
            <a:ext cx="5019040" cy="56051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#</a:t>
            </a:r>
            <a:r>
              <a:rPr sz="1500" kern="0" spc="20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1. 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模拟天气查询的函数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8415" algn="l" rtl="0" eaLnBrk="0">
              <a:lnSpc>
                <a:spcPct val="95000"/>
              </a:lnSpc>
              <a:spcBef>
                <a:spcPts val="810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def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get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current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weather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location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,</a:t>
            </a:r>
            <a:r>
              <a:rPr sz="1500" kern="0" spc="2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unit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="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摄氏度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"):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0320" indent="176530" algn="l" rtl="0" eaLnBrk="0">
              <a:lnSpc>
                <a:spcPct val="105000"/>
              </a:lnSpc>
              <a:spcBef>
                <a:spcPts val="830"/>
              </a:spcBef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#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这是一个模拟的天气数据，实际应用中应该调用真实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的天气</a:t>
            </a:r>
            <a:r>
              <a:rPr sz="15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API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96215" algn="l" rtl="0" eaLnBrk="0">
              <a:lnSpc>
                <a:spcPct val="89000"/>
              </a:lnSpc>
              <a:spcBef>
                <a:spcPts val="735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temperature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= -1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06375" algn="l" rtl="0" eaLnBrk="0">
              <a:lnSpc>
                <a:spcPct val="95000"/>
              </a:lnSpc>
              <a:spcBef>
                <a:spcPts val="830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if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大连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location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or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Dalian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location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81000" algn="l" rtl="0" eaLnBrk="0">
              <a:lnSpc>
                <a:spcPct val="89000"/>
              </a:lnSpc>
              <a:spcBef>
                <a:spcPts val="905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temperature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=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10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06375" algn="l" rtl="0" eaLnBrk="0">
              <a:lnSpc>
                <a:spcPct val="94000"/>
              </a:lnSpc>
              <a:spcBef>
                <a:spcPts val="845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if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location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=='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上海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':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81000" algn="l" rtl="0" eaLnBrk="0">
              <a:lnSpc>
                <a:spcPct val="89000"/>
              </a:lnSpc>
              <a:spcBef>
                <a:spcPts val="900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temperature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= 36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06375" algn="l" rtl="0" eaLnBrk="0">
              <a:lnSpc>
                <a:spcPct val="94000"/>
              </a:lnSpc>
              <a:spcBef>
                <a:spcPts val="845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if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location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=='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深圳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':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81000" algn="l" rtl="0" eaLnBrk="0">
              <a:lnSpc>
                <a:spcPct val="89000"/>
              </a:lnSpc>
              <a:spcBef>
                <a:spcPts val="905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temperature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= 37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98120" algn="l" rtl="0" eaLnBrk="0">
              <a:lnSpc>
                <a:spcPct val="89000"/>
              </a:lnSpc>
              <a:spcBef>
                <a:spcPts val="920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weather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info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= {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91160" algn="l" rtl="0" eaLnBrk="0">
              <a:lnSpc>
                <a:spcPct val="89000"/>
              </a:lnSpc>
              <a:spcBef>
                <a:spcPts val="920"/>
              </a:spcBef>
            </a:pP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location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":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location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,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91160" algn="l" rtl="0" eaLnBrk="0">
              <a:lnSpc>
                <a:spcPct val="89000"/>
              </a:lnSpc>
              <a:spcBef>
                <a:spcPts val="920"/>
              </a:spcBef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"temperature": temp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erature,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91160" algn="l" rtl="0" eaLnBrk="0">
              <a:lnSpc>
                <a:spcPct val="89000"/>
              </a:lnSpc>
              <a:spcBef>
                <a:spcPts val="920"/>
              </a:spcBef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unit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":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unit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,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91160" algn="l" rtl="0" eaLnBrk="0">
              <a:lnSpc>
                <a:spcPct val="94000"/>
              </a:lnSpc>
              <a:spcBef>
                <a:spcPts val="845"/>
              </a:spcBef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forecast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":</a:t>
            </a:r>
            <a:r>
              <a:rPr sz="1500" kern="0" spc="2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["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晴天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",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微风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"],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04470" algn="l" rtl="0" eaLnBrk="0">
              <a:lnSpc>
                <a:spcPts val="2505"/>
              </a:lnSpc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}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l" rtl="0" eaLnBrk="0">
              <a:lnSpc>
                <a:spcPct val="109000"/>
              </a:lnSpc>
            </a:pP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8280" algn="l" rtl="0" eaLnBrk="0">
              <a:lnSpc>
                <a:spcPct val="89000"/>
              </a:lnSpc>
              <a:spcBef>
                <a:spcPts val="5"/>
              </a:spcBef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return json.dumps(weat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her_info)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26" name="textbox 126"/>
          <p:cNvSpPr/>
          <p:nvPr/>
        </p:nvSpPr>
        <p:spPr>
          <a:xfrm>
            <a:off x="6096000" y="1268730"/>
            <a:ext cx="5959475" cy="4316729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9530" algn="l" rtl="0" eaLnBrk="0">
              <a:lnSpc>
                <a:spcPct val="94000"/>
              </a:lnSpc>
              <a:spcBef>
                <a:spcPts val="0"/>
              </a:spcBef>
            </a:pP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#</a:t>
            </a:r>
            <a:r>
              <a:rPr sz="1500" kern="0" spc="19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2. </a:t>
            </a: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模型调用封装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5880" algn="l" rtl="0" eaLnBrk="0">
              <a:lnSpc>
                <a:spcPct val="89000"/>
              </a:lnSpc>
              <a:spcBef>
                <a:spcPts val="900"/>
              </a:spcBef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def get_response(mess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ages):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33680" algn="l" rtl="0" eaLnBrk="0">
              <a:lnSpc>
                <a:spcPct val="89000"/>
              </a:lnSpc>
              <a:spcBef>
                <a:spcPts val="920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try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30530" algn="l" rtl="0" eaLnBrk="0">
              <a:lnSpc>
                <a:spcPct val="89000"/>
              </a:lnSpc>
              <a:spcBef>
                <a:spcPts val="920"/>
              </a:spcBef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response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= dashsco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pe.Generation.call(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613410" algn="l" rtl="0" eaLnBrk="0">
              <a:lnSpc>
                <a:spcPts val="252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model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='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qwen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turbo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',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613410" algn="l" rtl="0" eaLnBrk="0">
              <a:lnSpc>
                <a:spcPct val="89000"/>
              </a:lnSpc>
              <a:spcBef>
                <a:spcPts val="920"/>
              </a:spcBef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messages=mes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sages,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601345" algn="l" rtl="0" eaLnBrk="0">
              <a:lnSpc>
                <a:spcPct val="94000"/>
              </a:lnSpc>
              <a:spcBef>
                <a:spcPts val="845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functions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=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functions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,  #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注册可用的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13410" algn="l" rtl="0" eaLnBrk="0">
              <a:lnSpc>
                <a:spcPts val="2505"/>
              </a:lnSpc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result_form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at='message'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27355" algn="l" rtl="0" eaLnBrk="0">
              <a:lnSpc>
                <a:spcPct val="89000"/>
              </a:lnSpc>
              <a:spcBef>
                <a:spcPts val="920"/>
              </a:spcBef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30530" algn="l" rtl="0" eaLnBrk="0">
              <a:lnSpc>
                <a:spcPct val="89000"/>
              </a:lnSpc>
              <a:spcBef>
                <a:spcPts val="920"/>
              </a:spcBef>
            </a:pP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return</a:t>
            </a:r>
            <a:r>
              <a:rPr sz="1500" kern="0" spc="2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response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40030" algn="l" rtl="0" eaLnBrk="0">
              <a:lnSpc>
                <a:spcPct val="89000"/>
              </a:lnSpc>
              <a:spcBef>
                <a:spcPts val="920"/>
              </a:spcBef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except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Excep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tion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as e: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30530" algn="l" rtl="0" eaLnBrk="0">
              <a:lnSpc>
                <a:spcPct val="94000"/>
              </a:lnSpc>
              <a:spcBef>
                <a:spcPts val="845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print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(f"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API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调用出错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{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str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(e)}")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l" rtl="0" eaLnBrk="0">
              <a:lnSpc>
                <a:spcPct val="107000"/>
              </a:lnSpc>
            </a:pP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30530" algn="l" rtl="0" eaLnBrk="0">
              <a:lnSpc>
                <a:spcPct val="89000"/>
              </a:lnSpc>
              <a:spcBef>
                <a:spcPts val="5"/>
              </a:spcBef>
            </a:pP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return</a:t>
            </a:r>
            <a:r>
              <a:rPr sz="1500" kern="0" spc="2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None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28" name="textbox 128"/>
          <p:cNvSpPr/>
          <p:nvPr/>
        </p:nvSpPr>
        <p:spPr>
          <a:xfrm>
            <a:off x="411758" y="407320"/>
            <a:ext cx="655510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CASE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3900" kern="0" spc="-65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Function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Call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Qwen</a:t>
            </a:r>
            <a:endParaRPr sz="39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0" name="path 13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2"/>
          <p:cNvSpPr/>
          <p:nvPr/>
        </p:nvSpPr>
        <p:spPr>
          <a:xfrm>
            <a:off x="541439" y="1153158"/>
            <a:ext cx="5438775" cy="5729604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9530" algn="l" rtl="0" eaLnBrk="0">
              <a:lnSpc>
                <a:spcPct val="94000"/>
              </a:lnSpc>
            </a:pP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# 3.</a:t>
            </a: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主要对话流程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5245" indent="-5715" algn="l" rtl="0" eaLnBrk="0">
              <a:lnSpc>
                <a:spcPct val="120000"/>
              </a:lnSpc>
              <a:spcBef>
                <a:spcPts val="815"/>
              </a:spcBef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#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：发送用户查询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query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=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大连的天气怎样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60960" algn="l" rtl="0" eaLnBrk="0">
              <a:lnSpc>
                <a:spcPct val="89000"/>
              </a:lnSpc>
              <a:spcBef>
                <a:spcPts val="810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messages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=[{"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role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":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user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",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content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":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query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}]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60960" algn="l" rtl="0" eaLnBrk="0">
              <a:lnSpc>
                <a:spcPts val="2520"/>
              </a:lnSpc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response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= get_resp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onse(messages)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9530" algn="l" rtl="0" eaLnBrk="0">
              <a:lnSpc>
                <a:spcPct val="94000"/>
              </a:lnSpc>
              <a:spcBef>
                <a:spcPts val="450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#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：检查模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型是否需要调用函数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9055" algn="l" rtl="0" eaLnBrk="0">
              <a:lnSpc>
                <a:spcPct val="89000"/>
              </a:lnSpc>
              <a:spcBef>
                <a:spcPts val="900"/>
              </a:spcBef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if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hasattr(message,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'function_call') and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message.function_call: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33680" algn="l" rtl="0" eaLnBrk="0">
              <a:lnSpc>
                <a:spcPct val="94000"/>
              </a:lnSpc>
              <a:spcBef>
                <a:spcPts val="845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#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获取函数调用信息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3045" algn="l" rtl="0" eaLnBrk="0">
              <a:lnSpc>
                <a:spcPct val="117000"/>
              </a:lnSpc>
              <a:spcBef>
                <a:spcPts val="905"/>
              </a:spcBef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function_call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=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message.function_call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                               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tool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name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=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function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call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['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name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']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39395" algn="l" rtl="0" eaLnBrk="0">
              <a:lnSpc>
                <a:spcPct val="89000"/>
              </a:lnSpc>
              <a:spcBef>
                <a:spcPts val="825"/>
              </a:spcBef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arguments = json.loads(function_call['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arguments'])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3680" algn="l" rtl="0" eaLnBrk="0">
              <a:lnSpc>
                <a:spcPct val="94000"/>
              </a:lnSpc>
              <a:spcBef>
                <a:spcPts val="460"/>
              </a:spcBef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#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3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：执行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函数调用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3045" algn="l" rtl="0" eaLnBrk="0">
              <a:lnSpc>
                <a:spcPct val="89000"/>
              </a:lnSpc>
              <a:spcBef>
                <a:spcPts val="905"/>
              </a:spcBef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tool_response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= get_current_we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ather(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29895" algn="l" rtl="0" eaLnBrk="0">
              <a:lnSpc>
                <a:spcPts val="2520"/>
              </a:lnSpc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location=arguments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.get('location'),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29260" algn="l" rtl="0" eaLnBrk="0">
              <a:lnSpc>
                <a:spcPct val="89000"/>
              </a:lnSpc>
              <a:spcBef>
                <a:spcPts val="920"/>
              </a:spcBef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unit=argume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nts.get('unit'),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41935" algn="l" rtl="0" eaLnBrk="0">
              <a:lnSpc>
                <a:spcPts val="2520"/>
              </a:lnSpc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4" name="textbox 134"/>
          <p:cNvSpPr/>
          <p:nvPr/>
        </p:nvSpPr>
        <p:spPr>
          <a:xfrm>
            <a:off x="6096000" y="1268730"/>
            <a:ext cx="5959475" cy="4316729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80035" algn="l" rtl="0" eaLnBrk="0">
              <a:lnSpc>
                <a:spcPct val="94000"/>
              </a:lnSpc>
              <a:spcBef>
                <a:spcPts val="0"/>
              </a:spcBef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#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4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：将函数返回结果添加到对话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9530" indent="184150" algn="l" rtl="0" eaLnBrk="0">
              <a:lnSpc>
                <a:spcPct val="99000"/>
              </a:lnSpc>
              <a:spcBef>
                <a:spcPts val="860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tool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info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= {"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role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":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function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",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name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":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tool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name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,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content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":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            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tool_respon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se}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45745" algn="l" rtl="0" eaLnBrk="0">
              <a:lnSpc>
                <a:spcPct val="89000"/>
              </a:lnSpc>
              <a:spcBef>
                <a:spcPts val="920"/>
              </a:spcBef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messages.append(to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ol_info)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315" algn="l" rtl="0" eaLnBrk="0">
              <a:lnSpc>
                <a:spcPct val="94000"/>
              </a:lnSpc>
              <a:spcBef>
                <a:spcPts val="450"/>
              </a:spcBef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#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5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：让模型生成最终回答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7000"/>
              </a:lnSpc>
            </a:pP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5745" algn="l" rtl="0" eaLnBrk="0">
              <a:lnSpc>
                <a:spcPct val="89000"/>
              </a:lnSpc>
              <a:spcBef>
                <a:spcPts val="5"/>
              </a:spcBef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response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= get_res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ponse(messages)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6" name="textbox 136"/>
          <p:cNvSpPr/>
          <p:nvPr/>
        </p:nvSpPr>
        <p:spPr>
          <a:xfrm>
            <a:off x="411758" y="407320"/>
            <a:ext cx="655510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CASE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3900" kern="0" spc="-65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Function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Call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Qwen</a:t>
            </a:r>
            <a:endParaRPr sz="39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8" name="path 13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 108"/>
          <p:cNvSpPr/>
          <p:nvPr/>
        </p:nvSpPr>
        <p:spPr>
          <a:xfrm>
            <a:off x="321563" y="320040"/>
            <a:ext cx="11548871" cy="6217919"/>
          </a:xfrm>
          <a:prstGeom prst="rect">
            <a:avLst/>
          </a:prstGeom>
          <a:solidFill>
            <a:srgbClr val="000000">
              <a:alpha val="1215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0" name="textbox 110"/>
          <p:cNvSpPr/>
          <p:nvPr/>
        </p:nvSpPr>
        <p:spPr>
          <a:xfrm>
            <a:off x="4470348" y="3094405"/>
            <a:ext cx="5179059" cy="6750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lang="en-US" sz="4800" kern="0" spc="-40" dirty="0">
                <a:solidFill>
                  <a:srgbClr val="C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AI</a:t>
            </a:r>
            <a:r>
              <a:rPr lang="zh-CN" altLang="en-US" sz="4800" kern="0" spc="-40" dirty="0">
                <a:solidFill>
                  <a:srgbClr val="C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模型从</a:t>
            </a:r>
            <a:r>
              <a:rPr lang="en-US" altLang="zh-CN" sz="4800" kern="0" spc="-40" dirty="0">
                <a:solidFill>
                  <a:srgbClr val="C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0</a:t>
            </a:r>
            <a:r>
              <a:rPr lang="zh-CN" altLang="en-US" sz="4800" kern="0" spc="-40" dirty="0">
                <a:solidFill>
                  <a:srgbClr val="C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到</a:t>
            </a:r>
            <a:r>
              <a:rPr lang="en-US" altLang="zh-CN" sz="4800" kern="0" spc="-40" dirty="0">
                <a:solidFill>
                  <a:srgbClr val="C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1</a:t>
            </a:r>
            <a:endParaRPr lang="en-US" altLang="zh-CN" sz="4800" kern="0" spc="-40" dirty="0">
              <a:solidFill>
                <a:srgbClr val="C00000">
                  <a:alpha val="100000"/>
                </a:srgbClr>
              </a:solidFill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12" name="path 112"/>
          <p:cNvSpPr/>
          <p:nvPr/>
        </p:nvSpPr>
        <p:spPr>
          <a:xfrm>
            <a:off x="4046346" y="2057400"/>
            <a:ext cx="19050" cy="2743200"/>
          </a:xfrm>
          <a:custGeom>
            <a:avLst/>
            <a:gdLst/>
            <a:ahLst/>
            <a:cxnLst/>
            <a:rect l="0" t="0" r="0" b="0"/>
            <a:pathLst>
              <a:path w="30" h="4320">
                <a:moveTo>
                  <a:pt x="15" y="0"/>
                </a:moveTo>
                <a:lnTo>
                  <a:pt x="15" y="4320"/>
                </a:lnTo>
              </a:path>
            </a:pathLst>
          </a:custGeom>
          <a:noFill/>
          <a:ln w="19050" cap="flat">
            <a:solidFill>
              <a:srgbClr val="262626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40"/>
          <p:cNvSpPr/>
          <p:nvPr/>
        </p:nvSpPr>
        <p:spPr>
          <a:xfrm>
            <a:off x="541439" y="1153158"/>
            <a:ext cx="6477634" cy="5729604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9530" algn="l" rtl="0" eaLnBrk="0">
              <a:lnSpc>
                <a:spcPct val="94000"/>
              </a:lnSpc>
            </a:pP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# 4.</a:t>
            </a:r>
            <a:r>
              <a:rPr sz="1500" kern="0" spc="19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函数注册配置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9530" algn="l" rtl="0" eaLnBrk="0">
              <a:lnSpc>
                <a:spcPct val="89000"/>
              </a:lnSpc>
              <a:spcBef>
                <a:spcPts val="900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functions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=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[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38760" algn="l" rtl="0" eaLnBrk="0">
              <a:lnSpc>
                <a:spcPts val="2520"/>
              </a:lnSpc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{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35280" algn="l" rtl="0" eaLnBrk="0">
              <a:lnSpc>
                <a:spcPct val="94000"/>
              </a:lnSpc>
              <a:spcBef>
                <a:spcPts val="845"/>
              </a:spcBef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name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':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get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current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weather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',  #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函数名称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5280" algn="l" rtl="0" eaLnBrk="0">
              <a:lnSpc>
                <a:spcPct val="94000"/>
              </a:lnSpc>
              <a:spcBef>
                <a:spcPts val="830"/>
              </a:spcBef>
            </a:pP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description</a:t>
            </a: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':</a:t>
            </a:r>
            <a:r>
              <a:rPr sz="1500" kern="0" spc="13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Get</a:t>
            </a: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</a:t>
            </a: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current</a:t>
            </a: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weather</a:t>
            </a:r>
            <a:r>
              <a:rPr sz="1500" kern="0" spc="15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</a:t>
            </a: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</a:t>
            </a: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given</a:t>
            </a:r>
            <a:r>
              <a:rPr sz="1500" kern="0" spc="14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location</a:t>
            </a: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.',  #</a:t>
            </a:r>
            <a:r>
              <a:rPr sz="1500" kern="0" spc="17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函数描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述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5280" algn="l" rtl="0" eaLnBrk="0">
              <a:lnSpc>
                <a:spcPct val="95000"/>
              </a:lnSpc>
              <a:spcBef>
                <a:spcPts val="810"/>
              </a:spcBef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parameters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':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{  #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函数参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数定义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10870" algn="l" rtl="0" eaLnBrk="0">
              <a:lnSpc>
                <a:spcPct val="89000"/>
              </a:lnSpc>
              <a:spcBef>
                <a:spcPts val="905"/>
              </a:spcBef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type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':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object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',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610870" algn="l" rtl="0" eaLnBrk="0">
              <a:lnSpc>
                <a:spcPct val="89000"/>
              </a:lnSpc>
              <a:spcBef>
                <a:spcPts val="920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properties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':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{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795655" algn="l" rtl="0" eaLnBrk="0">
              <a:lnSpc>
                <a:spcPct val="89000"/>
              </a:lnSpc>
              <a:spcBef>
                <a:spcPts val="920"/>
              </a:spcBef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location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':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{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979805" algn="l" rtl="0" eaLnBrk="0">
              <a:lnSpc>
                <a:spcPct val="89000"/>
              </a:lnSpc>
              <a:spcBef>
                <a:spcPts val="920"/>
              </a:spcBef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type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':</a:t>
            </a:r>
            <a:r>
              <a:rPr sz="1500" kern="0" spc="1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string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',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979805" algn="l" rtl="0" eaLnBrk="0">
              <a:lnSpc>
                <a:spcPct val="89000"/>
              </a:lnSpc>
              <a:spcBef>
                <a:spcPts val="920"/>
              </a:spcBef>
            </a:pP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description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':</a:t>
            </a:r>
            <a:r>
              <a:rPr sz="1500" kern="0" spc="15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city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and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state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,</a:t>
            </a: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e.g.</a:t>
            </a: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San</a:t>
            </a:r>
            <a:r>
              <a:rPr sz="1500" kern="0" spc="15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Francisco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,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793115" algn="l" rtl="0" eaLnBrk="0">
              <a:lnSpc>
                <a:spcPct val="89000"/>
              </a:lnSpc>
              <a:spcBef>
                <a:spcPts val="920"/>
              </a:spcBef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},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795655" algn="l" rtl="0" eaLnBrk="0">
              <a:lnSpc>
                <a:spcPct val="89000"/>
              </a:lnSpc>
              <a:spcBef>
                <a:spcPts val="920"/>
              </a:spcBef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unit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': {'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type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':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string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',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enum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':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['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celsius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',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fahrenheit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']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}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608965" algn="l" rtl="0" eaLnBrk="0">
              <a:lnSpc>
                <a:spcPct val="89000"/>
              </a:lnSpc>
              <a:spcBef>
                <a:spcPts val="920"/>
              </a:spcBef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},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27990" algn="l" rtl="0" eaLnBrk="0">
              <a:lnSpc>
                <a:spcPct val="94000"/>
              </a:lnSpc>
              <a:spcBef>
                <a:spcPts val="845"/>
              </a:spcBef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required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':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['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location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']  #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必需参数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2740" algn="l" rtl="0" eaLnBrk="0">
              <a:lnSpc>
                <a:spcPct val="89000"/>
              </a:lnSpc>
              <a:spcBef>
                <a:spcPts val="900"/>
              </a:spcBef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}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41300" algn="l" rtl="0" eaLnBrk="0">
              <a:lnSpc>
                <a:spcPct val="89000"/>
              </a:lnSpc>
              <a:spcBef>
                <a:spcPts val="920"/>
              </a:spcBef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}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54610" algn="l" rtl="0" eaLnBrk="0">
              <a:lnSpc>
                <a:spcPts val="2520"/>
              </a:lnSpc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]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2" name="textbox 142"/>
          <p:cNvSpPr/>
          <p:nvPr/>
        </p:nvSpPr>
        <p:spPr>
          <a:xfrm>
            <a:off x="7220229" y="1310182"/>
            <a:ext cx="4596765" cy="35007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18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整体工作流程：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95" algn="l" rtl="0" eaLnBrk="0">
              <a:lnSpc>
                <a:spcPct val="89000"/>
              </a:lnSpc>
              <a:spcBef>
                <a:spcPts val="540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用户输入查询天气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的问题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95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模型理解问题，决定需要调用天气查询函数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95" algn="l" rtl="0" eaLnBrk="0">
              <a:lnSpc>
                <a:spcPct val="89000"/>
              </a:lnSpc>
              <a:spcBef>
                <a:spcPts val="540"/>
              </a:spcBef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模型生成函数调用参数（城市、温度单位）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95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程序执行函数调用，获取天气数据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95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将天气数据返回给模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95" algn="l" rtl="0" eaLnBrk="0">
              <a:lnSpc>
                <a:spcPct val="89000"/>
              </a:lnSpc>
              <a:spcBef>
                <a:spcPts val="5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模型生成最终的自然语言回答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4" name="textbox 144"/>
          <p:cNvSpPr/>
          <p:nvPr/>
        </p:nvSpPr>
        <p:spPr>
          <a:xfrm>
            <a:off x="411758" y="407320"/>
            <a:ext cx="655510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CASE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3900" kern="0" spc="-65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Function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Call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Qwen</a:t>
            </a:r>
            <a:endParaRPr sz="39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6" name="path 14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378582" y="2791485"/>
            <a:ext cx="6798183" cy="3835653"/>
          </a:xfrm>
          <a:prstGeom prst="rect">
            <a:avLst/>
          </a:prstGeom>
        </p:spPr>
      </p:pic>
      <p:sp>
        <p:nvSpPr>
          <p:cNvPr id="24" name="textbox 24"/>
          <p:cNvSpPr/>
          <p:nvPr/>
        </p:nvSpPr>
        <p:spPr>
          <a:xfrm>
            <a:off x="771931" y="1489379"/>
            <a:ext cx="10797540" cy="12185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Thinking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：什么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MCP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？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9845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Model Context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Protocol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(MCP)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是由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Anthropic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公司于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2024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11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月推出的一种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开放协议标准，目的在于标准化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9845" algn="l" rtl="0" eaLnBrk="0">
              <a:lnSpc>
                <a:spcPts val="3240"/>
              </a:lnSpc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LLM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与外部数据源、工具及服务之间的交互方式。</a:t>
            </a:r>
            <a:r>
              <a:rPr sz="1800" kern="0" spc="-3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MCP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被广泛类比为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“AI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领域的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USB-C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”</a:t>
            </a:r>
            <a:endParaRPr sz="1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6" name="textbox 26"/>
          <p:cNvSpPr/>
          <p:nvPr/>
        </p:nvSpPr>
        <p:spPr>
          <a:xfrm>
            <a:off x="392473" y="407320"/>
            <a:ext cx="2499360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3900" kern="0" spc="1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MCP</a:t>
            </a:r>
            <a:endParaRPr sz="39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8" name="path 2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30"/>
          <p:cNvGraphicFramePr>
            <a:graphicFrameLocks noGrp="1"/>
          </p:cNvGraphicFramePr>
          <p:nvPr/>
        </p:nvGraphicFramePr>
        <p:xfrm>
          <a:off x="1376172" y="1890776"/>
          <a:ext cx="9705975" cy="3590925"/>
        </p:xfrm>
        <a:graphic>
          <a:graphicData uri="http://schemas.openxmlformats.org/drawingml/2006/table">
            <a:tbl>
              <a:tblPr/>
              <a:tblGrid>
                <a:gridCol w="1359535"/>
                <a:gridCol w="4170045"/>
                <a:gridCol w="4176395"/>
              </a:tblGrid>
              <a:tr h="4038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83235" algn="l" rtl="0" eaLnBrk="0">
                        <a:lnSpc>
                          <a:spcPct val="94000"/>
                        </a:lnSpc>
                      </a:pP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类别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39470" algn="l" rtl="0" eaLnBrk="0">
                        <a:lnSpc>
                          <a:spcPct val="89000"/>
                        </a:lnSpc>
                        <a:spcBef>
                          <a:spcPts val="5"/>
                        </a:spcBef>
                      </a:pPr>
                      <a:r>
                        <a:rPr sz="1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MCP</a:t>
                      </a:r>
                      <a:r>
                        <a:rPr sz="15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(Model</a:t>
                      </a:r>
                      <a:r>
                        <a:rPr sz="15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Contex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5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Protocol)</a:t>
                      </a:r>
                      <a:endParaRPr sz="1500" dirty="0"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445260" algn="l" rtl="0" eaLnBrk="0">
                        <a:lnSpc>
                          <a:spcPct val="89000"/>
                        </a:lnSpc>
                        <a:spcBef>
                          <a:spcPts val="5"/>
                        </a:spcBef>
                      </a:pPr>
                      <a:r>
                        <a:rPr sz="1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Function Calli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ng</a:t>
                      </a:r>
                      <a:endParaRPr sz="1500" dirty="0"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</a:tr>
              <a:tr h="3975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sz="6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333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性质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sz="6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7620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协议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sz="6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25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功能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5240" algn="l" rtl="0" eaLnBrk="0">
                        <a:lnSpc>
                          <a:spcPct val="94000"/>
                        </a:lnSpc>
                        <a:spcBef>
                          <a:spcPts val="0"/>
                        </a:spcBef>
                      </a:pP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范围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985" algn="l" rtl="0" eaLnBrk="0">
                        <a:lnSpc>
                          <a:spcPct val="94000"/>
                        </a:lnSpc>
                        <a:spcBef>
                          <a:spcPts val="0"/>
                        </a:spcBef>
                      </a:pP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通用（多数据源、多功能）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350" algn="l" rtl="0" eaLnBrk="0">
                        <a:lnSpc>
                          <a:spcPct val="94000"/>
                        </a:lnSpc>
                        <a:spcBef>
                          <a:spcPts val="0"/>
                        </a:spcBef>
                      </a:pP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特定场景（单一数据源或功能）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4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640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5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目标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7620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统一接口，实现互操作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255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扩展模型能力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4605" algn="l" rtl="0" eaLnBrk="0">
                        <a:lnSpc>
                          <a:spcPct val="94000"/>
                        </a:lnSpc>
                        <a:spcBef>
                          <a:spcPts val="0"/>
                        </a:spcBef>
                      </a:pP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实现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7620" algn="l" rtl="0" eaLnBrk="0">
                        <a:lnSpc>
                          <a:spcPct val="94000"/>
                        </a:lnSpc>
                        <a:spcBef>
                          <a:spcPts val="0"/>
                        </a:spcBef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基于标准协议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7620" algn="l" rtl="0" eaLnBrk="0">
                        <a:lnSpc>
                          <a:spcPct val="94000"/>
                        </a:lnSpc>
                        <a:spcBef>
                          <a:spcPts val="0"/>
                        </a:spcBef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依赖于特定模型实现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5240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开发复杂度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715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低：通过统一协议实现多源兼容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525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高：需要为每个任务单独开发函数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3335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复用性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890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高：</a:t>
                      </a:r>
                      <a:r>
                        <a:rPr sz="1500" kern="0" spc="-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一次开发，可多场景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使用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985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低：函数通常为特定任务设计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3970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灵活性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890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高：支持动态适配和扩展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985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低：功能扩展需要额外开发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8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2225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常见场景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7620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复杂场景，如跨平台数据访问与整合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255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简单任务，如天气查询、商品推荐等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textbox 32"/>
          <p:cNvSpPr/>
          <p:nvPr/>
        </p:nvSpPr>
        <p:spPr>
          <a:xfrm>
            <a:off x="432058" y="407320"/>
            <a:ext cx="6217920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MCP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Function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Calling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的区别</a:t>
            </a:r>
            <a:endParaRPr sz="3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textbox 34"/>
          <p:cNvSpPr/>
          <p:nvPr/>
        </p:nvSpPr>
        <p:spPr>
          <a:xfrm>
            <a:off x="4804943" y="5794654"/>
            <a:ext cx="2837179" cy="269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MCP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Function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alling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的区别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path 3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8"/>
          <p:cNvSpPr/>
          <p:nvPr/>
        </p:nvSpPr>
        <p:spPr>
          <a:xfrm>
            <a:off x="782446" y="1647240"/>
            <a:ext cx="9022080" cy="24225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685" algn="l" rtl="0" eaLnBrk="0">
              <a:lnSpc>
                <a:spcPct val="89000"/>
              </a:lnSpc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1.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架构与组件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685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MCP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</a:t>
            </a:r>
            <a:r>
              <a:rPr sz="1800" kern="0" spc="-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服务器（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Client-Server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）架构，主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要包括以下核心组件：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800" kern="0" spc="16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MCP</a:t>
            </a:r>
            <a:r>
              <a:rPr sz="1800" kern="0" spc="15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Host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AI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模型的环境，如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Claude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esktop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Cursor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IDE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等。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800" kern="0" spc="16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MCP Client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嵌入在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Host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中的组件，负责发起请求并与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MCP S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erver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通信。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4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  <a:spcBef>
                <a:spcPts val="5"/>
              </a:spcBef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800" kern="0" spc="16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MCP Server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轻量级服务，提供特定功能（如数据查询、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API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调用等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供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AI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模型调用。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textbox 40"/>
          <p:cNvSpPr/>
          <p:nvPr/>
        </p:nvSpPr>
        <p:spPr>
          <a:xfrm>
            <a:off x="432058" y="407320"/>
            <a:ext cx="3589654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MCP</a:t>
            </a:r>
            <a:r>
              <a:rPr sz="3900" kern="0" spc="27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的核心概念</a:t>
            </a:r>
            <a:endParaRPr sz="3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path 4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4"/>
          <p:cNvSpPr/>
          <p:nvPr/>
        </p:nvSpPr>
        <p:spPr>
          <a:xfrm>
            <a:off x="782446" y="1647240"/>
            <a:ext cx="9467215" cy="24225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89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2.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核心功能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685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-1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MCP </a:t>
            </a:r>
            <a:r>
              <a:rPr sz="1800" kern="0" spc="-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提供三种关键能力：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800" kern="0" spc="16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Resources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（知识扩展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提供结构化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数据（如数据库、文档）以增强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AI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的上下文理解。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Tools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（工具调用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允许</a:t>
            </a:r>
            <a:r>
              <a:rPr sz="1800" kern="0" spc="-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AI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执行外部操作（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如发送邮件、查询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GitHub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、调用智能合约等）。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4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  <a:spcBef>
                <a:spcPts val="5"/>
              </a:spcBef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800" kern="0" spc="16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Prompts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（提示模板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预定义的指令模板，优化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AI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的任务执行。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textbox 46"/>
          <p:cNvSpPr/>
          <p:nvPr/>
        </p:nvSpPr>
        <p:spPr>
          <a:xfrm>
            <a:off x="432058" y="407320"/>
            <a:ext cx="3589654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MCP</a:t>
            </a:r>
            <a:r>
              <a:rPr sz="3900" kern="0" spc="27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的核心概念</a:t>
            </a:r>
            <a:endParaRPr sz="3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50"/>
          <p:cNvSpPr/>
          <p:nvPr/>
        </p:nvSpPr>
        <p:spPr>
          <a:xfrm>
            <a:off x="781761" y="1647240"/>
            <a:ext cx="10759440" cy="51161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89000"/>
              </a:lnSpc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1.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增强</a:t>
            </a:r>
            <a:r>
              <a:rPr sz="1800" kern="0" spc="-10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AI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的实时性与执行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能力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实时数据访问：</a:t>
            </a:r>
            <a:r>
              <a:rPr sz="1800" kern="0" spc="-39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MCP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允许</a:t>
            </a:r>
            <a:r>
              <a:rPr sz="1800" kern="0" spc="-9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AI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访问最新数据（如股票行情、新闻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而非仅依赖训练时的静态数据。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800" kern="0" spc="1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自动化任务：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AI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可通过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MCP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直接执行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任务，如整理文件、发送邮件、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管理代码仓库等。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区块链交互：</a:t>
            </a:r>
            <a:r>
              <a:rPr sz="1800" kern="0" spc="-3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MCP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可集成以太坊智能合约，让用户通过自然语言完成链上操作（如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DeFi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970" algn="l" rtl="0" eaLnBrk="0">
              <a:lnSpc>
                <a:spcPct val="92000"/>
              </a:lnSpc>
              <a:spcBef>
                <a:spcPts val="545"/>
              </a:spcBef>
            </a:pPr>
            <a:r>
              <a:rPr sz="1800" kern="0" spc="3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2. </a:t>
            </a:r>
            <a:r>
              <a:rPr sz="1800" kern="0" spc="3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去中心化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AI</a:t>
            </a:r>
            <a:r>
              <a:rPr sz="1800" kern="0" spc="3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3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生态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89000"/>
              </a:lnSpc>
              <a:spcBef>
                <a:spcPts val="540"/>
              </a:spcBef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创作者经济：个人或企业可搭建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MCP Server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提供特定服务（如鸟类知识库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通过调用次数获得收益。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抗审查与去中心化：</a:t>
            </a:r>
            <a:r>
              <a:rPr sz="1800" kern="0" spc="-3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MCP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AI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能力分散在多个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Server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上，减少大公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司垄断风险。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  <a:spcBef>
                <a:spcPts val="540"/>
              </a:spcBef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3.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开发者工具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简化集成：</a:t>
            </a:r>
            <a:r>
              <a:rPr sz="1800" kern="0" spc="-3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MCP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标准化了</a:t>
            </a:r>
            <a:r>
              <a:rPr sz="1800" kern="0" spc="-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AI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与外部系统的交互，开发者无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需为每个数据源编写定制</a:t>
            </a:r>
            <a:r>
              <a:rPr sz="1800" kern="0" spc="-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API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4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89000"/>
              </a:lnSpc>
              <a:spcBef>
                <a:spcPts val="5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多模态支持：</a:t>
            </a:r>
            <a:r>
              <a:rPr sz="1800" kern="0" spc="-3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MCP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可整合语音、图像、传感器数据等，使</a:t>
            </a:r>
            <a:r>
              <a:rPr sz="1800" kern="0" spc="-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AI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具备更全面的环境感知能力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textbox 52"/>
          <p:cNvSpPr/>
          <p:nvPr/>
        </p:nvSpPr>
        <p:spPr>
          <a:xfrm>
            <a:off x="432058" y="407320"/>
            <a:ext cx="3589654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MCP</a:t>
            </a:r>
            <a:r>
              <a:rPr sz="3900" kern="0" spc="27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3900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的使用场景</a:t>
            </a:r>
            <a:endParaRPr sz="3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path 5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ect 334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rgbClr val="4472C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36" name="picture 3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68300" y="3312032"/>
            <a:ext cx="3019425" cy="2825242"/>
          </a:xfrm>
          <a:prstGeom prst="rect">
            <a:avLst/>
          </a:prstGeom>
        </p:spPr>
      </p:pic>
      <p:sp>
        <p:nvSpPr>
          <p:cNvPr id="338" name="textbox 338"/>
          <p:cNvSpPr/>
          <p:nvPr/>
        </p:nvSpPr>
        <p:spPr>
          <a:xfrm>
            <a:off x="197358" y="686815"/>
            <a:ext cx="10715625" cy="42068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838450" indent="1078230" algn="l" rtl="0" eaLnBrk="0">
              <a:lnSpc>
                <a:spcPct val="83000"/>
              </a:lnSpc>
              <a:spcBef>
                <a:spcPts val="0"/>
              </a:spcBef>
              <a:tabLst>
                <a:tab pos="3657600" algn="l"/>
                <a:tab pos="5570220" algn="l"/>
              </a:tabLst>
            </a:pPr>
            <a:r>
              <a:rPr sz="6000" kern="0" spc="0" dirty="0">
                <a:solidFill>
                  <a:srgbClr val="FFFFFF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	</a:t>
            </a:r>
            <a:r>
              <a:rPr sz="6000" kern="0" spc="-10" dirty="0">
                <a:solidFill>
                  <a:srgbClr val="FFFFFF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Thank You</a:t>
            </a:r>
            <a:r>
              <a:rPr sz="6000" kern="0" spc="0" dirty="0">
                <a:solidFill>
                  <a:srgbClr val="FFFFFF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            </a:t>
            </a:r>
            <a:r>
              <a:rPr sz="4800" kern="0" spc="0" dirty="0">
                <a:solidFill>
                  <a:srgbClr val="FFFFFF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	</a:t>
            </a:r>
            <a:r>
              <a:rPr sz="4800" kern="0" spc="-40" dirty="0">
                <a:solidFill>
                  <a:srgbClr val="FFFFFF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Using</a:t>
            </a:r>
            <a:r>
              <a:rPr sz="4800" kern="0" spc="240" dirty="0">
                <a:solidFill>
                  <a:srgbClr val="FFFFFF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 </a:t>
            </a:r>
            <a:r>
              <a:rPr sz="4800" kern="0" spc="-40" dirty="0">
                <a:solidFill>
                  <a:srgbClr val="FFFFFF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data to solve</a:t>
            </a:r>
            <a:r>
              <a:rPr sz="4800" kern="0" spc="400" dirty="0">
                <a:solidFill>
                  <a:srgbClr val="FFFFFF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 </a:t>
            </a:r>
            <a:r>
              <a:rPr sz="4800" kern="0" spc="-50" dirty="0">
                <a:solidFill>
                  <a:srgbClr val="FFFFFF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problems</a:t>
            </a:r>
            <a:endParaRPr sz="4800" dirty="0"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340" name="picture 3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60704" y="2803652"/>
            <a:ext cx="2475610" cy="2076830"/>
          </a:xfrm>
          <a:prstGeom prst="rect">
            <a:avLst/>
          </a:prstGeom>
        </p:spPr>
      </p:pic>
      <p:pic>
        <p:nvPicPr>
          <p:cNvPr id="342" name="picture 3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10058" y="699515"/>
            <a:ext cx="3904741" cy="2182876"/>
          </a:xfrm>
          <a:prstGeom prst="rect">
            <a:avLst/>
          </a:prstGeom>
        </p:spPr>
      </p:pic>
      <p:pic>
        <p:nvPicPr>
          <p:cNvPr id="344" name="picture 3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77800" y="3839464"/>
            <a:ext cx="11186921" cy="2887903"/>
          </a:xfrm>
          <a:prstGeom prst="rect">
            <a:avLst/>
          </a:prstGeom>
        </p:spPr>
      </p:pic>
      <p:pic>
        <p:nvPicPr>
          <p:cNvPr id="346" name="picture 3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65379" y="191008"/>
            <a:ext cx="3470147" cy="19403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411986" y="1148474"/>
            <a:ext cx="9368027" cy="5300852"/>
          </a:xfrm>
          <a:prstGeom prst="rect">
            <a:avLst/>
          </a:prstGeom>
        </p:spPr>
      </p:pic>
      <p:sp>
        <p:nvSpPr>
          <p:cNvPr id="86" name="textbox 86"/>
          <p:cNvSpPr/>
          <p:nvPr/>
        </p:nvSpPr>
        <p:spPr>
          <a:xfrm>
            <a:off x="410490" y="419500"/>
            <a:ext cx="5768340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r>
              <a:rPr lang="zh-CN" sz="3800" kern="0" spc="-14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r>
              <a:rPr sz="3800" kern="0" spc="-14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是如何训练出来的？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8" name="textbox 88"/>
          <p:cNvSpPr/>
          <p:nvPr/>
        </p:nvSpPr>
        <p:spPr>
          <a:xfrm>
            <a:off x="3916451" y="6490512"/>
            <a:ext cx="3893184" cy="269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89000"/>
              </a:lnSpc>
            </a:pP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0" name="path 9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14870" y="1326616"/>
            <a:ext cx="5042408" cy="4295775"/>
          </a:xfrm>
          <a:prstGeom prst="rect">
            <a:avLst/>
          </a:prstGeom>
        </p:spPr>
      </p:pic>
      <p:pic>
        <p:nvPicPr>
          <p:cNvPr id="94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02502" y="1326769"/>
            <a:ext cx="5074539" cy="4038727"/>
          </a:xfrm>
          <a:prstGeom prst="rect">
            <a:avLst/>
          </a:prstGeom>
        </p:spPr>
      </p:pic>
      <p:sp>
        <p:nvSpPr>
          <p:cNvPr id="96" name="textbox 96"/>
          <p:cNvSpPr/>
          <p:nvPr/>
        </p:nvSpPr>
        <p:spPr>
          <a:xfrm>
            <a:off x="410490" y="419500"/>
            <a:ext cx="5768340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r>
              <a:rPr lang="zh-CN" sz="3800" kern="0" spc="-14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r>
              <a:rPr sz="3800" kern="0" spc="-14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是如何训练出来的？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8" name="textbox 98"/>
          <p:cNvSpPr/>
          <p:nvPr/>
        </p:nvSpPr>
        <p:spPr>
          <a:xfrm>
            <a:off x="3069031" y="5981191"/>
            <a:ext cx="6473190" cy="269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用排序任务</a:t>
            </a:r>
            <a:r>
              <a:rPr sz="1800" kern="0" spc="-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代替打分任务，更容易让标注员给出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统一的标注结果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0" name="path 10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ath 10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4" name="textbox 104"/>
          <p:cNvSpPr/>
          <p:nvPr/>
        </p:nvSpPr>
        <p:spPr>
          <a:xfrm>
            <a:off x="1860144" y="482787"/>
            <a:ext cx="1678304" cy="4457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73000"/>
              </a:lnSpc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ChatGPT</a:t>
            </a:r>
            <a:endParaRPr sz="3800" dirty="0"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106" name="picture 1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7000" y="0"/>
            <a:ext cx="11936348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 108"/>
          <p:cNvSpPr/>
          <p:nvPr/>
        </p:nvSpPr>
        <p:spPr>
          <a:xfrm>
            <a:off x="322198" y="320040"/>
            <a:ext cx="11548871" cy="6217919"/>
          </a:xfrm>
          <a:prstGeom prst="rect">
            <a:avLst/>
          </a:prstGeom>
          <a:solidFill>
            <a:srgbClr val="000000">
              <a:alpha val="1215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0" name="textbox 110"/>
          <p:cNvSpPr/>
          <p:nvPr/>
        </p:nvSpPr>
        <p:spPr>
          <a:xfrm>
            <a:off x="4470400" y="2817495"/>
            <a:ext cx="5179060" cy="12236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lang="en-US" altLang="zh-CN" sz="4800" kern="0" spc="-40" dirty="0">
                <a:solidFill>
                  <a:srgbClr val="C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RAG/Embedding/</a:t>
            </a:r>
            <a:r>
              <a:rPr lang="zh-CN" altLang="en-US" sz="4800" kern="0" spc="-40" dirty="0">
                <a:solidFill>
                  <a:srgbClr val="C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向量数据</a:t>
            </a:r>
            <a:r>
              <a:rPr lang="zh-CN" altLang="en-US" sz="4800" kern="0" spc="-40" dirty="0">
                <a:solidFill>
                  <a:srgbClr val="C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库</a:t>
            </a:r>
            <a:endParaRPr lang="zh-CN" altLang="en-US" sz="4800" kern="0" spc="-40" dirty="0">
              <a:solidFill>
                <a:srgbClr val="C00000">
                  <a:alpha val="100000"/>
                </a:srgbClr>
              </a:solidFill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12" name="path 112"/>
          <p:cNvSpPr/>
          <p:nvPr/>
        </p:nvSpPr>
        <p:spPr>
          <a:xfrm>
            <a:off x="4046346" y="2057400"/>
            <a:ext cx="19050" cy="2743200"/>
          </a:xfrm>
          <a:custGeom>
            <a:avLst/>
            <a:gdLst/>
            <a:ahLst/>
            <a:cxnLst/>
            <a:rect l="0" t="0" r="0" b="0"/>
            <a:pathLst>
              <a:path w="30" h="4320">
                <a:moveTo>
                  <a:pt x="15" y="0"/>
                </a:moveTo>
                <a:lnTo>
                  <a:pt x="15" y="4320"/>
                </a:lnTo>
              </a:path>
            </a:pathLst>
          </a:custGeom>
          <a:noFill/>
          <a:ln w="19050" cap="flat">
            <a:solidFill>
              <a:srgbClr val="262626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989571" y="2262632"/>
            <a:ext cx="4897119" cy="3236721"/>
          </a:xfrm>
          <a:prstGeom prst="rect">
            <a:avLst/>
          </a:prstGeom>
        </p:spPr>
      </p:pic>
      <p:sp>
        <p:nvSpPr>
          <p:cNvPr id="66" name="textbox 66"/>
          <p:cNvSpPr/>
          <p:nvPr/>
        </p:nvSpPr>
        <p:spPr>
          <a:xfrm>
            <a:off x="481329" y="1391513"/>
            <a:ext cx="6152515" cy="21850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685" algn="l" rtl="0" eaLnBrk="0">
              <a:lnSpc>
                <a:spcPct val="92000"/>
              </a:lnSpc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RAG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Retrieval-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Augmented Generation</a:t>
            </a:r>
            <a:r>
              <a:rPr sz="1800" kern="0" spc="-3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</a:t>
            </a: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9395" indent="-226695" algn="l" rtl="0" eaLnBrk="0">
              <a:lnSpc>
                <a:spcPct val="123000"/>
              </a:lnSpc>
              <a:spcBef>
                <a:spcPts val="55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检索增强生成，是一种结合信息检索（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Retrieval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和文本生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成（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Generation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）的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技术</a:t>
            </a: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4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6220" indent="-224155" algn="l" rtl="0" eaLnBrk="0">
              <a:lnSpc>
                <a:spcPct val="122000"/>
              </a:lnSpc>
              <a:spcBef>
                <a:spcPts val="5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RAG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技术通过实时检索相关文档或信息，并将其作为上下文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输入到生成模型中，从而提高生成结果的时效性和准确性。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8" name="textbox 68"/>
          <p:cNvSpPr/>
          <p:nvPr/>
        </p:nvSpPr>
        <p:spPr>
          <a:xfrm>
            <a:off x="392132" y="419500"/>
            <a:ext cx="2300604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89000"/>
              </a:lnSpc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RAG</a:t>
            </a:r>
            <a:endParaRPr sz="3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70" name="path 7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2" name="textbox 72"/>
          <p:cNvSpPr/>
          <p:nvPr/>
        </p:nvSpPr>
        <p:spPr>
          <a:xfrm>
            <a:off x="481330" y="3750945"/>
            <a:ext cx="7167880" cy="26714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p>
            <a:pPr algn="l" rtl="0" eaLnBrk="0">
              <a:lnSpc>
                <a:spcPct val="9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RAG</a:t>
            </a: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的优势是什么？</a:t>
            </a: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8920" indent="-226060" algn="l" rtl="0" eaLnBrk="0">
              <a:lnSpc>
                <a:spcPct val="123000"/>
              </a:lnSpc>
              <a:spcBef>
                <a:spcPts val="550"/>
              </a:spcBef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解决知识时效性问题：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大模型的训练数据通常是静态的，无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法涵盖最新信息，而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RAG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检索外部知识库实时更新信息。</a:t>
            </a: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8920" indent="-226060" algn="l" rtl="0" eaLnBrk="0">
              <a:lnSpc>
                <a:spcPct val="122000"/>
              </a:lnSpc>
              <a:spcBef>
                <a:spcPts val="545"/>
              </a:spcBef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减少模型幻觉：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通过引入外部知识，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RAG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能够减少模型生成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虚假或不准确内容的可能性。</a:t>
            </a: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4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8920" indent="-226060" algn="l" rtl="0" eaLnBrk="0">
              <a:lnSpc>
                <a:spcPct val="122000"/>
              </a:lnSpc>
              <a:spcBef>
                <a:spcPts val="0"/>
              </a:spcBef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提升专业领域回答质量：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RAG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能够结合垂直领域的专业知识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库，生成更具专业深度的回答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80"/>
          <p:cNvSpPr/>
          <p:nvPr/>
        </p:nvSpPr>
        <p:spPr>
          <a:xfrm>
            <a:off x="568020" y="1588363"/>
            <a:ext cx="10251440" cy="27247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Step1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，数据预处理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4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800" kern="0" spc="17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知识库构建：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收集并整理文档、网页、数据库等多源数据，构建外部知识库。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4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1300" indent="-224790" algn="l" rtl="0" eaLnBrk="0">
              <a:lnSpc>
                <a:spcPct val="122000"/>
              </a:lnSpc>
              <a:spcBef>
                <a:spcPts val="545"/>
              </a:spcBef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800" kern="0" spc="13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文档分块：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将文档切分为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适当大小的片段（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chunks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），以便后续检索。分块策略需要在语义完整性与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检索效率之间取得平衡。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4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1300" indent="-224790" algn="l" rtl="0" eaLnBrk="0">
              <a:lnSpc>
                <a:spcPct val="122000"/>
              </a:lnSpc>
              <a:spcBef>
                <a:spcPts val="5"/>
              </a:spcBef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800" kern="0" spc="2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向量化处理：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使用嵌入模型（如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BGE</a:t>
            </a:r>
            <a:r>
              <a:rPr sz="1800" kern="0" spc="-2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M3E</a:t>
            </a:r>
            <a:r>
              <a:rPr sz="1800" kern="0" spc="-2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Chinese-Alpac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a-2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等）将文本块转换为向量，并存储在向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量数据库中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2" name="textbox 82"/>
          <p:cNvSpPr/>
          <p:nvPr/>
        </p:nvSpPr>
        <p:spPr>
          <a:xfrm>
            <a:off x="429814" y="419500"/>
            <a:ext cx="4679950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RAG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的核心原理与流程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4" name="path 8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6"/>
          <p:cNvSpPr/>
          <p:nvPr/>
        </p:nvSpPr>
        <p:spPr>
          <a:xfrm>
            <a:off x="568020" y="1588363"/>
            <a:ext cx="6418579" cy="41967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Step2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，检索阶段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4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0030" indent="-223520" algn="l" rtl="0" eaLnBrk="0">
              <a:lnSpc>
                <a:spcPct val="122000"/>
              </a:lnSpc>
              <a:spcBef>
                <a:spcPts val="550"/>
              </a:spcBef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800" kern="0" spc="17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查询处理：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将用户输入的问题转换为向量，并在向量数据库中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进行相似度检索，找到最相关的文本片段。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3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3205" indent="-226695" algn="l" rtl="0" eaLnBrk="0">
              <a:lnSpc>
                <a:spcPct val="122000"/>
              </a:lnSpc>
              <a:spcBef>
                <a:spcPts val="545"/>
              </a:spcBef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重排序：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对检索结果进行相关性排序，选择最相关的片段作为</a:t>
            </a:r>
            <a:r>
              <a:rPr sz="18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生成阶段的输入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3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  <a:spcBef>
                <a:spcPts val="545"/>
              </a:spcBef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Step3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，生成阶段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4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60350" indent="-243840" algn="l" rtl="0" eaLnBrk="0">
              <a:lnSpc>
                <a:spcPct val="122000"/>
              </a:lnSpc>
              <a:spcBef>
                <a:spcPts val="545"/>
              </a:spcBef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800" kern="0" spc="12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上下文组装：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将检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索到的文本片段与用户问题结合，形成增强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的上下文输入。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3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" algn="l" rtl="0" eaLnBrk="0">
              <a:lnSpc>
                <a:spcPct val="89000"/>
              </a:lnSpc>
              <a:spcBef>
                <a:spcPts val="5"/>
              </a:spcBef>
            </a:pP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800" kern="0" spc="13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生成回答：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大语言模型基于增强的上下文生成最终回答。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8" name="picture 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112634" y="2426208"/>
            <a:ext cx="4831333" cy="2758820"/>
          </a:xfrm>
          <a:prstGeom prst="rect">
            <a:avLst/>
          </a:prstGeom>
        </p:spPr>
      </p:pic>
      <p:sp>
        <p:nvSpPr>
          <p:cNvPr id="90" name="textbox 90"/>
          <p:cNvSpPr/>
          <p:nvPr/>
        </p:nvSpPr>
        <p:spPr>
          <a:xfrm>
            <a:off x="429814" y="419500"/>
            <a:ext cx="4679950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RAG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的核心原理与流程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2" name="path 9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5695</Words>
  <Application>WPS 演示</Application>
  <PresentationFormat/>
  <Paragraphs>440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Arial</vt:lpstr>
      <vt:lpstr>Calibri Light</vt:lpstr>
      <vt:lpstr>微软雅黑</vt:lpstr>
      <vt:lpstr>Calibri</vt:lpstr>
      <vt:lpstr>Times New Roman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机器学习与推荐系统OverView  Lesson-01</dc:title>
  <dc:creator>Microsoft Office User</dc:creator>
  <cp:lastModifiedBy>海盗船长</cp:lastModifiedBy>
  <cp:revision>41</cp:revision>
  <dcterms:created xsi:type="dcterms:W3CDTF">2025-08-10T10:55:00Z</dcterms:created>
  <dcterms:modified xsi:type="dcterms:W3CDTF">2025-08-12T15:02:30Z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wqlLaW5nc29mdCBQREYgdG8gV1BTIDExMA</vt:lpwstr>
  </property>
  <property fmtid="{D5CDD505-2E9C-101B-9397-08002B2CF9AE}" pid="3" name="Created">
    <vt:filetime>2025-08-11T10:23:44Z</vt:filetime>
  </property>
  <property fmtid="{D5CDD505-2E9C-101B-9397-08002B2CF9AE}" pid="4" name="ICV">
    <vt:lpwstr>D7028846427042BDA685C77DC4652406_12</vt:lpwstr>
  </property>
  <property fmtid="{D5CDD505-2E9C-101B-9397-08002B2CF9AE}" pid="5" name="KSOProductBuildVer">
    <vt:lpwstr>2052-12.1.0.22089</vt:lpwstr>
  </property>
</Properties>
</file>