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5" Type="http://schemas.openxmlformats.org/officeDocument/2006/relationships/viewProps" Target="viewProps.xml"/><Relationship Id="rId34" Type="http://schemas.openxmlformats.org/officeDocument/2006/relationships/tableStyles" Target="tableStyles.xml"/><Relationship Id="rId33" Type="http://schemas.openxmlformats.org/officeDocument/2006/relationships/presProps" Target="presProps.xml"/><Relationship Id="rId32" Type="http://schemas.openxmlformats.org/officeDocument/2006/relationships/slide" Target="slides/slide31.xml"/><Relationship Id="rId31" Type="http://schemas.openxmlformats.org/officeDocument/2006/relationships/slide" Target="slides/slide30.xml"/><Relationship Id="rId30" Type="http://schemas.openxmlformats.org/officeDocument/2006/relationships/slide" Target="slides/slide29.xml"/><Relationship Id="rId3" Type="http://schemas.openxmlformats.org/officeDocument/2006/relationships/slide" Target="slides/slide2.xml"/><Relationship Id="rId29" Type="http://schemas.openxmlformats.org/officeDocument/2006/relationships/slide" Target="slides/slide28.xml"/><Relationship Id="rId28" Type="http://schemas.openxmlformats.org/officeDocument/2006/relationships/slide" Target="slides/slide27.xml"/><Relationship Id="rId27" Type="http://schemas.openxmlformats.org/officeDocument/2006/relationships/slide" Target="slides/slide26.xml"/><Relationship Id="rId26" Type="http://schemas.openxmlformats.org/officeDocument/2006/relationships/slide" Target="slides/slide25.xml"/><Relationship Id="rId25" Type="http://schemas.openxmlformats.org/officeDocument/2006/relationships/slide" Target="slides/slide24.xml"/><Relationship Id="rId24" Type="http://schemas.openxmlformats.org/officeDocument/2006/relationships/slide" Target="slides/slide23.xml"/><Relationship Id="rId23" Type="http://schemas.openxmlformats.org/officeDocument/2006/relationships/slide" Target="slides/slide22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iwucai.oss-cn-huhehaote.aliyuncs.com/pdf_table.jpg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rgbClr val="4472C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077200" y="191008"/>
            <a:ext cx="3936872" cy="632885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27316" y="3839464"/>
            <a:ext cx="3592283" cy="2887903"/>
          </a:xfrm>
          <a:prstGeom prst="rect">
            <a:avLst/>
          </a:prstGeom>
        </p:spPr>
      </p:pic>
      <p:sp>
        <p:nvSpPr>
          <p:cNvPr id="8" name="textbox 8"/>
          <p:cNvSpPr/>
          <p:nvPr/>
        </p:nvSpPr>
        <p:spPr>
          <a:xfrm>
            <a:off x="1631979" y="2086794"/>
            <a:ext cx="3867784" cy="6750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387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4800" kern="0" spc="-1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大模型</a:t>
            </a:r>
            <a:r>
              <a:rPr sz="4800" kern="0" spc="-1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API</a:t>
            </a:r>
            <a:r>
              <a:rPr sz="4800" kern="0" spc="-1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endParaRPr sz="48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983351" y="5191962"/>
            <a:ext cx="1085151" cy="149843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869052" y="4618825"/>
            <a:ext cx="617321" cy="852334"/>
          </a:xfrm>
          <a:prstGeom prst="rect">
            <a:avLst/>
          </a:prstGeom>
        </p:spPr>
      </p:pic>
      <p:sp>
        <p:nvSpPr>
          <p:cNvPr id="14" name="path 14"/>
          <p:cNvSpPr/>
          <p:nvPr/>
        </p:nvSpPr>
        <p:spPr>
          <a:xfrm>
            <a:off x="1398968" y="1354201"/>
            <a:ext cx="9525" cy="2400299"/>
          </a:xfrm>
          <a:custGeom>
            <a:avLst/>
            <a:gdLst/>
            <a:ahLst/>
            <a:cxnLst/>
            <a:rect l="0" t="0" r="0" b="0"/>
            <a:pathLst>
              <a:path w="15" h="3779">
                <a:moveTo>
                  <a:pt x="7" y="0"/>
                </a:moveTo>
                <a:lnTo>
                  <a:pt x="7" y="3779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514540" y="1201470"/>
            <a:ext cx="5434329" cy="5350509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989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8419" algn="l" rtl="0" eaLnBrk="0">
              <a:lnSpc>
                <a:spcPct val="89000"/>
              </a:lnSpc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import json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58419" algn="l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import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os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58419" algn="l" rtl="0" eaLnBrk="0">
              <a:lnSpc>
                <a:spcPct val="89000"/>
              </a:lnSpc>
              <a:spcBef>
                <a:spcPts val="1281"/>
              </a:spcBef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import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dashscope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54610" indent="-5714" algn="l" rtl="0" eaLnBrk="0">
              <a:lnSpc>
                <a:spcPct val="155000"/>
              </a:lnSpc>
              <a:spcBef>
                <a:spcPts val="273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from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dashscope.api_entities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.dashscope_response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import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Role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dashscope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api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key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sk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XX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8894" algn="l" rtl="0" eaLnBrk="0">
              <a:lnSpc>
                <a:spcPct val="94000"/>
              </a:lnSpc>
              <a:spcBef>
                <a:spcPts val="455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封装模型响应函数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54610" algn="l" rtl="0" eaLnBrk="0">
              <a:lnSpc>
                <a:spcPct val="89000"/>
              </a:lnSpc>
              <a:spcBef>
                <a:spcPts val="1273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def get_response(mess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ages):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45109" algn="l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response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dashsco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pe.Generation.call(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29894" algn="l" rtl="0" eaLnBrk="0">
              <a:lnSpc>
                <a:spcPts val="2882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model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turbo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29894" algn="l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messages=mes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sages,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41934" indent="187325" algn="l" rtl="0" eaLnBrk="0">
              <a:lnSpc>
                <a:spcPct val="157000"/>
              </a:lnSpc>
              <a:spcBef>
                <a:spcPts val="216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result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format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  # 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将输出设置为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形式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245109" algn="l" rtl="0" eaLnBrk="0">
              <a:lnSpc>
                <a:spcPct val="89000"/>
              </a:lnSpc>
              <a:spcBef>
                <a:spcPts val="7"/>
              </a:spcBef>
              <a:tabLst/>
            </a:pP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return</a:t>
            </a:r>
            <a:r>
              <a:rPr sz="15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response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68" name="textbox 68"/>
          <p:cNvSpPr/>
          <p:nvPr/>
        </p:nvSpPr>
        <p:spPr>
          <a:xfrm>
            <a:off x="6283198" y="1199388"/>
            <a:ext cx="5434329" cy="3456304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61594" algn="l" rtl="0" eaLnBrk="0">
              <a:lnSpc>
                <a:spcPct val="157000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review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这款音效特别好 给你意想不到的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音质。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     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messages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=[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58419" indent="180339" algn="l" rtl="0" eaLnBrk="0">
              <a:lnSpc>
                <a:spcPct val="156000"/>
              </a:lnSpc>
              <a:spcBef>
                <a:spcPts val="183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role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system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content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你是一名舆情分析师，帮我判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断产品口碑的正负向，回复请用一个词语：正向 或者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负向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"},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39395" algn="l" rtl="0" eaLnBrk="0">
              <a:lnSpc>
                <a:spcPct val="89000"/>
              </a:lnSpc>
              <a:spcBef>
                <a:spcPts val="1149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role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user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content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review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146685" algn="l" rtl="0" eaLnBrk="0">
              <a:lnSpc>
                <a:spcPct val="89000"/>
              </a:lnSpc>
              <a:spcBef>
                <a:spcPts val="1279"/>
              </a:spcBef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]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61594" algn="l" rtl="0" eaLnBrk="0">
              <a:lnSpc>
                <a:spcPct val="89000"/>
              </a:lnSpc>
              <a:spcBef>
                <a:spcPts val="452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response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get_res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ponse(messages)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61594" algn="l" rtl="0" eaLnBrk="0">
              <a:lnSpc>
                <a:spcPct val="89000"/>
              </a:lnSpc>
              <a:spcBef>
                <a:spcPts val="6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response.output.choices[0].messa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ge.content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70" name="textbox 70"/>
          <p:cNvSpPr/>
          <p:nvPr/>
        </p:nvSpPr>
        <p:spPr>
          <a:xfrm>
            <a:off x="6362641" y="4917446"/>
            <a:ext cx="5797550" cy="18243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500" kern="0" spc="-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运行结果：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22859" algn="l" rtl="0" eaLnBrk="0">
              <a:lnSpc>
                <a:spcPct val="94000"/>
              </a:lnSpc>
              <a:spcBef>
                <a:spcPts val="1188"/>
              </a:spcBef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正向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4000"/>
              </a:lnSpc>
              <a:spcBef>
                <a:spcPts val="2"/>
              </a:spcBef>
              <a:tabLst/>
            </a:pP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1-</a:t>
            </a: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情感分析</a:t>
            </a: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</a:t>
            </a: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py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72" name="textbox 72"/>
          <p:cNvSpPr/>
          <p:nvPr/>
        </p:nvSpPr>
        <p:spPr>
          <a:xfrm>
            <a:off x="411758" y="407320"/>
            <a:ext cx="4936490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：情感分析</a:t>
            </a: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74" name="path 7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1600000">
            <a:off x="6339941" y="1405769"/>
            <a:ext cx="5450102" cy="3083045"/>
            <a:chOff x="0" y="0"/>
            <a:chExt cx="5450102" cy="3083045"/>
          </a:xfrm>
        </p:grpSpPr>
        <p:sp>
          <p:nvSpPr>
            <p:cNvPr id="76" name="rect 76"/>
            <p:cNvSpPr/>
            <p:nvPr/>
          </p:nvSpPr>
          <p:spPr>
            <a:xfrm>
              <a:off x="16027" y="453383"/>
              <a:ext cx="5434075" cy="2629661"/>
            </a:xfrm>
            <a:prstGeom prst="rect">
              <a:avLst/>
            </a:prstGeom>
            <a:solidFill>
              <a:srgbClr val="EDEDED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8" name="textbox 78"/>
            <p:cNvSpPr/>
            <p:nvPr/>
          </p:nvSpPr>
          <p:spPr>
            <a:xfrm>
              <a:off x="-12700" y="-12700"/>
              <a:ext cx="5475604" cy="310896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9926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12700" algn="l" rtl="0" eaLnBrk="0">
                <a:lnSpc>
                  <a:spcPct val="94000"/>
                </a:lnSpc>
                <a:tabLst/>
              </a:pPr>
              <a:r>
                <a:rPr sz="1500" kern="0" spc="-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3</a:t>
              </a:r>
              <a:r>
                <a:rPr sz="1500" kern="0" spc="-2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、</a:t>
              </a:r>
              <a:r>
                <a:rPr sz="1500" kern="0" spc="-25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1500" kern="0" spc="-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messages </a:t>
              </a:r>
              <a:r>
                <a:rPr sz="1500" kern="0" spc="-2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格式：</a:t>
              </a:r>
              <a:endParaRPr sz="1500" dirty="0">
                <a:latin typeface="Microsoft YaHei"/>
                <a:ea typeface="Microsoft YaHei"/>
                <a:cs typeface="Microsoft YaHei"/>
              </a:endParaRPr>
            </a:p>
            <a:p>
              <a:pPr algn="l" rtl="0" eaLnBrk="0">
                <a:lnSpc>
                  <a:spcPct val="114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14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marL="90169" algn="l" rtl="0" eaLnBrk="0">
                <a:lnSpc>
                  <a:spcPct val="89000"/>
                </a:lnSpc>
                <a:spcBef>
                  <a:spcPts val="455"/>
                </a:spcBef>
                <a:tabLst/>
              </a:pP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messages</a:t>
              </a:r>
              <a:r>
                <a:rPr sz="1500" kern="0" spc="11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10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=</a:t>
              </a:r>
              <a:r>
                <a:rPr sz="1500" kern="0" spc="18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10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[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267970" algn="l" rtl="0" eaLnBrk="0">
                <a:lnSpc>
                  <a:spcPct val="95000"/>
                </a:lnSpc>
                <a:spcBef>
                  <a:spcPts val="1176"/>
                </a:spcBef>
                <a:tabLst/>
              </a:pP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{"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role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":</a:t>
              </a:r>
              <a:r>
                <a:rPr sz="1500" kern="0" spc="14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system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",</a:t>
              </a:r>
              <a:r>
                <a:rPr sz="1500" kern="0" spc="15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content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":</a:t>
              </a:r>
              <a:r>
                <a:rPr sz="1500" kern="0" spc="14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系统提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示信息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"},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267970" algn="l" rtl="0" eaLnBrk="0">
                <a:lnSpc>
                  <a:spcPts val="2882"/>
                </a:lnSpc>
                <a:tabLst/>
              </a:pP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{"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role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":</a:t>
              </a:r>
              <a:r>
                <a:rPr sz="1500" kern="0" spc="14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user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",</a:t>
              </a:r>
              <a:r>
                <a:rPr sz="1500" kern="0" spc="15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content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":</a:t>
              </a:r>
              <a:r>
                <a:rPr sz="1500" kern="0" spc="14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用户输</a:t>
              </a:r>
              <a:r>
                <a:rPr sz="1500" kern="0" spc="5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入</a:t>
              </a:r>
              <a:r>
                <a:rPr sz="1500" kern="0" spc="5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"},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262890" algn="l" rtl="0" eaLnBrk="0">
                <a:lnSpc>
                  <a:spcPct val="94000"/>
                </a:lnSpc>
                <a:spcBef>
                  <a:spcPts val="1188"/>
                </a:spcBef>
                <a:tabLst/>
              </a:pP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# 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如果有历史对话</a:t>
              </a:r>
              <a:endParaRPr sz="1500" dirty="0">
                <a:latin typeface="Microsoft YaHei"/>
                <a:ea typeface="Microsoft YaHei"/>
                <a:cs typeface="Microsoft YaHei"/>
              </a:endParaRPr>
            </a:p>
            <a:p>
              <a:pPr marL="267970" algn="l" rtl="0" eaLnBrk="0">
                <a:lnSpc>
                  <a:spcPct val="94000"/>
                </a:lnSpc>
                <a:spcBef>
                  <a:spcPts val="1188"/>
                </a:spcBef>
                <a:tabLst/>
              </a:pP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{"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role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":</a:t>
              </a:r>
              <a:r>
                <a:rPr sz="1500" kern="0" spc="14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assistant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",</a:t>
              </a:r>
              <a:r>
                <a:rPr sz="1500" kern="0" spc="11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content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":</a:t>
              </a:r>
              <a:r>
                <a:rPr sz="1500" kern="0" spc="13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助手回复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},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267970" algn="l" rtl="0" eaLnBrk="0">
                <a:lnSpc>
                  <a:spcPts val="2882"/>
                </a:lnSpc>
                <a:tabLst/>
              </a:pP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{"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role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":</a:t>
              </a:r>
              <a:r>
                <a:rPr sz="1500" kern="0" spc="20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user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",</a:t>
              </a:r>
              <a:r>
                <a:rPr sz="1500" kern="0" spc="15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content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":</a:t>
              </a:r>
              <a:r>
                <a:rPr sz="1500" kern="0" spc="14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用户新的输入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"}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algn="l" rtl="0" eaLnBrk="0">
                <a:lnSpc>
                  <a:spcPct val="106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marL="83819" algn="l" rtl="0" eaLnBrk="0">
                <a:lnSpc>
                  <a:spcPct val="89000"/>
                </a:lnSpc>
                <a:spcBef>
                  <a:spcPts val="1"/>
                </a:spcBef>
                <a:tabLst/>
              </a:pPr>
              <a:r>
                <a:rPr sz="1500" kern="0" spc="-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]</a:t>
              </a:r>
              <a:endParaRPr sz="1500" dirty="0"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80" name="textbox 80"/>
          <p:cNvSpPr/>
          <p:nvPr/>
        </p:nvSpPr>
        <p:spPr>
          <a:xfrm>
            <a:off x="514540" y="4484401"/>
            <a:ext cx="5581650" cy="2278379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8894" algn="l" rtl="0" eaLnBrk="0">
              <a:lnSpc>
                <a:spcPct val="94000"/>
              </a:lnSpc>
              <a:spcBef>
                <a:spcPts val="4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基本调用格式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60325" algn="l" rtl="0" eaLnBrk="0">
              <a:lnSpc>
                <a:spcPct val="89000"/>
              </a:lnSpc>
              <a:spcBef>
                <a:spcPts val="1274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response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dashscope.Generation.call(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45109" algn="l" rtl="0" eaLnBrk="0">
              <a:lnSpc>
                <a:spcPct val="155000"/>
              </a:lnSpc>
              <a:spcBef>
                <a:spcPts val="280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model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='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模型名称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',      #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例如：</a:t>
            </a:r>
            <a:r>
              <a:rPr sz="1500" kern="0" spc="-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turbo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',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deepseek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-r1'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等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messages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messages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    #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消息列表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245109" algn="l" rtl="0" eaLnBrk="0">
              <a:lnSpc>
                <a:spcPct val="94000"/>
              </a:lnSpc>
              <a:spcBef>
                <a:spcPts val="5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result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format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  # 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输出格式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82" name="textbox 82"/>
          <p:cNvSpPr/>
          <p:nvPr/>
        </p:nvSpPr>
        <p:spPr>
          <a:xfrm>
            <a:off x="514540" y="1848484"/>
            <a:ext cx="5522595" cy="1926589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8419" algn="l" rtl="0" eaLnBrk="0">
              <a:lnSpc>
                <a:spcPct val="89000"/>
              </a:lnSpc>
              <a:spcBef>
                <a:spcPts val="1"/>
              </a:spcBef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import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dashscope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8894" algn="l" rtl="0" eaLnBrk="0">
              <a:lnSpc>
                <a:spcPct val="89000"/>
              </a:lnSpc>
              <a:spcBef>
                <a:spcPts val="1281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from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dashscope.api_entities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.dashscope_response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import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Role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8894" algn="l" rtl="0" eaLnBrk="0">
              <a:lnSpc>
                <a:spcPct val="94000"/>
              </a:lnSpc>
              <a:spcBef>
                <a:spcPts val="461"/>
              </a:spcBef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设置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API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key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4610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dashscope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api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key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=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your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api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key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84" name="textbox 84"/>
          <p:cNvSpPr/>
          <p:nvPr/>
        </p:nvSpPr>
        <p:spPr>
          <a:xfrm>
            <a:off x="559683" y="6470167"/>
            <a:ext cx="11600180" cy="271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936"/>
              </a:lnSpc>
              <a:tabLst/>
            </a:pPr>
            <a:r>
              <a:rPr sz="2400" kern="0" spc="60" baseline="14059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1-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情感分析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py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86" name="textbox 86"/>
          <p:cNvSpPr/>
          <p:nvPr/>
        </p:nvSpPr>
        <p:spPr>
          <a:xfrm>
            <a:off x="432058" y="407320"/>
            <a:ext cx="4244340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DashScope</a:t>
            </a:r>
            <a:r>
              <a:rPr sz="3900" kern="0" spc="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使用方法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88" name="textbox 88"/>
          <p:cNvSpPr/>
          <p:nvPr/>
        </p:nvSpPr>
        <p:spPr>
          <a:xfrm>
            <a:off x="529612" y="4067054"/>
            <a:ext cx="1292225" cy="2413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500" kern="0" spc="-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500" kern="0" spc="-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、模型调用：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90" name="textbox 90"/>
          <p:cNvSpPr/>
          <p:nvPr/>
        </p:nvSpPr>
        <p:spPr>
          <a:xfrm>
            <a:off x="564751" y="1425326"/>
            <a:ext cx="1285875" cy="2413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500" kern="0" spc="-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r>
              <a:rPr sz="1500" kern="0" spc="-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、基本设置：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92" name="path 9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21600000">
            <a:off x="514540" y="1438026"/>
            <a:ext cx="5434075" cy="3762623"/>
            <a:chOff x="0" y="0"/>
            <a:chExt cx="5434075" cy="3762623"/>
          </a:xfrm>
        </p:grpSpPr>
        <p:sp>
          <p:nvSpPr>
            <p:cNvPr id="94" name="rect 94"/>
            <p:cNvSpPr/>
            <p:nvPr/>
          </p:nvSpPr>
          <p:spPr>
            <a:xfrm>
              <a:off x="0" y="410585"/>
              <a:ext cx="5434075" cy="3352038"/>
            </a:xfrm>
            <a:prstGeom prst="rect">
              <a:avLst/>
            </a:prstGeom>
            <a:solidFill>
              <a:srgbClr val="EDEDED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6" name="textbox 96"/>
            <p:cNvSpPr/>
            <p:nvPr/>
          </p:nvSpPr>
          <p:spPr>
            <a:xfrm>
              <a:off x="-12700" y="-12700"/>
              <a:ext cx="5459729" cy="3788409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9926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62864" algn="l" rtl="0" eaLnBrk="0">
                <a:lnSpc>
                  <a:spcPct val="94000"/>
                </a:lnSpc>
                <a:tabLst/>
              </a:pPr>
              <a:r>
                <a:rPr sz="1500" kern="0" spc="-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4</a:t>
              </a:r>
              <a:r>
                <a:rPr sz="1500" kern="0" spc="-7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、常用参数：</a:t>
              </a:r>
              <a:endParaRPr sz="1500" dirty="0">
                <a:latin typeface="Microsoft YaHei"/>
                <a:ea typeface="Microsoft YaHei"/>
                <a:cs typeface="Microsoft YaHei"/>
              </a:endParaRPr>
            </a:p>
            <a:p>
              <a:pPr algn="l" rtl="0" eaLnBrk="0">
                <a:lnSpc>
                  <a:spcPct val="100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0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marL="73025" algn="l" rtl="0" eaLnBrk="0">
                <a:lnSpc>
                  <a:spcPct val="89000"/>
                </a:lnSpc>
                <a:spcBef>
                  <a:spcPts val="453"/>
                </a:spcBef>
                <a:tabLst/>
              </a:pPr>
              <a:r>
                <a:rPr sz="1500" kern="0" spc="4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response</a:t>
              </a:r>
              <a:r>
                <a:rPr sz="1500" kern="0" spc="1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4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=</a:t>
              </a:r>
              <a:r>
                <a:rPr sz="1500" kern="0" spc="11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3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dashscope.Generation.call(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257809" algn="l" rtl="0" eaLnBrk="0">
                <a:lnSpc>
                  <a:spcPts val="2887"/>
                </a:lnSpc>
                <a:tabLst/>
              </a:pP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model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='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模型名称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',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257809" algn="l" rtl="0" eaLnBrk="0">
                <a:lnSpc>
                  <a:spcPct val="89000"/>
                </a:lnSpc>
                <a:spcBef>
                  <a:spcPts val="1273"/>
                </a:spcBef>
                <a:tabLst/>
              </a:pPr>
              <a:r>
                <a:rPr sz="1500" kern="0" spc="4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messages=mes</a:t>
              </a:r>
              <a:r>
                <a:rPr sz="1500" kern="0" spc="3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sages,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marL="257809" algn="l" rtl="0" eaLnBrk="0">
                <a:lnSpc>
                  <a:spcPct val="94000"/>
                </a:lnSpc>
                <a:spcBef>
                  <a:spcPts val="1193"/>
                </a:spcBef>
                <a:tabLst/>
              </a:pP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result</a:t>
              </a:r>
              <a:r>
                <a:rPr sz="1500" kern="0" spc="10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_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format</a:t>
              </a:r>
              <a:r>
                <a:rPr sz="1500" kern="0" spc="10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='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message</a:t>
              </a:r>
              <a:r>
                <a:rPr sz="1500" kern="0" spc="10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',  # </a:t>
              </a:r>
              <a:r>
                <a:rPr sz="1500" kern="0" spc="10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输出格式</a:t>
              </a:r>
              <a:endParaRPr sz="1500" dirty="0">
                <a:latin typeface="Microsoft YaHei"/>
                <a:ea typeface="Microsoft YaHei"/>
                <a:cs typeface="Microsoft YaHei"/>
              </a:endParaRPr>
            </a:p>
            <a:p>
              <a:pPr marL="245745" algn="l" rtl="0" eaLnBrk="0">
                <a:lnSpc>
                  <a:spcPct val="94000"/>
                </a:lnSpc>
                <a:spcBef>
                  <a:spcPts val="1190"/>
                </a:spcBef>
                <a:tabLst/>
              </a:pP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temperature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=0.7,         # 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温度参数，控制随机性</a:t>
              </a:r>
              <a:endParaRPr sz="1500" dirty="0">
                <a:latin typeface="Microsoft YaHei"/>
                <a:ea typeface="Microsoft YaHei"/>
                <a:cs typeface="Microsoft YaHei"/>
              </a:endParaRPr>
            </a:p>
            <a:p>
              <a:pPr marL="245745" algn="l" rtl="0" eaLnBrk="0">
                <a:lnSpc>
                  <a:spcPts val="2879"/>
                </a:lnSpc>
                <a:tabLst/>
              </a:pP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top</a:t>
              </a:r>
              <a:r>
                <a:rPr sz="1500" kern="0" spc="5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_p=0.8,              # </a:t>
              </a:r>
              <a:r>
                <a:rPr sz="1500" kern="0" spc="5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控制输出的多样性</a:t>
              </a:r>
              <a:endParaRPr sz="1500" dirty="0">
                <a:latin typeface="Microsoft YaHei"/>
                <a:ea typeface="Microsoft YaHei"/>
                <a:cs typeface="Microsoft YaHei"/>
              </a:endParaRPr>
            </a:p>
            <a:p>
              <a:pPr marL="257809" algn="l" rtl="0" eaLnBrk="0">
                <a:lnSpc>
                  <a:spcPct val="94000"/>
                </a:lnSpc>
                <a:spcBef>
                  <a:spcPts val="1188"/>
                </a:spcBef>
                <a:tabLst/>
              </a:pP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max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_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tokens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=1500,        # 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最大输出长度</a:t>
              </a:r>
              <a:endParaRPr sz="1500" dirty="0">
                <a:latin typeface="Microsoft YaHei"/>
                <a:ea typeface="Microsoft YaHei"/>
                <a:cs typeface="Microsoft YaHei"/>
              </a:endParaRPr>
            </a:p>
            <a:p>
              <a:pPr marL="250825" algn="l" rtl="0" eaLnBrk="0">
                <a:lnSpc>
                  <a:spcPct val="95000"/>
                </a:lnSpc>
                <a:spcBef>
                  <a:spcPts val="1171"/>
                </a:spcBef>
                <a:tabLst/>
              </a:pP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stream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=</a:t>
              </a: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False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           # 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是否</a:t>
              </a:r>
              <a:r>
                <a:rPr sz="1500" kern="0" spc="6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使用流式输出</a:t>
              </a:r>
              <a:endParaRPr sz="1500" dirty="0">
                <a:latin typeface="Microsoft YaHei"/>
                <a:ea typeface="Microsoft YaHei"/>
                <a:cs typeface="Microsoft YaHei"/>
              </a:endParaRPr>
            </a:p>
            <a:p>
              <a:pPr marL="70485" algn="l" rtl="0" eaLnBrk="0">
                <a:lnSpc>
                  <a:spcPts val="2877"/>
                </a:lnSpc>
                <a:tabLst/>
              </a:pPr>
              <a:r>
                <a:rPr sz="1500" kern="0" spc="-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)</a:t>
              </a:r>
              <a:endParaRPr sz="1500" dirty="0"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 rot="21600000">
            <a:off x="6339738" y="1405769"/>
            <a:ext cx="5450305" cy="3083045"/>
            <a:chOff x="0" y="0"/>
            <a:chExt cx="5450305" cy="3083045"/>
          </a:xfrm>
        </p:grpSpPr>
        <p:sp>
          <p:nvSpPr>
            <p:cNvPr id="98" name="rect 98"/>
            <p:cNvSpPr/>
            <p:nvPr/>
          </p:nvSpPr>
          <p:spPr>
            <a:xfrm>
              <a:off x="16230" y="453383"/>
              <a:ext cx="5434075" cy="2629661"/>
            </a:xfrm>
            <a:prstGeom prst="rect">
              <a:avLst/>
            </a:prstGeom>
            <a:solidFill>
              <a:srgbClr val="EDEDED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0" name="textbox 100"/>
            <p:cNvSpPr/>
            <p:nvPr/>
          </p:nvSpPr>
          <p:spPr>
            <a:xfrm>
              <a:off x="-12700" y="-12700"/>
              <a:ext cx="5476240" cy="310896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9926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12700" algn="l" rtl="0" eaLnBrk="0">
                <a:lnSpc>
                  <a:spcPct val="94000"/>
                </a:lnSpc>
                <a:tabLst/>
              </a:pP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5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、获取响应结果</a:t>
              </a:r>
              <a:endParaRPr sz="1500" dirty="0">
                <a:latin typeface="Microsoft YaHei"/>
                <a:ea typeface="Microsoft YaHei"/>
                <a:cs typeface="Microsoft YaHei"/>
              </a:endParaRPr>
            </a:p>
            <a:p>
              <a:pPr algn="l" rtl="0" eaLnBrk="0">
                <a:lnSpc>
                  <a:spcPct val="110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1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marL="78739" algn="l" rtl="0" eaLnBrk="0">
                <a:lnSpc>
                  <a:spcPct val="94000"/>
                </a:lnSpc>
                <a:spcBef>
                  <a:spcPts val="453"/>
                </a:spcBef>
                <a:tabLst/>
              </a:pP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# 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获取生成的文本</a:t>
              </a:r>
              <a:endParaRPr sz="1500" dirty="0">
                <a:latin typeface="Microsoft YaHei"/>
                <a:ea typeface="Microsoft YaHei"/>
                <a:cs typeface="Microsoft YaHei"/>
              </a:endParaRPr>
            </a:p>
            <a:p>
              <a:pPr marL="90169" algn="l" rtl="0" eaLnBrk="0">
                <a:lnSpc>
                  <a:spcPct val="89000"/>
                </a:lnSpc>
                <a:spcBef>
                  <a:spcPts val="1274"/>
                </a:spcBef>
                <a:tabLst/>
              </a:pPr>
              <a:r>
                <a:rPr sz="1500" kern="0" spc="4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result</a:t>
              </a:r>
              <a:r>
                <a:rPr sz="1500" kern="0" spc="10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4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=</a:t>
              </a:r>
              <a:r>
                <a:rPr sz="1500" kern="0" spc="13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4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response.outp</a:t>
              </a:r>
              <a:r>
                <a:rPr sz="1500" kern="0" spc="3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ut.choices[0].message.content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algn="l" rtl="0" eaLnBrk="0">
                <a:lnSpc>
                  <a:spcPct val="100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marL="78739" algn="l" rtl="0" eaLnBrk="0">
                <a:lnSpc>
                  <a:spcPct val="94000"/>
                </a:lnSpc>
                <a:spcBef>
                  <a:spcPts val="452"/>
                </a:spcBef>
                <a:tabLst/>
              </a:pP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# </a:t>
              </a:r>
              <a:r>
                <a:rPr sz="1500" kern="0" spc="7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如果是流式输出</a:t>
              </a:r>
              <a:endParaRPr sz="1500" dirty="0">
                <a:latin typeface="Microsoft YaHei"/>
                <a:ea typeface="Microsoft YaHei"/>
                <a:cs typeface="Microsoft YaHei"/>
              </a:endParaRPr>
            </a:p>
            <a:p>
              <a:pPr marL="78739" algn="l" rtl="0" eaLnBrk="0">
                <a:lnSpc>
                  <a:spcPct val="89000"/>
                </a:lnSpc>
                <a:spcBef>
                  <a:spcPts val="1273"/>
                </a:spcBef>
                <a:tabLst/>
              </a:pPr>
              <a:r>
                <a:rPr sz="1500" kern="0" spc="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for</a:t>
              </a:r>
              <a:r>
                <a:rPr sz="1500" kern="0" spc="17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chunk</a:t>
              </a:r>
              <a:r>
                <a:rPr sz="1500" kern="0" spc="1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in</a:t>
              </a:r>
              <a:r>
                <a:rPr sz="1500" kern="0" spc="13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500" kern="0" spc="2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response:</a:t>
              </a:r>
              <a:endParaRPr sz="1500" dirty="0">
                <a:latin typeface="Calibri"/>
                <a:ea typeface="Calibri"/>
                <a:cs typeface="Calibri"/>
              </a:endParaRPr>
            </a:p>
            <a:p>
              <a:pPr algn="l" rtl="0" eaLnBrk="0">
                <a:lnSpc>
                  <a:spcPct val="106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6895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274954" algn="l" rtl="0" eaLnBrk="0">
                <a:lnSpc>
                  <a:spcPct val="89000"/>
                </a:lnSpc>
                <a:tabLst/>
              </a:pPr>
              <a:r>
                <a:rPr sz="1500" kern="0" spc="4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print(chunk.output.choices[0].message</a:t>
              </a:r>
              <a:r>
                <a:rPr sz="1500" kern="0" spc="30" dirty="0">
                  <a:solidFill>
                    <a:srgbClr val="000000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.content, end='')</a:t>
              </a:r>
              <a:endParaRPr sz="1500" dirty="0"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02" name="textbox 102"/>
          <p:cNvSpPr/>
          <p:nvPr/>
        </p:nvSpPr>
        <p:spPr>
          <a:xfrm>
            <a:off x="432058" y="407320"/>
            <a:ext cx="4244340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DashScope</a:t>
            </a:r>
            <a:r>
              <a:rPr sz="3900" kern="0" spc="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使用方法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04" name="textbox 104"/>
          <p:cNvSpPr/>
          <p:nvPr/>
        </p:nvSpPr>
        <p:spPr>
          <a:xfrm>
            <a:off x="10375983" y="6500272"/>
            <a:ext cx="1784350" cy="2413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1-</a:t>
            </a: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情感分析</a:t>
            </a: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</a:t>
            </a: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py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106" name="path 10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 108"/>
          <p:cNvSpPr/>
          <p:nvPr/>
        </p:nvSpPr>
        <p:spPr>
          <a:xfrm>
            <a:off x="321563" y="320040"/>
            <a:ext cx="11548871" cy="6217919"/>
          </a:xfrm>
          <a:prstGeom prst="rect">
            <a:avLst/>
          </a:prstGeom>
          <a:solidFill>
            <a:srgbClr val="000000">
              <a:alpha val="1215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0" name="textbox 110"/>
          <p:cNvSpPr/>
          <p:nvPr/>
        </p:nvSpPr>
        <p:spPr>
          <a:xfrm>
            <a:off x="4445980" y="2764720"/>
            <a:ext cx="6232525" cy="13335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387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4800" kern="0" spc="-5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</a:t>
            </a:r>
            <a:r>
              <a:rPr sz="4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4800" kern="0" spc="-99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800" kern="0" spc="-5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Function</a:t>
            </a:r>
            <a:r>
              <a:rPr sz="4800" kern="0" spc="28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sz="4800" kern="0" spc="-6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Call</a:t>
            </a:r>
            <a:r>
              <a:rPr sz="4800" kern="0" spc="-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endParaRPr sz="4800" dirty="0">
              <a:latin typeface="Microsoft YaHei"/>
              <a:ea typeface="Microsoft YaHei"/>
              <a:cs typeface="Microsoft YaHei"/>
            </a:endParaRPr>
          </a:p>
          <a:p>
            <a:pPr marL="377825" algn="l" rtl="0" eaLnBrk="0">
              <a:lnSpc>
                <a:spcPct val="97000"/>
              </a:lnSpc>
              <a:spcBef>
                <a:spcPts val="64"/>
              </a:spcBef>
              <a:tabLst/>
            </a:pPr>
            <a:r>
              <a:rPr sz="4400" kern="0" spc="-31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4400" kern="0" spc="35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Qwen</a:t>
            </a:r>
            <a:r>
              <a:rPr sz="4400" kern="0" spc="3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sz="4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12" name="path 112"/>
          <p:cNvSpPr/>
          <p:nvPr/>
        </p:nvSpPr>
        <p:spPr>
          <a:xfrm>
            <a:off x="4046346" y="2057400"/>
            <a:ext cx="19050" cy="2743200"/>
          </a:xfrm>
          <a:custGeom>
            <a:avLst/>
            <a:gdLst/>
            <a:ahLst/>
            <a:cxnLst/>
            <a:rect l="0" t="0" r="0" b="0"/>
            <a:pathLst>
              <a:path w="30" h="4320">
                <a:moveTo>
                  <a:pt x="15" y="0"/>
                </a:moveTo>
                <a:lnTo>
                  <a:pt x="15" y="4320"/>
                </a:lnTo>
              </a:path>
            </a:pathLst>
          </a:custGeom>
          <a:noFill/>
          <a:ln w="19050" cap="flat">
            <a:solidFill>
              <a:srgbClr val="262626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4"/>
          <p:cNvSpPr/>
          <p:nvPr/>
        </p:nvSpPr>
        <p:spPr>
          <a:xfrm>
            <a:off x="466294" y="1794814"/>
            <a:ext cx="5510529" cy="44500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800" kern="0" spc="2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：编写一个天气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，当</a:t>
            </a:r>
            <a:r>
              <a:rPr sz="1800" kern="0" spc="-2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LLM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要查询天气的时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ts val="3240"/>
              </a:lnSpc>
              <a:tabLst/>
            </a:pPr>
            <a:r>
              <a:rPr sz="1800" kern="0" spc="-6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候提供该服务，比如当前不同城市的气温为：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89000"/>
              </a:lnSpc>
              <a:spcBef>
                <a:spcPts val="551"/>
              </a:spcBef>
              <a:tabLst/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北京：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35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度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上海：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36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度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ct val="89000"/>
              </a:lnSpc>
              <a:spcBef>
                <a:spcPts val="540"/>
              </a:spcBef>
              <a:tabLst/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深圳：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37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度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天气均为晴天，微风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0480" algn="l" rtl="0" eaLnBrk="0">
              <a:lnSpc>
                <a:spcPct val="89000"/>
              </a:lnSpc>
              <a:spcBef>
                <a:spcPts val="551"/>
              </a:spcBef>
              <a:tabLst/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）使用</a:t>
            </a:r>
            <a:r>
              <a:rPr sz="1800" kern="0" spc="2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model=</a:t>
            </a:r>
            <a:r>
              <a:rPr sz="18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"qwen-turbo"</a:t>
            </a:r>
            <a:endParaRPr sz="18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4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3495" algn="l" rtl="0" eaLnBrk="0">
              <a:lnSpc>
                <a:spcPct val="89000"/>
              </a:lnSpc>
              <a:spcBef>
                <a:spcPts val="540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）编写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 ge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t_current_weather</a:t>
            </a:r>
            <a:endParaRPr sz="18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对于用户询问指定地点的天气，可以获取该地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当前天气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16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856346" y="1569630"/>
            <a:ext cx="2748533" cy="4842383"/>
          </a:xfrm>
          <a:prstGeom prst="rect">
            <a:avLst/>
          </a:prstGeom>
        </p:spPr>
      </p:pic>
      <p:sp>
        <p:nvSpPr>
          <p:cNvPr id="118" name="textbox 118"/>
          <p:cNvSpPr/>
          <p:nvPr/>
        </p:nvSpPr>
        <p:spPr>
          <a:xfrm>
            <a:off x="411758" y="407320"/>
            <a:ext cx="655510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3900" kern="0" spc="-6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Call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120" name="path 12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 122"/>
          <p:cNvSpPr/>
          <p:nvPr/>
        </p:nvSpPr>
        <p:spPr>
          <a:xfrm>
            <a:off x="577811" y="1262251"/>
            <a:ext cx="5104891" cy="5595747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4" name="textbox 124"/>
          <p:cNvSpPr/>
          <p:nvPr/>
        </p:nvSpPr>
        <p:spPr>
          <a:xfrm>
            <a:off x="614569" y="1322964"/>
            <a:ext cx="5019040" cy="56051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</a:t>
            </a:r>
            <a:r>
              <a:rPr sz="1500" kern="0" spc="20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1. 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模拟天气查询的函数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8415" algn="l" rtl="0" eaLnBrk="0">
              <a:lnSpc>
                <a:spcPct val="95000"/>
              </a:lnSpc>
              <a:spcBef>
                <a:spcPts val="811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def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get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current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weather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location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5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unit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="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摄氏度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"):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0320" indent="176529" algn="l" rtl="0" eaLnBrk="0">
              <a:lnSpc>
                <a:spcPct val="105000"/>
              </a:lnSpc>
              <a:spcBef>
                <a:spcPts val="828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这是一个模拟的天气数据，实际应用中应该调用真实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的天气</a:t>
            </a:r>
            <a:r>
              <a:rPr sz="15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API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196214" algn="l" rtl="0" eaLnBrk="0">
              <a:lnSpc>
                <a:spcPct val="89000"/>
              </a:lnSpc>
              <a:spcBef>
                <a:spcPts val="735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temperature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-1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06375" algn="l" rtl="0" eaLnBrk="0">
              <a:lnSpc>
                <a:spcPct val="95000"/>
              </a:lnSpc>
              <a:spcBef>
                <a:spcPts val="828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大连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location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Dalian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location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381000" algn="l" rtl="0" eaLnBrk="0">
              <a:lnSpc>
                <a:spcPct val="89000"/>
              </a:lnSpc>
              <a:spcBef>
                <a:spcPts val="904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temperature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=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10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06375" algn="l" rtl="0" eaLnBrk="0">
              <a:lnSpc>
                <a:spcPct val="94000"/>
              </a:lnSpc>
              <a:spcBef>
                <a:spcPts val="845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location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=='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上海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381000" algn="l" rtl="0" eaLnBrk="0">
              <a:lnSpc>
                <a:spcPct val="89000"/>
              </a:lnSpc>
              <a:spcBef>
                <a:spcPts val="901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temperature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36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06375" algn="l" rtl="0" eaLnBrk="0">
              <a:lnSpc>
                <a:spcPct val="94000"/>
              </a:lnSpc>
              <a:spcBef>
                <a:spcPts val="845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location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=='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深圳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381000" algn="l" rtl="0" eaLnBrk="0">
              <a:lnSpc>
                <a:spcPct val="89000"/>
              </a:lnSpc>
              <a:spcBef>
                <a:spcPts val="903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temperature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37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198120" algn="l" rtl="0" eaLnBrk="0">
              <a:lnSpc>
                <a:spcPct val="89000"/>
              </a:lnSpc>
              <a:spcBef>
                <a:spcPts val="918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weather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info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{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391159" algn="l" rtl="0" eaLnBrk="0">
              <a:lnSpc>
                <a:spcPct val="89000"/>
              </a:lnSpc>
              <a:spcBef>
                <a:spcPts val="918"/>
              </a:spcBef>
              <a:tabLst/>
            </a:pP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location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location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391159" algn="l" rtl="0" eaLnBrk="0">
              <a:lnSpc>
                <a:spcPct val="89000"/>
              </a:lnSpc>
              <a:spcBef>
                <a:spcPts val="918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"temperature": temp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erature,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391159" algn="l" rtl="0" eaLnBrk="0">
              <a:lnSpc>
                <a:spcPct val="89000"/>
              </a:lnSpc>
              <a:spcBef>
                <a:spcPts val="921"/>
              </a:spcBef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unit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unit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391159" algn="l" rtl="0" eaLnBrk="0">
              <a:lnSpc>
                <a:spcPct val="94000"/>
              </a:lnSpc>
              <a:spcBef>
                <a:spcPts val="845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forecast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["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晴天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微风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"],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04470" algn="l" rtl="0" eaLnBrk="0">
              <a:lnSpc>
                <a:spcPts val="2503"/>
              </a:lnSpc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208279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return json.dumps(weat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her_info)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126" name="textbox 126"/>
          <p:cNvSpPr/>
          <p:nvPr/>
        </p:nvSpPr>
        <p:spPr>
          <a:xfrm>
            <a:off x="6096000" y="1268730"/>
            <a:ext cx="5959475" cy="4316729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49530" algn="l" rtl="0" eaLnBrk="0">
              <a:lnSpc>
                <a:spcPct val="94000"/>
              </a:lnSpc>
              <a:spcBef>
                <a:spcPts val="2"/>
              </a:spcBef>
              <a:tabLst/>
            </a:pP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</a:t>
            </a:r>
            <a:r>
              <a:rPr sz="1500" kern="0" spc="19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2. </a:t>
            </a: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模型调用封装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55880" algn="l" rtl="0" eaLnBrk="0">
              <a:lnSpc>
                <a:spcPct val="89000"/>
              </a:lnSpc>
              <a:spcBef>
                <a:spcPts val="901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def get_response(mess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ages):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33679" algn="l" rtl="0" eaLnBrk="0">
              <a:lnSpc>
                <a:spcPct val="89000"/>
              </a:lnSpc>
              <a:spcBef>
                <a:spcPts val="918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try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30530" algn="l" rtl="0" eaLnBrk="0">
              <a:lnSpc>
                <a:spcPct val="89000"/>
              </a:lnSpc>
              <a:spcBef>
                <a:spcPts val="919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response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dashsco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pe.Generation.call(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613409" algn="l" rtl="0" eaLnBrk="0">
              <a:lnSpc>
                <a:spcPts val="2521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model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turbo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613409" algn="l" rtl="0" eaLnBrk="0">
              <a:lnSpc>
                <a:spcPct val="89000"/>
              </a:lnSpc>
              <a:spcBef>
                <a:spcPts val="918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messages=mes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sages,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601344" algn="l" rtl="0" eaLnBrk="0">
              <a:lnSpc>
                <a:spcPct val="94000"/>
              </a:lnSpc>
              <a:spcBef>
                <a:spcPts val="845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functions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functions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  #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注册可用的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函数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613409" algn="l" rtl="0" eaLnBrk="0">
              <a:lnSpc>
                <a:spcPts val="2503"/>
              </a:lnSpc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result_form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at='message'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27355" algn="l" rtl="0" eaLnBrk="0">
              <a:lnSpc>
                <a:spcPct val="89000"/>
              </a:lnSpc>
              <a:spcBef>
                <a:spcPts val="920"/>
              </a:spcBef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30530" algn="l" rtl="0" eaLnBrk="0">
              <a:lnSpc>
                <a:spcPct val="89000"/>
              </a:lnSpc>
              <a:spcBef>
                <a:spcPts val="918"/>
              </a:spcBef>
              <a:tabLst/>
            </a:pP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return</a:t>
            </a:r>
            <a:r>
              <a:rPr sz="15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response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40029" algn="l" rtl="0" eaLnBrk="0">
              <a:lnSpc>
                <a:spcPct val="89000"/>
              </a:lnSpc>
              <a:spcBef>
                <a:spcPts val="918"/>
              </a:spcBef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except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Excep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tion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as e: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30530" algn="l" rtl="0" eaLnBrk="0">
              <a:lnSpc>
                <a:spcPct val="94000"/>
              </a:lnSpc>
              <a:spcBef>
                <a:spcPts val="845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print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(f"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API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调用出错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 {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str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(e)}")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430530" algn="l" rtl="0" eaLnBrk="0">
              <a:lnSpc>
                <a:spcPct val="89000"/>
              </a:lnSpc>
              <a:spcBef>
                <a:spcPts val="6"/>
              </a:spcBef>
              <a:tabLst/>
            </a:pP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return</a:t>
            </a:r>
            <a:r>
              <a:rPr sz="1500" kern="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None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128" name="textbox 128"/>
          <p:cNvSpPr/>
          <p:nvPr/>
        </p:nvSpPr>
        <p:spPr>
          <a:xfrm>
            <a:off x="411758" y="407320"/>
            <a:ext cx="655510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3900" kern="0" spc="-6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Call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130" name="path 13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2"/>
          <p:cNvSpPr/>
          <p:nvPr/>
        </p:nvSpPr>
        <p:spPr>
          <a:xfrm>
            <a:off x="541439" y="1153158"/>
            <a:ext cx="5438775" cy="5729604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49530" algn="l" rtl="0" eaLnBrk="0">
              <a:lnSpc>
                <a:spcPct val="94000"/>
              </a:lnSpc>
              <a:tabLst/>
            </a:pP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3.</a:t>
            </a:r>
            <a:r>
              <a:rPr sz="1500" kern="0" spc="9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主要对话流程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55244" indent="-5714" algn="l" rtl="0" eaLnBrk="0">
              <a:lnSpc>
                <a:spcPct val="120000"/>
              </a:lnSpc>
              <a:spcBef>
                <a:spcPts val="816"/>
              </a:spcBef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步骤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：发送用户查询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                                       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query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大连的天气怎样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60960" algn="l" rtl="0" eaLnBrk="0">
              <a:lnSpc>
                <a:spcPct val="89000"/>
              </a:lnSpc>
              <a:spcBef>
                <a:spcPts val="808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messages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=[{"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role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user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content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query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}]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60960" algn="l" rtl="0" eaLnBrk="0">
              <a:lnSpc>
                <a:spcPts val="2519"/>
              </a:lnSpc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response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get_resp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onse(messages)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2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9530" algn="l" rtl="0" eaLnBrk="0">
              <a:lnSpc>
                <a:spcPct val="94000"/>
              </a:lnSpc>
              <a:spcBef>
                <a:spcPts val="451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步骤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：检查模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型是否需要调用函数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59055" algn="l" rtl="0" eaLnBrk="0">
              <a:lnSpc>
                <a:spcPct val="89000"/>
              </a:lnSpc>
              <a:spcBef>
                <a:spcPts val="901"/>
              </a:spcBef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hasattr(message,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'function_call') and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message.function_call: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33679" algn="l" rtl="0" eaLnBrk="0">
              <a:lnSpc>
                <a:spcPct val="94000"/>
              </a:lnSpc>
              <a:spcBef>
                <a:spcPts val="845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获取函数调用信息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233045" algn="l" rtl="0" eaLnBrk="0">
              <a:lnSpc>
                <a:spcPct val="117000"/>
              </a:lnSpc>
              <a:spcBef>
                <a:spcPts val="907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function_call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=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message.function_call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                               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name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call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name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']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39395" algn="l" rtl="0" eaLnBrk="0">
              <a:lnSpc>
                <a:spcPct val="89000"/>
              </a:lnSpc>
              <a:spcBef>
                <a:spcPts val="826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arguments = json.loads(function_call['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arguments'])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2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33679" algn="l" rtl="0" eaLnBrk="0">
              <a:lnSpc>
                <a:spcPct val="94000"/>
              </a:lnSpc>
              <a:spcBef>
                <a:spcPts val="461"/>
              </a:spcBef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步骤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：执行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函数调用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233045" algn="l" rtl="0" eaLnBrk="0">
              <a:lnSpc>
                <a:spcPct val="89000"/>
              </a:lnSpc>
              <a:spcBef>
                <a:spcPts val="904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tool_response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get_current_we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ather(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29894" algn="l" rtl="0" eaLnBrk="0">
              <a:lnSpc>
                <a:spcPts val="2520"/>
              </a:lnSpc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location=arguments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.get('location'),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29259" algn="l" rtl="0" eaLnBrk="0">
              <a:lnSpc>
                <a:spcPct val="89000"/>
              </a:lnSpc>
              <a:spcBef>
                <a:spcPts val="918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unit=argume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nts.get('unit'),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41934" algn="l" rtl="0" eaLnBrk="0">
              <a:lnSpc>
                <a:spcPts val="2520"/>
              </a:lnSpc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134" name="textbox 134"/>
          <p:cNvSpPr/>
          <p:nvPr/>
        </p:nvSpPr>
        <p:spPr>
          <a:xfrm>
            <a:off x="6096000" y="1268730"/>
            <a:ext cx="5959475" cy="4316729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280034" algn="l" rtl="0" eaLnBrk="0">
              <a:lnSpc>
                <a:spcPct val="94000"/>
              </a:lnSpc>
              <a:spcBef>
                <a:spcPts val="2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步骤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：将函数返回结果添加到对话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49530" indent="184150" algn="l" rtl="0" eaLnBrk="0">
              <a:lnSpc>
                <a:spcPct val="99000"/>
              </a:lnSpc>
              <a:spcBef>
                <a:spcPts val="860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info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= {"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role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name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name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content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tool_respon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se}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45745" algn="l" rtl="0" eaLnBrk="0">
              <a:lnSpc>
                <a:spcPct val="89000"/>
              </a:lnSpc>
              <a:spcBef>
                <a:spcPts val="919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messages.append(to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ol_info)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2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34315" algn="l" rtl="0" eaLnBrk="0">
              <a:lnSpc>
                <a:spcPct val="94000"/>
              </a:lnSpc>
              <a:spcBef>
                <a:spcPts val="451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步骤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5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：让模型生成最终回答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245745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response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get_res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ponse(messages)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136" name="textbox 136"/>
          <p:cNvSpPr/>
          <p:nvPr/>
        </p:nvSpPr>
        <p:spPr>
          <a:xfrm>
            <a:off x="411758" y="407320"/>
            <a:ext cx="655510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3900" kern="0" spc="-6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Call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138" name="path 13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40"/>
          <p:cNvSpPr/>
          <p:nvPr/>
        </p:nvSpPr>
        <p:spPr>
          <a:xfrm>
            <a:off x="541439" y="1153158"/>
            <a:ext cx="6477634" cy="5729604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49530" algn="l" rtl="0" eaLnBrk="0">
              <a:lnSpc>
                <a:spcPct val="94000"/>
              </a:lnSpc>
              <a:tabLst/>
            </a:pP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4.</a:t>
            </a:r>
            <a:r>
              <a:rPr sz="1500" kern="0" spc="19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函数注册配置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49530" algn="l" rtl="0" eaLnBrk="0">
              <a:lnSpc>
                <a:spcPct val="89000"/>
              </a:lnSpc>
              <a:spcBef>
                <a:spcPts val="902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functions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=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38759" algn="l" rtl="0" eaLnBrk="0">
              <a:lnSpc>
                <a:spcPts val="2521"/>
              </a:lnSpc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335279" algn="l" rtl="0" eaLnBrk="0">
              <a:lnSpc>
                <a:spcPct val="94000"/>
              </a:lnSpc>
              <a:spcBef>
                <a:spcPts val="845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name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':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get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current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weather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',  #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函数名称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335279" algn="l" rtl="0" eaLnBrk="0">
              <a:lnSpc>
                <a:spcPct val="94000"/>
              </a:lnSpc>
              <a:spcBef>
                <a:spcPts val="828"/>
              </a:spcBef>
              <a:tabLst/>
            </a:pP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description</a:t>
            </a: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':</a:t>
            </a:r>
            <a:r>
              <a:rPr sz="1500" kern="0" spc="1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Get</a:t>
            </a: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current</a:t>
            </a: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weather</a:t>
            </a:r>
            <a:r>
              <a:rPr sz="1500" kern="0" spc="15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given</a:t>
            </a:r>
            <a:r>
              <a:rPr sz="1500" kern="0" spc="1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location</a:t>
            </a: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.',  #</a:t>
            </a:r>
            <a:r>
              <a:rPr sz="1500" kern="0" spc="17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函数描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述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335279" algn="l" rtl="0" eaLnBrk="0">
              <a:lnSpc>
                <a:spcPct val="95000"/>
              </a:lnSpc>
              <a:spcBef>
                <a:spcPts val="811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parameters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':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  #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函数参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数定义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610869" algn="l" rtl="0" eaLnBrk="0">
              <a:lnSpc>
                <a:spcPct val="89000"/>
              </a:lnSpc>
              <a:spcBef>
                <a:spcPts val="903"/>
              </a:spcBef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type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':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object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610869" algn="l" rtl="0" eaLnBrk="0">
              <a:lnSpc>
                <a:spcPct val="89000"/>
              </a:lnSpc>
              <a:spcBef>
                <a:spcPts val="918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properties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':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795655" algn="l" rtl="0" eaLnBrk="0">
              <a:lnSpc>
                <a:spcPct val="89000"/>
              </a:lnSpc>
              <a:spcBef>
                <a:spcPts val="918"/>
              </a:spcBef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location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':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979805" algn="l" rtl="0" eaLnBrk="0">
              <a:lnSpc>
                <a:spcPct val="89000"/>
              </a:lnSpc>
              <a:spcBef>
                <a:spcPts val="918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type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':</a:t>
            </a:r>
            <a:r>
              <a:rPr sz="1500" kern="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string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979805" algn="l" rtl="0" eaLnBrk="0">
              <a:lnSpc>
                <a:spcPct val="89000"/>
              </a:lnSpc>
              <a:spcBef>
                <a:spcPts val="921"/>
              </a:spcBef>
              <a:tabLst/>
            </a:pP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description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':</a:t>
            </a:r>
            <a:r>
              <a:rPr sz="1500" kern="0" spc="15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city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state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500" kern="0" spc="9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e.g.</a:t>
            </a: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San</a:t>
            </a:r>
            <a:r>
              <a:rPr sz="1500" kern="0" spc="15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Francisco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793115" algn="l" rtl="0" eaLnBrk="0">
              <a:lnSpc>
                <a:spcPct val="89000"/>
              </a:lnSpc>
              <a:spcBef>
                <a:spcPts val="918"/>
              </a:spcBef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795655" algn="l" rtl="0" eaLnBrk="0">
              <a:lnSpc>
                <a:spcPct val="89000"/>
              </a:lnSpc>
              <a:spcBef>
                <a:spcPts val="918"/>
              </a:spcBef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unit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': {'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type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':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string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',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enum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':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celsius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',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fahrenheit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']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608965" algn="l" rtl="0" eaLnBrk="0">
              <a:lnSpc>
                <a:spcPct val="89000"/>
              </a:lnSpc>
              <a:spcBef>
                <a:spcPts val="918"/>
              </a:spcBef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27990" algn="l" rtl="0" eaLnBrk="0">
              <a:lnSpc>
                <a:spcPct val="94000"/>
              </a:lnSpc>
              <a:spcBef>
                <a:spcPts val="847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required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':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location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']  #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必需参数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332740" algn="l" rtl="0" eaLnBrk="0">
              <a:lnSpc>
                <a:spcPct val="89000"/>
              </a:lnSpc>
              <a:spcBef>
                <a:spcPts val="901"/>
              </a:spcBef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41300" algn="l" rtl="0" eaLnBrk="0">
              <a:lnSpc>
                <a:spcPct val="89000"/>
              </a:lnSpc>
              <a:spcBef>
                <a:spcPts val="918"/>
              </a:spcBef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54610" algn="l" rtl="0" eaLnBrk="0">
              <a:lnSpc>
                <a:spcPts val="2520"/>
              </a:lnSpc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]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142" name="textbox 142"/>
          <p:cNvSpPr/>
          <p:nvPr/>
        </p:nvSpPr>
        <p:spPr>
          <a:xfrm>
            <a:off x="7220229" y="1310182"/>
            <a:ext cx="4596765" cy="35007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-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整体工作流程：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3495" algn="l" rtl="0" eaLnBrk="0">
              <a:lnSpc>
                <a:spcPct val="89000"/>
              </a:lnSpc>
              <a:spcBef>
                <a:spcPts val="540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用户输入查询天气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的问题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3495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模型理解问题，决定需要调用天气查询函数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3495" algn="l" rtl="0" eaLnBrk="0">
              <a:lnSpc>
                <a:spcPct val="89000"/>
              </a:lnSpc>
              <a:spcBef>
                <a:spcPts val="540"/>
              </a:spcBef>
              <a:tabLst/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模型生成函数调用参数（城市、温度单位）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3495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程序执行函数调用，获取天气数据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3495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将天气数据返回给模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型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23495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模型生成最终的自然语言回答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44" name="textbox 144"/>
          <p:cNvSpPr/>
          <p:nvPr/>
        </p:nvSpPr>
        <p:spPr>
          <a:xfrm>
            <a:off x="411758" y="407320"/>
            <a:ext cx="655510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3900" kern="0" spc="-6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Call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r>
              <a:rPr sz="3900" kern="0" spc="1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146" name="path 14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 148"/>
          <p:cNvSpPr/>
          <p:nvPr/>
        </p:nvSpPr>
        <p:spPr>
          <a:xfrm>
            <a:off x="321563" y="320040"/>
            <a:ext cx="11548871" cy="6217919"/>
          </a:xfrm>
          <a:prstGeom prst="rect">
            <a:avLst/>
          </a:prstGeom>
          <a:solidFill>
            <a:srgbClr val="000000">
              <a:alpha val="1215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0" name="textbox 150"/>
          <p:cNvSpPr/>
          <p:nvPr/>
        </p:nvSpPr>
        <p:spPr>
          <a:xfrm>
            <a:off x="4445965" y="3094405"/>
            <a:ext cx="5922009" cy="6750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74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4800" kern="0" spc="-2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</a:t>
            </a:r>
            <a:r>
              <a:rPr sz="4800" kern="0" spc="-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：表格提取</a:t>
            </a:r>
            <a:r>
              <a:rPr sz="4800" kern="0" spc="-2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-Qwen</a:t>
            </a:r>
            <a:endParaRPr sz="48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52" name="path 152"/>
          <p:cNvSpPr/>
          <p:nvPr/>
        </p:nvSpPr>
        <p:spPr>
          <a:xfrm>
            <a:off x="4046346" y="2057400"/>
            <a:ext cx="19050" cy="2743200"/>
          </a:xfrm>
          <a:custGeom>
            <a:avLst/>
            <a:gdLst/>
            <a:ahLst/>
            <a:cxnLst/>
            <a:rect l="0" t="0" r="0" b="0"/>
            <a:pathLst>
              <a:path w="30" h="4320">
                <a:moveTo>
                  <a:pt x="15" y="0"/>
                </a:moveTo>
                <a:lnTo>
                  <a:pt x="15" y="4320"/>
                </a:lnTo>
              </a:path>
            </a:pathLst>
          </a:custGeom>
          <a:noFill/>
          <a:ln w="19050" cap="flat">
            <a:solidFill>
              <a:srgbClr val="262626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54"/>
          <p:cNvSpPr/>
          <p:nvPr/>
        </p:nvSpPr>
        <p:spPr>
          <a:xfrm>
            <a:off x="544552" y="1602543"/>
            <a:ext cx="6341109" cy="48926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800" kern="0" spc="2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：表格提取与理解是工作中的场景任务，需要使用多模态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13334" algn="l" rtl="0" eaLnBrk="0">
              <a:lnSpc>
                <a:spcPts val="3241"/>
              </a:lnSpc>
              <a:tabLst/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模型，这里可以使用通义千问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VL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系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列的模型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0480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r>
              <a:rPr sz="1800" kern="0" spc="-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r>
              <a:rPr sz="1800" kern="0" spc="-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Qwen-VL</a:t>
            </a:r>
            <a:r>
              <a:rPr sz="1800" kern="0" spc="-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（基础模型）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89000"/>
              </a:lnSpc>
              <a:spcBef>
                <a:spcPts val="551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核心能力：支持图像描述、视觉问答（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VQA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）、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OCR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、文档理解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13334" algn="l" rtl="0" eaLnBrk="0">
              <a:lnSpc>
                <a:spcPts val="3241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和视觉定位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3495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Qwen-VL-C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hat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（指令微调版）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89000"/>
              </a:lnSpc>
              <a:spcBef>
                <a:spcPts val="551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基于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Qwen-VL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进行指令微调（</a:t>
            </a:r>
            <a:r>
              <a:rPr sz="1800" kern="0" spc="-3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SFT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），优化对话交互能力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334" indent="8254" algn="l" rtl="0" eaLnBrk="0">
              <a:lnSpc>
                <a:spcPct val="135000"/>
              </a:lnSpc>
              <a:spcBef>
                <a:spcPts val="545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Qwen-VL-Plus / Qwe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n-VL-MAX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（升级版）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          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性能更强，接近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GPT-4V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水平，但未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完全开源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15875" algn="l" rtl="0" eaLnBrk="0">
              <a:lnSpc>
                <a:spcPct val="89000"/>
              </a:lnSpc>
              <a:spcBef>
                <a:spcPts val="1631"/>
              </a:spcBef>
              <a:tabLst/>
            </a:pP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Qwen2.5-VL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（最新旗舰版）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模型规模：提供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3B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7B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72B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版本，适应不同计算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需求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56" name="picture 1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169784" y="1292142"/>
            <a:ext cx="4214368" cy="5487921"/>
          </a:xfrm>
          <a:prstGeom prst="rect">
            <a:avLst/>
          </a:prstGeom>
        </p:spPr>
      </p:pic>
      <p:sp>
        <p:nvSpPr>
          <p:cNvPr id="158" name="textbox 158"/>
          <p:cNvSpPr/>
          <p:nvPr/>
        </p:nvSpPr>
        <p:spPr>
          <a:xfrm>
            <a:off x="411758" y="407320"/>
            <a:ext cx="4936490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：表格提取</a:t>
            </a: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160" name="path 16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/>
          <p:cNvSpPr/>
          <p:nvPr/>
        </p:nvSpPr>
        <p:spPr>
          <a:xfrm>
            <a:off x="409041" y="419500"/>
            <a:ext cx="11544300" cy="45300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>
                <a:tab pos="11530965" algn="l"/>
              </a:tabLst>
            </a:pPr>
            <a:r>
              <a:rPr sz="3800" u="sng" kern="0" spc="-2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3F6EC3"/>
                  </a:solidFill>
                </a:uFill>
                <a:latin typeface="Calibri Light"/>
                <a:ea typeface="Calibri Light"/>
                <a:cs typeface="Calibri Light"/>
              </a:rPr>
              <a:t>&gt;&gt;   </a:t>
            </a:r>
            <a:r>
              <a:rPr sz="3800" u="sng" kern="0" spc="-2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3F6EC3"/>
                  </a:solidFill>
                </a:uFill>
                <a:latin typeface="Microsoft YaHei"/>
                <a:ea typeface="Microsoft YaHei"/>
                <a:cs typeface="Microsoft YaHei"/>
              </a:rPr>
              <a:t>今天的学习目标</a:t>
            </a:r>
            <a:r>
              <a:rPr sz="3800" u="sng" kern="0" spc="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3F6EC3"/>
                  </a:solidFill>
                </a:uFill>
                <a:latin typeface="Microsoft YaHei"/>
                <a:ea typeface="Microsoft YaHei"/>
                <a:cs typeface="Microsoft YaHei"/>
              </a:rPr>
              <a:t>	</a:t>
            </a:r>
            <a:endParaRPr sz="3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00380" algn="l" rtl="0" eaLnBrk="0">
              <a:lnSpc>
                <a:spcPct val="87000"/>
              </a:lnSpc>
              <a:spcBef>
                <a:spcPts val="1172"/>
              </a:spcBef>
              <a:tabLst/>
            </a:pPr>
            <a:r>
              <a:rPr sz="3900" kern="0" spc="70" dirty="0"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大模型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API</a:t>
            </a:r>
            <a:r>
              <a:rPr sz="3900" kern="0" spc="70" dirty="0"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使用</a:t>
            </a:r>
            <a:endParaRPr sz="39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86409" algn="l" rtl="0" eaLnBrk="0">
              <a:lnSpc>
                <a:spcPct val="89000"/>
              </a:lnSpc>
              <a:spcBef>
                <a:spcPts val="549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全球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AI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发展现状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86409" algn="l" rtl="0" eaLnBrk="0">
              <a:lnSpc>
                <a:spcPct val="89000"/>
              </a:lnSpc>
              <a:spcBef>
                <a:spcPts val="551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CASE-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情感分析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-Qwen</a:t>
            </a:r>
            <a:endParaRPr sz="1800" dirty="0">
              <a:latin typeface="Calibri Light"/>
              <a:ea typeface="Calibri Light"/>
              <a:cs typeface="Calibri Light"/>
            </a:endParaRPr>
          </a:p>
          <a:p>
            <a:pPr algn="l" rtl="0" eaLnBrk="0">
              <a:lnSpc>
                <a:spcPct val="16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86409" algn="l" rtl="0" eaLnBrk="0">
              <a:lnSpc>
                <a:spcPct val="78000"/>
              </a:lnSpc>
              <a:spcBef>
                <a:spcPts val="544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CASE-Function Call-Q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wen</a:t>
            </a:r>
            <a:endParaRPr sz="1800" dirty="0">
              <a:latin typeface="Calibri Light"/>
              <a:ea typeface="Calibri Light"/>
              <a:cs typeface="Calibri Light"/>
            </a:endParaRPr>
          </a:p>
          <a:p>
            <a:pPr algn="l" rtl="0" eaLnBrk="0">
              <a:lnSpc>
                <a:spcPct val="15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86409" algn="l" rtl="0" eaLnBrk="0">
              <a:lnSpc>
                <a:spcPct val="89000"/>
              </a:lnSpc>
              <a:spcBef>
                <a:spcPts val="543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CASE-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表格提取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-Qwen</a:t>
            </a:r>
            <a:endParaRPr sz="1800" dirty="0">
              <a:latin typeface="Calibri Light"/>
              <a:ea typeface="Calibri Light"/>
              <a:cs typeface="Calibri Light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486409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CASE-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运维事件处置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-Qwen</a:t>
            </a:r>
            <a:endParaRPr sz="1800" dirty="0">
              <a:latin typeface="Calibri Light"/>
              <a:ea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62"/>
          <p:cNvSpPr/>
          <p:nvPr/>
        </p:nvSpPr>
        <p:spPr>
          <a:xfrm>
            <a:off x="541439" y="1153032"/>
            <a:ext cx="6477634" cy="3450590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54610" indent="-5080" algn="l" rtl="0" eaLnBrk="0">
              <a:lnSpc>
                <a:spcPct val="120000"/>
              </a:lnSpc>
              <a:spcBef>
                <a:spcPts val="3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构建多模态输入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                                                                   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content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33679" algn="l" rtl="0" eaLnBrk="0">
              <a:lnSpc>
                <a:spcPct val="94000"/>
              </a:lnSpc>
              <a:spcBef>
                <a:spcPts val="721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图片输入：支持本地路径或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URL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38759" algn="l" rtl="0" eaLnBrk="0">
              <a:lnSpc>
                <a:spcPct val="89000"/>
              </a:lnSpc>
              <a:spcBef>
                <a:spcPts val="901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{'image':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https://aiwucai.oss-cn-huhehao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te.aliyuncs.com/pdf_table.jpg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'},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33679" algn="l" rtl="0" eaLnBrk="0">
              <a:lnSpc>
                <a:spcPct val="94000"/>
              </a:lnSpc>
              <a:spcBef>
                <a:spcPts val="845"/>
              </a:spcBef>
              <a:tabLst/>
            </a:pP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文本提示：要求提取表格内容并输出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JSON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格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式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54610" indent="183514" algn="l" rtl="0" eaLnBrk="0">
              <a:lnSpc>
                <a:spcPct val="138000"/>
              </a:lnSpc>
              <a:spcBef>
                <a:spcPts val="183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text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':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这是一个表格图片，帮我提取里面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的内容，输出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JSON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格式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'}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]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9530" algn="l" rtl="0" eaLnBrk="0">
              <a:lnSpc>
                <a:spcPct val="94000"/>
              </a:lnSpc>
              <a:spcBef>
                <a:spcPts val="456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构建消息格式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60960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messages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=[{"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role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user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content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content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}]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164" name="textbox 164"/>
          <p:cNvSpPr/>
          <p:nvPr/>
        </p:nvSpPr>
        <p:spPr>
          <a:xfrm>
            <a:off x="7220229" y="1310182"/>
            <a:ext cx="4631054" cy="27298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-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整体工作流程：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52095" indent="-228600" algn="l" rtl="0" eaLnBrk="0">
              <a:lnSpc>
                <a:spcPct val="124000"/>
              </a:lnSpc>
              <a:spcBef>
                <a:spcPts val="548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使用了多模态模型（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qwen-vl-pl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），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可以同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时处理图片和文本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3495" algn="l" rtl="0" eaLnBrk="0">
              <a:lnSpc>
                <a:spcPct val="89000"/>
              </a:lnSpc>
              <a:spcBef>
                <a:spcPts val="541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支持表格识别和内容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提取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5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240665" indent="-217170" algn="l" rtl="0" eaLnBrk="0">
              <a:lnSpc>
                <a:spcPct val="123000"/>
              </a:lnSpc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可以将非结构化的表格图片转换为结构化的</a:t>
            </a:r>
            <a:r>
              <a:rPr sz="18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JSON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数据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66" name="textbox 166"/>
          <p:cNvSpPr/>
          <p:nvPr/>
        </p:nvSpPr>
        <p:spPr>
          <a:xfrm>
            <a:off x="411758" y="407320"/>
            <a:ext cx="4936490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：表格提取</a:t>
            </a: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168" name="path 16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70"/>
          <p:cNvSpPr/>
          <p:nvPr/>
        </p:nvSpPr>
        <p:spPr>
          <a:xfrm>
            <a:off x="547522" y="1204334"/>
            <a:ext cx="3467100" cy="56572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51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ct val="89000"/>
              </a:lnSpc>
              <a:tabLst/>
            </a:pP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好的，以下是整理后的生</a:t>
            </a:r>
            <a:r>
              <a:rPr sz="14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成</a:t>
            </a:r>
            <a:r>
              <a:rPr sz="1400" kern="0" spc="-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JSON </a:t>
            </a:r>
            <a:r>
              <a:rPr sz="14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格式内容：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ts val="2515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```json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9684" algn="l" rtl="0" eaLnBrk="0">
              <a:lnSpc>
                <a:spcPct val="84000"/>
              </a:lnSpc>
              <a:spcBef>
                <a:spcPts val="1109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82879" algn="l" rtl="0" eaLnBrk="0">
              <a:lnSpc>
                <a:spcPct val="89000"/>
              </a:lnSpc>
              <a:spcBef>
                <a:spcPts val="1029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客户名称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"",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82879" algn="l" rtl="0" eaLnBrk="0">
              <a:lnSpc>
                <a:spcPts val="2523"/>
              </a:lnSpc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联繫方式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"",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82879" algn="l" rtl="0" eaLnBrk="0">
              <a:lnSpc>
                <a:spcPts val="2519"/>
              </a:lnSpc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产品型号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"",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82879" algn="l" rtl="0" eaLnBrk="0">
              <a:lnSpc>
                <a:spcPts val="2520"/>
              </a:lnSpc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生产日期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"",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82879" algn="l" rtl="0" eaLnBrk="0">
              <a:lnSpc>
                <a:spcPts val="2520"/>
              </a:lnSpc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数量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0,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82879" algn="l" rtl="0" eaLnBrk="0">
              <a:lnSpc>
                <a:spcPct val="89000"/>
              </a:lnSpc>
              <a:spcBef>
                <a:spcPts val="1026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使用年限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null,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82879" algn="l" rtl="0" eaLnBrk="0">
              <a:lnSpc>
                <a:spcPts val="2521"/>
              </a:lnSpc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严重程度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"",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82879" algn="l" rtl="0" eaLnBrk="0">
              <a:lnSpc>
                <a:spcPct val="89000"/>
              </a:lnSpc>
              <a:spcBef>
                <a:spcPts val="1025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急紧程度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"",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82879" algn="l" rtl="0" eaLnBrk="0">
              <a:lnSpc>
                <a:spcPts val="2519"/>
              </a:lnSpc>
              <a:tabLst/>
            </a:pP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问题点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400" kern="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[],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82879" algn="l" rtl="0" eaLnBrk="0">
              <a:lnSpc>
                <a:spcPct val="89000"/>
              </a:lnSpc>
              <a:spcBef>
                <a:spcPts val="1026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退货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false,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82879" algn="l" rtl="0" eaLnBrk="0">
              <a:lnSpc>
                <a:spcPct val="89000"/>
              </a:lnSpc>
              <a:spcBef>
                <a:spcPts val="1026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换货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false,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82879" algn="l" rtl="0" eaLnBrk="0">
              <a:lnSpc>
                <a:spcPct val="89000"/>
              </a:lnSpc>
              <a:spcBef>
                <a:spcPts val="1025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维修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false,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82879" algn="l" rtl="0" eaLnBrk="0">
              <a:lnSpc>
                <a:spcPts val="2520"/>
              </a:lnSpc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图例说明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"",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82879" algn="l" rtl="0" eaLnBrk="0">
              <a:lnSpc>
                <a:spcPct val="89000"/>
              </a:lnSpc>
              <a:spcBef>
                <a:spcPts val="1026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描述人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提报人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{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341629" algn="l" rtl="0" eaLnBrk="0">
              <a:lnSpc>
                <a:spcPts val="2517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"__DATE__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""</a:t>
            </a:r>
            <a:endParaRPr sz="1400" dirty="0">
              <a:latin typeface="Calibri"/>
              <a:ea typeface="Calibri"/>
              <a:cs typeface="Calibri"/>
            </a:endParaRPr>
          </a:p>
        </p:txBody>
      </p:sp>
      <p:sp>
        <p:nvSpPr>
          <p:cNvPr id="172" name="textbox 172"/>
          <p:cNvSpPr/>
          <p:nvPr/>
        </p:nvSpPr>
        <p:spPr>
          <a:xfrm>
            <a:off x="4607433" y="1273683"/>
            <a:ext cx="3669665" cy="53441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45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2859" algn="l" rtl="0" eaLnBrk="0">
              <a:lnSpc>
                <a:spcPct val="84000"/>
              </a:lnSpc>
              <a:tabLst/>
            </a:pP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82879" algn="l" rtl="0" eaLnBrk="0">
              <a:lnSpc>
                <a:spcPct val="89000"/>
              </a:lnSpc>
              <a:spcBef>
                <a:spcPts val="1029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分析人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{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341629" algn="l" rtl="0" eaLnBrk="0">
              <a:lnSpc>
                <a:spcPct val="84000"/>
              </a:lnSpc>
              <a:spcBef>
                <a:spcPts val="1105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"__DATE__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""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80975" algn="l" rtl="0" eaLnBrk="0">
              <a:lnSpc>
                <a:spcPct val="84000"/>
              </a:lnSpc>
              <a:spcBef>
                <a:spcPts val="1110"/>
              </a:spcBef>
              <a:tabLst/>
            </a:pP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82879" algn="l" rtl="0" eaLnBrk="0">
              <a:lnSpc>
                <a:spcPct val="89000"/>
              </a:lnSpc>
              <a:spcBef>
                <a:spcPts val="1029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原因归属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4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341629" algn="l" rtl="0" eaLnBrk="0">
              <a:lnSpc>
                <a:spcPts val="560"/>
              </a:lnSpc>
              <a:spcBef>
                <a:spcPts val="1207"/>
              </a:spcBef>
              <a:tabLst/>
            </a:pPr>
            <a:r>
              <a:rPr sz="300" kern="0" spc="3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""</a:t>
            </a:r>
            <a:endParaRPr sz="3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1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78435" algn="l" rtl="0" eaLnBrk="0">
              <a:lnSpc>
                <a:spcPct val="84000"/>
              </a:lnSpc>
              <a:spcBef>
                <a:spcPts val="429"/>
              </a:spcBef>
              <a:tabLst/>
            </a:pP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],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82879" algn="l" rtl="0" eaLnBrk="0">
              <a:lnSpc>
                <a:spcPct val="89000"/>
              </a:lnSpc>
              <a:spcBef>
                <a:spcPts val="1031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零时措施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{},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82879" algn="l" rtl="0" eaLnBrk="0">
              <a:lnSpc>
                <a:spcPct val="89000"/>
              </a:lnSpc>
              <a:spcBef>
                <a:spcPts val="1025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改善措施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{}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22859" algn="l" rtl="0" eaLnBrk="0">
              <a:lnSpc>
                <a:spcPts val="2515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12700" algn="l" rtl="0" eaLnBrk="0">
              <a:lnSpc>
                <a:spcPct val="84000"/>
              </a:lnSpc>
              <a:spcBef>
                <a:spcPts val="1109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```</a:t>
            </a:r>
            <a:endParaRPr sz="14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ct val="89000"/>
              </a:lnSpc>
              <a:spcBef>
                <a:spcPts val="420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请注意这个</a:t>
            </a:r>
            <a:r>
              <a:rPr sz="1400" kern="0" spc="-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JSON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对象中的键值对可能需要根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15240" algn="l" rtl="0" eaLnBrk="0">
              <a:lnSpc>
                <a:spcPct val="152000"/>
              </a:lnSpc>
              <a:spcBef>
                <a:spcPts val="10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据实际的表单结构进行调整。例如，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“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联系方   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式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”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和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“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联系方式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”</a:t>
            </a:r>
            <a:r>
              <a:rPr sz="1400" kern="0" spc="-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的字段名应该是一致的；</a:t>
            </a:r>
            <a:r>
              <a:rPr sz="1400" kern="0" spc="-3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同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样地，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“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严重程度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”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“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紧急程度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”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等也可能有误，</a:t>
            </a: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请参照原图像自行修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正。</a:t>
            </a:r>
            <a:endParaRPr sz="1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74" name="textbox 174"/>
          <p:cNvSpPr/>
          <p:nvPr/>
        </p:nvSpPr>
        <p:spPr>
          <a:xfrm>
            <a:off x="8357189" y="1204334"/>
            <a:ext cx="3585209" cy="15144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51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89000"/>
              </a:lnSpc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另外，在处理文本信息（如日期）的时候需要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12700" indent="635" algn="l" rtl="0" eaLnBrk="0">
              <a:lnSpc>
                <a:spcPct val="152000"/>
              </a:lnSpc>
              <a:spcBef>
                <a:spcPts val="13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注意它们的具体形式，并在转换为</a:t>
            </a:r>
            <a:r>
              <a:rPr sz="1400" kern="0" spc="-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JSON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值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之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前正确解析这些数据。如果存在缺失或错误的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数据项，则应相应地添加</a:t>
            </a:r>
            <a:r>
              <a:rPr sz="1400" kern="0" spc="-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`null`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或空字符串来 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表示该属性不存在或者没有提供具体的信息。</a:t>
            </a:r>
            <a:endParaRPr sz="1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76" name="textbox 176"/>
          <p:cNvSpPr/>
          <p:nvPr/>
        </p:nvSpPr>
        <p:spPr>
          <a:xfrm>
            <a:off x="8257285" y="4864125"/>
            <a:ext cx="3801745" cy="919480"/>
          </a:xfrm>
          <a:prstGeom prst="rect">
            <a:avLst/>
          </a:prstGeom>
          <a:solidFill>
            <a:srgbClr val="DEEBF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41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50800" indent="6350" algn="l" rtl="0" eaLnBrk="0">
              <a:lnSpc>
                <a:spcPct val="147000"/>
              </a:lnSpc>
              <a:spcBef>
                <a:spcPts val="1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Qwen-VL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擅长视觉理解和识别，而且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可以私有化部署和微调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78" name="textbox 178"/>
          <p:cNvSpPr/>
          <p:nvPr/>
        </p:nvSpPr>
        <p:spPr>
          <a:xfrm>
            <a:off x="411758" y="407320"/>
            <a:ext cx="4936490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：表格提取</a:t>
            </a: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180" name="path 18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 182"/>
          <p:cNvSpPr/>
          <p:nvPr/>
        </p:nvSpPr>
        <p:spPr>
          <a:xfrm>
            <a:off x="321563" y="320040"/>
            <a:ext cx="11548871" cy="6217919"/>
          </a:xfrm>
          <a:prstGeom prst="rect">
            <a:avLst/>
          </a:prstGeom>
          <a:solidFill>
            <a:srgbClr val="000000">
              <a:alpha val="1215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4" name="textbox 184"/>
          <p:cNvSpPr/>
          <p:nvPr/>
        </p:nvSpPr>
        <p:spPr>
          <a:xfrm>
            <a:off x="4445965" y="3094405"/>
            <a:ext cx="7141209" cy="6750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74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4800" kern="0" spc="-2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</a:t>
            </a:r>
            <a:r>
              <a:rPr sz="4800" kern="0" spc="-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：运维事件处置</a:t>
            </a:r>
            <a:r>
              <a:rPr sz="4800" kern="0" spc="-2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-Qwen</a:t>
            </a:r>
            <a:endParaRPr sz="48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86" name="path 186"/>
          <p:cNvSpPr/>
          <p:nvPr/>
        </p:nvSpPr>
        <p:spPr>
          <a:xfrm>
            <a:off x="4046346" y="2057400"/>
            <a:ext cx="19050" cy="2743200"/>
          </a:xfrm>
          <a:custGeom>
            <a:avLst/>
            <a:gdLst/>
            <a:ahLst/>
            <a:cxnLst/>
            <a:rect l="0" t="0" r="0" b="0"/>
            <a:pathLst>
              <a:path w="30" h="4320">
                <a:moveTo>
                  <a:pt x="15" y="0"/>
                </a:moveTo>
                <a:lnTo>
                  <a:pt x="15" y="4320"/>
                </a:lnTo>
              </a:path>
            </a:pathLst>
          </a:custGeom>
          <a:noFill/>
          <a:ln w="19050" cap="flat">
            <a:solidFill>
              <a:srgbClr val="262626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188"/>
          <p:cNvSpPr/>
          <p:nvPr/>
        </p:nvSpPr>
        <p:spPr>
          <a:xfrm>
            <a:off x="6459903" y="1529339"/>
            <a:ext cx="5770879" cy="44265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ct val="94000"/>
              </a:lnSpc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运维事件的分析和处置流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程。包括告警内容理解，</a:t>
            </a:r>
            <a:r>
              <a:rPr sz="1500" kern="0" spc="-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分析方法建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4604" algn="l" rtl="0" eaLnBrk="0">
              <a:lnSpc>
                <a:spcPts val="2880"/>
              </a:lnSpc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议，分析内容自动提取，处置方法推荐和执行等环节，其中：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7779" indent="10795" algn="l" rtl="0" eaLnBrk="0">
              <a:lnSpc>
                <a:spcPct val="130000"/>
              </a:lnSpc>
              <a:spcBef>
                <a:spcPts val="453"/>
              </a:spcBef>
              <a:tabLst/>
            </a:pP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、告警内容理解。</a:t>
            </a:r>
            <a:r>
              <a:rPr sz="1500" kern="0" spc="-27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根据输入的告警信息，</a:t>
            </a:r>
            <a:r>
              <a:rPr sz="1500" kern="0" spc="-2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结合第三方接口数据，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判断当前的异常情况（告警对象、异常模式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）；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indent="10160" algn="l" rtl="0" eaLnBrk="0">
              <a:lnSpc>
                <a:spcPct val="131000"/>
              </a:lnSpc>
              <a:spcBef>
                <a:spcPts val="458"/>
              </a:spcBef>
              <a:tabLst/>
            </a:pP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、分析方法建议。</a:t>
            </a:r>
            <a:r>
              <a:rPr sz="1500" kern="0" spc="40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根据当前告警内容，</a:t>
            </a:r>
            <a:r>
              <a:rPr sz="1500" kern="0" spc="-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结合应急预案、运维文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档和大语言模型自有知识，形成分析方法的建议；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4604" indent="6985" algn="l" rtl="0" eaLnBrk="0">
              <a:lnSpc>
                <a:spcPct val="131000"/>
              </a:lnSpc>
              <a:spcBef>
                <a:spcPts val="462"/>
              </a:spcBef>
              <a:tabLst/>
            </a:pP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、分析内容自动提取。 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根据用户输入的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分析内容需求，调用多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种第三方接口获取分析数据，并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进行总结；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7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3970" indent="1905" algn="l" rtl="0" eaLnBrk="0">
              <a:lnSpc>
                <a:spcPct val="141000"/>
              </a:lnSpc>
              <a:spcBef>
                <a:spcPts val="2"/>
              </a:spcBef>
              <a:tabLst/>
            </a:pP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</a:t>
            </a: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、处置方法推荐和执行。 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根据当前上下文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的故障场景理解，</a:t>
            </a:r>
            <a:r>
              <a:rPr sz="1500" kern="0" spc="-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结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合应急预案和第三方接口，形成推荐处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置方案，待用户确认后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调用第三方接口进行执行。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90" name="textbox 190"/>
          <p:cNvSpPr/>
          <p:nvPr/>
        </p:nvSpPr>
        <p:spPr>
          <a:xfrm>
            <a:off x="630832" y="1529339"/>
            <a:ext cx="5627370" cy="18503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0320" algn="l" rtl="0" eaLnBrk="0">
              <a:lnSpc>
                <a:spcPct val="94000"/>
              </a:lnSpc>
              <a:tabLst/>
            </a:pP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：运维事件处置中的</a:t>
            </a:r>
            <a:r>
              <a:rPr sz="1500" kern="0" spc="9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大语言模型应用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94000"/>
              </a:lnSpc>
              <a:spcBef>
                <a:spcPts val="456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场景描述：运维事件的分析和处置流程。包括告警内容理解，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2700" indent="-635" algn="l" rtl="0" eaLnBrk="0">
              <a:lnSpc>
                <a:spcPct val="162000"/>
              </a:lnSpc>
              <a:spcBef>
                <a:spcPts val="43"/>
              </a:spcBef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分析方法建议，分析内容自动提取，  处置方法推荐和执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行等环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节。</a:t>
            </a:r>
            <a:r>
              <a:rPr sz="1500" kern="0" spc="-2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大模型可以加速了运维过程中的问题诊断、分析与处置，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提高了响应速度和决策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质量，降低故障对业务的影响。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92" name="picture 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102866" y="3841953"/>
            <a:ext cx="2318892" cy="2318892"/>
          </a:xfrm>
          <a:prstGeom prst="rect">
            <a:avLst/>
          </a:prstGeom>
        </p:spPr>
      </p:pic>
      <p:sp>
        <p:nvSpPr>
          <p:cNvPr id="194" name="textbox 194"/>
          <p:cNvSpPr/>
          <p:nvPr/>
        </p:nvSpPr>
        <p:spPr>
          <a:xfrm>
            <a:off x="409143" y="432917"/>
            <a:ext cx="8217534" cy="5124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464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6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6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：运维事件处置中的大语言模型应用</a:t>
            </a:r>
            <a:endParaRPr sz="3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96" name="path 19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98"/>
          <p:cNvSpPr/>
          <p:nvPr/>
        </p:nvSpPr>
        <p:spPr>
          <a:xfrm>
            <a:off x="6376816" y="1407426"/>
            <a:ext cx="5501640" cy="40620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0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95000"/>
              </a:lnSpc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2.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分析方法建议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458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结合应急预案、运维文档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和大语言模型自有知识，</a:t>
            </a:r>
            <a:r>
              <a:rPr sz="1500" kern="0" spc="-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采用以下分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ts val="2879"/>
              </a:lnSpc>
              <a:tabLst/>
            </a:pPr>
            <a:r>
              <a:rPr sz="14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析方法：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0029" indent="-219075" algn="l" rtl="0" eaLnBrk="0">
              <a:lnSpc>
                <a:spcPct val="131000"/>
              </a:lnSpc>
              <a:spcBef>
                <a:spcPts val="458"/>
              </a:spcBef>
              <a:tabLst/>
            </a:pPr>
            <a:r>
              <a:rPr sz="1500" kern="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获取实时数据：</a:t>
            </a:r>
            <a:r>
              <a:rPr sz="1500" kern="0" spc="25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调用监控系统接口，</a:t>
            </a:r>
            <a:r>
              <a:rPr sz="1500" kern="0" spc="4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获取当前数据库服务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器的连接数、</a:t>
            </a:r>
            <a:r>
              <a:rPr sz="1500" kern="0" spc="2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CPU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使用率、内存情况等性能指标。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9554" indent="-228600" algn="l" rtl="0" eaLnBrk="0">
              <a:lnSpc>
                <a:spcPct val="131000"/>
              </a:lnSpc>
              <a:spcBef>
                <a:spcPts val="450"/>
              </a:spcBef>
              <a:tabLst/>
            </a:pP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对比历史数据：</a:t>
            </a:r>
            <a:r>
              <a:rPr sz="1500" kern="0" spc="2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分析历史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数据，确定是否存在正常范围内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的波动或者是异常的长期趋势。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7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241300" indent="-220345" algn="l" rtl="0" eaLnBrk="0">
              <a:lnSpc>
                <a:spcPct val="141000"/>
              </a:lnSpc>
              <a:spcBef>
                <a:spcPts val="3"/>
              </a:spcBef>
              <a:tabLst/>
            </a:pP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识别潜在原因：</a:t>
            </a:r>
            <a:r>
              <a:rPr sz="1500" kern="0" spc="24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根据数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据库连接数异常的时间点、相关日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志和监控数据，</a:t>
            </a:r>
            <a:r>
              <a:rPr sz="1500" kern="0" spc="-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尝试识别可能导致连接数增加的具体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原因，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如程序异常、大量查询请求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等。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0" name="textbox 200"/>
          <p:cNvSpPr/>
          <p:nvPr/>
        </p:nvSpPr>
        <p:spPr>
          <a:xfrm>
            <a:off x="632046" y="3572643"/>
            <a:ext cx="4039234" cy="12280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4000"/>
              </a:lnSpc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根据这个告警信息，我们可以进行如下分析：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20320" algn="l" rtl="0" eaLnBrk="0">
              <a:lnSpc>
                <a:spcPts val="3875"/>
              </a:lnSpc>
              <a:tabLst/>
            </a:pPr>
            <a:r>
              <a:rPr sz="1500" kern="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告警对象：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数据库服务器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7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20320" algn="l" rtl="0" eaLnBrk="0">
              <a:lnSpc>
                <a:spcPct val="94000"/>
              </a:lnSpc>
              <a:spcBef>
                <a:spcPts val="2"/>
              </a:spcBef>
              <a:tabLst/>
            </a:pP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异常模式：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连接数超过设定阈值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2" name="textbox 202"/>
          <p:cNvSpPr/>
          <p:nvPr/>
        </p:nvSpPr>
        <p:spPr>
          <a:xfrm>
            <a:off x="596099" y="2344839"/>
            <a:ext cx="5591809" cy="777875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0800" algn="l" rtl="0" eaLnBrk="0">
              <a:lnSpc>
                <a:spcPct val="94000"/>
              </a:lnSpc>
              <a:spcBef>
                <a:spcPts val="1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告警：数据库连接数超过设定阈值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56514" algn="l" rtl="0" eaLnBrk="0">
              <a:lnSpc>
                <a:spcPct val="95000"/>
              </a:lnSpc>
              <a:spcBef>
                <a:spcPts val="4"/>
              </a:spcBef>
              <a:tabLst/>
            </a:pP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时间：</a:t>
            </a:r>
            <a:r>
              <a:rPr sz="1500" kern="0" spc="-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2024-08-03</a:t>
            </a:r>
            <a:r>
              <a:rPr sz="1500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15:30:00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204" name="textbox 204"/>
          <p:cNvSpPr/>
          <p:nvPr/>
        </p:nvSpPr>
        <p:spPr>
          <a:xfrm>
            <a:off x="409143" y="432917"/>
            <a:ext cx="8217534" cy="5124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464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6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6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：运维事件处置中的大语言模型应用</a:t>
            </a:r>
            <a:endParaRPr sz="3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6" name="textbox 206"/>
          <p:cNvSpPr/>
          <p:nvPr/>
        </p:nvSpPr>
        <p:spPr>
          <a:xfrm>
            <a:off x="631235" y="1529339"/>
            <a:ext cx="2415539" cy="7340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7305" algn="l" rtl="0" eaLnBrk="0">
              <a:lnSpc>
                <a:spcPct val="94000"/>
              </a:lnSpc>
              <a:tabLst/>
            </a:pP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1.    </a:t>
            </a: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告警内容理解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6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3"/>
              </a:spcBef>
              <a:tabLst/>
            </a:pP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假设我们有一个告警信息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8" name="path 20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box 210"/>
          <p:cNvSpPr/>
          <p:nvPr/>
        </p:nvSpPr>
        <p:spPr>
          <a:xfrm>
            <a:off x="6376410" y="1407426"/>
            <a:ext cx="5507990" cy="36760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0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240" algn="l" rtl="0" eaLnBrk="0">
              <a:lnSpc>
                <a:spcPct val="95000"/>
              </a:lnSpc>
              <a:tabLst/>
            </a:pP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4. </a:t>
            </a: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处置方法推荐和执行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94000"/>
              </a:lnSpc>
              <a:spcBef>
                <a:spcPts val="458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基于当前的故障场景理解，结合应急预案和第三方接口数据，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3970" algn="l" rtl="0" eaLnBrk="0">
              <a:lnSpc>
                <a:spcPts val="2879"/>
              </a:lnSpc>
              <a:tabLst/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可以形成以下处置方案：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95000"/>
              </a:lnSpc>
              <a:spcBef>
                <a:spcPts val="451"/>
              </a:spcBef>
              <a:tabLst/>
            </a:pP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优化数据库配置：</a:t>
            </a:r>
            <a:r>
              <a:rPr sz="1500" kern="0" spc="3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根据实时监控数据，调整数据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库连接池的大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3970" algn="l" rtl="0" eaLnBrk="0">
              <a:lnSpc>
                <a:spcPts val="2882"/>
              </a:lnSpc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小和相关参数，以减少连接数超过阈值的风险。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456"/>
              </a:spcBef>
              <a:tabLst/>
            </a:pP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排查异常会话：</a:t>
            </a:r>
            <a:r>
              <a:rPr sz="1500" kern="0" spc="2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通过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数据库管理工具，查找并终止占用大量连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3334" algn="l" rtl="0" eaLnBrk="0">
              <a:lnSpc>
                <a:spcPts val="2879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接资源的异常会话或查询。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458"/>
              </a:spcBef>
              <a:tabLst/>
            </a:pP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系统重启或备份恢复： 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如果上述措施无效，</a:t>
            </a:r>
            <a:r>
              <a:rPr sz="1500" kern="0" spc="-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考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虑在非业务高峰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21590" algn="l" rtl="0" eaLnBrk="0">
              <a:lnSpc>
                <a:spcPts val="2880"/>
              </a:lnSpc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时段进行系统重启或者从备份恢复数据库， 以恢复正常操作。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12" name="textbox 212"/>
          <p:cNvSpPr/>
          <p:nvPr/>
        </p:nvSpPr>
        <p:spPr>
          <a:xfrm>
            <a:off x="632046" y="1529339"/>
            <a:ext cx="5501004" cy="36963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9684" algn="l" rtl="0" eaLnBrk="0">
              <a:lnSpc>
                <a:spcPct val="94000"/>
              </a:lnSpc>
              <a:tabLst/>
            </a:pP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3. </a:t>
            </a: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分析内容自动提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取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456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根据用户需求，自动调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用多种第三方接口获取分析数据，</a:t>
            </a:r>
            <a:r>
              <a:rPr sz="1500" kern="0" spc="-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并进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ts val="2880"/>
              </a:lnSpc>
              <a:tabLst/>
            </a:pPr>
            <a:r>
              <a:rPr sz="15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行总结，比如：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1934" indent="-221615" algn="l" rtl="0" eaLnBrk="0">
              <a:lnSpc>
                <a:spcPct val="132000"/>
              </a:lnSpc>
              <a:spcBef>
                <a:spcPts val="459"/>
              </a:spcBef>
              <a:tabLst/>
            </a:pPr>
            <a:r>
              <a:rPr sz="15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9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查询性能监控系统接口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，获取当前数据库连接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数和系统负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载情况。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1300" indent="-220979" algn="l" rtl="0" eaLnBrk="0">
              <a:lnSpc>
                <a:spcPct val="132000"/>
              </a:lnSpc>
              <a:spcBef>
                <a:spcPts val="450"/>
              </a:spcBef>
              <a:tabLst/>
            </a:pPr>
            <a:r>
              <a:rPr sz="15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9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检索日志管理系统接口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，查看与数据库连接数相关的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日志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</a:t>
            </a:r>
            <a:r>
              <a:rPr sz="15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记录。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2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7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239395" indent="-219075" algn="l" rtl="0" eaLnBrk="0">
              <a:lnSpc>
                <a:spcPct val="132000"/>
              </a:lnSpc>
              <a:tabLst/>
            </a:pPr>
            <a:r>
              <a:rPr sz="15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9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调用事件管理系统接口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，获取先前类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似事件的解决方案和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操作记录。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14" name="textbox 214"/>
          <p:cNvSpPr/>
          <p:nvPr/>
        </p:nvSpPr>
        <p:spPr>
          <a:xfrm>
            <a:off x="409143" y="432917"/>
            <a:ext cx="8217534" cy="5124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464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6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6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：运维事件处置中的大语言模型应用</a:t>
            </a:r>
            <a:endParaRPr sz="3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16" name="path 21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box 218"/>
          <p:cNvSpPr/>
          <p:nvPr/>
        </p:nvSpPr>
        <p:spPr>
          <a:xfrm>
            <a:off x="6330188" y="1370507"/>
            <a:ext cx="5510529" cy="5181600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972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9530" algn="l" rtl="0" eaLnBrk="0">
              <a:lnSpc>
                <a:spcPct val="94000"/>
              </a:lnSpc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封装模型响应函数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55880" algn="l" rtl="0" eaLnBrk="0">
              <a:lnSpc>
                <a:spcPct val="89000"/>
              </a:lnSpc>
              <a:spcBef>
                <a:spcPts val="1273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def get_response(mess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ages):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45745" algn="l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response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dashsc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ope.Generation.call(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29894" algn="l" rtl="0" eaLnBrk="0">
              <a:lnSpc>
                <a:spcPts val="2880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model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turbo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29894" algn="l" rtl="0" eaLnBrk="0">
              <a:lnSpc>
                <a:spcPct val="89000"/>
              </a:lnSpc>
              <a:spcBef>
                <a:spcPts val="1281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messages=mes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sages,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18465" algn="l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tools=tools,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42570" indent="187325" algn="l" rtl="0" eaLnBrk="0">
              <a:lnSpc>
                <a:spcPct val="157000"/>
              </a:lnSpc>
              <a:spcBef>
                <a:spcPts val="218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result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format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  # 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将输出设置为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形式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45745" algn="l" rtl="0" eaLnBrk="0">
              <a:lnSpc>
                <a:spcPct val="89000"/>
              </a:lnSpc>
              <a:spcBef>
                <a:spcPts val="1171"/>
              </a:spcBef>
              <a:tabLst/>
            </a:pP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return</a:t>
            </a:r>
            <a:r>
              <a:rPr sz="15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response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5244" algn="l" rtl="0" eaLnBrk="0">
              <a:lnSpc>
                <a:spcPct val="89000"/>
              </a:lnSpc>
              <a:spcBef>
                <a:spcPts val="451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current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locals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locals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()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2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5244" algn="l" rtl="0" eaLnBrk="0">
              <a:lnSpc>
                <a:spcPct val="89000"/>
              </a:lnSpc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current_locals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220" name="textbox 220"/>
          <p:cNvSpPr/>
          <p:nvPr/>
        </p:nvSpPr>
        <p:spPr>
          <a:xfrm>
            <a:off x="596099" y="1386128"/>
            <a:ext cx="5176520" cy="5165725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4610" indent="-5714" algn="l" rtl="0" eaLnBrk="0">
              <a:lnSpc>
                <a:spcPct val="130000"/>
              </a:lnSpc>
              <a:spcBef>
                <a:spcPts val="4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通过第三方接口获取数据库服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务器状态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        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def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get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current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status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():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33679" algn="l" rtl="0" eaLnBrk="0">
              <a:lnSpc>
                <a:spcPct val="94000"/>
              </a:lnSpc>
              <a:spcBef>
                <a:spcPts val="1100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生成连接数数据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238759" algn="l" rtl="0" eaLnBrk="0">
              <a:lnSpc>
                <a:spcPct val="89000"/>
              </a:lnSpc>
              <a:spcBef>
                <a:spcPts val="1275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connections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random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randint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(10,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100)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33679" algn="l" rtl="0" eaLnBrk="0">
              <a:lnSpc>
                <a:spcPct val="94000"/>
              </a:lnSpc>
              <a:spcBef>
                <a:spcPts val="1193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生成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CPU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使用率数据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238759" algn="l" rtl="0" eaLnBrk="0">
              <a:lnSpc>
                <a:spcPct val="89000"/>
              </a:lnSpc>
              <a:spcBef>
                <a:spcPts val="1273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cpu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usage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=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round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random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uniform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(1,</a:t>
            </a:r>
            <a:r>
              <a:rPr sz="15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100),</a:t>
            </a:r>
            <a:r>
              <a:rPr sz="1500" kern="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1)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33679" algn="l" rtl="0" eaLnBrk="0">
              <a:lnSpc>
                <a:spcPct val="95000"/>
              </a:lnSpc>
              <a:spcBef>
                <a:spcPts val="1176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生成内存使用率数据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238125" indent="6985" algn="l" rtl="0" eaLnBrk="0">
              <a:lnSpc>
                <a:spcPct val="155000"/>
              </a:lnSpc>
              <a:spcBef>
                <a:spcPts val="270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memory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usage</a:t>
            </a:r>
            <a:r>
              <a:rPr sz="1500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round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random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uniform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(10,</a:t>
            </a:r>
            <a:r>
              <a:rPr sz="15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100),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1)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status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info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=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27990" algn="l" rtl="0" eaLnBrk="0">
              <a:lnSpc>
                <a:spcPct val="94000"/>
              </a:lnSpc>
              <a:spcBef>
                <a:spcPts val="1100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连接数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connections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27990" algn="l" rtl="0" eaLnBrk="0">
              <a:lnSpc>
                <a:spcPct val="95000"/>
              </a:lnSpc>
              <a:spcBef>
                <a:spcPts val="1171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CPU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使用率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f"{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cpu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usage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}%",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27990" algn="l" rtl="0" eaLnBrk="0">
              <a:lnSpc>
                <a:spcPct val="94000"/>
              </a:lnSpc>
              <a:spcBef>
                <a:spcPts val="1190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-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内存使用率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f"{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memory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usage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}%"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41300" algn="l" rtl="0" eaLnBrk="0">
              <a:lnSpc>
                <a:spcPts val="2875"/>
              </a:lnSpc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5109" algn="l" rtl="0" eaLnBrk="0">
              <a:lnSpc>
                <a:spcPct val="89000"/>
              </a:lnSpc>
              <a:spcBef>
                <a:spcPts val="6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return json.dumps(status_info, e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nsure_ascii=False)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222" name="textbox 222"/>
          <p:cNvSpPr/>
          <p:nvPr/>
        </p:nvSpPr>
        <p:spPr>
          <a:xfrm>
            <a:off x="409143" y="432917"/>
            <a:ext cx="8217534" cy="5124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464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6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6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：运维事件处置中的大语言模型应用</a:t>
            </a:r>
            <a:endParaRPr sz="3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24" name="path 22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 226"/>
          <p:cNvSpPr/>
          <p:nvPr/>
        </p:nvSpPr>
        <p:spPr>
          <a:xfrm>
            <a:off x="596099" y="1386065"/>
            <a:ext cx="11595899" cy="4848479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8" name="textbox 228"/>
          <p:cNvSpPr/>
          <p:nvPr/>
        </p:nvSpPr>
        <p:spPr>
          <a:xfrm>
            <a:off x="6378843" y="1529339"/>
            <a:ext cx="5867400" cy="34372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7145" algn="l" rtl="0" eaLnBrk="0">
              <a:lnSpc>
                <a:spcPct val="94000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query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"""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告警：数据库连接数超过设定阈值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9050" algn="l" rtl="0" eaLnBrk="0">
              <a:lnSpc>
                <a:spcPts val="3876"/>
              </a:lnSpc>
              <a:tabLst/>
            </a:pP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时间：</a:t>
            </a:r>
            <a:r>
              <a:rPr sz="1500" kern="0" spc="-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2024-08-03</a:t>
            </a:r>
            <a:r>
              <a:rPr sz="1500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15:30:00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8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86000"/>
              </a:lnSpc>
              <a:spcBef>
                <a:spcPts val="124"/>
              </a:spcBef>
              <a:tabLst/>
            </a:pPr>
            <a:r>
              <a:rPr sz="400" kern="0" spc="4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"""</a:t>
            </a:r>
            <a:endParaRPr sz="4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2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2859" algn="l" rtl="0" eaLnBrk="0">
              <a:lnSpc>
                <a:spcPct val="89000"/>
              </a:lnSpc>
              <a:spcBef>
                <a:spcPts val="451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messages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=[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00660" algn="l" rtl="0" eaLnBrk="0">
              <a:lnSpc>
                <a:spcPct val="94000"/>
              </a:lnSpc>
              <a:spcBef>
                <a:spcPts val="461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role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system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content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我是运维分析师，用户会告诉我们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2700" indent="635" algn="l" rtl="0" eaLnBrk="0">
              <a:lnSpc>
                <a:spcPct val="162000"/>
              </a:lnSpc>
              <a:spcBef>
                <a:spcPts val="33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告警内容。我会基于告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警内容，</a:t>
            </a:r>
            <a:r>
              <a:rPr sz="1500" kern="0" spc="-3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判断当前的异常情况（告警对象、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异常模式）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"},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200660" algn="l" rtl="0" eaLnBrk="0">
              <a:lnSpc>
                <a:spcPct val="89000"/>
              </a:lnSpc>
              <a:spcBef>
                <a:spcPts val="1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role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user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content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query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}]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230" name="textbox 230"/>
          <p:cNvSpPr/>
          <p:nvPr/>
        </p:nvSpPr>
        <p:spPr>
          <a:xfrm>
            <a:off x="630223" y="1541907"/>
            <a:ext cx="5476240" cy="35210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46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ct val="89000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tools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388620" algn="l" rtl="0" eaLnBrk="0">
              <a:lnSpc>
                <a:spcPts val="2880"/>
              </a:lnSpc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576580" algn="l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type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576580" algn="l" rtl="0" eaLnBrk="0">
              <a:lnSpc>
                <a:spcPct val="89000"/>
              </a:lnSpc>
              <a:spcBef>
                <a:spcPts val="1280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{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761365" algn="l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name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get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current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status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12700" indent="748665" algn="l" rtl="0" eaLnBrk="0">
              <a:lnSpc>
                <a:spcPct val="156000"/>
              </a:lnSpc>
              <a:spcBef>
                <a:spcPts val="292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description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调用监控系统接口，获取当前数据库服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务器性能指标，包括：连接数、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CPU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使用率、内存使用率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761365" algn="l" rtl="0" eaLnBrk="0">
              <a:lnSpc>
                <a:spcPct val="89000"/>
              </a:lnSpc>
              <a:spcBef>
                <a:spcPts val="1132"/>
              </a:spcBef>
              <a:tabLst/>
            </a:pP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parameters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{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758825" algn="l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761365" algn="l" rtl="0" eaLnBrk="0">
              <a:lnSpc>
                <a:spcPct val="89000"/>
              </a:lnSpc>
              <a:spcBef>
                <a:spcPts val="6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required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[]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232" name="textbox 232"/>
          <p:cNvSpPr/>
          <p:nvPr/>
        </p:nvSpPr>
        <p:spPr>
          <a:xfrm>
            <a:off x="409143" y="432917"/>
            <a:ext cx="8217534" cy="5124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464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6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6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：运维事件处置中的大语言模型应用</a:t>
            </a:r>
            <a:endParaRPr sz="3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34" name="textbox 234"/>
          <p:cNvSpPr/>
          <p:nvPr/>
        </p:nvSpPr>
        <p:spPr>
          <a:xfrm>
            <a:off x="822531" y="5199786"/>
            <a:ext cx="447675" cy="9607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46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9000"/>
              </a:lnSpc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199389" algn="l" rtl="0" eaLnBrk="0">
              <a:lnSpc>
                <a:spcPts val="2882"/>
              </a:lnSpc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6"/>
              </a:spcBef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]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236" name="path 23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 238"/>
          <p:cNvSpPr/>
          <p:nvPr/>
        </p:nvSpPr>
        <p:spPr>
          <a:xfrm>
            <a:off x="596099" y="1386042"/>
            <a:ext cx="5591683" cy="5430392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0" name="textbox 240"/>
          <p:cNvSpPr/>
          <p:nvPr/>
        </p:nvSpPr>
        <p:spPr>
          <a:xfrm>
            <a:off x="634478" y="1541907"/>
            <a:ext cx="5520690" cy="53505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46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while True: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07009" algn="l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response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get_res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ponse(messages)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07009" algn="l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 =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response.output.c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hoices[0].message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207009" algn="l" rtl="0" eaLnBrk="0">
              <a:lnSpc>
                <a:spcPts val="2881"/>
              </a:lnSpc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messages.append(messa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ge)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04470" algn="l" rtl="0" eaLnBrk="0">
              <a:lnSpc>
                <a:spcPct val="89000"/>
              </a:lnSpc>
              <a:spcBef>
                <a:spcPts val="451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response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output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choices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[0].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finish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reason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==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stop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391159" algn="l" rtl="0" eaLnBrk="0">
              <a:lnSpc>
                <a:spcPct val="89000"/>
              </a:lnSpc>
              <a:spcBef>
                <a:spcPts val="1279"/>
              </a:spcBef>
              <a:tabLst/>
            </a:pP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break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04470" indent="-9525" algn="l" rtl="0" eaLnBrk="0">
              <a:lnSpc>
                <a:spcPct val="130000"/>
              </a:lnSpc>
              <a:spcBef>
                <a:spcPts val="455"/>
              </a:spcBef>
              <a:tabLst/>
            </a:pP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判断用户是否要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call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                                                                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message.tool_c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alls: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379729" algn="l" rtl="0" eaLnBrk="0">
              <a:lnSpc>
                <a:spcPct val="95000"/>
              </a:lnSpc>
              <a:spcBef>
                <a:spcPts val="1083"/>
              </a:spcBef>
              <a:tabLst/>
            </a:pP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获取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fn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name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fn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arguments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379729" algn="l" rtl="0" eaLnBrk="0">
              <a:lnSpc>
                <a:spcPct val="89000"/>
              </a:lnSpc>
              <a:spcBef>
                <a:spcPts val="1276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fn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name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=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calls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[0]['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']['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name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']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384809" indent="-6985" algn="l" rtl="0" eaLnBrk="0">
              <a:lnSpc>
                <a:spcPct val="155000"/>
              </a:lnSpc>
              <a:spcBef>
                <a:spcPts val="273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fn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arguments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calls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[0]['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']['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arguments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']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arguments_json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json.loads(fn_a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rguments)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379729" algn="l" rtl="0" eaLnBrk="0">
              <a:lnSpc>
                <a:spcPct val="89000"/>
              </a:lnSpc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 = current_locals[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fn_name]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pic>
        <p:nvPicPr>
          <p:cNvPr id="242" name="picture 2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79971" y="3293870"/>
            <a:ext cx="5415788" cy="3564127"/>
          </a:xfrm>
          <a:prstGeom prst="rect">
            <a:avLst/>
          </a:prstGeom>
        </p:spPr>
      </p:pic>
      <p:sp>
        <p:nvSpPr>
          <p:cNvPr id="244" name="textbox 244"/>
          <p:cNvSpPr/>
          <p:nvPr/>
        </p:nvSpPr>
        <p:spPr>
          <a:xfrm>
            <a:off x="6340602" y="1386078"/>
            <a:ext cx="5851525" cy="1861185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18465" algn="l" rtl="0" eaLnBrk="0">
              <a:lnSpc>
                <a:spcPct val="89000"/>
              </a:lnSpc>
              <a:spcBef>
                <a:spcPts val="1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tool_response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function(**arguments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_json)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59689" indent="358140" algn="l" rtl="0" eaLnBrk="0">
              <a:lnSpc>
                <a:spcPct val="155000"/>
              </a:lnSpc>
              <a:spcBef>
                <a:spcPts val="273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info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{"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name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get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current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weather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r>
              <a:rPr sz="15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role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",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content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":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response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}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429894" algn="l" rtl="0" eaLnBrk="0">
              <a:lnSpc>
                <a:spcPct val="89000"/>
              </a:lnSpc>
              <a:spcBef>
                <a:spcPts val="1188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messages.append(to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ol_info)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61594" algn="l" rtl="0" eaLnBrk="0">
              <a:lnSpc>
                <a:spcPts val="2880"/>
              </a:lnSpc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print(messages)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246" name="textbox 246"/>
          <p:cNvSpPr/>
          <p:nvPr/>
        </p:nvSpPr>
        <p:spPr>
          <a:xfrm>
            <a:off x="409143" y="432917"/>
            <a:ext cx="8217534" cy="5124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464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6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6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：运维事件处置中的大语言模型应用</a:t>
            </a:r>
            <a:endParaRPr sz="3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48" name="path 24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250"/>
          <p:cNvSpPr/>
          <p:nvPr/>
        </p:nvSpPr>
        <p:spPr>
          <a:xfrm>
            <a:off x="631438" y="1529339"/>
            <a:ext cx="5528309" cy="36944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都有哪些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需要编写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，比如：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1300" indent="-220345" algn="l" rtl="0" eaLnBrk="0">
              <a:lnSpc>
                <a:spcPct val="132000"/>
              </a:lnSpc>
              <a:spcBef>
                <a:spcPts val="458"/>
              </a:spcBef>
              <a:tabLst/>
            </a:pPr>
            <a:r>
              <a:rPr sz="15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9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查询性能监控系统接口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，获取当前数据库连接数和系统负载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情况。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1300" indent="-220345" algn="l" rtl="0" eaLnBrk="0">
              <a:lnSpc>
                <a:spcPct val="132000"/>
              </a:lnSpc>
              <a:spcBef>
                <a:spcPts val="462"/>
              </a:spcBef>
              <a:tabLst/>
            </a:pPr>
            <a:r>
              <a:rPr sz="15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9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检索日志管理系统接口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，查看与数据库连接数相关的日志记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录。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2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0665" indent="-219709" algn="l" rtl="0" eaLnBrk="0">
              <a:lnSpc>
                <a:spcPct val="132000"/>
              </a:lnSpc>
              <a:spcBef>
                <a:spcPts val="453"/>
              </a:spcBef>
              <a:tabLst/>
            </a:pPr>
            <a:r>
              <a:rPr sz="15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9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调用事件管理系统接口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，获取先前类似事件的解决方案和操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作记录。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8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241300" indent="-220345" algn="l" rtl="0" eaLnBrk="0">
              <a:lnSpc>
                <a:spcPct val="131000"/>
              </a:lnSpc>
              <a:spcBef>
                <a:spcPts val="1"/>
              </a:spcBef>
              <a:tabLst/>
            </a:pP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对比历史数据：</a:t>
            </a:r>
            <a:r>
              <a:rPr sz="1500" kern="0" spc="2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分析历史数据，确定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是否存在正常范围内的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波动或者是异常的长期趋势。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52" name="textbox 252"/>
          <p:cNvSpPr/>
          <p:nvPr/>
        </p:nvSpPr>
        <p:spPr>
          <a:xfrm>
            <a:off x="6460511" y="1529339"/>
            <a:ext cx="4347209" cy="22123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7940" algn="l" rtl="0" eaLnBrk="0">
              <a:lnSpc>
                <a:spcPct val="94000"/>
              </a:lnSpc>
              <a:spcBef>
                <a:spcPts val="456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、都有哪些告警情况（可以使用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模型）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95000"/>
              </a:lnSpc>
              <a:spcBef>
                <a:spcPts val="451"/>
              </a:spcBef>
              <a:tabLst/>
            </a:pP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、编写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0954" algn="l" rtl="0" eaLnBrk="0">
              <a:lnSpc>
                <a:spcPct val="94000"/>
              </a:lnSpc>
              <a:spcBef>
                <a:spcPts val="458"/>
              </a:spcBef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会生成哪些处置方法推荐？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6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ct val="94000"/>
              </a:lnSpc>
              <a:spcBef>
                <a:spcPts val="3"/>
              </a:spcBef>
              <a:tabLst/>
            </a:pP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、生成处置方法推荐的自动化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执行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Tool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254" name="textbox 254"/>
          <p:cNvSpPr/>
          <p:nvPr/>
        </p:nvSpPr>
        <p:spPr>
          <a:xfrm>
            <a:off x="402285" y="459740"/>
            <a:ext cx="1751329" cy="4826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56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3000"/>
              </a:lnSpc>
              <a:tabLst/>
            </a:pPr>
            <a:r>
              <a:rPr sz="3600" kern="0" spc="-5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Summary</a:t>
            </a:r>
            <a:endParaRPr sz="3600" dirty="0">
              <a:latin typeface="Calibri"/>
              <a:ea typeface="Calibri"/>
              <a:cs typeface="Calibri"/>
            </a:endParaRPr>
          </a:p>
        </p:txBody>
      </p:sp>
      <p:sp>
        <p:nvSpPr>
          <p:cNvPr id="256" name="path 25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00086" y="1214108"/>
            <a:ext cx="9903841" cy="5574409"/>
          </a:xfrm>
          <a:prstGeom prst="rect">
            <a:avLst/>
          </a:prstGeom>
        </p:spPr>
      </p:pic>
      <p:sp>
        <p:nvSpPr>
          <p:cNvPr id="20" name="textbox 20"/>
          <p:cNvSpPr/>
          <p:nvPr/>
        </p:nvSpPr>
        <p:spPr>
          <a:xfrm>
            <a:off x="391966" y="407320"/>
            <a:ext cx="3474084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9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全球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AI</a:t>
            </a:r>
            <a:r>
              <a:rPr sz="3900" kern="0" spc="9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发展现状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2" name="path 2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005" y="6732"/>
            <a:ext cx="12176329" cy="6851267"/>
          </a:xfrm>
          <a:prstGeom prst="rect">
            <a:avLst/>
          </a:prstGeom>
        </p:spPr>
      </p:pic>
      <p:sp>
        <p:nvSpPr>
          <p:cNvPr id="260" name="textbox 260"/>
          <p:cNvSpPr/>
          <p:nvPr/>
        </p:nvSpPr>
        <p:spPr>
          <a:xfrm>
            <a:off x="1749628" y="856284"/>
            <a:ext cx="7579994" cy="37230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74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303019" algn="l" rtl="0" eaLnBrk="0">
              <a:lnSpc>
                <a:spcPct val="89000"/>
              </a:lnSpc>
              <a:tabLst/>
            </a:pPr>
            <a:r>
              <a:rPr sz="4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打卡：大模型</a:t>
            </a:r>
            <a:r>
              <a:rPr sz="4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API</a:t>
            </a:r>
            <a:r>
              <a:rPr sz="4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endParaRPr sz="4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549"/>
              </a:spcBef>
              <a:tabLst/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结合你的业务场景，编写一个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大模型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API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的示例，比如：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29209" algn="l" rtl="0" eaLnBrk="0">
              <a:lnSpc>
                <a:spcPct val="89000"/>
              </a:lnSpc>
              <a:spcBef>
                <a:spcPts val="1318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）对情感进行分类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22225" algn="l" rtl="0" eaLnBrk="0">
              <a:lnSpc>
                <a:spcPct val="89000"/>
              </a:lnSpc>
              <a:spcBef>
                <a:spcPts val="1318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）对文章进行总结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20954" algn="l" rtl="0" eaLnBrk="0">
              <a:lnSpc>
                <a:spcPct val="89000"/>
              </a:lnSpc>
              <a:spcBef>
                <a:spcPts val="1321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）使用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Call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完成复杂的业务逻辑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13970" algn="l" rtl="0" eaLnBrk="0">
              <a:lnSpc>
                <a:spcPct val="89000"/>
              </a:lnSpc>
              <a:spcBef>
                <a:spcPts val="1318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可以使用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 API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，也可以使用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DeepSeek</a:t>
            </a:r>
            <a:r>
              <a:rPr sz="1800" kern="0" spc="-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ChatGLM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，文心一言，</a:t>
            </a:r>
            <a:r>
              <a:rPr sz="1800" kern="0" spc="-3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KIMI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PI</a:t>
            </a:r>
            <a:endParaRPr sz="18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8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355600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完成的同学，请将大模型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API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使用方案发到微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信群中，有积分哦！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262" name="picture 2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887966" y="718820"/>
            <a:ext cx="812800" cy="812800"/>
          </a:xfrm>
          <a:prstGeom prst="rect">
            <a:avLst/>
          </a:prstGeom>
        </p:spPr>
      </p:pic>
      <p:sp>
        <p:nvSpPr>
          <p:cNvPr id="264" name="textbox 264"/>
          <p:cNvSpPr/>
          <p:nvPr/>
        </p:nvSpPr>
        <p:spPr>
          <a:xfrm>
            <a:off x="11987276" y="6512153"/>
            <a:ext cx="173354" cy="1778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4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3000"/>
              </a:lnSpc>
              <a:tabLst/>
            </a:pPr>
            <a:r>
              <a:rPr sz="1200" kern="0" spc="-30" dirty="0">
                <a:solidFill>
                  <a:srgbClr val="888888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30</a:t>
            </a:r>
            <a:endParaRPr sz="12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 26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rgbClr val="4472C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68" name="picture 2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68300" y="3312032"/>
            <a:ext cx="3019425" cy="2825242"/>
          </a:xfrm>
          <a:prstGeom prst="rect">
            <a:avLst/>
          </a:prstGeom>
        </p:spPr>
      </p:pic>
      <p:sp>
        <p:nvSpPr>
          <p:cNvPr id="270" name="textbox 270"/>
          <p:cNvSpPr/>
          <p:nvPr/>
        </p:nvSpPr>
        <p:spPr>
          <a:xfrm>
            <a:off x="197358" y="686815"/>
            <a:ext cx="10715625" cy="42068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838450" indent="1078230" algn="l" rtl="0" eaLnBrk="0">
              <a:lnSpc>
                <a:spcPct val="83000"/>
              </a:lnSpc>
              <a:spcBef>
                <a:spcPts val="2"/>
              </a:spcBef>
              <a:tabLst>
                <a:tab pos="3658234" algn="l"/>
                <a:tab pos="5570220" algn="l"/>
              </a:tabLst>
            </a:pPr>
            <a:r>
              <a:rPr sz="6000" kern="0" spc="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	</a:t>
            </a:r>
            <a:r>
              <a:rPr sz="6000" kern="0" spc="-1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Thank You</a:t>
            </a:r>
            <a:r>
              <a:rPr sz="6000" kern="0" spc="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            </a:t>
            </a:r>
            <a:r>
              <a:rPr sz="4800" kern="0" spc="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	</a:t>
            </a:r>
            <a:r>
              <a:rPr sz="4800" kern="0" spc="-4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Using</a:t>
            </a:r>
            <a:r>
              <a:rPr sz="4800" kern="0" spc="24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sz="4800" kern="0" spc="-4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data to solve</a:t>
            </a:r>
            <a:r>
              <a:rPr sz="4800" kern="0" spc="40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sz="4800" kern="0" spc="-5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problems</a:t>
            </a:r>
            <a:endParaRPr sz="4800" dirty="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272" name="picture 2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60704" y="2803652"/>
            <a:ext cx="2475610" cy="2076830"/>
          </a:xfrm>
          <a:prstGeom prst="rect">
            <a:avLst/>
          </a:prstGeom>
        </p:spPr>
      </p:pic>
      <p:pic>
        <p:nvPicPr>
          <p:cNvPr id="274" name="picture 2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10058" y="699515"/>
            <a:ext cx="3904741" cy="2182876"/>
          </a:xfrm>
          <a:prstGeom prst="rect">
            <a:avLst/>
          </a:prstGeom>
        </p:spPr>
      </p:pic>
      <p:pic>
        <p:nvPicPr>
          <p:cNvPr id="276" name="picture 2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77800" y="3839464"/>
            <a:ext cx="11186921" cy="2887903"/>
          </a:xfrm>
          <a:prstGeom prst="rect">
            <a:avLst/>
          </a:prstGeom>
        </p:spPr>
      </p:pic>
      <p:pic>
        <p:nvPicPr>
          <p:cNvPr id="278" name="picture 2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65379" y="191008"/>
            <a:ext cx="3470147" cy="19403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23950" y="1197988"/>
            <a:ext cx="10089515" cy="5660006"/>
          </a:xfrm>
          <a:prstGeom prst="rect">
            <a:avLst/>
          </a:prstGeom>
        </p:spPr>
      </p:pic>
      <p:sp>
        <p:nvSpPr>
          <p:cNvPr id="26" name="textbox 26"/>
          <p:cNvSpPr/>
          <p:nvPr/>
        </p:nvSpPr>
        <p:spPr>
          <a:xfrm>
            <a:off x="391966" y="407320"/>
            <a:ext cx="3474084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9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全球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AI</a:t>
            </a:r>
            <a:r>
              <a:rPr sz="3900" kern="0" spc="9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发展现状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8" name="path 2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0"/>
          <p:cNvSpPr/>
          <p:nvPr/>
        </p:nvSpPr>
        <p:spPr>
          <a:xfrm>
            <a:off x="555066" y="1795456"/>
            <a:ext cx="11449684" cy="28352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5244" algn="l" rtl="0" eaLnBrk="0">
              <a:lnSpc>
                <a:spcPct val="89000"/>
              </a:lnSpc>
              <a:tabLst/>
            </a:pPr>
            <a:r>
              <a:rPr sz="1800" kern="0" spc="-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全球</a:t>
            </a:r>
            <a:r>
              <a:rPr sz="1800" kern="0" spc="-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</a:t>
            </a:r>
            <a:r>
              <a:rPr sz="1800" kern="0" spc="-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模型发展现状（中</a:t>
            </a:r>
            <a:r>
              <a:rPr sz="1800" kern="0" spc="-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美对比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）：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9000"/>
              </a:lnSpc>
              <a:spcBef>
                <a:spcPts val="551"/>
              </a:spcBef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美国：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OpenAI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Anthropic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Google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800" kern="0" spc="-3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Meta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等公司主导前沿模型，如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GPT-4o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Claude 3.7 Sonnet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Gemini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2.0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Flash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7650" indent="-235584" algn="l" rtl="0" eaLnBrk="0">
              <a:lnSpc>
                <a:spcPct val="122000"/>
              </a:lnSpc>
              <a:spcBef>
                <a:spcPts val="544"/>
              </a:spcBef>
              <a:tabLst/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6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中国：</a:t>
            </a:r>
            <a:r>
              <a:rPr sz="1800" kern="0" spc="-39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DeepSeek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（如</a:t>
            </a:r>
            <a:r>
              <a:rPr sz="1800" kern="0" spc="-2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R1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V3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）、阿里巴巴（如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Qwen2.5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）、</a:t>
            </a:r>
            <a:r>
              <a:rPr sz="1800" kern="0" spc="-3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Moonsh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ot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等公司快速追赶，部分模型（如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DeepSeek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R1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）已接近美国前沿水平。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547"/>
              </a:spcBef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关键趋势：中国模型在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2024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年显著缩小与美国的差距，尤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其在推理模型和开源模型领域表现突出。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其他地区：法国（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Mistral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）、加拿大（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Cohere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）等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也有前沿模型，但中美仍是主导力量。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2" name="textbox 32"/>
          <p:cNvSpPr/>
          <p:nvPr/>
        </p:nvSpPr>
        <p:spPr>
          <a:xfrm>
            <a:off x="391966" y="407320"/>
            <a:ext cx="3474084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全球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</a:t>
            </a: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发展现状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4" name="path 3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6"/>
          <p:cNvSpPr/>
          <p:nvPr/>
        </p:nvSpPr>
        <p:spPr>
          <a:xfrm>
            <a:off x="544093" y="1452803"/>
            <a:ext cx="11077575" cy="44500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ct val="89000"/>
              </a:lnSpc>
              <a:tabLst/>
            </a:pPr>
            <a:r>
              <a:rPr sz="1800" kern="0" spc="-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美国对华限制：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4475" indent="-220979" algn="l" rtl="0" eaLnBrk="0">
              <a:lnSpc>
                <a:spcPct val="124000"/>
              </a:lnSpc>
              <a:spcBef>
                <a:spcPts val="541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时间线：</a:t>
            </a:r>
            <a:r>
              <a:rPr sz="1800" kern="0" spc="-4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2022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10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月首次限制（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H100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A100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），</a:t>
            </a:r>
            <a:r>
              <a:rPr sz="1800" kern="0" spc="-4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2023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10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月升级（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H800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A800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受限），</a:t>
            </a:r>
            <a:r>
              <a:rPr sz="1800" kern="0" spc="-4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2025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月新增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“AI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扩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散规则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”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3495" algn="l" rtl="0" eaLnBrk="0">
              <a:lnSpc>
                <a:spcPct val="89000"/>
              </a:lnSpc>
              <a:spcBef>
                <a:spcPts val="547"/>
              </a:spcBef>
              <a:tabLst/>
            </a:pP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当前状态：仅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H20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1800" kern="0" spc="-38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L2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0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等低性能芯片可出口中国，未来可能进一步收紧。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3495" algn="l" rtl="0" eaLnBrk="0">
              <a:lnSpc>
                <a:spcPct val="89000"/>
              </a:lnSpc>
              <a:spcBef>
                <a:spcPts val="541"/>
              </a:spcBef>
              <a:tabLst/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影响：中国依赖国产芯片（如华为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昇腾）或降级版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NVIDIA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芯片（如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H20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，算力仅为</a:t>
            </a:r>
            <a:r>
              <a:rPr sz="1800" kern="0" spc="-25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H100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15%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硬件性能对比：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3495" algn="l" rtl="0" eaLnBrk="0">
              <a:lnSpc>
                <a:spcPct val="89000"/>
              </a:lnSpc>
              <a:spcBef>
                <a:spcPts val="551"/>
              </a:spcBef>
              <a:tabLst/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NVIDIA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H100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989 TFLO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Ps</a:t>
            </a:r>
            <a:r>
              <a:rPr sz="1800" kern="0" spc="-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3.35 TB/s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带宽。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3495" algn="l" rtl="0" eaLnBrk="0">
              <a:lnSpc>
                <a:spcPct val="89000"/>
              </a:lnSpc>
              <a:spcBef>
                <a:spcPts val="551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NVIDIA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H20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1800" kern="0" spc="-3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148 TFLOPs</a:t>
            </a:r>
            <a:r>
              <a:rPr sz="1800" kern="0" spc="-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 TB/s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带宽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（专为中国市场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设计）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23495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AMD</a:t>
            </a:r>
            <a:r>
              <a:rPr sz="18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MI300X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1800" kern="0" spc="-3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1307 TFLOPs</a:t>
            </a:r>
            <a:r>
              <a:rPr sz="1800" kern="0" spc="-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5.3 TB/s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带宽（未受限制）。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8" name="textbox 38"/>
          <p:cNvSpPr/>
          <p:nvPr/>
        </p:nvSpPr>
        <p:spPr>
          <a:xfrm>
            <a:off x="3408171" y="5933205"/>
            <a:ext cx="7914640" cy="899160"/>
          </a:xfrm>
          <a:prstGeom prst="rect">
            <a:avLst/>
          </a:prstGeom>
          <a:solidFill>
            <a:srgbClr val="DEEBF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39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49530" algn="l" rtl="0" eaLnBrk="0">
              <a:lnSpc>
                <a:spcPct val="147000"/>
              </a:lnSpc>
              <a:spcBef>
                <a:spcPts val="2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扩散规则（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</a:t>
            </a:r>
            <a:r>
              <a:rPr sz="18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Diffusion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Rule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）是美国对华芯片出口管制政策的进一步升级，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美的在通过三级许可框架</a:t>
            </a:r>
            <a:r>
              <a:rPr sz="1800" kern="0" spc="-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严格限制先进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加速器流向中国及其他特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定国家。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0" name="textbox 40"/>
          <p:cNvSpPr/>
          <p:nvPr/>
        </p:nvSpPr>
        <p:spPr>
          <a:xfrm>
            <a:off x="432058" y="407320"/>
            <a:ext cx="4549140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出口限制与硬件影响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2" name="path 4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4"/>
          <p:cNvSpPr/>
          <p:nvPr/>
        </p:nvSpPr>
        <p:spPr>
          <a:xfrm>
            <a:off x="545239" y="1452803"/>
            <a:ext cx="8130540" cy="54000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94000"/>
              </a:lnSpc>
              <a:tabLst/>
            </a:pPr>
            <a:r>
              <a:rPr sz="1700" kern="0" spc="-8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大科技公司：</a:t>
            </a:r>
            <a:endParaRPr sz="17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89000"/>
              </a:lnSpc>
              <a:spcBef>
                <a:spcPts val="552"/>
              </a:spcBef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4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阿里巴巴：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通义千问（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）系列，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Qwen2.5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x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Intelligence: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79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0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百度：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文心一言（</a:t>
            </a:r>
            <a:r>
              <a:rPr sz="1800" kern="0" spc="-2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Ernie 4.0 Turbo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1800" kern="0" spc="-3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Inte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lligence: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78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腾讯：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混元大模型（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Hunyuan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Large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1800" kern="0" spc="-3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Intelligence: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74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89000"/>
              </a:lnSpc>
              <a:spcBef>
                <a:spcPts val="541"/>
              </a:spcBef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字节跳动：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豆包（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Doubao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1.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5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1800" kern="0" spc="-3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Intelligence: 80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华为：盘古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5.0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Pangu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5.0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Large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519"/>
              </a:spcBef>
              <a:tabLst/>
            </a:pPr>
            <a:r>
              <a:rPr sz="1700" kern="0" spc="-1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初创公司：</a:t>
            </a:r>
            <a:endParaRPr sz="17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89000"/>
              </a:lnSpc>
              <a:spcBef>
                <a:spcPts val="551"/>
              </a:spcBef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6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DeepSeek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1800" kern="0" spc="-38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R1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ntelligence: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89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）、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V3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Intelligence: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79</a:t>
            </a:r>
            <a:r>
              <a:rPr sz="1800" kern="0" spc="-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），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开源模型表现优异。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6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Moonshot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1800" kern="0" spc="-38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Kimi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K1.5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Intelligenc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e: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87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），</a:t>
            </a: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专注长上下文窗口。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89000"/>
              </a:lnSpc>
              <a:spcBef>
                <a:spcPts val="540"/>
              </a:spcBef>
              <a:tabLst/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MiniMax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Text-01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Intelligence: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76</a:t>
            </a:r>
            <a:r>
              <a:rPr sz="1800" kern="0" spc="-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），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多模态能力突出。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其他：智谱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ChatGLM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）、百川智能（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Baic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huan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）等。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6" name="textbox 46"/>
          <p:cNvSpPr/>
          <p:nvPr/>
        </p:nvSpPr>
        <p:spPr>
          <a:xfrm>
            <a:off x="426983" y="407320"/>
            <a:ext cx="3439159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中国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</a:t>
            </a:r>
            <a:r>
              <a:rPr sz="3900" kern="0" spc="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公司概览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8" name="path 4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 50"/>
          <p:cNvSpPr/>
          <p:nvPr/>
        </p:nvSpPr>
        <p:spPr>
          <a:xfrm>
            <a:off x="321563" y="320040"/>
            <a:ext cx="11548871" cy="6217919"/>
          </a:xfrm>
          <a:prstGeom prst="rect">
            <a:avLst/>
          </a:prstGeom>
          <a:solidFill>
            <a:srgbClr val="000000">
              <a:alpha val="1215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" name="textbox 52"/>
          <p:cNvSpPr/>
          <p:nvPr/>
        </p:nvSpPr>
        <p:spPr>
          <a:xfrm>
            <a:off x="4445965" y="3094405"/>
            <a:ext cx="5922009" cy="6750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74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4800" kern="0" spc="-2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</a:t>
            </a:r>
            <a:r>
              <a:rPr sz="4800" kern="0" spc="-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：情感分析</a:t>
            </a:r>
            <a:r>
              <a:rPr sz="4800" kern="0" spc="-2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-Qwen</a:t>
            </a:r>
            <a:endParaRPr sz="48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54" name="path 54"/>
          <p:cNvSpPr/>
          <p:nvPr/>
        </p:nvSpPr>
        <p:spPr>
          <a:xfrm>
            <a:off x="4046346" y="2057400"/>
            <a:ext cx="19050" cy="2743200"/>
          </a:xfrm>
          <a:custGeom>
            <a:avLst/>
            <a:gdLst/>
            <a:ahLst/>
            <a:cxnLst/>
            <a:rect l="0" t="0" r="0" b="0"/>
            <a:pathLst>
              <a:path w="30" h="4320">
                <a:moveTo>
                  <a:pt x="15" y="0"/>
                </a:moveTo>
                <a:lnTo>
                  <a:pt x="15" y="4320"/>
                </a:lnTo>
              </a:path>
            </a:pathLst>
          </a:custGeom>
          <a:noFill/>
          <a:ln w="19050" cap="flat">
            <a:solidFill>
              <a:srgbClr val="262626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55969" y="1911222"/>
            <a:ext cx="5742686" cy="2787015"/>
          </a:xfrm>
          <a:prstGeom prst="rect">
            <a:avLst/>
          </a:prstGeom>
        </p:spPr>
      </p:pic>
      <p:sp>
        <p:nvSpPr>
          <p:cNvPr id="58" name="textbox 58"/>
          <p:cNvSpPr/>
          <p:nvPr/>
        </p:nvSpPr>
        <p:spPr>
          <a:xfrm>
            <a:off x="466521" y="1794814"/>
            <a:ext cx="5409565" cy="13455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800" kern="0" spc="1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：对用户观点评论进行情感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分析，即正向、负向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89000"/>
              </a:lnSpc>
              <a:spcBef>
                <a:spcPts val="540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dashscope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中的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Qwen-Turbo</a:t>
            </a:r>
            <a:endParaRPr sz="18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针对提取的用户评论，可以进行批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量化分析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0" name="textbox 60"/>
          <p:cNvSpPr/>
          <p:nvPr/>
        </p:nvSpPr>
        <p:spPr>
          <a:xfrm>
            <a:off x="411758" y="407320"/>
            <a:ext cx="4936490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：情感分析</a:t>
            </a: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</a:t>
            </a:r>
            <a:endParaRPr sz="3900" dirty="0">
              <a:latin typeface="Calibri"/>
              <a:ea typeface="Calibri"/>
              <a:cs typeface="Calibri"/>
            </a:endParaRPr>
          </a:p>
        </p:txBody>
      </p:sp>
      <p:sp>
        <p:nvSpPr>
          <p:cNvPr id="62" name="textbox 62"/>
          <p:cNvSpPr/>
          <p:nvPr/>
        </p:nvSpPr>
        <p:spPr>
          <a:xfrm>
            <a:off x="8598103" y="4954320"/>
            <a:ext cx="1790064" cy="269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商品评论观点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.xlsx</a:t>
            </a:r>
            <a:endParaRPr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64" name="path 6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Microsoft® PowerPoint® 2021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机器学习与推荐系统OverView  Lesson-01</dc:title>
  <dc:creator>Microsoft Office User</dc:creator>
  <dcterms:created xsi:type="dcterms:W3CDTF">2025-03-31T23:24:29Z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wqlLaW5nc29mdCBQREYgdG8gV1BTIDExMA</vt:lpwstr>
  </property>
  <property fmtid="{D5CDD505-2E9C-101B-9397-08002B2CF9AE}" pid="3" name="Created">
    <vt:filetime>2025-08-12T22:28:58</vt:filetime>
  </property>
</Properties>
</file>