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2" Type="http://schemas.openxmlformats.org/officeDocument/2006/relationships/viewProps" Target="viewProps.xml"/><Relationship Id="rId51" Type="http://schemas.openxmlformats.org/officeDocument/2006/relationships/tableStyles" Target="tableStyles.xml"/><Relationship Id="rId50" Type="http://schemas.openxmlformats.org/officeDocument/2006/relationships/presProps" Target="presProps.xml"/><Relationship Id="rId5" Type="http://schemas.openxmlformats.org/officeDocument/2006/relationships/slide" Target="slides/slide4.xml"/><Relationship Id="rId49" Type="http://schemas.openxmlformats.org/officeDocument/2006/relationships/slide" Target="slides/slide48.xml"/><Relationship Id="rId48" Type="http://schemas.openxmlformats.org/officeDocument/2006/relationships/slide" Target="slides/slide47.xml"/><Relationship Id="rId47" Type="http://schemas.openxmlformats.org/officeDocument/2006/relationships/slide" Target="slides/slide46.xml"/><Relationship Id="rId46" Type="http://schemas.openxmlformats.org/officeDocument/2006/relationships/slide" Target="slides/slide45.xml"/><Relationship Id="rId45" Type="http://schemas.openxmlformats.org/officeDocument/2006/relationships/slide" Target="slides/slide44.xml"/><Relationship Id="rId44" Type="http://schemas.openxmlformats.org/officeDocument/2006/relationships/slide" Target="slides/slide43.xml"/><Relationship Id="rId43" Type="http://schemas.openxmlformats.org/officeDocument/2006/relationships/slide" Target="slides/slide42.xml"/><Relationship Id="rId42" Type="http://schemas.openxmlformats.org/officeDocument/2006/relationships/slide" Target="slides/slide41.xml"/><Relationship Id="rId41" Type="http://schemas.openxmlformats.org/officeDocument/2006/relationships/slide" Target="slides/slide40.xml"/><Relationship Id="rId40" Type="http://schemas.openxmlformats.org/officeDocument/2006/relationships/slide" Target="slides/slide39.xml"/><Relationship Id="rId4" Type="http://schemas.openxmlformats.org/officeDocument/2006/relationships/slide" Target="slides/slide3.xml"/><Relationship Id="rId39" Type="http://schemas.openxmlformats.org/officeDocument/2006/relationships/slide" Target="slides/slide38.xml"/><Relationship Id="rId38" Type="http://schemas.openxmlformats.org/officeDocument/2006/relationships/slide" Target="slides/slide37.xml"/><Relationship Id="rId37" Type="http://schemas.openxmlformats.org/officeDocument/2006/relationships/slide" Target="slides/slide36.xml"/><Relationship Id="rId36" Type="http://schemas.openxmlformats.org/officeDocument/2006/relationships/slide" Target="slides/slide35.xml"/><Relationship Id="rId35" Type="http://schemas.openxmlformats.org/officeDocument/2006/relationships/slide" Target="slides/slide34.xml"/><Relationship Id="rId34" Type="http://schemas.openxmlformats.org/officeDocument/2006/relationships/slide" Target="slides/slide33.xml"/><Relationship Id="rId33" Type="http://schemas.openxmlformats.org/officeDocument/2006/relationships/slide" Target="slides/slide32.xml"/><Relationship Id="rId32" Type="http://schemas.openxmlformats.org/officeDocument/2006/relationships/slide" Target="slides/slide31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3" Type="http://schemas.openxmlformats.org/officeDocument/2006/relationships/slide" Target="slides/slide2.xml"/><Relationship Id="rId29" Type="http://schemas.openxmlformats.org/officeDocument/2006/relationships/slide" Target="slides/slide28.xml"/><Relationship Id="rId28" Type="http://schemas.openxmlformats.org/officeDocument/2006/relationships/slide" Target="slides/slide27.xml"/><Relationship Id="rId27" Type="http://schemas.openxmlformats.org/officeDocument/2006/relationships/slide" Target="slides/slide26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mteb/leaderboar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jpeg"/><Relationship Id="rId8" Type="http://schemas.openxmlformats.org/officeDocument/2006/relationships/image" Target="../media/image30.jpeg"/><Relationship Id="rId7" Type="http://schemas.openxmlformats.org/officeDocument/2006/relationships/image" Target="../media/image29.jpeg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image" Target="../media/image33.png"/><Relationship Id="rId10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077200" y="191008"/>
            <a:ext cx="3936872" cy="63288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27316" y="3839464"/>
            <a:ext cx="3592283" cy="2887903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1679552" y="2086794"/>
            <a:ext cx="4067809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8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6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RAG</a:t>
            </a:r>
            <a:r>
              <a:rPr sz="4800" kern="0" spc="-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技术与应用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83351" y="5191962"/>
            <a:ext cx="1085151" cy="149843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869052" y="4618825"/>
            <a:ext cx="617321" cy="852334"/>
          </a:xfrm>
          <a:prstGeom prst="rect">
            <a:avLst/>
          </a:prstGeom>
        </p:spPr>
      </p:pic>
      <p:sp>
        <p:nvSpPr>
          <p:cNvPr id="14" name="path 14"/>
          <p:cNvSpPr/>
          <p:nvPr/>
        </p:nvSpPr>
        <p:spPr>
          <a:xfrm>
            <a:off x="1398968" y="1354201"/>
            <a:ext cx="9525" cy="2400299"/>
          </a:xfrm>
          <a:custGeom>
            <a:avLst/>
            <a:gdLst/>
            <a:ahLst/>
            <a:cxnLst/>
            <a:rect l="0" t="0" r="0" b="0"/>
            <a:pathLst>
              <a:path w="15" h="3779">
                <a:moveTo>
                  <a:pt x="7" y="0"/>
                </a:moveTo>
                <a:lnTo>
                  <a:pt x="7" y="3779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 108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textbox 110"/>
          <p:cNvSpPr/>
          <p:nvPr/>
        </p:nvSpPr>
        <p:spPr>
          <a:xfrm>
            <a:off x="4470348" y="3094405"/>
            <a:ext cx="5179059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4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Embedding</a:t>
            </a:r>
            <a:r>
              <a:rPr sz="4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模型选择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2" name="path 112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7932" y="1352943"/>
            <a:ext cx="12114021" cy="4699761"/>
          </a:xfrm>
          <a:prstGeom prst="rect">
            <a:avLst/>
          </a:prstGeom>
        </p:spPr>
      </p:pic>
      <p:sp>
        <p:nvSpPr>
          <p:cNvPr id="116" name="textbox 116"/>
          <p:cNvSpPr/>
          <p:nvPr/>
        </p:nvSpPr>
        <p:spPr>
          <a:xfrm>
            <a:off x="2042503" y="6187469"/>
            <a:ext cx="8385175" cy="6159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5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500" u="sng" kern="0" spc="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1500" u="sng" kern="0" spc="11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1500" u="sng" kern="0" spc="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huggingface</a:t>
            </a:r>
            <a:r>
              <a:rPr sz="1500" u="sng" kern="0" spc="11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1500" u="sng" kern="0" spc="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co</a:t>
            </a:r>
            <a:r>
              <a:rPr sz="1500" u="sng" kern="0" spc="11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500" u="sng" kern="0" spc="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spaces</a:t>
            </a:r>
            <a:r>
              <a:rPr sz="1500" u="sng" kern="0" spc="11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500" u="sng" kern="0" spc="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mteb</a:t>
            </a:r>
            <a:r>
              <a:rPr sz="1500" u="sng" kern="0" spc="11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500" u="sng" kern="0" spc="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0"/>
                    </a:ext>
                  </a:extLst>
                </a:hlinkClick>
              </a:rPr>
              <a:t>leaderboard</a:t>
            </a:r>
            <a:r>
              <a:rPr sz="1500" kern="0" spc="190" dirty="0">
                <a:solidFill>
                  <a:srgbClr val="0000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比较了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1000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多种语言中的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多种文本嵌入模型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2300604" algn="l" rtl="0" eaLnBrk="0">
              <a:lnSpc>
                <a:spcPct val="98000"/>
              </a:lnSpc>
              <a:spcBef>
                <a:spcPts val="4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完整榜单下载见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榜单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-2025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03.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csv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18" name="textbox 118"/>
          <p:cNvSpPr/>
          <p:nvPr/>
        </p:nvSpPr>
        <p:spPr>
          <a:xfrm>
            <a:off x="429814" y="419500"/>
            <a:ext cx="411162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模型选择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0" name="path 12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2"/>
          <p:cNvSpPr/>
          <p:nvPr/>
        </p:nvSpPr>
        <p:spPr>
          <a:xfrm>
            <a:off x="560627" y="1575566"/>
            <a:ext cx="6115050" cy="4632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98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：有哪些常见的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模型？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9209" algn="l" rtl="0" eaLnBrk="0">
              <a:lnSpc>
                <a:spcPct val="98000"/>
              </a:lnSpc>
              <a:spcBef>
                <a:spcPts val="1116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、通用文本嵌入模型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8575" algn="l" rtl="0" eaLnBrk="0">
              <a:lnSpc>
                <a:spcPct val="89000"/>
              </a:lnSpc>
              <a:spcBef>
                <a:spcPts val="1106"/>
              </a:spcBef>
              <a:tabLst/>
            </a:pPr>
            <a:r>
              <a:rPr sz="15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BGE-M3</a:t>
            </a:r>
            <a:r>
              <a:rPr sz="1500" kern="0" spc="-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（智源研究院）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57175" indent="-234950" algn="l" rtl="0" eaLnBrk="0">
              <a:lnSpc>
                <a:spcPct val="130000"/>
              </a:lnSpc>
              <a:spcBef>
                <a:spcPts val="1288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特点：支持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100+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语言，输入长度达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8192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tokens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融合密集、稀疏、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多向量混合检索，适合跨语言长文档检索。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2225" algn="l" rtl="0" eaLnBrk="0">
              <a:lnSpc>
                <a:spcPct val="95000"/>
              </a:lnSpc>
              <a:spcBef>
                <a:spcPts val="1073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适用场景：跨语言长文档检索、高精度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应用。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5240" algn="l" rtl="0" eaLnBrk="0">
              <a:lnSpc>
                <a:spcPct val="98000"/>
              </a:lnSpc>
              <a:spcBef>
                <a:spcPts val="1183"/>
              </a:spcBef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text</a:t>
            </a:r>
            <a:r>
              <a:rPr sz="1500" kern="0" spc="2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</a:t>
            </a:r>
            <a:r>
              <a:rPr sz="1500" kern="0" spc="2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-3-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large</a:t>
            </a:r>
            <a:r>
              <a:rPr sz="1500" kern="0" spc="20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OpenAI</a:t>
            </a:r>
            <a:r>
              <a:rPr sz="1500" kern="0" spc="20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2225" algn="l" rtl="0" eaLnBrk="0">
              <a:lnSpc>
                <a:spcPct val="98000"/>
              </a:lnSpc>
              <a:spcBef>
                <a:spcPts val="1116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特点：向量维度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3072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，长文本语义捕捉能力强，</a:t>
            </a:r>
            <a:r>
              <a:rPr sz="1500" kern="0" spc="-3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英文表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现优秀。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2225" algn="l" rtl="0" eaLnBrk="0">
              <a:lnSpc>
                <a:spcPct val="95000"/>
              </a:lnSpc>
              <a:spcBef>
                <a:spcPts val="1106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适用场景：英文内容优先的全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球化应用。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8000"/>
              </a:lnSpc>
              <a:spcBef>
                <a:spcPts val="1182"/>
              </a:spcBef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Jina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-v2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Jina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500" kern="0" spc="1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50190" indent="-227965" algn="l" rtl="0" eaLnBrk="0">
              <a:lnSpc>
                <a:spcPct val="130000"/>
              </a:lnSpc>
              <a:spcBef>
                <a:spcPts val="1114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特点：参数量仅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35M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，支持实时推理（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&lt;50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ms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1500" kern="0" spc="-4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适合轻量化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部署。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5000"/>
              </a:lnSpc>
              <a:spcBef>
                <a:spcPts val="7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适用场景：轻量级文本处理、实时推理任务。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124" name="textbox 124"/>
          <p:cNvSpPr/>
          <p:nvPr/>
        </p:nvSpPr>
        <p:spPr>
          <a:xfrm>
            <a:off x="6776456" y="1533783"/>
            <a:ext cx="5293995" cy="35350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8000"/>
              </a:lnSpc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、中文嵌入模型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xiaobu-embedding-v2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9050" algn="l" rtl="0" eaLnBrk="0">
              <a:lnSpc>
                <a:spcPct val="95000"/>
              </a:lnSpc>
              <a:spcBef>
                <a:spcPts val="1107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特点：针对中文语义优化，语义理解能力强。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9050" algn="l" rtl="0" eaLnBrk="0">
              <a:lnSpc>
                <a:spcPct val="95000"/>
              </a:lnSpc>
              <a:spcBef>
                <a:spcPts val="1172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适用场景：中文文本分类、语义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检索。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5400" algn="l" rtl="0" eaLnBrk="0">
              <a:lnSpc>
                <a:spcPct val="72000"/>
              </a:lnSpc>
              <a:spcBef>
                <a:spcPts val="1461"/>
              </a:spcBef>
              <a:tabLst/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M3E-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Turbo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9050" algn="l" rtl="0" eaLnBrk="0">
              <a:lnSpc>
                <a:spcPct val="95000"/>
              </a:lnSpc>
              <a:spcBef>
                <a:spcPts val="1293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特点：针对中文优化的轻量模型，适合本地私有化部署。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9050" algn="l" rtl="0" eaLnBrk="0">
              <a:lnSpc>
                <a:spcPct val="95000"/>
              </a:lnSpc>
              <a:spcBef>
                <a:spcPts val="1173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适用场景：中文法律、医疗领域检索任务。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6509" algn="l" rtl="0" eaLnBrk="0">
              <a:lnSpc>
                <a:spcPct val="89000"/>
              </a:lnSpc>
              <a:spcBef>
                <a:spcPts val="1342"/>
              </a:spcBef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stella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mrl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large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zh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-v3.5-17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92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9050" algn="l" rtl="0" eaLnBrk="0">
              <a:lnSpc>
                <a:spcPct val="95000"/>
              </a:lnSpc>
              <a:spcBef>
                <a:spcPts val="1106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特点：处理大规模中文数据能力强，捕捉细微语义关系。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9050" algn="l" rtl="0" eaLnBrk="0">
              <a:lnSpc>
                <a:spcPct val="95000"/>
              </a:lnSpc>
              <a:spcBef>
                <a:spcPts val="4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适用场景：中文文本高级语义分析、自然语言处理任务。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126" name="textbox 126"/>
          <p:cNvSpPr/>
          <p:nvPr/>
        </p:nvSpPr>
        <p:spPr>
          <a:xfrm>
            <a:off x="429814" y="419500"/>
            <a:ext cx="411162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模型选择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8" name="path 12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30"/>
          <p:cNvSpPr/>
          <p:nvPr/>
        </p:nvSpPr>
        <p:spPr>
          <a:xfrm>
            <a:off x="565297" y="1575566"/>
            <a:ext cx="5576570" cy="31997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98000"/>
              </a:lnSpc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、指令驱动与复杂任务模型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457"/>
              </a:spcBef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gte</a:t>
            </a: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2-7B-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instruct</a:t>
            </a: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（阿里巴巴）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95000"/>
              </a:lnSpc>
              <a:spcBef>
                <a:spcPts val="460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特点：基于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大模型微调，支持代码与文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本跨模态检索。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95000"/>
              </a:lnSpc>
              <a:spcBef>
                <a:spcPts val="450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适用场景：复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杂指令驱动任务、智能问答系统。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98000"/>
              </a:lnSpc>
              <a:spcBef>
                <a:spcPts val="451"/>
              </a:spcBef>
              <a:tabLst/>
            </a:pP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E5-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mistral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-7B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Microsoft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98000"/>
              </a:lnSpc>
              <a:spcBef>
                <a:spcPts val="456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特点：基于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Mistral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架构，</a:t>
            </a:r>
            <a:r>
              <a:rPr sz="1500" kern="0" spc="-4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Zero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shot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任务表现优异。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适用场景：动态调整语义密度的复杂系统。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132" name="textbox 132"/>
          <p:cNvSpPr/>
          <p:nvPr/>
        </p:nvSpPr>
        <p:spPr>
          <a:xfrm>
            <a:off x="6777063" y="1533783"/>
            <a:ext cx="4476750" cy="31997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、企业级与复杂系统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765" algn="l" rtl="0" eaLnBrk="0">
              <a:lnSpc>
                <a:spcPct val="89000"/>
              </a:lnSpc>
              <a:spcBef>
                <a:spcPts val="456"/>
              </a:spcBef>
              <a:tabLst/>
            </a:pPr>
            <a:r>
              <a:rPr sz="15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BGE-M3</a:t>
            </a:r>
            <a:r>
              <a:rPr sz="1500" kern="0" spc="-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（智源研究院）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5000"/>
              </a:lnSpc>
              <a:spcBef>
                <a:spcPts val="454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特点：适合企业级部署，支持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混合检索。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5000"/>
              </a:lnSpc>
              <a:spcBef>
                <a:spcPts val="450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适用场景：企业级语义检索、复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应用。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765" algn="l" rtl="0" eaLnBrk="0">
              <a:lnSpc>
                <a:spcPct val="98000"/>
              </a:lnSpc>
              <a:spcBef>
                <a:spcPts val="460"/>
              </a:spcBef>
              <a:tabLst/>
            </a:pP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E5-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mistral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-7B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Microsoft</a:t>
            </a:r>
            <a:r>
              <a:rPr sz="1500" kern="0" spc="10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5000"/>
              </a:lnSpc>
              <a:spcBef>
                <a:spcPts val="461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特点：适合企业级部署，支持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指令微调。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5000"/>
              </a:lnSpc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适用场景：需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要动态调整语义密度的复杂系统。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134" name="textbox 134"/>
          <p:cNvSpPr/>
          <p:nvPr/>
        </p:nvSpPr>
        <p:spPr>
          <a:xfrm>
            <a:off x="429814" y="419500"/>
            <a:ext cx="411162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模型选择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6" name="path 13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8"/>
          <p:cNvSpPr/>
          <p:nvPr/>
        </p:nvSpPr>
        <p:spPr>
          <a:xfrm>
            <a:off x="526884" y="1441970"/>
            <a:ext cx="5993765" cy="478218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89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FlagEmbeddin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BGEM3FlagModel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0960" algn="l" rtl="0" eaLnBrk="0">
              <a:lnSpc>
                <a:spcPct val="89000"/>
              </a:lnSpc>
              <a:spcBef>
                <a:spcPts val="45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BGEM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FlagModel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BAAI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-m3',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119505" algn="l" rtl="0" eaLnBrk="0">
              <a:lnSpc>
                <a:spcPct val="89000"/>
              </a:lnSpc>
              <a:spcBef>
                <a:spcPts val="452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fp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16=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True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#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Setting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fp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16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True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speeds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up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4610" algn="l" rtl="0" eaLnBrk="0">
              <a:lnSpc>
                <a:spcPts val="2879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computation with a slight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degradation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89000"/>
              </a:lnSpc>
              <a:spcBef>
                <a:spcPts val="454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_1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What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3?",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Defination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BM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25"]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89000"/>
              </a:lnSpc>
              <a:spcBef>
                <a:spcPts val="450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sentences_2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["BGE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M3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 an embedding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 supporting dense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60960" algn="l" rtl="0" eaLnBrk="0">
              <a:lnSpc>
                <a:spcPts val="2880"/>
              </a:lnSpc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retrieval,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lexical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matching and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multi-vect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interaction.",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749934" algn="l" rtl="0" eaLnBrk="0">
              <a:lnSpc>
                <a:spcPct val="89000"/>
              </a:lnSpc>
              <a:spcBef>
                <a:spcPts val="452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"BM25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 a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bag-of-words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retrieval function that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ranks a set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5244" algn="l" rtl="0" eaLnBrk="0">
              <a:lnSpc>
                <a:spcPts val="2879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based on the query ter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ms appearing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each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document"]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40" name="textbox 140"/>
          <p:cNvSpPr/>
          <p:nvPr/>
        </p:nvSpPr>
        <p:spPr>
          <a:xfrm>
            <a:off x="6738493" y="1441970"/>
            <a:ext cx="5389879" cy="421068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5244" algn="l" rtl="0" eaLnBrk="0">
              <a:lnSpc>
                <a:spcPct val="89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_1 =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encode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50644" algn="l" rtl="0" eaLnBrk="0">
              <a:lnSpc>
                <a:spcPct val="89000"/>
              </a:lnSpc>
              <a:spcBef>
                <a:spcPts val="45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batch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size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=12,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50644" algn="l" rtl="0" eaLnBrk="0">
              <a:lnSpc>
                <a:spcPct val="89000"/>
              </a:lnSpc>
              <a:spcBef>
                <a:spcPts val="452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max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length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=8192, #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you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don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need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such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5244" indent="5714" algn="l" rtl="0" eaLnBrk="0">
              <a:lnSpc>
                <a:spcPct val="155000"/>
              </a:lnSpc>
              <a:spcBef>
                <a:spcPts val="273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long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length, you can set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 smaller value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peed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up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encoding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proc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ess.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47469" algn="l" rtl="0" eaLnBrk="0">
              <a:lnSpc>
                <a:spcPct val="89000"/>
              </a:lnSpc>
              <a:spcBef>
                <a:spcPts val="457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dense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vecs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54610" indent="635" algn="l" rtl="0" eaLnBrk="0">
              <a:lnSpc>
                <a:spcPct val="211000"/>
              </a:lnSpc>
              <a:spcBef>
                <a:spcPts val="262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 =</a:t>
            </a:r>
            <a:r>
              <a:rPr sz="15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encode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_2)['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dense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vecs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']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similarity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_1 @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_2.T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61594" algn="l" rtl="0" eaLnBrk="0">
              <a:lnSpc>
                <a:spcPct val="89000"/>
              </a:lnSpc>
              <a:spcBef>
                <a:spcPts val="2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print(simila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rity)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42" name="textbox 142"/>
          <p:cNvSpPr/>
          <p:nvPr/>
        </p:nvSpPr>
        <p:spPr>
          <a:xfrm>
            <a:off x="410490" y="419500"/>
            <a:ext cx="403542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800" kern="0" spc="-7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bge-m3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4" name="textbox 144"/>
          <p:cNvSpPr/>
          <p:nvPr/>
        </p:nvSpPr>
        <p:spPr>
          <a:xfrm>
            <a:off x="6746167" y="5925489"/>
            <a:ext cx="1360805" cy="7207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46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[[0.626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0.3477]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57785" algn="l" rtl="0" eaLnBrk="0">
              <a:lnSpc>
                <a:spcPct val="89000"/>
              </a:lnSpc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[0.3499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0.6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78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46" name="path 14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8"/>
          <p:cNvSpPr/>
          <p:nvPr/>
        </p:nvSpPr>
        <p:spPr>
          <a:xfrm>
            <a:off x="560019" y="1597659"/>
            <a:ext cx="5612765" cy="46488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4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89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similarity</a:t>
            </a:r>
            <a:r>
              <a:rPr sz="1500" kern="0" spc="1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_1 @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_2.T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8000"/>
              </a:lnSpc>
              <a:spcBef>
                <a:spcPts val="457"/>
              </a:spcBef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在计算两组嵌入向量（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）之间的相似度矩阵。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8000"/>
              </a:lnSpc>
              <a:spcBef>
                <a:spcPts val="458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_1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包含了第一组句子</a:t>
            </a:r>
            <a:r>
              <a:rPr sz="1500" kern="0" spc="-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_1)</a:t>
            </a:r>
            <a:r>
              <a:rPr sz="1500" kern="0" spc="2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的嵌入向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量，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2859" algn="l" rtl="0" eaLnBrk="0">
              <a:lnSpc>
                <a:spcPts val="2879"/>
              </a:lnSpc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形状为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的数量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嵌入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维度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8000"/>
              </a:lnSpc>
              <a:spcBef>
                <a:spcPts val="457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包含了第二组句子</a:t>
            </a:r>
            <a:r>
              <a:rPr sz="1500" kern="0" spc="-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_2)</a:t>
            </a:r>
            <a:r>
              <a:rPr sz="1500" kern="0" spc="2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的嵌入向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量，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2859" algn="l" rtl="0" eaLnBrk="0">
              <a:lnSpc>
                <a:spcPts val="2882"/>
              </a:lnSpc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形状为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的数量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嵌入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维度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8000"/>
              </a:lnSpc>
              <a:spcBef>
                <a:spcPts val="456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_2.T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是对</a:t>
            </a:r>
            <a:r>
              <a:rPr sz="1500" kern="0" spc="-3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进行转置操作，形状变为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31115" algn="l" rtl="0" eaLnBrk="0">
              <a:lnSpc>
                <a:spcPts val="2879"/>
              </a:lnSpc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嵌入维度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的数量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458"/>
              </a:spcBef>
              <a:tabLst/>
            </a:pP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@ 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符号在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Python</a:t>
            </a:r>
            <a:r>
              <a:rPr sz="1500" kern="0" spc="1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中表示矩阵乘法运算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8000"/>
              </a:lnSpc>
              <a:spcBef>
                <a:spcPts val="456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=&gt;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通过矩阵乘法计算了两组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句子之间的余弦相似度矩阵。结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r" rtl="0" eaLnBrk="0">
              <a:lnSpc>
                <a:spcPts val="2880"/>
              </a:lnSpc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果</a:t>
            </a:r>
            <a:r>
              <a:rPr sz="1500" kern="0" spc="-3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similarity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的形状是</a:t>
            </a:r>
            <a:r>
              <a:rPr sz="1500" kern="0" spc="-2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的数量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sentences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_2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的数量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150" name="textbox 150"/>
          <p:cNvSpPr/>
          <p:nvPr/>
        </p:nvSpPr>
        <p:spPr>
          <a:xfrm>
            <a:off x="6444834" y="1602232"/>
            <a:ext cx="5301615" cy="46488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4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305" algn="l" rtl="0" eaLnBrk="0">
              <a:lnSpc>
                <a:spcPct val="89000"/>
              </a:lnSpc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[[0.626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0.3477]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73025" algn="l" rtl="0" eaLnBrk="0">
              <a:lnSpc>
                <a:spcPct val="89000"/>
              </a:lnSpc>
              <a:spcBef>
                <a:spcPts val="450"/>
              </a:spcBef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[0.3499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0.6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78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]]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8415" algn="l" rtl="0" eaLnBrk="0">
              <a:lnSpc>
                <a:spcPts val="3714"/>
              </a:lnSpc>
              <a:tabLst/>
            </a:pP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可以看出：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8000"/>
              </a:lnSpc>
              <a:spcBef>
                <a:spcPts val="452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What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3?"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</a:t>
            </a:r>
            <a:r>
              <a:rPr sz="1500" kern="0" spc="-2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..."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的相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5875" algn="l" rtl="0" eaLnBrk="0">
              <a:lnSpc>
                <a:spcPts val="2879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似度为</a:t>
            </a:r>
            <a:r>
              <a:rPr sz="1500" kern="0" spc="-3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0.6265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（较高）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8000"/>
              </a:lnSpc>
              <a:spcBef>
                <a:spcPts val="457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What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3?"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</a:t>
            </a:r>
            <a:r>
              <a:rPr sz="1500" kern="0" spc="-2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BM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25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bag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words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retrieval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2700" algn="l" rtl="0" eaLnBrk="0">
              <a:lnSpc>
                <a:spcPts val="2882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..."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的相似度为</a:t>
            </a:r>
            <a:r>
              <a:rPr sz="1500" kern="0" spc="-3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.3477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（较低）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8000"/>
              </a:lnSpc>
              <a:spcBef>
                <a:spcPts val="456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Defination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BM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25"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</a:t>
            </a:r>
            <a:r>
              <a:rPr sz="15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..."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6509" algn="l" rtl="0" eaLnBrk="0">
              <a:lnSpc>
                <a:spcPts val="2879"/>
              </a:lnSpc>
              <a:tabLst/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相似度为</a:t>
            </a:r>
            <a:r>
              <a:rPr sz="1500" kern="0" spc="-3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0.3499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（较低）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8000"/>
              </a:lnSpc>
              <a:spcBef>
                <a:spcPts val="458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Defination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500" kern="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BM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25"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</a:t>
            </a:r>
            <a:r>
              <a:rPr sz="15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BM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25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bag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words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retrieval</a:t>
            </a:r>
            <a:endParaRPr sz="1500" dirty="0">
              <a:latin typeface="Calibri"/>
              <a:ea typeface="Calibri"/>
              <a:cs typeface="Calibri"/>
            </a:endParaRPr>
          </a:p>
          <a:p>
            <a:pPr marL="12700" algn="l" rtl="0" eaLnBrk="0">
              <a:lnSpc>
                <a:spcPts val="288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..."</a:t>
            </a:r>
            <a:r>
              <a:rPr sz="1500" kern="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的相似度为</a:t>
            </a:r>
            <a:r>
              <a:rPr sz="1500" kern="0" spc="-3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0.678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（较高）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152" name="textbox 152"/>
          <p:cNvSpPr/>
          <p:nvPr/>
        </p:nvSpPr>
        <p:spPr>
          <a:xfrm>
            <a:off x="410490" y="419500"/>
            <a:ext cx="403542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800" kern="0" spc="-7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bge-m3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4" name="path 15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6"/>
          <p:cNvSpPr/>
          <p:nvPr/>
        </p:nvSpPr>
        <p:spPr>
          <a:xfrm>
            <a:off x="526884" y="1441970"/>
            <a:ext cx="5993765" cy="478218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8400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 sentence_transformers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port SentenceTransformer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9055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model_dir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"/root/autodl-tm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p/models/iic/gte_Qwen2-1___5B-instruct"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8894" indent="10160" algn="l" rtl="0" eaLnBrk="0">
              <a:lnSpc>
                <a:spcPct val="146000"/>
              </a:lnSpc>
              <a:spcBef>
                <a:spcPts val="223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 = SentenceTransformer(model_dir,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trust_remote_code=True)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   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 case you want to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reduce the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maxi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mum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length: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9055" algn="l" rtl="0" eaLnBrk="0">
              <a:lnSpc>
                <a:spcPct val="84000"/>
              </a:lnSpc>
              <a:spcBef>
                <a:spcPts val="1022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model.max_seq_length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8192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3975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queries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15900" algn="l" rtl="0" eaLnBrk="0">
              <a:lnSpc>
                <a:spcPct val="84000"/>
              </a:lnSpc>
              <a:spcBef>
                <a:spcPts val="111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"how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much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protein should a fema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eat",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15900" algn="l" rtl="0" eaLnBrk="0">
              <a:lnSpc>
                <a:spcPct val="84000"/>
              </a:lnSpc>
              <a:spcBef>
                <a:spcPts val="111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"summit define",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3339" algn="l" rtl="0" eaLnBrk="0">
              <a:lnSpc>
                <a:spcPts val="2519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3975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documents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8259" indent="167639" algn="l" rtl="0" eaLnBrk="0">
              <a:lnSpc>
                <a:spcPct val="147000"/>
              </a:lnSpc>
              <a:spcBef>
                <a:spcPts val="240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"As a general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guideline, the CDC's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average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requirement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protein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women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ages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19 to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70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 46 grams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 day.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But, as you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see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 this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chart,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you'll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need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increase that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 you're expecting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 training for a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marathon.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out the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84000"/>
              </a:lnSpc>
              <a:spcBef>
                <a:spcPts val="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chart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below to see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how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much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protein you sho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uld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 eating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each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day.",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58" name="textbox 158"/>
          <p:cNvSpPr/>
          <p:nvPr/>
        </p:nvSpPr>
        <p:spPr>
          <a:xfrm>
            <a:off x="6738493" y="1441957"/>
            <a:ext cx="5389879" cy="357695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58419" algn="l" rtl="0" eaLnBrk="0">
              <a:lnSpc>
                <a:spcPct val="84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"Definition of summit for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English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nguage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Learners.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  the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highest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9689" algn="l" rtl="0" eaLnBrk="0">
              <a:lnSpc>
                <a:spcPct val="146000"/>
              </a:lnSpc>
              <a:spcBef>
                <a:spcPts val="223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point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 a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mountain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 the top of a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mountain.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ghest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level.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meeting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 series of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meetings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between the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eaders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 two or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more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0800" algn="l" rtl="0" eaLnBrk="0">
              <a:lnSpc>
                <a:spcPct val="84000"/>
              </a:lnSpc>
              <a:spcBef>
                <a:spcPts val="1022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governments.",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3975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4610" algn="l" rtl="0" eaLnBrk="0">
              <a:lnSpc>
                <a:spcPct val="84000"/>
              </a:lnSpc>
              <a:spcBef>
                <a:spcPts val="42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query_embeddings</a:t>
            </a:r>
            <a:r>
              <a:rPr sz="14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model.encode(queries,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prompt_name="query")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4610" algn="l" rtl="0" eaLnBrk="0">
              <a:lnSpc>
                <a:spcPts val="2522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document_embeddings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model.encode(documents)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84000"/>
              </a:lnSpc>
              <a:spcBef>
                <a:spcPts val="4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scores =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(query_embeddings @ document_embeddings.T)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9689" algn="l" rtl="0" eaLnBrk="0">
              <a:lnSpc>
                <a:spcPts val="252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print(scores.tolist())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60" name="textbox 160"/>
          <p:cNvSpPr/>
          <p:nvPr/>
        </p:nvSpPr>
        <p:spPr>
          <a:xfrm>
            <a:off x="410490" y="419500"/>
            <a:ext cx="4637404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800" kern="0" spc="-10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gte-qwen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 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2" name="textbox 162"/>
          <p:cNvSpPr/>
          <p:nvPr/>
        </p:nvSpPr>
        <p:spPr>
          <a:xfrm>
            <a:off x="6884216" y="5347106"/>
            <a:ext cx="3786504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46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[[78.496917724609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38,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17.04286003112793],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3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[14.924489974975586,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75.3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7960815429688]]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64" name="path 16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6"/>
          <p:cNvSpPr/>
          <p:nvPr/>
        </p:nvSpPr>
        <p:spPr>
          <a:xfrm>
            <a:off x="526884" y="1441956"/>
            <a:ext cx="5687059" cy="545337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57150" algn="l" rtl="0" eaLnBrk="0">
              <a:lnSpc>
                <a:spcPct val="84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 torch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7150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 torch.nn.functional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as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8894" algn="l" rtl="0" eaLnBrk="0">
              <a:lnSpc>
                <a:spcPts val="2522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 torch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import Tensor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8894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modelscope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ort AutoTokenizer, AutoModel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93000"/>
              </a:lnSpc>
              <a:spcBef>
                <a:spcPts val="43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定义最后一个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token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池化函数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3975" indent="-5080" algn="l" rtl="0" eaLnBrk="0">
              <a:lnSpc>
                <a:spcPct val="149000"/>
              </a:lnSpc>
              <a:spcBef>
                <a:spcPts val="124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该函数从最后的隐藏状态中提取每个序列的最后一个有效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token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的表示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last_token_pool(last_hid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den_states: Tensor,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728980" algn="l" rtl="0" eaLnBrk="0">
              <a:lnSpc>
                <a:spcPct val="84000"/>
              </a:lnSpc>
              <a:spcBef>
                <a:spcPts val="1022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attention_mask: Tensor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 -&gt; Tensor: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15265" indent="-156210" algn="l" rtl="0" eaLnBrk="0">
              <a:lnSpc>
                <a:spcPct val="146000"/>
              </a:lnSpc>
              <a:spcBef>
                <a:spcPts val="222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left_padding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(attent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ion_mask[:,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-1].sum() == attention_mask.shape[0])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left_padding: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9055" algn="l" rtl="0" eaLnBrk="0">
              <a:lnSpc>
                <a:spcPct val="84000"/>
              </a:lnSpc>
              <a:spcBef>
                <a:spcPts val="1024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last_hidden_states[: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-1]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12090" algn="l" rtl="0" eaLnBrk="0">
              <a:lnSpc>
                <a:spcPts val="2519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else: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2705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sequence_lengt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hs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attention_mask.sum(dim=1)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375920" algn="l" rtl="0" eaLnBrk="0">
              <a:lnSpc>
                <a:spcPts val="2519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batch_size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last_hidden_states.shape[0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375920" algn="l" rtl="0" eaLnBrk="0">
              <a:lnSpc>
                <a:spcPct val="84000"/>
              </a:lnSpc>
              <a:spcBef>
                <a:spcPts val="1111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last_hidden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_states[torch.arange(batch_size,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3975" algn="l" rtl="0" eaLnBrk="0">
              <a:lnSpc>
                <a:spcPts val="252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device=last_hidden_states.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device),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sequence_lengths]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68" name="textbox 168"/>
          <p:cNvSpPr/>
          <p:nvPr/>
        </p:nvSpPr>
        <p:spPr>
          <a:xfrm>
            <a:off x="6441059" y="1441956"/>
            <a:ext cx="5687059" cy="545337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49530" algn="l" rtl="0" eaLnBrk="0">
              <a:lnSpc>
                <a:spcPct val="93000"/>
              </a:lnSpc>
              <a:spcBef>
                <a:spcPts val="1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将任务描述和查询组合成特定格式的指令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4610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def get_detailed_instruct(task_description: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r, query: str) -&gt; str: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18440" algn="l" rtl="0" eaLnBrk="0">
              <a:lnSpc>
                <a:spcPct val="84000"/>
              </a:lnSpc>
              <a:spcBef>
                <a:spcPts val="1111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 f'Instruct: {task_description}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\nQuery: {query}'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84000"/>
              </a:lnSpc>
              <a:spcBef>
                <a:spcPts val="425"/>
              </a:spcBef>
              <a:tabLst/>
            </a:pP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 =</a:t>
            </a:r>
            <a:r>
              <a:rPr sz="1400" kern="0" spc="9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'Given a web search</a:t>
            </a:r>
            <a:r>
              <a:rPr sz="1400" kern="0" spc="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query,</a:t>
            </a:r>
            <a:r>
              <a:rPr sz="14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retrieve</a:t>
            </a:r>
            <a:r>
              <a:rPr sz="1400" kern="0" spc="1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relevant</a:t>
            </a:r>
            <a:r>
              <a:rPr sz="1400" kern="0" spc="1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passages that</a:t>
            </a:r>
            <a:r>
              <a:rPr sz="14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answer</a:t>
            </a:r>
            <a:r>
              <a:rPr sz="1400" kern="0" spc="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</a:t>
            </a:r>
            <a:r>
              <a:rPr sz="14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4610" algn="l" rtl="0" eaLnBrk="0">
              <a:lnSpc>
                <a:spcPts val="2520"/>
              </a:lnSpc>
              <a:tabLst/>
            </a:pPr>
            <a:r>
              <a:rPr sz="14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query'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4610" algn="l" rtl="0" eaLnBrk="0">
              <a:lnSpc>
                <a:spcPct val="84000"/>
              </a:lnSpc>
              <a:spcBef>
                <a:spcPts val="1110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queries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09550" algn="l" rtl="0" eaLnBrk="0">
              <a:lnSpc>
                <a:spcPct val="93000"/>
              </a:lnSpc>
              <a:spcBef>
                <a:spcPts val="960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get_detailed_instruct(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task,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'how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much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protein should a female eat'),  #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女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5244" algn="l" rtl="0" eaLnBrk="0">
              <a:lnSpc>
                <a:spcPts val="2366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性应该摄入多少蛋白质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3975" indent="154939" algn="l" rtl="0" eaLnBrk="0">
              <a:lnSpc>
                <a:spcPct val="149000"/>
              </a:lnSpc>
              <a:spcBef>
                <a:spcPts val="30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get_detailed_instruct(task,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'sum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mit define')  # summit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（顶峰）的定义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9530" algn="l" rtl="0" eaLnBrk="0">
              <a:lnSpc>
                <a:spcPct val="93000"/>
              </a:lnSpc>
              <a:spcBef>
                <a:spcPts val="842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检索文档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4610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documents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217170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"As a gene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ral guideline, the CDC's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average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requirement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protein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9530" indent="1270" algn="l" rtl="0" eaLnBrk="0">
              <a:lnSpc>
                <a:spcPct val="146000"/>
              </a:lnSpc>
              <a:spcBef>
                <a:spcPts val="224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women ages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19 to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70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 46 grams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 day.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But,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as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you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can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see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from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chart,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you'll</a:t>
            </a:r>
            <a:r>
              <a:rPr sz="1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need to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increase that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 you're expecting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 training for a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marathon.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54610" algn="l" rtl="0" eaLnBrk="0">
              <a:lnSpc>
                <a:spcPct val="84000"/>
              </a:lnSpc>
              <a:spcBef>
                <a:spcPts val="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 out the chart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below to see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how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much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otein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you</a:t>
            </a: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should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eating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70" name="textbox 170"/>
          <p:cNvSpPr/>
          <p:nvPr/>
        </p:nvSpPr>
        <p:spPr>
          <a:xfrm>
            <a:off x="410490" y="419500"/>
            <a:ext cx="4637404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800" kern="0" spc="-10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gte-qwen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 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2" name="path 17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74"/>
          <p:cNvSpPr/>
          <p:nvPr/>
        </p:nvSpPr>
        <p:spPr>
          <a:xfrm>
            <a:off x="526884" y="1441956"/>
            <a:ext cx="5687059" cy="5416550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93000"/>
              </a:lnSpc>
              <a:spcBef>
                <a:spcPts val="1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each day.",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关于女性蛋白质摄入量的文档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215900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"Definition of summit for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English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anguage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Learners.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  the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highest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point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2705" indent="635" algn="l" rtl="0" eaLnBrk="0">
              <a:lnSpc>
                <a:spcPct val="153000"/>
              </a:lnSpc>
              <a:spcBef>
                <a:spcPts val="45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 a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mountain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 the top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 a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mountain.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4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  the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highest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lev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el.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meeting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series of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meetings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between the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leaders of two or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more government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s."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于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summit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定义的文档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3339" algn="l" rtl="0" eaLnBrk="0">
              <a:lnSpc>
                <a:spcPct val="84000"/>
              </a:lnSpc>
              <a:spcBef>
                <a:spcPts val="915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]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8894" algn="l" rtl="0" eaLnBrk="0">
              <a:lnSpc>
                <a:spcPct val="93000"/>
              </a:lnSpc>
              <a:spcBef>
                <a:spcPts val="958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将查询和文档合并为一个输入文本列表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7150" algn="l" rtl="0" eaLnBrk="0">
              <a:lnSpc>
                <a:spcPts val="2522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input_texts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queries +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93000"/>
              </a:lnSpc>
              <a:spcBef>
                <a:spcPts val="43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设置模型路径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9055" algn="l" rtl="0" eaLnBrk="0">
              <a:lnSpc>
                <a:spcPct val="84000"/>
              </a:lnSpc>
              <a:spcBef>
                <a:spcPts val="1110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model_dir =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"/root/autodl-tmp/models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/iic/gte_Qwen2-1___5B-instruct"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8894" algn="l" rtl="0" eaLnBrk="0">
              <a:lnSpc>
                <a:spcPts val="2521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加载分词器，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trust_remote_code=True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允许使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用远程代码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48259" algn="l" rtl="0" eaLnBrk="0">
              <a:lnSpc>
                <a:spcPct val="84000"/>
              </a:lnSpc>
              <a:spcBef>
                <a:spcPts val="110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tokenizer = AutoTokenizer.from_pretraine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d(model_dir,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8259" algn="l" rtl="0" eaLnBrk="0">
              <a:lnSpc>
                <a:spcPts val="252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trust_remote_c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ode=True)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8894" algn="l" rtl="0" eaLnBrk="0">
              <a:lnSpc>
                <a:spcPct val="93000"/>
              </a:lnSpc>
              <a:spcBef>
                <a:spcPts val="958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加载模型</a:t>
            </a:r>
            <a:endParaRPr sz="1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1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9055" algn="l" rtl="0" eaLnBrk="0">
              <a:lnSpc>
                <a:spcPct val="8400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 = AutoModel.from_pretrained(model_dir,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trust_remote_code=True)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76" name="textbox 176"/>
          <p:cNvSpPr/>
          <p:nvPr/>
        </p:nvSpPr>
        <p:spPr>
          <a:xfrm>
            <a:off x="6441059" y="1441831"/>
            <a:ext cx="5687059" cy="3681095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9689" algn="l" rtl="0" eaLnBrk="0">
              <a:lnSpc>
                <a:spcPct val="84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max_length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8192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48894" indent="10160" algn="l" rtl="0" eaLnBrk="0">
              <a:lnSpc>
                <a:spcPct val="146000"/>
              </a:lnSpc>
              <a:spcBef>
                <a:spcPts val="223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batch_dict</a:t>
            </a:r>
            <a:r>
              <a:rPr sz="14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 tokenizer(input_texts,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max_length=max_length,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padding=True,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truncation=Tr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ue,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return_tensors='pt')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3975" algn="l" rtl="0" eaLnBrk="0">
              <a:lnSpc>
                <a:spcPct val="84000"/>
              </a:lnSpc>
              <a:spcBef>
                <a:spcPts val="1022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outputs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model(**batc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h_dict)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3975" indent="-4444" algn="l" rtl="0" eaLnBrk="0">
              <a:lnSpc>
                <a:spcPct val="148000"/>
              </a:lnSpc>
              <a:spcBef>
                <a:spcPts val="154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使用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last_token_pool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函数从最后的隐藏状态中提取每个序列的表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示 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last_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token_pool(outputs.last_hidden_state,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9689" algn="l" rtl="0" eaLnBrk="0">
              <a:lnSpc>
                <a:spcPct val="84000"/>
              </a:lnSpc>
              <a:spcBef>
                <a:spcPts val="1023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batch_dict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['attention_mask'])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4610" algn="l" rtl="0" eaLnBrk="0">
              <a:lnSpc>
                <a:spcPct val="84000"/>
              </a:lnSpc>
              <a:spcBef>
                <a:spcPts val="428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embeddings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F.normalize(embeddings,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p=2, dim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=1)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3339" algn="l" rtl="0" eaLnBrk="0">
              <a:lnSpc>
                <a:spcPts val="2519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scores =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(embeddings[:2] @ embeddings[2:].T)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</a:t>
            </a:r>
            <a:endParaRPr sz="1400" dirty="0">
              <a:latin typeface="Calibri"/>
              <a:ea typeface="Calibri"/>
              <a:cs typeface="Calibri"/>
            </a:endParaRPr>
          </a:p>
          <a:p>
            <a:pPr marL="59689" algn="l" rtl="0" eaLnBrk="0">
              <a:lnSpc>
                <a:spcPts val="252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print(scores.tolist())</a:t>
            </a:r>
            <a:endParaRPr sz="1400" dirty="0">
              <a:latin typeface="Calibri"/>
              <a:ea typeface="Calibri"/>
              <a:cs typeface="Calibri"/>
            </a:endParaRPr>
          </a:p>
        </p:txBody>
      </p:sp>
      <p:sp>
        <p:nvSpPr>
          <p:cNvPr id="178" name="textbox 178"/>
          <p:cNvSpPr/>
          <p:nvPr/>
        </p:nvSpPr>
        <p:spPr>
          <a:xfrm>
            <a:off x="410490" y="419500"/>
            <a:ext cx="4637404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CASE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3800" kern="0" spc="-100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gte-qwen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 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0" name="textbox 180"/>
          <p:cNvSpPr/>
          <p:nvPr/>
        </p:nvSpPr>
        <p:spPr>
          <a:xfrm>
            <a:off x="6884216" y="5347106"/>
            <a:ext cx="3837940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46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[[78.49689483642578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17.042858123779297],</a:t>
            </a:r>
            <a:endParaRPr sz="15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3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[14.924483299255371,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75.3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7962341308594]]</a:t>
            </a:r>
            <a:endParaRPr sz="1500" dirty="0">
              <a:latin typeface="Calibri"/>
              <a:ea typeface="Calibri"/>
              <a:cs typeface="Calibri"/>
            </a:endParaRPr>
          </a:p>
        </p:txBody>
      </p:sp>
      <p:sp>
        <p:nvSpPr>
          <p:cNvPr id="182" name="path 18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4"/>
          <p:cNvSpPr/>
          <p:nvPr/>
        </p:nvSpPr>
        <p:spPr>
          <a:xfrm>
            <a:off x="565289" y="1575566"/>
            <a:ext cx="5357495" cy="28047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gte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2-7B-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instruct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是基于</a:t>
            </a:r>
            <a:r>
              <a:rPr sz="1500" kern="0" spc="-3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的指令优化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型嵌入模型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6509" indent="635" algn="l" rtl="0" eaLnBrk="0">
              <a:lnSpc>
                <a:spcPct val="188000"/>
              </a:lnSpc>
              <a:spcBef>
                <a:spcPts val="18"/>
              </a:spcBef>
              <a:tabLst/>
            </a:pP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指令优化：</a:t>
            </a:r>
            <a:r>
              <a:rPr sz="1500" kern="0" spc="-28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经过大量指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令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响应对的训练，特别擅长理解和生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成高质量的文本。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9000"/>
              </a:lnSpc>
              <a:spcBef>
                <a:spcPts val="453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性能表现：</a:t>
            </a:r>
            <a:r>
              <a:rPr sz="1500" kern="0" spc="-2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在文本生成、问答系统、文本分类、情感分析、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3970" algn="l" rtl="0" eaLnBrk="0">
              <a:lnSpc>
                <a:spcPts val="2880"/>
              </a:lnSpc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命名实体识别和语义匹配等任务中表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现优异。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89000"/>
              </a:lnSpc>
              <a:spcBef>
                <a:spcPts val="453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适合场景：</a:t>
            </a:r>
            <a:r>
              <a:rPr sz="1500" kern="0" spc="-2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适合复杂问答系统，处理复杂的多步推理问题，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2859" algn="l" rtl="0" eaLnBrk="0">
              <a:lnSpc>
                <a:spcPts val="2880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能够生成准确且自然的答案。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186" name="textbox 186"/>
          <p:cNvSpPr/>
          <p:nvPr/>
        </p:nvSpPr>
        <p:spPr>
          <a:xfrm>
            <a:off x="6448280" y="1580138"/>
            <a:ext cx="4881245" cy="27070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46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400" kern="0" spc="-1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优势：</a:t>
            </a:r>
            <a:endParaRPr sz="1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5000"/>
              </a:lnSpc>
              <a:spcBef>
                <a:spcPts val="452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指令理解和执行能力强，适合复杂的指令驱动任务。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5000"/>
              </a:lnSpc>
              <a:spcBef>
                <a:spcPts val="451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多语言支持，能够处理多种语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言的文本。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5000"/>
              </a:lnSpc>
              <a:spcBef>
                <a:spcPts val="452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在文本生成和语义理解任务中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表现优异。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5000"/>
              </a:lnSpc>
              <a:spcBef>
                <a:spcPts val="430"/>
              </a:spcBef>
              <a:tabLst/>
            </a:pPr>
            <a:r>
              <a:rPr sz="1400" kern="0" spc="-1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局限：</a:t>
            </a:r>
            <a:endParaRPr sz="1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5000"/>
              </a:lnSpc>
              <a:spcBef>
                <a:spcPts val="3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计算资源需求较高，适合资源充足的环境。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188" name="textbox 188"/>
          <p:cNvSpPr/>
          <p:nvPr/>
        </p:nvSpPr>
        <p:spPr>
          <a:xfrm>
            <a:off x="403243" y="446405"/>
            <a:ext cx="1849754" cy="5086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964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Summary</a:t>
            </a:r>
            <a:endParaRPr sz="3800" dirty="0">
              <a:latin typeface="Calibri"/>
              <a:ea typeface="Calibri"/>
              <a:cs typeface="Calibri"/>
            </a:endParaRPr>
          </a:p>
        </p:txBody>
      </p:sp>
      <p:sp>
        <p:nvSpPr>
          <p:cNvPr id="190" name="path 19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/>
          <p:nvPr/>
        </p:nvSpPr>
        <p:spPr>
          <a:xfrm>
            <a:off x="884708" y="1542343"/>
            <a:ext cx="5079365" cy="47993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5719" algn="l" rtl="0" eaLnBrk="0">
              <a:lnSpc>
                <a:spcPct val="86000"/>
              </a:lnSpc>
              <a:spcBef>
                <a:spcPts val="1"/>
              </a:spcBef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RAG</a:t>
            </a:r>
            <a:r>
              <a:rPr sz="3900" kern="0" spc="5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技术与应用</a:t>
            </a:r>
            <a:endParaRPr sz="3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9"/>
              </a:spcBef>
              <a:tabLst/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大模型应用开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发的三种模式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1"/>
              </a:spcBef>
              <a:tabLst/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RAG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的核心原理与流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程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7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spcBef>
                <a:spcPts val="612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0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NativeRA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G</a:t>
            </a:r>
            <a:endParaRPr sz="2000" dirty="0">
              <a:latin typeface="Calibri Light"/>
              <a:ea typeface="Calibri Light"/>
              <a:cs typeface="Calibri Light"/>
            </a:endParaRPr>
          </a:p>
          <a:p>
            <a:pPr algn="l" rtl="0" eaLnBrk="0">
              <a:lnSpc>
                <a:spcPct val="16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3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0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NoteBookLM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3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Embedding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模型选择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600"/>
              </a:spcBef>
              <a:tabLst/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2000" kern="0" spc="-4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D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eepSeek +</a:t>
            </a:r>
            <a:r>
              <a:rPr sz="2000" kern="0" spc="17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Faiss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搭建本地知识库检索</a:t>
            </a:r>
            <a:endParaRPr sz="2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RAG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常见问题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——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如何提升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RAG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质量</a:t>
            </a:r>
            <a:endParaRPr sz="20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textbox 18"/>
          <p:cNvSpPr/>
          <p:nvPr/>
        </p:nvSpPr>
        <p:spPr>
          <a:xfrm>
            <a:off x="409041" y="419500"/>
            <a:ext cx="4191634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2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&gt;&gt;   </a:t>
            </a:r>
            <a:r>
              <a:rPr sz="3800" kern="0" spc="-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今天的学习目标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path 2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 192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4" name="textbox 194"/>
          <p:cNvSpPr/>
          <p:nvPr/>
        </p:nvSpPr>
        <p:spPr>
          <a:xfrm>
            <a:off x="4425238" y="2764720"/>
            <a:ext cx="6062345" cy="1333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8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3019" algn="l" rtl="0" eaLnBrk="0">
              <a:lnSpc>
                <a:spcPct val="89000"/>
              </a:lnSpc>
              <a:tabLst/>
            </a:pP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CASE</a:t>
            </a: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4800" kern="0" spc="-9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DeepSeek +</a:t>
            </a:r>
            <a:r>
              <a:rPr sz="4800" kern="0" spc="46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4800" kern="0" spc="-6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Faiss</a:t>
            </a:r>
            <a:endParaRPr sz="4800" dirty="0">
              <a:latin typeface="Calibri Light"/>
              <a:ea typeface="Calibri Light"/>
              <a:cs typeface="Calibri Light"/>
            </a:endParaRPr>
          </a:p>
          <a:p>
            <a:pPr marL="12700" algn="l" rtl="0" eaLnBrk="0">
              <a:lnSpc>
                <a:spcPct val="89000"/>
              </a:lnSpc>
              <a:spcBef>
                <a:spcPts val="59"/>
              </a:spcBef>
              <a:tabLst/>
            </a:pPr>
            <a:r>
              <a:rPr sz="48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搭建本地知识库检索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6" name="path 196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6622" y="1164818"/>
            <a:ext cx="3764533" cy="5431917"/>
          </a:xfrm>
          <a:prstGeom prst="rect">
            <a:avLst/>
          </a:prstGeom>
        </p:spPr>
      </p:pic>
      <p:sp>
        <p:nvSpPr>
          <p:cNvPr id="200" name="textbox 200"/>
          <p:cNvSpPr/>
          <p:nvPr/>
        </p:nvSpPr>
        <p:spPr>
          <a:xfrm>
            <a:off x="6555888" y="4792224"/>
            <a:ext cx="5448300" cy="20707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4000"/>
              </a:lnSpc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根据文件内容</a:t>
            </a:r>
            <a:r>
              <a:rPr sz="1500" kern="0" spc="-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，客户经理每年评聘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申报时间如下：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indent="-635" algn="l" rtl="0" eaLnBrk="0">
              <a:lnSpc>
                <a:spcPct val="158000"/>
              </a:lnSpc>
              <a:spcBef>
                <a:spcPts val="295"/>
              </a:spcBef>
              <a:tabLst/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第十一条</a:t>
            </a:r>
            <a:r>
              <a:rPr sz="1500" kern="0" spc="4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每年一月份为客户经理评聘的申报时间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由分行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人力资源部、</a:t>
            </a:r>
            <a:r>
              <a:rPr sz="1500" kern="0" spc="-3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个人业务部每年二月份组织统一的资格考试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考试合格者由分行颁发个金客户经理资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格证书</a:t>
            </a: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-2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其有效期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为一年。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27305" algn="l" rtl="0" eaLnBrk="0">
              <a:lnSpc>
                <a:spcPct val="94000"/>
              </a:lnSpc>
              <a:spcBef>
                <a:spcPts val="3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因此</a:t>
            </a:r>
            <a:r>
              <a:rPr sz="1500" kern="0" spc="-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，客户经理每年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评聘的申报时间是一月份。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2" name="textbox 202"/>
          <p:cNvSpPr/>
          <p:nvPr/>
        </p:nvSpPr>
        <p:spPr>
          <a:xfrm>
            <a:off x="6555482" y="2429388"/>
            <a:ext cx="5450204" cy="13582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4000"/>
              </a:lnSpc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根据文件内容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，客户经理被投诉一次扣2分。</a:t>
            </a:r>
            <a:r>
              <a:rPr sz="1500" kern="0" spc="-3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具体规定如下：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43510" algn="l" rtl="0" eaLnBrk="0">
              <a:lnSpc>
                <a:spcPct val="94000"/>
              </a:lnSpc>
              <a:spcBef>
                <a:spcPts val="1188"/>
              </a:spcBef>
              <a:tabLst/>
            </a:pP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（二）</a:t>
            </a:r>
            <a:r>
              <a:rPr sz="1500" kern="0" spc="-2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服务质量考核：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indent="10160" algn="l" rtl="0" eaLnBrk="0">
              <a:lnSpc>
                <a:spcPct val="156000"/>
              </a:lnSpc>
              <a:spcBef>
                <a:spcPts val="295"/>
              </a:spcBef>
              <a:tabLst/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2.</a:t>
            </a:r>
            <a:r>
              <a:rPr sz="1500" kern="0" spc="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客户服务效率低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-3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态度生硬或不及时为客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户提供维护服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务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，有客户投诉的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，每投诉一次扣2分。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4" name="textbox 204"/>
          <p:cNvSpPr/>
          <p:nvPr/>
        </p:nvSpPr>
        <p:spPr>
          <a:xfrm>
            <a:off x="409041" y="419500"/>
            <a:ext cx="100704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CASE：</a:t>
            </a:r>
            <a:r>
              <a:rPr sz="3800" kern="0" spc="-7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DeepSeek</a:t>
            </a:r>
            <a:r>
              <a:rPr sz="3800" kern="0" spc="4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3800" kern="0" spc="3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Faiss搭建本地知识库检索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6" name="textbox 206"/>
          <p:cNvSpPr/>
          <p:nvPr/>
        </p:nvSpPr>
        <p:spPr>
          <a:xfrm>
            <a:off x="6520561" y="3995115"/>
            <a:ext cx="4724400" cy="517525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5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6990" algn="l" rtl="0" eaLnBrk="0">
              <a:lnSpc>
                <a:spcPct val="95000"/>
              </a:lnSpc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客户经理每年评聘申报时间是怎样的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？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8" name="textbox 208"/>
          <p:cNvSpPr/>
          <p:nvPr/>
        </p:nvSpPr>
        <p:spPr>
          <a:xfrm>
            <a:off x="6520561" y="1545793"/>
            <a:ext cx="4724400" cy="517525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5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6990" algn="l" rtl="0" eaLnBrk="0">
              <a:lnSpc>
                <a:spcPct val="94000"/>
              </a:lnSpc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客户经理被投诉了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，投诉一次扣多少分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0" name="path 210"/>
          <p:cNvSpPr/>
          <p:nvPr/>
        </p:nvSpPr>
        <p:spPr>
          <a:xfrm>
            <a:off x="5322189" y="3647884"/>
            <a:ext cx="413907" cy="454787"/>
          </a:xfrm>
          <a:custGeom>
            <a:avLst/>
            <a:gdLst/>
            <a:ahLst/>
            <a:cxnLst/>
            <a:rect l="0" t="0" r="0" b="0"/>
            <a:pathLst>
              <a:path w="651" h="716">
                <a:moveTo>
                  <a:pt x="10" y="182"/>
                </a:moveTo>
                <a:lnTo>
                  <a:pt x="327" y="182"/>
                </a:lnTo>
                <a:lnTo>
                  <a:pt x="327" y="6"/>
                </a:lnTo>
                <a:lnTo>
                  <a:pt x="644" y="358"/>
                </a:lnTo>
                <a:lnTo>
                  <a:pt x="327" y="709"/>
                </a:lnTo>
                <a:lnTo>
                  <a:pt x="327" y="533"/>
                </a:lnTo>
                <a:lnTo>
                  <a:pt x="10" y="533"/>
                </a:lnTo>
                <a:lnTo>
                  <a:pt x="10" y="182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2" name="path 21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 214"/>
          <p:cNvSpPr/>
          <p:nvPr/>
        </p:nvSpPr>
        <p:spPr>
          <a:xfrm>
            <a:off x="91168" y="1169086"/>
            <a:ext cx="12100831" cy="5688911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6" name="textbox 216"/>
          <p:cNvSpPr/>
          <p:nvPr/>
        </p:nvSpPr>
        <p:spPr>
          <a:xfrm>
            <a:off x="128969" y="1298569"/>
            <a:ext cx="6329679" cy="55194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51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from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PyPDF2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import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PdfReade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42000"/>
              </a:lnSpc>
              <a:spcBef>
                <a:spcPts val="64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from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langchain.chains.questio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n_answering import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load_qa_chain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from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langchain_openai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import OpenAI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42000"/>
              </a:lnSpc>
              <a:spcBef>
                <a:spcPts val="271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from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langchain_community.callbacks.man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ager import get_openai_callback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from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langchain.text_splitter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import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RecursiveCharacterTextSpli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tter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42000"/>
              </a:lnSpc>
              <a:spcBef>
                <a:spcPts val="26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from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langchain_commun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ity.embeddings import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DashScopeEmbeddings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from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langchain_community.vectorstores impor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00000"/>
              </a:lnSpc>
              <a:spcBef>
                <a:spcPts val="104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from typing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import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List, Tuple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100000"/>
              </a:lnSpc>
              <a:spcBef>
                <a:spcPts val="424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def extract_text_with_page_numbers(pdf) -</a:t>
            </a:r>
            <a:r>
              <a:rPr sz="1400" kern="0" spc="-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&gt; Tuple[str,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List[int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]]: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36220" algn="l" rtl="0" eaLnBrk="0">
              <a:lnSpc>
                <a:spcPct val="79000"/>
              </a:lnSpc>
              <a:spcBef>
                <a:spcPts val="923"/>
              </a:spcBef>
              <a:tabLst/>
            </a:pP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"""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9709" algn="l" rtl="0" eaLnBrk="0">
              <a:lnSpc>
                <a:spcPct val="89000"/>
              </a:lnSpc>
              <a:spcBef>
                <a:spcPts val="110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从PDF中提取文本并记录每行文本对应的页码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9709" algn="l" rtl="0" eaLnBrk="0">
              <a:lnSpc>
                <a:spcPts val="2521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参数: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43230" algn="l" rtl="0" eaLnBrk="0">
              <a:lnSpc>
                <a:spcPct val="100000"/>
              </a:lnSpc>
              <a:spcBef>
                <a:spcPts val="1025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pdf: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PDF文件对象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9709" algn="l" rtl="0" eaLnBrk="0">
              <a:lnSpc>
                <a:spcPct val="89000"/>
              </a:lnSpc>
              <a:spcBef>
                <a:spcPts val="84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返回: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2434" algn="l" rtl="0" eaLnBrk="0">
              <a:lnSpc>
                <a:spcPct val="89000"/>
              </a:lnSpc>
              <a:spcBef>
                <a:spcPts val="1026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text: 提取的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文本内容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43230" algn="l" rtl="0" eaLnBrk="0">
              <a:lnSpc>
                <a:spcPct val="89000"/>
              </a:lnSpc>
              <a:spcBef>
                <a:spcPts val="1028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page_numbers: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每行文本对应的页码列表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36220" algn="l" rtl="0" eaLnBrk="0">
              <a:lnSpc>
                <a:spcPct val="85000"/>
              </a:lnSpc>
              <a:spcBef>
                <a:spcPts val="3"/>
              </a:spcBef>
              <a:tabLst/>
            </a:pP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"""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8" name="textbox 218"/>
          <p:cNvSpPr/>
          <p:nvPr/>
        </p:nvSpPr>
        <p:spPr>
          <a:xfrm>
            <a:off x="6509682" y="1315332"/>
            <a:ext cx="5650229" cy="40805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51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ct val="89000"/>
              </a:lnSpc>
              <a:tabLst/>
            </a:pPr>
            <a:r>
              <a:rPr sz="14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text</a:t>
            </a:r>
            <a:r>
              <a:rPr sz="1400" kern="0" spc="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""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22884" algn="l" rtl="0" eaLnBrk="0">
              <a:lnSpc>
                <a:spcPct val="100000"/>
              </a:lnSpc>
              <a:spcBef>
                <a:spcPts val="1027"/>
              </a:spcBef>
              <a:tabLst/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page_numbers</a:t>
            </a:r>
            <a:r>
              <a:rPr sz="1400" kern="0" spc="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[]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2090" algn="l" rtl="0" eaLnBrk="0">
              <a:lnSpc>
                <a:spcPct val="100000"/>
              </a:lnSpc>
              <a:spcBef>
                <a:spcPts val="422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for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page_number,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in enumerate(pdf.page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s, start=1):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26719" algn="l" rtl="0" eaLnBrk="0">
              <a:lnSpc>
                <a:spcPct val="100000"/>
              </a:lnSpc>
              <a:spcBef>
                <a:spcPts val="84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extracted_text</a:t>
            </a:r>
            <a:r>
              <a:rPr sz="1400" kern="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page.ex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tract_text()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1165" algn="l" rtl="0" eaLnBrk="0">
              <a:lnSpc>
                <a:spcPct val="100000"/>
              </a:lnSpc>
              <a:spcBef>
                <a:spcPts val="84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if extracted_text: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630555" algn="l" rtl="0" eaLnBrk="0">
              <a:lnSpc>
                <a:spcPct val="100000"/>
              </a:lnSpc>
              <a:spcBef>
                <a:spcPts val="843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text</a:t>
            </a:r>
            <a:r>
              <a:rPr sz="1400" kern="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+= extract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ed_text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r" rtl="0" eaLnBrk="0">
              <a:lnSpc>
                <a:spcPct val="100000"/>
              </a:lnSpc>
              <a:spcBef>
                <a:spcPts val="840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page_numbers.extend([page_number]                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*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100000"/>
              </a:lnSpc>
              <a:spcBef>
                <a:spcPts val="84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len(extracted_text.split("\n")))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26719" algn="l" rtl="0" eaLnBrk="0">
              <a:lnSpc>
                <a:spcPct val="89000"/>
              </a:lnSpc>
              <a:spcBef>
                <a:spcPts val="839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else: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643890" algn="l" rtl="0" eaLnBrk="0">
              <a:lnSpc>
                <a:spcPct val="100000"/>
              </a:lnSpc>
              <a:spcBef>
                <a:spcPts val="1028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Logger.warning(f"No text found on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 {page_number}.")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22884" algn="l" rtl="0" eaLnBrk="0">
              <a:lnSpc>
                <a:spcPct val="100000"/>
              </a:lnSpc>
              <a:spcBef>
                <a:spcPts val="3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return text,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e_numbers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0" name="textbox 220"/>
          <p:cNvSpPr/>
          <p:nvPr/>
        </p:nvSpPr>
        <p:spPr>
          <a:xfrm>
            <a:off x="409041" y="419500"/>
            <a:ext cx="100704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CASE：</a:t>
            </a:r>
            <a:r>
              <a:rPr sz="3800" kern="0" spc="-7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DeepSeek</a:t>
            </a:r>
            <a:r>
              <a:rPr sz="3800" kern="0" spc="4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3800" kern="0" spc="3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Faiss搭建本地知识库检索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2" name="path 22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 224"/>
          <p:cNvSpPr/>
          <p:nvPr/>
        </p:nvSpPr>
        <p:spPr>
          <a:xfrm>
            <a:off x="91168" y="1169086"/>
            <a:ext cx="12100831" cy="5688911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6" name="textbox 226"/>
          <p:cNvSpPr/>
          <p:nvPr/>
        </p:nvSpPr>
        <p:spPr>
          <a:xfrm>
            <a:off x="132892" y="1298569"/>
            <a:ext cx="6155054" cy="56572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6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def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process_text_wit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h_splitter(text: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str,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page_numbers: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List[int]) -</a:t>
            </a:r>
            <a:r>
              <a:rPr sz="14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&gt;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32409" algn="l" rtl="0" eaLnBrk="0">
              <a:lnSpc>
                <a:spcPct val="79000"/>
              </a:lnSpc>
              <a:spcBef>
                <a:spcPts val="923"/>
              </a:spcBef>
              <a:tabLst/>
            </a:pP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"""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5265" algn="l" rtl="0" eaLnBrk="0">
              <a:lnSpc>
                <a:spcPct val="89000"/>
              </a:lnSpc>
              <a:spcBef>
                <a:spcPts val="110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处理文本并创建向量存储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265" algn="l" rtl="0" eaLnBrk="0">
              <a:lnSpc>
                <a:spcPct val="89000"/>
              </a:lnSpc>
              <a:spcBef>
                <a:spcPts val="427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参数: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27990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text: 提取的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文本内容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9419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page_numbers: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每行文本对应的页码列表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0" algn="l" rtl="0" eaLnBrk="0">
              <a:lnSpc>
                <a:spcPct val="89000"/>
              </a:lnSpc>
              <a:spcBef>
                <a:spcPts val="422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返回: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9419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knowledgeBase: 基于FAISS的向量存储对象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32409" algn="l" rtl="0" eaLnBrk="0">
              <a:lnSpc>
                <a:spcPct val="85000"/>
              </a:lnSpc>
              <a:spcBef>
                <a:spcPts val="4"/>
              </a:spcBef>
              <a:tabLst/>
            </a:pP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"""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7170" algn="l" rtl="0" eaLnBrk="0">
              <a:lnSpc>
                <a:spcPct val="89000"/>
              </a:lnSpc>
              <a:spcBef>
                <a:spcPts val="422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创建文本分割器</a:t>
            </a:r>
            <a:r>
              <a:rPr sz="1400" kern="0" spc="-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，用于将长文本分割成小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块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7804" algn="l" rtl="0" eaLnBrk="0">
              <a:lnSpc>
                <a:spcPct val="89000"/>
              </a:lnSpc>
              <a:spcBef>
                <a:spcPts val="1028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text_splitter</a:t>
            </a:r>
            <a:r>
              <a:rPr sz="14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RecursiveCha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racterTextSplitter(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4340" algn="l" rtl="0" eaLnBrk="0">
              <a:lnSpc>
                <a:spcPts val="2518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separator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s=["\n\n",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"\n",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".",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",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""],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3069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chunk_size</a:t>
            </a:r>
            <a:r>
              <a:rPr sz="1400" kern="0" spc="-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=1000,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3069" algn="l" rtl="0" eaLnBrk="0">
              <a:lnSpc>
                <a:spcPct val="100000"/>
              </a:lnSpc>
              <a:spcBef>
                <a:spcPts val="84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chunk_over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lap</a:t>
            </a:r>
            <a:r>
              <a:rPr sz="1400" kern="0" spc="-2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=200,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9419" algn="l" rtl="0" eaLnBrk="0">
              <a:lnSpc>
                <a:spcPct val="89000"/>
              </a:lnSpc>
              <a:spcBef>
                <a:spcPts val="842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length_function</a:t>
            </a:r>
            <a:r>
              <a:rPr sz="1400" kern="0" spc="-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=len,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5900" algn="l" rtl="0" eaLnBrk="0">
              <a:lnSpc>
                <a:spcPts val="2518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8" name="textbox 228"/>
          <p:cNvSpPr/>
          <p:nvPr/>
        </p:nvSpPr>
        <p:spPr>
          <a:xfrm>
            <a:off x="6503263" y="1315332"/>
            <a:ext cx="5657850" cy="5360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51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17170" algn="l" rtl="0" eaLnBrk="0">
              <a:lnSpc>
                <a:spcPct val="89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分割文本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22884" algn="l" rtl="0" eaLnBrk="0">
              <a:lnSpc>
                <a:spcPct val="100000"/>
              </a:lnSpc>
              <a:spcBef>
                <a:spcPts val="1027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chunks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text_splitter.split_t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ext(text)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29234" algn="l" rtl="0" eaLnBrk="0">
              <a:lnSpc>
                <a:spcPct val="89000"/>
              </a:lnSpc>
              <a:spcBef>
                <a:spcPts val="84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print(f"文本被分割成 {len(chunks)} 个块。</a:t>
            </a:r>
            <a:r>
              <a:rPr sz="1400" kern="0" spc="-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7170" algn="l" rtl="0" eaLnBrk="0">
              <a:lnSpc>
                <a:spcPts val="252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创建嵌入模型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22884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embeddings</a:t>
            </a:r>
            <a:r>
              <a:rPr sz="1400" kern="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DashScopeE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mbeddings(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9419" algn="l" rtl="0" eaLnBrk="0">
              <a:lnSpc>
                <a:spcPts val="252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model="text-embedding-v1",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33069" algn="l" rtl="0" eaLnBrk="0">
              <a:lnSpc>
                <a:spcPct val="89000"/>
              </a:lnSpc>
              <a:spcBef>
                <a:spcPts val="102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dashscope_api_ke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y=DASHSCOPE_API_KEY,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5900" algn="l" rtl="0" eaLnBrk="0">
              <a:lnSpc>
                <a:spcPts val="2518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7170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从文本块创建知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识库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17170" indent="11429" algn="l" rtl="0" eaLnBrk="0">
              <a:lnSpc>
                <a:spcPct val="145000"/>
              </a:lnSpc>
              <a:spcBef>
                <a:spcPts val="243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knowledgeBase</a:t>
            </a:r>
            <a:r>
              <a:rPr sz="14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FAISS.from_texts(chunk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s, embeddings)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#Logger.info("Knowledge ba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se created from text chunks.")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print("已从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文本块创建知识库。</a:t>
            </a:r>
            <a:r>
              <a:rPr sz="1400" kern="0" spc="-2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7170" algn="l" rtl="0" eaLnBrk="0">
              <a:lnSpc>
                <a:spcPct val="89000"/>
              </a:lnSpc>
              <a:spcBef>
                <a:spcPts val="42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存储每个文本块对应的页码信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息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indent="216534" algn="l" rtl="0" eaLnBrk="0">
              <a:lnSpc>
                <a:spcPct val="145000"/>
              </a:lnSpc>
              <a:spcBef>
                <a:spcPts val="26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knowledgeBase.page_info   =   {chunk:   page_number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s[i]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for   i,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chunk in enumer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ate(chunks)}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229234" algn="l" rtl="0" eaLnBrk="0">
              <a:lnSpc>
                <a:spcPct val="100000"/>
              </a:lnSpc>
              <a:spcBef>
                <a:spcPts val="6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return</a:t>
            </a:r>
            <a:r>
              <a:rPr sz="14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knowledgeBase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0" name="textbox 230"/>
          <p:cNvSpPr/>
          <p:nvPr/>
        </p:nvSpPr>
        <p:spPr>
          <a:xfrm>
            <a:off x="409041" y="419500"/>
            <a:ext cx="100704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CASE：</a:t>
            </a:r>
            <a:r>
              <a:rPr sz="3800" kern="0" spc="-7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DeepSeek</a:t>
            </a:r>
            <a:r>
              <a:rPr sz="3800" kern="0" spc="4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3800" kern="0" spc="3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Faiss搭建本地知识库检索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2" name="path 23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4"/>
          <p:cNvSpPr/>
          <p:nvPr/>
        </p:nvSpPr>
        <p:spPr>
          <a:xfrm>
            <a:off x="502084" y="3476117"/>
            <a:ext cx="11005819" cy="27952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80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92000"/>
              </a:lnSpc>
              <a:tabLst/>
            </a:pP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'百度文库  - 好好学习</a:t>
            </a:r>
            <a:r>
              <a:rPr sz="14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天天向上  \n-1 上海浦东发展银行西安分行  \n个金客户经理管理考核暂行办法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\n\n\n第一章</a:t>
            </a: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</a:t>
            </a: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则</a:t>
            </a: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\n第一条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indent="5080" algn="l" rtl="0" eaLnBrk="0">
              <a:lnSpc>
                <a:spcPct val="151000"/>
              </a:lnSpc>
              <a:spcBef>
                <a:spcPts val="41"/>
              </a:spcBef>
              <a:tabLst/>
            </a:pP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为保证我分行个金客户经理制的顺利实施</a:t>
            </a:r>
            <a:r>
              <a:rPr sz="1400" kern="0" spc="-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，有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效调动个\n金客户经理的积极性</a:t>
            </a:r>
            <a:r>
              <a:rPr sz="1400" kern="0" spc="-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，促进个金业务快速、稳定地发展</a:t>
            </a:r>
            <a:r>
              <a:rPr sz="1400" kern="0" spc="-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，根据总行《上\n海浦东     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发展银行个人金融营销体系建设方案（试行）</a:t>
            </a:r>
            <a:r>
              <a:rPr sz="1400" kern="0" spc="-2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》要求</a:t>
            </a:r>
            <a:r>
              <a:rPr sz="1400" kern="0" spc="-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，特制定\n《上海浦东发展银行西安分行个金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客户经理管理考核暂行办法（试\n行）</a:t>
            </a:r>
            <a:r>
              <a:rPr sz="1400" kern="0" spc="-2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》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（以下简称本办法）。  \n第二条   个金客户经理系指各支行（营业部）从事个人金融产品\n营销与市场开拓</a:t>
            </a:r>
            <a:r>
              <a:rPr sz="1400" kern="0" spc="-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，为我行个人客户提供综合银 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行服务的我行市场人\n员。</a:t>
            </a:r>
            <a:r>
              <a:rPr sz="1400" kern="0" spc="2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\n第三条    考核内容分为二大类，</a:t>
            </a:r>
            <a:r>
              <a:rPr sz="1400" kern="0" spc="2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即个人业绩考核、</a:t>
            </a:r>
            <a:r>
              <a:rPr sz="1400" kern="0" spc="2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工作质量考核。\n个人业绩包括个人资产业务、负债业 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务、卡业务。工作质量指个人业\n务的资产质量。  \n第四条   为规范激励规则</a:t>
            </a:r>
            <a:r>
              <a:rPr sz="14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，客户经理的技术职务和薪资实行每年\n考核浮动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。客户经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理的奖金实行每季度考核浮动</a:t>
            </a:r>
            <a:r>
              <a:rPr sz="14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即客户经理按其考\n核内容得分与行员等级结合</a:t>
            </a:r>
            <a:r>
              <a:rPr sz="1400" kern="0" spc="-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，享受对应的行员等级待遇。  \n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百度文库   -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好好学习，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2700" indent="635" algn="l" rtl="0" eaLnBrk="0">
              <a:lnSpc>
                <a:spcPct val="146000"/>
              </a:lnSpc>
              <a:spcBef>
                <a:spcPts val="9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天天向上  \n-2 第二章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职位设置与职责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\n第五条    个金客户经理职位设置为：客户经理助理、客户经理、\n高级客户经理、资深客户经 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理。</a:t>
            </a:r>
            <a:r>
              <a:rPr sz="1400" kern="0" spc="4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\n第六条</a:t>
            </a:r>
            <a:r>
              <a:rPr sz="1400" kern="0" spc="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个金客户经理的基本职责：</a:t>
            </a:r>
            <a:r>
              <a:rPr sz="1400" kern="0" spc="3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\n（一）</a:t>
            </a:r>
            <a:r>
              <a:rPr sz="1400" kern="0" spc="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客户开发。研究客户信息、联系与选择客户、与客户建</a:t>
            </a:r>
            <a:r>
              <a:rPr sz="1400" kern="0" spc="-3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……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6" name="textbox 236"/>
          <p:cNvSpPr/>
          <p:nvPr/>
        </p:nvSpPr>
        <p:spPr>
          <a:xfrm>
            <a:off x="468083" y="1204976"/>
            <a:ext cx="6326504" cy="195516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89000"/>
              </a:lnSpc>
              <a:spcBef>
                <a:spcPts val="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读取PDF文件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259" indent="12064" algn="l" rtl="0" eaLnBrk="0">
              <a:lnSpc>
                <a:spcPct val="142000"/>
              </a:lnSpc>
              <a:spcBef>
                <a:spcPts val="25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pdf_reader  =  PdfReader('./浦发上海浦东发展银行西安分行个金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客户经理考核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办法.pdf')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894" algn="l" rtl="0" eaLnBrk="0">
              <a:lnSpc>
                <a:spcPct val="89000"/>
              </a:lnSpc>
              <a:spcBef>
                <a:spcPts val="1037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提取文本和页码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信息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9530" algn="l" rtl="0" eaLnBrk="0">
              <a:lnSpc>
                <a:spcPct val="152000"/>
              </a:lnSpc>
              <a:spcBef>
                <a:spcPts val="253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text,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page_numb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ers</a:t>
            </a:r>
            <a:r>
              <a:rPr sz="14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extract_text_with_page_numbers(pdf_reader)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text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8" name="textbox 238"/>
          <p:cNvSpPr/>
          <p:nvPr/>
        </p:nvSpPr>
        <p:spPr>
          <a:xfrm>
            <a:off x="409041" y="419500"/>
            <a:ext cx="100704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CASE：</a:t>
            </a:r>
            <a:r>
              <a:rPr sz="3800" kern="0" spc="-7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DeepSeek</a:t>
            </a:r>
            <a:r>
              <a:rPr sz="3800" kern="0" spc="4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3800" kern="0" spc="3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Faiss搭建本地知识库检索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0" name="path 24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242"/>
          <p:cNvSpPr/>
          <p:nvPr/>
        </p:nvSpPr>
        <p:spPr>
          <a:xfrm>
            <a:off x="468083" y="1204976"/>
            <a:ext cx="6400800" cy="178371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60960" algn="l" rtl="0" eaLnBrk="0">
              <a:lnSpc>
                <a:spcPct val="100000"/>
              </a:lnSpc>
              <a:spcBef>
                <a:spcPts val="6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print(f"提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取的文本长度: {len(text)} 个字符。</a:t>
            </a:r>
            <a:r>
              <a:rPr sz="1400" kern="0" spc="-2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ct val="89000"/>
              </a:lnSpc>
              <a:spcBef>
                <a:spcPts val="422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处理文本并创建知识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库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60960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knowledgeBase</a:t>
            </a:r>
            <a:r>
              <a:rPr sz="1400" kern="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process_text_with_splitter(text,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pag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e_numbers)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60960" algn="l" rtl="0" eaLnBrk="0">
              <a:lnSpc>
                <a:spcPct val="100000"/>
              </a:lnSpc>
              <a:spcBef>
                <a:spcPts val="4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knowledgeB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ase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4" name="textbox 244"/>
          <p:cNvSpPr/>
          <p:nvPr/>
        </p:nvSpPr>
        <p:spPr>
          <a:xfrm>
            <a:off x="503510" y="3482714"/>
            <a:ext cx="5741670" cy="11995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50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提取的文本长度: 3881 个字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符。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13970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文本被分割成 5 个块。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4129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已从文本块创建知识库。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8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5559" algn="l" rtl="0" eaLnBrk="0">
              <a:lnSpc>
                <a:spcPct val="10000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&lt;langchain_communi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ty.vectorstores.faiss.FAISS at 0x170ab59f7d0&gt;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6" name="textbox 246"/>
          <p:cNvSpPr/>
          <p:nvPr/>
        </p:nvSpPr>
        <p:spPr>
          <a:xfrm>
            <a:off x="409041" y="419500"/>
            <a:ext cx="100704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CASE：</a:t>
            </a:r>
            <a:r>
              <a:rPr sz="3800" kern="0" spc="-7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DeepSeek</a:t>
            </a:r>
            <a:r>
              <a:rPr sz="3800" kern="0" spc="4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3800" kern="0" spc="3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Faiss搭建本地知识库检索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8" name="path 24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50"/>
          <p:cNvSpPr/>
          <p:nvPr/>
        </p:nvSpPr>
        <p:spPr>
          <a:xfrm>
            <a:off x="6279641" y="1103645"/>
            <a:ext cx="5862320" cy="577405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259715" algn="l" rtl="0" eaLnBrk="0">
              <a:lnSpc>
                <a:spcPct val="89000"/>
              </a:lnSpc>
              <a:spcBef>
                <a:spcPts val="7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使用回调函数跟踪API调用成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本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58445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with get_openai_callback()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as cost: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69900" algn="l" rtl="0" eaLnBrk="0">
              <a:lnSpc>
                <a:spcPct val="89000"/>
              </a:lnSpc>
              <a:spcBef>
                <a:spcPts val="83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执行问答链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1965" algn="l" rtl="0" eaLnBrk="0">
              <a:lnSpc>
                <a:spcPct val="89000"/>
              </a:lnSpc>
              <a:spcBef>
                <a:spcPts val="1028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response</a:t>
            </a:r>
            <a:r>
              <a:rPr sz="1400" kern="0" spc="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chain.invoke(input=input_data)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1965" algn="l" rtl="0" eaLnBrk="0">
              <a:lnSpc>
                <a:spcPts val="2518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print(f"查询已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处理。成本: {cost}")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1965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print(res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ponse["output_text"])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1965" algn="l" rtl="0" eaLnBrk="0">
              <a:lnSpc>
                <a:spcPct val="100000"/>
              </a:lnSpc>
              <a:spcBef>
                <a:spcPts val="83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print("来源:"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59715" algn="l" rtl="0" eaLnBrk="0">
              <a:lnSpc>
                <a:spcPct val="89000"/>
              </a:lnSpc>
              <a:spcBef>
                <a:spcPts val="843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记录唯一的页码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69875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unique_pages</a:t>
            </a:r>
            <a:r>
              <a:rPr sz="1400" kern="0" spc="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set()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59715" algn="l" rtl="0" eaLnBrk="0">
              <a:lnSpc>
                <a:spcPct val="89000"/>
              </a:lnSpc>
              <a:spcBef>
                <a:spcPts val="83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显示每个文档块的来源页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码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60984" algn="l" rtl="0" eaLnBrk="0">
              <a:lnSpc>
                <a:spcPts val="2520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for doc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in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docs: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70534" algn="l" rtl="0" eaLnBrk="0">
              <a:lnSpc>
                <a:spcPct val="89000"/>
              </a:lnSpc>
              <a:spcBef>
                <a:spcPts val="1028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text_content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getattr(doc,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"page_c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ontent",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"")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76884" algn="l" rtl="0" eaLnBrk="0">
              <a:lnSpc>
                <a:spcPts val="2519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source_page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knowledgeBase.pag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e_info.get(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679450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text_content.stri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p(),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"未知"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68630" algn="l" rtl="0" eaLnBrk="0">
              <a:lnSpc>
                <a:spcPts val="2518"/>
              </a:lnSpc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0059" algn="l" rtl="0" eaLnBrk="0">
              <a:lnSpc>
                <a:spcPct val="100000"/>
              </a:lnSpc>
              <a:spcBef>
                <a:spcPts val="1027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if source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_page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not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in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unique_pages: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688975" algn="l" rtl="0" eaLnBrk="0">
              <a:lnSpc>
                <a:spcPct val="100000"/>
              </a:lnSpc>
              <a:spcBef>
                <a:spcPts val="842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unique_pages.add(source_page)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690880" algn="l" rtl="0" eaLnBrk="0">
              <a:lnSpc>
                <a:spcPct val="100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print(f"文本块页码: {source_page}")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2" name="textbox 252"/>
          <p:cNvSpPr/>
          <p:nvPr/>
        </p:nvSpPr>
        <p:spPr>
          <a:xfrm>
            <a:off x="352425" y="1103681"/>
            <a:ext cx="5862320" cy="5276850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55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0165" algn="l" rtl="0" eaLnBrk="0">
              <a:lnSpc>
                <a:spcPct val="89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from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langchain_community.llms import Tongyi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60325" algn="l" rtl="0" eaLnBrk="0">
              <a:lnSpc>
                <a:spcPts val="252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llm</a:t>
            </a:r>
            <a:r>
              <a:rPr sz="1400" kern="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Tongyi(m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odel_name="deepseek-v3",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53975" algn="l" rtl="0" eaLnBrk="0">
              <a:lnSpc>
                <a:spcPct val="89000"/>
              </a:lnSpc>
              <a:spcBef>
                <a:spcPts val="1025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dashscope_api_ke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y=DASHSCOPE_API_KEY)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259" algn="l" rtl="0" eaLnBrk="0">
              <a:lnSpc>
                <a:spcPts val="252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设置查询问题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53975" algn="l" rtl="0" eaLnBrk="0">
              <a:lnSpc>
                <a:spcPct val="100000"/>
              </a:lnSpc>
              <a:spcBef>
                <a:spcPts val="1025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query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"客户经理被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投诉了</a:t>
            </a:r>
            <a:r>
              <a:rPr sz="14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，投诉一次扣多少分"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53975" algn="l" rtl="0" eaLnBrk="0">
              <a:lnSpc>
                <a:spcPct val="100000"/>
              </a:lnSpc>
              <a:spcBef>
                <a:spcPts val="840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query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"客户经理每年评聘申报时间是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怎样的？</a:t>
            </a:r>
            <a:r>
              <a:rPr sz="1400" kern="0" spc="-2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58419" algn="l" rtl="0" eaLnBrk="0">
              <a:lnSpc>
                <a:spcPct val="100000"/>
              </a:lnSpc>
              <a:spcBef>
                <a:spcPts val="840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if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query: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59079" algn="l" rtl="0" eaLnBrk="0">
              <a:lnSpc>
                <a:spcPct val="89000"/>
              </a:lnSpc>
              <a:spcBef>
                <a:spcPts val="843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执行相似度搜索</a:t>
            </a:r>
            <a:r>
              <a:rPr sz="14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，找到与查询相关的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文档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64795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docs</a:t>
            </a:r>
            <a:r>
              <a:rPr sz="1400" kern="0" spc="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knowledgeBase.similarity_search(query)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5740" algn="l" rtl="0" eaLnBrk="0">
              <a:lnSpc>
                <a:spcPct val="89000"/>
              </a:lnSpc>
              <a:spcBef>
                <a:spcPts val="43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加载问答链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64795" algn="l" rtl="0" eaLnBrk="0">
              <a:lnSpc>
                <a:spcPct val="100000"/>
              </a:lnSpc>
              <a:spcBef>
                <a:spcPts val="1028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chain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load_qa_chain(llm, chain_type="stuff"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9079" algn="l" rtl="0" eaLnBrk="0">
              <a:lnSpc>
                <a:spcPct val="89000"/>
              </a:lnSpc>
              <a:spcBef>
                <a:spcPts val="43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准备输入数据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3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9240" algn="l" rtl="0" eaLnBrk="0">
              <a:lnSpc>
                <a:spcPct val="100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input_data</a:t>
            </a:r>
            <a:r>
              <a:rPr sz="1400" kern="0" spc="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{"input_documents": docs,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"question": query}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4" name="textbox 254"/>
          <p:cNvSpPr/>
          <p:nvPr/>
        </p:nvSpPr>
        <p:spPr>
          <a:xfrm>
            <a:off x="409041" y="419500"/>
            <a:ext cx="100704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CASE：</a:t>
            </a:r>
            <a:r>
              <a:rPr sz="3800" kern="0" spc="-7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DeepSeek</a:t>
            </a:r>
            <a:r>
              <a:rPr sz="3800" kern="0" spc="4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3800" kern="0" spc="3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Faiss搭建本地知识库检索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6" name="path 25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258"/>
          <p:cNvSpPr/>
          <p:nvPr/>
        </p:nvSpPr>
        <p:spPr>
          <a:xfrm>
            <a:off x="443579" y="1427739"/>
            <a:ext cx="5699759" cy="4075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115" algn="l" rtl="0" eaLnBrk="0">
              <a:lnSpc>
                <a:spcPct val="94000"/>
              </a:lnSpc>
              <a:tabLst/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1.</a:t>
            </a:r>
            <a:r>
              <a:rPr sz="1500" kern="0" spc="2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PDF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文本提取与处理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456"/>
              </a:spcBef>
              <a:tabLst/>
            </a:pP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PyPDF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2库的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PdfReader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PDF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文件中提取文本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在提取过程中记录每行文本对应的页码</a:t>
            </a:r>
            <a:r>
              <a:rPr sz="1500" kern="0" spc="-2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便于后续溯源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459"/>
              </a:spcBef>
              <a:tabLst/>
            </a:pP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RecursiveCharacterTextSplitter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将长文本分割成小块</a:t>
            </a:r>
            <a:r>
              <a:rPr sz="15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-3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便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3970" algn="l" rtl="0" eaLnBrk="0">
              <a:lnSpc>
                <a:spcPts val="2880"/>
              </a:lnSpc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于向量化处理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4000"/>
              </a:lnSpc>
              <a:spcBef>
                <a:spcPts val="456"/>
              </a:spcBef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2.</a:t>
            </a:r>
            <a:r>
              <a:rPr sz="1500" kern="0" spc="2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向量数据库构建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458"/>
              </a:spcBef>
              <a:tabLst/>
            </a:pP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OpenAIEmbeddings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将文本块转换为</a:t>
            </a:r>
            <a:r>
              <a:rPr sz="15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向量表示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6509" indent="-3810" algn="l" rtl="0" eaLnBrk="0">
              <a:lnSpc>
                <a:spcPct val="212000"/>
              </a:lnSpc>
              <a:spcBef>
                <a:spcPts val="161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向量数据库存储文本向量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-3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支持高效的相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似度搜索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为每个文本块保存对应的页码信息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-3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实现查询结果溯源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0" name="textbox 260"/>
          <p:cNvSpPr/>
          <p:nvPr/>
        </p:nvSpPr>
        <p:spPr>
          <a:xfrm>
            <a:off x="6555280" y="1688979"/>
            <a:ext cx="5523865" cy="3564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94000"/>
              </a:lnSpc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3. 语义搜索与问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答链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100000"/>
              </a:lnSpc>
              <a:spcBef>
                <a:spcPts val="452"/>
              </a:spcBef>
              <a:tabLst/>
            </a:pP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基于用户查询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1500" kern="0" spc="-3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similarity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search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在向量数据库中检索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相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5875" algn="l" rtl="0" eaLnBrk="0">
              <a:lnSpc>
                <a:spcPct val="95000"/>
              </a:lnSpc>
              <a:spcBef>
                <a:spcPts val="1079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关文本块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2700" indent="1905" algn="l" rtl="0" eaLnBrk="0">
              <a:lnSpc>
                <a:spcPct val="212000"/>
              </a:lnSpc>
              <a:spcBef>
                <a:spcPts val="283"/>
              </a:spcBef>
              <a:tabLst/>
            </a:pP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OpenAI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语言模型和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load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qa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chain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构建问答链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将检索到的文档和用户问题作为输入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，生成回答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94000"/>
              </a:lnSpc>
              <a:spcBef>
                <a:spcPts val="454"/>
              </a:spcBef>
              <a:tabLst/>
            </a:pP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4. 成本跟踪与结果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展示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95000"/>
              </a:lnSpc>
              <a:spcBef>
                <a:spcPts val="452"/>
              </a:spcBef>
              <a:tabLst/>
            </a:pP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get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openai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callback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跟踪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API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调用成本</a:t>
            </a:r>
            <a:endParaRPr sz="1500" dirty="0">
              <a:latin typeface="Microsoft YaHei"/>
              <a:ea typeface="Microsoft YaHei"/>
              <a:cs typeface="Microsoft YaHei"/>
            </a:endParaRPr>
          </a:p>
          <a:p>
            <a:pPr marL="14604" algn="l" rtl="0" eaLnBrk="0">
              <a:lnSpc>
                <a:spcPts val="3874"/>
              </a:lnSpc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展示问答结果和来源页码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，方便用户验证信息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2" name="textbox 262"/>
          <p:cNvSpPr/>
          <p:nvPr/>
        </p:nvSpPr>
        <p:spPr>
          <a:xfrm>
            <a:off x="415804" y="419500"/>
            <a:ext cx="11537315" cy="6165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>
                <a:tab pos="11523980" algn="l"/>
              </a:tabLst>
            </a:pPr>
            <a:r>
              <a:rPr sz="3800" u="sng" kern="0" spc="-1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Microsoft YaHei"/>
                <a:ea typeface="Microsoft YaHei"/>
                <a:cs typeface="Microsoft YaHei"/>
              </a:rPr>
              <a:t>Summary</a:t>
            </a:r>
            <a:r>
              <a:rPr sz="3800" u="sng" kern="0" spc="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Microsoft YaHei"/>
                <a:ea typeface="Microsoft YaHei"/>
                <a:cs typeface="Microsoft YaHei"/>
              </a:rPr>
              <a:t>	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005" y="6732"/>
            <a:ext cx="12176329" cy="6851267"/>
          </a:xfrm>
          <a:prstGeom prst="rect">
            <a:avLst/>
          </a:prstGeom>
        </p:spPr>
      </p:pic>
      <p:sp>
        <p:nvSpPr>
          <p:cNvPr id="266" name="textbox 266"/>
          <p:cNvSpPr/>
          <p:nvPr/>
        </p:nvSpPr>
        <p:spPr>
          <a:xfrm>
            <a:off x="1895046" y="2018849"/>
            <a:ext cx="8162290" cy="2738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结合你的业务场景，创建你的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问答（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LangChain+DeepSeek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+Faiss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7779" algn="l" rtl="0" eaLnBrk="0">
              <a:lnSpc>
                <a:spcPct val="145000"/>
              </a:lnSpc>
              <a:spcBef>
                <a:spcPts val="330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Step1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，收集整理知识库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（客户经理考核办法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.pdf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只是示例，用你的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PDF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进行检索）</a:t>
            </a:r>
            <a:r>
              <a:rPr sz="1800" kern="0" spc="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Step2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，从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PDF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中提取文本并记录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每行文本对应的页码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7779" algn="l" rtl="0" eaLnBrk="0">
              <a:lnSpc>
                <a:spcPct val="89000"/>
              </a:lnSpc>
              <a:spcBef>
                <a:spcPts val="1206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Step3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，处理文本并创建向量存储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7779" algn="l" rtl="0" eaLnBrk="0">
              <a:lnSpc>
                <a:spcPct val="89000"/>
              </a:lnSpc>
              <a:spcBef>
                <a:spcPts val="132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Step4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，执行相似度搜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索，找到与查询相关的文档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7779" algn="l" rtl="0" eaLnBrk="0">
              <a:lnSpc>
                <a:spcPct val="89000"/>
              </a:lnSpc>
              <a:spcBef>
                <a:spcPts val="1318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Step5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，使用问到链对用户问题进行回答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（使用你的</a:t>
            </a:r>
            <a:r>
              <a:rPr sz="1800" kern="0" spc="-29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DASHSCOPE_API_KEY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2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89000"/>
              </a:lnSpc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Step6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，显示每个文档块的来源页码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（当前页码来源有问题，可以用</a:t>
            </a:r>
            <a:r>
              <a:rPr sz="1800" kern="0" spc="-28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Cursor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完善）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8" name="textbox 268"/>
          <p:cNvSpPr/>
          <p:nvPr/>
        </p:nvSpPr>
        <p:spPr>
          <a:xfrm>
            <a:off x="2977594" y="714965"/>
            <a:ext cx="5756275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3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tabLst/>
            </a:pPr>
            <a:r>
              <a:rPr sz="42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打卡：创建你的</a:t>
            </a:r>
            <a:r>
              <a:rPr sz="42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42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问答</a:t>
            </a:r>
            <a:endParaRPr sz="42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70" name="picture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887966" y="718820"/>
            <a:ext cx="812800" cy="812800"/>
          </a:xfrm>
          <a:prstGeom prst="rect">
            <a:avLst/>
          </a:prstGeom>
        </p:spPr>
      </p:pic>
      <p:sp>
        <p:nvSpPr>
          <p:cNvPr id="272" name="textbox 272"/>
          <p:cNvSpPr/>
          <p:nvPr/>
        </p:nvSpPr>
        <p:spPr>
          <a:xfrm>
            <a:off x="11988190" y="6512153"/>
            <a:ext cx="172085" cy="17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1200" kern="0" spc="-30" dirty="0">
                <a:solidFill>
                  <a:srgbClr val="888888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28</a:t>
            </a:r>
            <a:endParaRPr sz="12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803264" y="2739288"/>
            <a:ext cx="5995162" cy="3195955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26884" y="2739275"/>
            <a:ext cx="4782058" cy="3889375"/>
          </a:xfrm>
          <a:prstGeom prst="rect">
            <a:avLst/>
          </a:prstGeom>
        </p:spPr>
      </p:pic>
      <p:sp>
        <p:nvSpPr>
          <p:cNvPr id="278" name="textbox 278"/>
          <p:cNvSpPr/>
          <p:nvPr/>
        </p:nvSpPr>
        <p:spPr>
          <a:xfrm>
            <a:off x="409041" y="419500"/>
            <a:ext cx="100704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CASE：</a:t>
            </a:r>
            <a:r>
              <a:rPr sz="3800" kern="0" spc="-7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DeepSeek</a:t>
            </a:r>
            <a:r>
              <a:rPr sz="3800" kern="0" spc="4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3800" kern="0" spc="3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800" kern="0" spc="-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Faiss搭建本地知识库检索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0" name="textbox 280"/>
          <p:cNvSpPr/>
          <p:nvPr/>
        </p:nvSpPr>
        <p:spPr>
          <a:xfrm>
            <a:off x="568452" y="2077783"/>
            <a:ext cx="7391400" cy="509905"/>
          </a:xfrm>
          <a:prstGeom prst="rect">
            <a:avLst/>
          </a:prstGeom>
          <a:solidFill>
            <a:srgbClr val="E2F0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5244" algn="l" rtl="0" eaLnBrk="0">
              <a:lnSpc>
                <a:spcPct val="87000"/>
              </a:lnSpc>
              <a:spcBef>
                <a:spcPts val="3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这个文本块页码不对，帮我查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看</a:t>
            </a:r>
            <a:r>
              <a:rPr sz="1800" kern="0" spc="-4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文本块页码的计算逻辑，是否有问题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282" name="textbox 282"/>
          <p:cNvSpPr/>
          <p:nvPr/>
        </p:nvSpPr>
        <p:spPr>
          <a:xfrm>
            <a:off x="561619" y="1588363"/>
            <a:ext cx="6057900" cy="279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：如何调整文本块页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码，当前文本块页码计算有问题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284" name="path 28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/>
          <p:nvPr/>
        </p:nvSpPr>
        <p:spPr>
          <a:xfrm>
            <a:off x="7945602" y="3201466"/>
            <a:ext cx="1728470" cy="26593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3825" algn="l" rtl="0" eaLnBrk="0">
              <a:lnSpc>
                <a:spcPct val="89000"/>
              </a:lnSpc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、没问清楚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547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、缺乏背景知识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38734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、能力不足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textbox 24"/>
          <p:cNvSpPr/>
          <p:nvPr/>
        </p:nvSpPr>
        <p:spPr>
          <a:xfrm>
            <a:off x="697867" y="1479988"/>
            <a:ext cx="6426200" cy="7061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：提示工程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VS</a:t>
            </a:r>
            <a:r>
              <a:rPr sz="1800" kern="0" spc="15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 VS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微调，什么时候使用？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具备各种能力的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endParaRPr sz="1800" dirty="0">
              <a:latin typeface="Calibri"/>
              <a:ea typeface="Calibri"/>
              <a:cs typeface="Calibri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24484" y="2338246"/>
            <a:ext cx="1540642" cy="1313334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9764648" y="4345006"/>
            <a:ext cx="1341755" cy="15360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556259" algn="l" rtl="0" eaLnBrk="0">
              <a:lnSpc>
                <a:spcPct val="68000"/>
              </a:lnSpc>
              <a:spcBef>
                <a:spcPts val="6"/>
              </a:spcBef>
              <a:tabLst>
                <a:tab pos="946785" algn="l"/>
              </a:tabLst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	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endParaRPr sz="18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493394" algn="l" rtl="0" eaLnBrk="0">
              <a:lnSpc>
                <a:spcPct val="89000"/>
              </a:lnSpc>
              <a:spcBef>
                <a:spcPts val="5"/>
              </a:spcBef>
              <a:tabLst>
                <a:tab pos="816610" algn="l"/>
              </a:tabLst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path 30"/>
          <p:cNvSpPr/>
          <p:nvPr/>
        </p:nvSpPr>
        <p:spPr>
          <a:xfrm>
            <a:off x="9777348" y="5571317"/>
            <a:ext cx="480739" cy="296687"/>
          </a:xfrm>
          <a:custGeom>
            <a:avLst/>
            <a:gdLst/>
            <a:ahLst/>
            <a:cxnLst/>
            <a:rect l="0" t="0" r="0" b="0"/>
            <a:pathLst>
              <a:path w="757" h="467">
                <a:moveTo>
                  <a:pt x="10" y="120"/>
                </a:moveTo>
                <a:lnTo>
                  <a:pt x="523" y="120"/>
                </a:lnTo>
                <a:lnTo>
                  <a:pt x="523" y="7"/>
                </a:lnTo>
                <a:lnTo>
                  <a:pt x="750" y="233"/>
                </a:lnTo>
                <a:lnTo>
                  <a:pt x="523" y="460"/>
                </a:lnTo>
                <a:lnTo>
                  <a:pt x="523" y="346"/>
                </a:lnTo>
                <a:lnTo>
                  <a:pt x="10" y="346"/>
                </a:lnTo>
                <a:lnTo>
                  <a:pt x="10" y="120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path 32"/>
          <p:cNvSpPr/>
          <p:nvPr/>
        </p:nvSpPr>
        <p:spPr>
          <a:xfrm>
            <a:off x="9840341" y="4357706"/>
            <a:ext cx="480740" cy="296637"/>
          </a:xfrm>
          <a:custGeom>
            <a:avLst/>
            <a:gdLst/>
            <a:ahLst/>
            <a:cxnLst/>
            <a:rect l="0" t="0" r="0" b="0"/>
            <a:pathLst>
              <a:path w="757" h="467">
                <a:moveTo>
                  <a:pt x="10" y="120"/>
                </a:moveTo>
                <a:lnTo>
                  <a:pt x="523" y="120"/>
                </a:lnTo>
                <a:lnTo>
                  <a:pt x="523" y="7"/>
                </a:lnTo>
                <a:lnTo>
                  <a:pt x="750" y="233"/>
                </a:lnTo>
                <a:lnTo>
                  <a:pt x="523" y="460"/>
                </a:lnTo>
                <a:moveTo>
                  <a:pt x="523" y="346"/>
                </a:moveTo>
                <a:lnTo>
                  <a:pt x="10" y="346"/>
                </a:lnTo>
                <a:lnTo>
                  <a:pt x="10" y="120"/>
                </a:lnTo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textbox 34"/>
          <p:cNvSpPr/>
          <p:nvPr/>
        </p:nvSpPr>
        <p:spPr>
          <a:xfrm>
            <a:off x="392473" y="407320"/>
            <a:ext cx="3573145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大模型应用开发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" name="path 36"/>
          <p:cNvSpPr/>
          <p:nvPr/>
        </p:nvSpPr>
        <p:spPr>
          <a:xfrm>
            <a:off x="7171372" y="3257994"/>
            <a:ext cx="680211" cy="2566911"/>
          </a:xfrm>
          <a:custGeom>
            <a:avLst/>
            <a:gdLst/>
            <a:ahLst/>
            <a:cxnLst/>
            <a:rect l="0" t="0" r="0" b="0"/>
            <a:pathLst>
              <a:path w="1071" h="4042">
                <a:moveTo>
                  <a:pt x="1048" y="4019"/>
                </a:moveTo>
                <a:cubicBezTo>
                  <a:pt x="765" y="4019"/>
                  <a:pt x="535" y="3981"/>
                  <a:pt x="535" y="3934"/>
                </a:cubicBezTo>
                <a:lnTo>
                  <a:pt x="535" y="2106"/>
                </a:lnTo>
                <a:cubicBezTo>
                  <a:pt x="535" y="2059"/>
                  <a:pt x="305" y="2021"/>
                  <a:pt x="22" y="2021"/>
                </a:cubicBezTo>
                <a:cubicBezTo>
                  <a:pt x="305" y="2021"/>
                  <a:pt x="535" y="1982"/>
                  <a:pt x="535" y="1935"/>
                </a:cubicBezTo>
                <a:lnTo>
                  <a:pt x="535" y="108"/>
                </a:lnTo>
                <a:cubicBezTo>
                  <a:pt x="535" y="60"/>
                  <a:pt x="765" y="22"/>
                  <a:pt x="1048" y="22"/>
                </a:cubicBezTo>
              </a:path>
            </a:pathLst>
          </a:custGeom>
          <a:noFill/>
          <a:ln w="28575" cap="flat">
            <a:solidFill>
              <a:srgbClr val="A5A5A5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985897" y="2405507"/>
            <a:ext cx="1276476" cy="1276476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63212" y="2465260"/>
            <a:ext cx="1032966" cy="1158938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668373" y="4735108"/>
            <a:ext cx="987968" cy="1050498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493115" y="3839641"/>
            <a:ext cx="3289934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海量知识预训练 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</a:t>
            </a:r>
            <a:r>
              <a:rPr sz="2700" kern="0" spc="-10" baseline="-3858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endParaRPr sz="2700" baseline="-3858" dirty="0">
              <a:latin typeface="Calibri"/>
              <a:ea typeface="Calibri"/>
              <a:cs typeface="Calibri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9768713" y="3133299"/>
            <a:ext cx="1593214" cy="3225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493394" algn="l" rtl="0" eaLnBrk="0">
              <a:lnSpc>
                <a:spcPct val="89000"/>
              </a:lnSpc>
              <a:tabLst>
                <a:tab pos="668655" algn="l"/>
              </a:tabLst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提示工程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8" name="path 48"/>
          <p:cNvSpPr/>
          <p:nvPr/>
        </p:nvSpPr>
        <p:spPr>
          <a:xfrm>
            <a:off x="9781413" y="3145999"/>
            <a:ext cx="480740" cy="296636"/>
          </a:xfrm>
          <a:custGeom>
            <a:avLst/>
            <a:gdLst/>
            <a:ahLst/>
            <a:cxnLst/>
            <a:rect l="0" t="0" r="0" b="0"/>
            <a:pathLst>
              <a:path w="757" h="467">
                <a:moveTo>
                  <a:pt x="10" y="120"/>
                </a:moveTo>
                <a:lnTo>
                  <a:pt x="523" y="120"/>
                </a:lnTo>
                <a:lnTo>
                  <a:pt x="523" y="7"/>
                </a:lnTo>
                <a:lnTo>
                  <a:pt x="750" y="233"/>
                </a:lnTo>
                <a:lnTo>
                  <a:pt x="523" y="460"/>
                </a:lnTo>
                <a:lnTo>
                  <a:pt x="523" y="346"/>
                </a:lnTo>
                <a:lnTo>
                  <a:pt x="10" y="346"/>
                </a:lnTo>
                <a:lnTo>
                  <a:pt x="10" y="120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736734" y="4204400"/>
            <a:ext cx="556941" cy="569631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5886399" y="5194224"/>
            <a:ext cx="937260" cy="269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错误回复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4" name="path 54"/>
          <p:cNvSpPr/>
          <p:nvPr/>
        </p:nvSpPr>
        <p:spPr>
          <a:xfrm>
            <a:off x="2023554" y="2984811"/>
            <a:ext cx="728097" cy="246265"/>
          </a:xfrm>
          <a:custGeom>
            <a:avLst/>
            <a:gdLst/>
            <a:ahLst/>
            <a:cxnLst/>
            <a:rect l="0" t="0" r="0" b="0"/>
            <a:pathLst>
              <a:path w="1146" h="387">
                <a:moveTo>
                  <a:pt x="22" y="104"/>
                </a:moveTo>
                <a:lnTo>
                  <a:pt x="952" y="104"/>
                </a:lnTo>
                <a:lnTo>
                  <a:pt x="952" y="15"/>
                </a:lnTo>
                <a:lnTo>
                  <a:pt x="1130" y="193"/>
                </a:lnTo>
                <a:lnTo>
                  <a:pt x="952" y="371"/>
                </a:lnTo>
                <a:lnTo>
                  <a:pt x="952" y="282"/>
                </a:lnTo>
                <a:lnTo>
                  <a:pt x="22" y="282"/>
                </a:lnTo>
                <a:lnTo>
                  <a:pt x="22" y="104"/>
                </a:lnTo>
                <a:close/>
              </a:path>
            </a:pathLst>
          </a:custGeom>
          <a:noFill/>
          <a:ln w="28575" cap="flat">
            <a:solidFill>
              <a:srgbClr val="A7A7A7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6" name="path 56"/>
          <p:cNvSpPr/>
          <p:nvPr/>
        </p:nvSpPr>
        <p:spPr>
          <a:xfrm>
            <a:off x="4506404" y="2984811"/>
            <a:ext cx="727970" cy="246265"/>
          </a:xfrm>
          <a:custGeom>
            <a:avLst/>
            <a:gdLst/>
            <a:ahLst/>
            <a:cxnLst/>
            <a:rect l="0" t="0" r="0" b="0"/>
            <a:pathLst>
              <a:path w="1146" h="387">
                <a:moveTo>
                  <a:pt x="22" y="104"/>
                </a:moveTo>
                <a:lnTo>
                  <a:pt x="952" y="104"/>
                </a:lnTo>
                <a:lnTo>
                  <a:pt x="952" y="15"/>
                </a:lnTo>
                <a:lnTo>
                  <a:pt x="1130" y="193"/>
                </a:lnTo>
                <a:lnTo>
                  <a:pt x="952" y="371"/>
                </a:lnTo>
                <a:lnTo>
                  <a:pt x="952" y="282"/>
                </a:lnTo>
                <a:lnTo>
                  <a:pt x="22" y="282"/>
                </a:lnTo>
                <a:lnTo>
                  <a:pt x="22" y="104"/>
                </a:lnTo>
                <a:close/>
              </a:path>
            </a:pathLst>
          </a:custGeom>
          <a:noFill/>
          <a:ln w="28575" cap="flat">
            <a:solidFill>
              <a:srgbClr val="A7A7A7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184703" y="4085145"/>
            <a:ext cx="246265" cy="727970"/>
          </a:xfrm>
          <a:prstGeom prst="rect">
            <a:avLst/>
          </a:prstGeom>
        </p:spPr>
      </p:pic>
      <p:sp>
        <p:nvSpPr>
          <p:cNvPr id="60" name="path 6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" name="path 62"/>
          <p:cNvSpPr/>
          <p:nvPr/>
        </p:nvSpPr>
        <p:spPr>
          <a:xfrm>
            <a:off x="10166350" y="4577969"/>
            <a:ext cx="12700" cy="71881"/>
          </a:xfrm>
          <a:custGeom>
            <a:avLst/>
            <a:gdLst/>
            <a:ahLst/>
            <a:cxnLst/>
            <a:rect l="0" t="0" r="0" b="0"/>
            <a:pathLst>
              <a:path w="20" h="113">
                <a:moveTo>
                  <a:pt x="10" y="113"/>
                </a:moveTo>
                <a:lnTo>
                  <a:pt x="10" y="0"/>
                </a:lnTo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box 286"/>
          <p:cNvSpPr/>
          <p:nvPr/>
        </p:nvSpPr>
        <p:spPr>
          <a:xfrm>
            <a:off x="6214363" y="1347851"/>
            <a:ext cx="5862320" cy="5510529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54610" algn="l" rtl="0" eaLnBrk="0">
              <a:lnSpc>
                <a:spcPct val="100000"/>
              </a:lnSpc>
              <a:spcBef>
                <a:spcPts val="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query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"客户经理每年评聘申报时间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是怎样的？</a:t>
            </a:r>
            <a:r>
              <a:rPr sz="1400" kern="0" spc="-2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59689" algn="l" rtl="0" eaLnBrk="0">
              <a:lnSpc>
                <a:spcPct val="100000"/>
              </a:lnSpc>
              <a:spcBef>
                <a:spcPts val="841"/>
              </a:spcBef>
              <a:tabLst/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if</a:t>
            </a:r>
            <a:r>
              <a:rPr sz="14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query: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59715" algn="l" rtl="0" eaLnBrk="0">
              <a:lnSpc>
                <a:spcPct val="89000"/>
              </a:lnSpc>
              <a:spcBef>
                <a:spcPts val="843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执行相似度搜索</a:t>
            </a:r>
            <a:r>
              <a:rPr sz="14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，找到与查询相关的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文档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65429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docs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knowledgeBase.similarity_search(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query,k</a:t>
            </a:r>
            <a:r>
              <a:rPr sz="1400" kern="0" spc="-2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=10)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9715" algn="l" rtl="0" eaLnBrk="0">
              <a:lnSpc>
                <a:spcPct val="89000"/>
              </a:lnSpc>
              <a:spcBef>
                <a:spcPts val="432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加载问答链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65429" algn="l" rtl="0" eaLnBrk="0">
              <a:lnSpc>
                <a:spcPct val="100000"/>
              </a:lnSpc>
              <a:spcBef>
                <a:spcPts val="1028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chain</a:t>
            </a:r>
            <a:r>
              <a:rPr sz="14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4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load_qa_chain(llm,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chain_type="stuff"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9715" algn="l" rtl="0" eaLnBrk="0">
              <a:lnSpc>
                <a:spcPct val="89000"/>
              </a:lnSpc>
              <a:spcBef>
                <a:spcPts val="431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准备输入数据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69875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input_data</a:t>
            </a:r>
            <a:r>
              <a:rPr sz="1400" kern="0" spc="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{"input_documents": docs,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"question": query}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9715" algn="l" rtl="0" eaLnBrk="0">
              <a:lnSpc>
                <a:spcPct val="89000"/>
              </a:lnSpc>
              <a:spcBef>
                <a:spcPts val="421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使用回调函数跟踪API调用成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本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258445" algn="l" rtl="0" eaLnBrk="0">
              <a:lnSpc>
                <a:spcPct val="100000"/>
              </a:lnSpc>
              <a:spcBef>
                <a:spcPts val="1026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with get_openai_callback()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as cost: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69900" algn="l" rtl="0" eaLnBrk="0">
              <a:lnSpc>
                <a:spcPct val="89000"/>
              </a:lnSpc>
              <a:spcBef>
                <a:spcPts val="83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# 执行问答链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1965" algn="l" rtl="0" eaLnBrk="0">
              <a:lnSpc>
                <a:spcPct val="100000"/>
              </a:lnSpc>
              <a:spcBef>
                <a:spcPts val="1029"/>
              </a:spcBef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response</a:t>
            </a:r>
            <a:r>
              <a:rPr sz="1400" kern="0" spc="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chain.invoke(input=input_data)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marL="481965" algn="l" rtl="0" eaLnBrk="0">
              <a:lnSpc>
                <a:spcPct val="100000"/>
              </a:lnSpc>
              <a:spcBef>
                <a:spcPts val="839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print(f"查询已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处理。成本: {cost}")</a:t>
            </a:r>
            <a:endParaRPr sz="1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481965" algn="l" rtl="0" eaLnBrk="0">
              <a:lnSpc>
                <a:spcPct val="100000"/>
              </a:lnSpc>
              <a:spcBef>
                <a:spcPts val="2"/>
              </a:spcBef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print(resp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onse["output_text"])</a:t>
            </a:r>
            <a:endParaRPr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8" name="textbox 288"/>
          <p:cNvSpPr/>
          <p:nvPr/>
        </p:nvSpPr>
        <p:spPr>
          <a:xfrm>
            <a:off x="556056" y="1585645"/>
            <a:ext cx="5398134" cy="4820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8575" algn="l" rtl="0" eaLnBrk="0">
              <a:lnSpc>
                <a:spcPct val="89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LangChain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问答链中的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种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chain_type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29209" algn="l" rtl="0" eaLnBrk="0">
              <a:lnSpc>
                <a:spcPct val="89000"/>
              </a:lnSpc>
              <a:spcBef>
                <a:spcPts val="1318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stuff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3970" algn="l" rtl="0" eaLnBrk="0">
              <a:lnSpc>
                <a:spcPct val="89000"/>
              </a:lnSpc>
              <a:spcBef>
                <a:spcPts val="1318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直接把文档作为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prompt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输入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给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OpenAI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22225" algn="l" rtl="0" eaLnBrk="0">
              <a:lnSpc>
                <a:spcPct val="89000"/>
              </a:lnSpc>
              <a:spcBef>
                <a:spcPts val="1318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4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map_red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uce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3970" indent="-1270" algn="l" rtl="0" eaLnBrk="0">
              <a:lnSpc>
                <a:spcPct val="147000"/>
              </a:lnSpc>
              <a:spcBef>
                <a:spcPts val="31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对于每个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chunk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做一个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promp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（回答或者摘要），然后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再做合并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20954" algn="l" rtl="0" eaLnBrk="0">
              <a:lnSpc>
                <a:spcPct val="89000"/>
              </a:lnSpc>
              <a:spcBef>
                <a:spcPts val="1140"/>
              </a:spcBef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3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refine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3970" indent="-1905" algn="l" rtl="0" eaLnBrk="0">
              <a:lnSpc>
                <a:spcPct val="147000"/>
              </a:lnSpc>
              <a:spcBef>
                <a:spcPts val="32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在第一个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chunk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prompt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得到结果，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然后合并下一个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文件再输出结果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4604" algn="l" rtl="0" eaLnBrk="0">
              <a:lnSpc>
                <a:spcPct val="89000"/>
              </a:lnSpc>
              <a:spcBef>
                <a:spcPts val="1129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3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map_rerank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26034" indent="-13334" algn="l" rtl="0" eaLnBrk="0">
              <a:lnSpc>
                <a:spcPct val="147000"/>
              </a:lnSpc>
              <a:spcBef>
                <a:spcPts val="32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对每个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chunk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prompt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，然后打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个分，然后根据分数返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回最好的文档中的结果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0" name="textbox 290"/>
          <p:cNvSpPr/>
          <p:nvPr/>
        </p:nvSpPr>
        <p:spPr>
          <a:xfrm>
            <a:off x="432058" y="407320"/>
            <a:ext cx="462152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LangChain</a:t>
            </a:r>
            <a:r>
              <a:rPr sz="3900" kern="0" spc="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中的问答链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2" name="path 29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15124" y="1518539"/>
            <a:ext cx="8012684" cy="2210942"/>
          </a:xfrm>
          <a:prstGeom prst="rect">
            <a:avLst/>
          </a:prstGeom>
        </p:spPr>
      </p:pic>
      <p:pic>
        <p:nvPicPr>
          <p:cNvPr id="296" name="picture 2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18871" y="4184942"/>
            <a:ext cx="8023986" cy="2035682"/>
          </a:xfrm>
          <a:prstGeom prst="rect">
            <a:avLst/>
          </a:prstGeom>
        </p:spPr>
      </p:pic>
      <p:sp>
        <p:nvSpPr>
          <p:cNvPr id="298" name="textbox 298"/>
          <p:cNvSpPr/>
          <p:nvPr/>
        </p:nvSpPr>
        <p:spPr>
          <a:xfrm>
            <a:off x="8558302" y="1761540"/>
            <a:ext cx="3368675" cy="3997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115" algn="l" rtl="0" eaLnBrk="0">
              <a:lnSpc>
                <a:spcPct val="89000"/>
              </a:lnSpc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stuff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4604" indent="-635" algn="l" rtl="0" eaLnBrk="0">
              <a:lnSpc>
                <a:spcPct val="147000"/>
              </a:lnSpc>
              <a:spcBef>
                <a:spcPts val="321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适合文档拆分的比较小，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一次获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取文档比较少的情况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16509" indent="-1270" algn="l" rtl="0" eaLnBrk="0">
              <a:lnSpc>
                <a:spcPct val="147000"/>
              </a:lnSpc>
              <a:spcBef>
                <a:spcPts val="123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调用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的次数也比较少，能使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stuff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的就使用这种方式。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4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map_red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uce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5875" indent="-3175" algn="l" rtl="0" eaLnBrk="0">
              <a:lnSpc>
                <a:spcPct val="148000"/>
              </a:lnSpc>
              <a:spcBef>
                <a:spcPts val="319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将每个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单独处理，可以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并发进行调用。但是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每个文档之  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间缺少上下文。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0" name="textbox 300"/>
          <p:cNvSpPr/>
          <p:nvPr/>
        </p:nvSpPr>
        <p:spPr>
          <a:xfrm>
            <a:off x="432058" y="407320"/>
            <a:ext cx="462152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LangChain</a:t>
            </a:r>
            <a:r>
              <a:rPr sz="3900" kern="0" spc="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中的问答链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2" name="path 30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3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5620" y="4287329"/>
            <a:ext cx="7738871" cy="2163953"/>
          </a:xfrm>
          <a:prstGeom prst="rect">
            <a:avLst/>
          </a:prstGeom>
        </p:spPr>
      </p:pic>
      <p:pic>
        <p:nvPicPr>
          <p:cNvPr id="306" name="picture 3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5620" y="1604391"/>
            <a:ext cx="7709661" cy="1998852"/>
          </a:xfrm>
          <a:prstGeom prst="rect">
            <a:avLst/>
          </a:prstGeom>
        </p:spPr>
      </p:pic>
      <p:sp>
        <p:nvSpPr>
          <p:cNvPr id="308" name="textbox 308"/>
          <p:cNvSpPr/>
          <p:nvPr/>
        </p:nvSpPr>
        <p:spPr>
          <a:xfrm>
            <a:off x="8559217" y="1761540"/>
            <a:ext cx="3186429" cy="35845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99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4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refine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13970" indent="15240" algn="l" rtl="0" eaLnBrk="0">
              <a:lnSpc>
                <a:spcPct val="148000"/>
              </a:lnSpc>
              <a:spcBef>
                <a:spcPts val="319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Refine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这种方式能部分保留上下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文，以及</a:t>
            </a:r>
            <a:r>
              <a:rPr sz="18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token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的使用能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控制在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一定范围。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89000"/>
              </a:lnSpc>
              <a:spcBef>
                <a:spcPts val="547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1800" kern="0" spc="-3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map_rerank</a:t>
            </a:r>
            <a:endParaRPr sz="1800" dirty="0">
              <a:latin typeface="Calibri"/>
              <a:ea typeface="Calibri"/>
              <a:cs typeface="Calibri"/>
            </a:endParaRPr>
          </a:p>
          <a:p>
            <a:pPr marL="21590" indent="-8889" algn="l" rtl="0" eaLnBrk="0">
              <a:lnSpc>
                <a:spcPct val="147000"/>
              </a:lnSpc>
              <a:spcBef>
                <a:spcPts val="310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会大量地调用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，每个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document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之间是独立处理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10" name="textbox 310"/>
          <p:cNvSpPr/>
          <p:nvPr/>
        </p:nvSpPr>
        <p:spPr>
          <a:xfrm>
            <a:off x="432058" y="407320"/>
            <a:ext cx="4621529" cy="566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1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LangChain</a:t>
            </a:r>
            <a:r>
              <a:rPr sz="3900" kern="0" spc="6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中的问答链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12" name="path 31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314"/>
          <p:cNvSpPr/>
          <p:nvPr/>
        </p:nvSpPr>
        <p:spPr>
          <a:xfrm>
            <a:off x="561619" y="1588363"/>
            <a:ext cx="10838180" cy="35413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：如果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可以处理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无限上下文了，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还有意义吗？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400" algn="l" rtl="0" eaLnBrk="0">
              <a:lnSpc>
                <a:spcPct val="87000"/>
              </a:lnSpc>
              <a:spcBef>
                <a:spcPts val="544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效率与成本：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处理长上下文时计算资源消耗大，响应时间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增加。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通过检索相关片段，减少输入长度。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87000"/>
              </a:lnSpc>
              <a:spcBef>
                <a:spcPts val="547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知识更新：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的知识截止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于训练数据，无法实时更新。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可以连接外部知识库，增强时效性。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87000"/>
              </a:lnSpc>
              <a:spcBef>
                <a:spcPts val="545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可解释性：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的检索过程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透明，用户可查看来源，增强信任。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的生成过程则较难追溯。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400" algn="l" rtl="0" eaLnBrk="0">
              <a:lnSpc>
                <a:spcPct val="87000"/>
              </a:lnSpc>
              <a:spcBef>
                <a:spcPts val="548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定制化：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可针对特定领域定制检索系统，提供更精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准的结果，而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的通用性可能无法满足特定需求。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21590" algn="l" rtl="0" eaLnBrk="0">
              <a:lnSpc>
                <a:spcPct val="204000"/>
              </a:lnSpc>
              <a:spcBef>
                <a:spcPts val="36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数据隐私：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允许在本地或私有数据源上检索，避免敏感数据上传云端，适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合隐私要求高的场景。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=&gt;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的生成能力和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的检索能力，可以提升整体性能，提供更全面、准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确的回答。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16" name="textbox 316"/>
          <p:cNvSpPr/>
          <p:nvPr/>
        </p:nvSpPr>
        <p:spPr>
          <a:xfrm>
            <a:off x="411456" y="489884"/>
            <a:ext cx="916939" cy="4311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85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0000"/>
              </a:lnSpc>
              <a:tabLst/>
            </a:pPr>
            <a:r>
              <a:rPr sz="3800" kern="0" spc="-10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Q&amp;</a:t>
            </a:r>
            <a:r>
              <a:rPr sz="3800" kern="0" spc="-7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endParaRPr sz="3800" dirty="0">
              <a:latin typeface="Calibri"/>
              <a:ea typeface="Calibri"/>
              <a:cs typeface="Calibri"/>
            </a:endParaRPr>
          </a:p>
        </p:txBody>
      </p:sp>
      <p:sp>
        <p:nvSpPr>
          <p:cNvPr id="318" name="path 31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 320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2" name="textbox 322"/>
          <p:cNvSpPr/>
          <p:nvPr/>
        </p:nvSpPr>
        <p:spPr>
          <a:xfrm>
            <a:off x="4422190" y="2764720"/>
            <a:ext cx="4725670" cy="1333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8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0325" algn="l" rtl="0" eaLnBrk="0">
              <a:lnSpc>
                <a:spcPct val="89000"/>
              </a:lnSpc>
              <a:tabLst/>
            </a:pPr>
            <a:r>
              <a:rPr sz="4800" kern="0" spc="-8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RAG</a:t>
            </a:r>
            <a:r>
              <a:rPr sz="4800" kern="0" spc="-8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常见问题</a:t>
            </a:r>
            <a:r>
              <a:rPr sz="4800" kern="0" spc="-99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800" kern="0" spc="-8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——</a:t>
            </a:r>
            <a:endParaRPr sz="4800" dirty="0">
              <a:latin typeface="Calibri Light"/>
              <a:ea typeface="Calibri Light"/>
              <a:cs typeface="Calibri Light"/>
            </a:endParaRPr>
          </a:p>
          <a:p>
            <a:pPr marL="12700" algn="l" rtl="0" eaLnBrk="0">
              <a:lnSpc>
                <a:spcPct val="89000"/>
              </a:lnSpc>
              <a:spcBef>
                <a:spcPts val="59"/>
              </a:spcBef>
              <a:tabLst/>
            </a:pPr>
            <a:r>
              <a:rPr sz="48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如何提升</a:t>
            </a:r>
            <a:r>
              <a:rPr sz="4800" kern="0" spc="-1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RAG</a:t>
            </a:r>
            <a:r>
              <a:rPr sz="4800" kern="0" spc="-1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质量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24" name="path 324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6"/>
          <p:cNvSpPr/>
          <p:nvPr/>
        </p:nvSpPr>
        <p:spPr>
          <a:xfrm>
            <a:off x="570763" y="1588363"/>
            <a:ext cx="11308715" cy="43618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7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数据准备阶段：</a:t>
            </a:r>
            <a:endParaRPr sz="17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7650" indent="-233679" algn="l" rtl="0" eaLnBrk="0">
              <a:lnSpc>
                <a:spcPct val="122000"/>
              </a:lnSpc>
              <a:spcBef>
                <a:spcPts val="542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数据质量差：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企业大部分数据（尤其是非结构化数据）缺乏良好的数据治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理，未经标记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评估的非结构化数据可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能包含敏感、过时、矛盾或不正确的信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息。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多模态信息：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提取、定义和理解文档中的不同内容元素，如标题、配色方案、图像和标签等存在挑战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541"/>
              </a:spcBef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复杂的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PDF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提取：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PDF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是为人类阅读而设计的，机器解析起来非常复杂。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96519" algn="l" rtl="0" eaLnBrk="0">
              <a:lnSpc>
                <a:spcPct val="92000"/>
              </a:lnSpc>
              <a:spcBef>
                <a:spcPts val="549"/>
              </a:spcBef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：如何提升数据准备阶段的质量？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07314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构建完整的数据准备流程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07314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智能文档技术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28" name="textbox 328"/>
          <p:cNvSpPr/>
          <p:nvPr/>
        </p:nvSpPr>
        <p:spPr>
          <a:xfrm>
            <a:off x="429814" y="419500"/>
            <a:ext cx="612775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常见问题：数据准备阶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段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30" name="path 33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box 332"/>
          <p:cNvSpPr/>
          <p:nvPr/>
        </p:nvSpPr>
        <p:spPr>
          <a:xfrm>
            <a:off x="575373" y="3304298"/>
            <a:ext cx="5520690" cy="303466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6514" algn="l" rtl="0" eaLnBrk="0">
              <a:lnSpc>
                <a:spcPct val="87000"/>
              </a:lnSpc>
              <a:spcBef>
                <a:spcPts val="6"/>
              </a:spcBef>
              <a:tabLst/>
            </a:pPr>
            <a:r>
              <a:rPr sz="1800" kern="0" spc="-9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识别敏感信息，</a:t>
            </a:r>
            <a:r>
              <a:rPr sz="1800" kern="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比如：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56514" algn="l" rtl="0" eaLnBrk="0">
              <a:lnSpc>
                <a:spcPct val="149000"/>
              </a:lnSpc>
              <a:spcBef>
                <a:spcPts val="218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客户姓名、身份证号、手机号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、银行账号、交易记录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等个人身份信息（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PII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）。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54610" algn="l" rtl="0" eaLnBrk="0">
              <a:lnSpc>
                <a:spcPct val="87000"/>
              </a:lnSpc>
              <a:spcBef>
                <a:spcPts val="1189"/>
              </a:spcBef>
              <a:tabLst/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信用卡号、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CVV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码、有效期等支付信息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57785" algn="l" rtl="0" eaLnBrk="0">
              <a:lnSpc>
                <a:spcPct val="88000"/>
              </a:lnSpc>
              <a:spcBef>
                <a:spcPts val="1370"/>
              </a:spcBef>
              <a:tabLst/>
            </a:pPr>
            <a:r>
              <a:rPr sz="1700" kern="0" spc="-1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发现问题：</a:t>
            </a:r>
            <a:endParaRPr sz="1700" dirty="0">
              <a:latin typeface="SimSun"/>
              <a:ea typeface="SimSun"/>
              <a:cs typeface="SimSun"/>
            </a:endParaRPr>
          </a:p>
          <a:p>
            <a:pPr marL="55244" algn="l" rtl="0" eaLnBrk="0">
              <a:lnSpc>
                <a:spcPct val="87000"/>
              </a:lnSpc>
              <a:spcBef>
                <a:spcPts val="1436"/>
              </a:spcBef>
              <a:tabLst/>
            </a:pP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这些信息可能未经加密存储，存在泄露风险。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57150" algn="l" rtl="0" eaLnBrk="0">
              <a:lnSpc>
                <a:spcPct val="87000"/>
              </a:lnSpc>
              <a:spcBef>
                <a:spcPts val="7"/>
              </a:spcBef>
              <a:tabLst/>
            </a:pPr>
            <a:r>
              <a:rPr sz="1800" kern="0" spc="-8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部分数据可能被未授权人员访问。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34" name="textbox 334"/>
          <p:cNvSpPr/>
          <p:nvPr/>
        </p:nvSpPr>
        <p:spPr>
          <a:xfrm>
            <a:off x="6401180" y="3300831"/>
            <a:ext cx="5520690" cy="3034664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7150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1800" kern="0" spc="-9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识别过时信息，</a:t>
            </a:r>
            <a:r>
              <a:rPr sz="1800" kern="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比如：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57150" algn="l" rtl="0" eaLnBrk="0">
              <a:lnSpc>
                <a:spcPct val="86000"/>
              </a:lnSpc>
              <a:spcBef>
                <a:spcPts val="1376"/>
              </a:spcBef>
              <a:tabLst/>
            </a:pP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客户地址、联系方式未及时更新。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80010" algn="l" rtl="0" eaLnBrk="0">
              <a:lnSpc>
                <a:spcPct val="88000"/>
              </a:lnSpc>
              <a:spcBef>
                <a:spcPts val="1365"/>
              </a:spcBef>
              <a:tabLst/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已结清的贷款或信用卡账户仍被标记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为“活跃”。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9055" algn="l" rtl="0" eaLnBrk="0">
              <a:lnSpc>
                <a:spcPct val="88000"/>
              </a:lnSpc>
              <a:spcBef>
                <a:spcPts val="517"/>
              </a:spcBef>
              <a:tabLst/>
            </a:pPr>
            <a:r>
              <a:rPr sz="1700" kern="0" spc="-1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发现问题：</a:t>
            </a:r>
            <a:endParaRPr sz="17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25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5880" algn="l" rtl="0" eaLnBrk="0">
              <a:lnSpc>
                <a:spcPct val="87000"/>
              </a:lnSpc>
              <a:tabLst/>
            </a:pP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过时信息可能导致客户沟通失败或决策错误。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36" name="textbox 336"/>
          <p:cNvSpPr/>
          <p:nvPr/>
        </p:nvSpPr>
        <p:spPr>
          <a:xfrm>
            <a:off x="561619" y="1588363"/>
            <a:ext cx="7763509" cy="1498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：如何构建完整的数据准备流程？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30480" algn="l" rtl="0" eaLnBrk="0">
              <a:lnSpc>
                <a:spcPct val="93000"/>
              </a:lnSpc>
              <a:spcBef>
                <a:spcPts val="1232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数据评估与分类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21590" algn="l" rtl="0" eaLnBrk="0">
              <a:lnSpc>
                <a:spcPct val="87000"/>
              </a:lnSpc>
              <a:spcBef>
                <a:spcPts val="1241"/>
              </a:spcBef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数据审计：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全面审查现有数据，识别敏感、过时、矛盾或不准确的信息。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87000"/>
              </a:lnSpc>
              <a:spcBef>
                <a:spcPts val="2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数据分类：按类型、来源、敏感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性和重要性对数据进行分类，便于后续处理。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38" name="textbox 338"/>
          <p:cNvSpPr/>
          <p:nvPr/>
        </p:nvSpPr>
        <p:spPr>
          <a:xfrm>
            <a:off x="429814" y="419500"/>
            <a:ext cx="757555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准备：构建完整的数据准备流程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0" name="path 34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box 342"/>
          <p:cNvSpPr/>
          <p:nvPr/>
        </p:nvSpPr>
        <p:spPr>
          <a:xfrm>
            <a:off x="569848" y="1588363"/>
            <a:ext cx="5451475" cy="4445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92000"/>
              </a:lnSpc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</a:t>
            </a:r>
            <a:r>
              <a:rPr sz="1800" kern="0" spc="8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数据清洗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87000"/>
              </a:lnSpc>
              <a:spcBef>
                <a:spcPts val="548"/>
              </a:spcBef>
              <a:tabLst/>
            </a:pPr>
            <a:r>
              <a:rPr sz="1800" kern="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去重：删除重复数据。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7000"/>
              </a:lnSpc>
              <a:spcBef>
                <a:spcPts val="543"/>
              </a:spcBef>
              <a:tabLst/>
            </a:pP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纠错：修正格式错误、拼写错误等。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7000"/>
              </a:lnSpc>
              <a:spcBef>
                <a:spcPts val="545"/>
              </a:spcBef>
              <a:tabLst/>
            </a:pP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更新：替换过时信息，确保数据时效性。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87000"/>
              </a:lnSpc>
              <a:spcBef>
                <a:spcPts val="548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一致性检查：解决数据矛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盾，确保逻辑一致。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2000"/>
              </a:lnSpc>
              <a:spcBef>
                <a:spcPts val="547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3.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敏感信息处理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3000"/>
              </a:lnSpc>
              <a:spcBef>
                <a:spcPts val="544"/>
              </a:spcBef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识别敏感数据：使用工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具或正则表达式识别敏感信息，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15240" algn="l" rtl="0" eaLnBrk="0">
              <a:lnSpc>
                <a:spcPts val="3241"/>
              </a:lnSpc>
              <a:tabLst/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如个人身份信息（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PII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1"/>
              </a:spcBef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脱敏或加密：对敏感数据进行脱敏处理，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确保合规。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44" name="textbox 344"/>
          <p:cNvSpPr/>
          <p:nvPr/>
        </p:nvSpPr>
        <p:spPr>
          <a:xfrm>
            <a:off x="6480225" y="1588363"/>
            <a:ext cx="5702300" cy="3905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4.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数据标记与标注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87000"/>
              </a:lnSpc>
              <a:spcBef>
                <a:spcPts val="544"/>
              </a:spcBef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元数据标记：为数据添加元数据，如来源、创建时间等。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3815" algn="l" rtl="0" eaLnBrk="0">
              <a:lnSpc>
                <a:spcPct val="83000"/>
              </a:lnSpc>
              <a:spcBef>
                <a:spcPts val="546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内容标注：对非结构化数据进行标注，便于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后续检索和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19050" algn="l" rtl="0" eaLnBrk="0">
              <a:lnSpc>
                <a:spcPts val="3240"/>
              </a:lnSpc>
              <a:tabLst/>
            </a:pPr>
            <a:r>
              <a:rPr sz="1600" kern="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分析。</a:t>
            </a:r>
            <a:endParaRPr sz="16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6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2000"/>
              </a:lnSpc>
              <a:spcBef>
                <a:spcPts val="540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5.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数据治理框架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7000"/>
              </a:lnSpc>
              <a:spcBef>
                <a:spcPts val="544"/>
              </a:spcBef>
              <a:tabLst/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制定政策：明确数据管理、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访问控制和更新流程。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87000"/>
              </a:lnSpc>
              <a:spcBef>
                <a:spcPts val="545"/>
              </a:spcBef>
              <a:tabLst/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责任分配：指定数据治理负责人，确保政策执行。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6000"/>
              </a:lnSpc>
              <a:spcBef>
                <a:spcPts val="1"/>
              </a:spcBef>
              <a:tabLst/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监控与审计：定期监控数据质量，进行审计。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346" name="textbox 346"/>
          <p:cNvSpPr/>
          <p:nvPr/>
        </p:nvSpPr>
        <p:spPr>
          <a:xfrm>
            <a:off x="429814" y="419500"/>
            <a:ext cx="757555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准备：构建完整的数据准备流程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8" name="path 34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 350"/>
          <p:cNvSpPr/>
          <p:nvPr/>
        </p:nvSpPr>
        <p:spPr>
          <a:xfrm>
            <a:off x="2579370" y="2201672"/>
            <a:ext cx="986599" cy="522985"/>
          </a:xfrm>
          <a:prstGeom prst="rect">
            <a:avLst/>
          </a:prstGeom>
          <a:solidFill>
            <a:srgbClr val="B2C8E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2442717" y="3138677"/>
            <a:ext cx="1123251" cy="522986"/>
            <a:chOff x="0" y="0"/>
            <a:chExt cx="1123251" cy="522986"/>
          </a:xfrm>
        </p:grpSpPr>
        <p:sp>
          <p:nvSpPr>
            <p:cNvPr id="352" name="path 352"/>
            <p:cNvSpPr/>
            <p:nvPr/>
          </p:nvSpPr>
          <p:spPr>
            <a:xfrm>
              <a:off x="136652" y="0"/>
              <a:ext cx="986599" cy="522986"/>
            </a:xfrm>
            <a:custGeom>
              <a:avLst/>
              <a:gdLst/>
              <a:ahLst/>
              <a:cxnLst/>
              <a:rect l="0" t="0" r="0" b="0"/>
              <a:pathLst>
                <a:path w="1553" h="823">
                  <a:moveTo>
                    <a:pt x="0" y="823"/>
                  </a:moveTo>
                  <a:lnTo>
                    <a:pt x="1553" y="823"/>
                  </a:lnTo>
                  <a:lnTo>
                    <a:pt x="1553" y="0"/>
                  </a:lnTo>
                  <a:lnTo>
                    <a:pt x="0" y="0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B2C8E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4" name="path 354"/>
            <p:cNvSpPr/>
            <p:nvPr/>
          </p:nvSpPr>
          <p:spPr>
            <a:xfrm>
              <a:off x="0" y="223012"/>
              <a:ext cx="93726" cy="93726"/>
            </a:xfrm>
            <a:custGeom>
              <a:avLst/>
              <a:gdLst/>
              <a:ahLst/>
              <a:cxnLst/>
              <a:rect l="0" t="0" r="0" b="0"/>
              <a:pathLst>
                <a:path w="147" h="147">
                  <a:moveTo>
                    <a:pt x="147" y="73"/>
                  </a:moveTo>
                  <a:cubicBezTo>
                    <a:pt x="147" y="114"/>
                    <a:pt x="114" y="147"/>
                    <a:pt x="73" y="147"/>
                  </a:cubicBezTo>
                  <a:cubicBezTo>
                    <a:pt x="33" y="147"/>
                    <a:pt x="0" y="114"/>
                    <a:pt x="0" y="73"/>
                  </a:cubicBezTo>
                  <a:cubicBezTo>
                    <a:pt x="0" y="32"/>
                    <a:pt x="33" y="0"/>
                    <a:pt x="73" y="0"/>
                  </a:cubicBezTo>
                  <a:cubicBezTo>
                    <a:pt x="114" y="0"/>
                    <a:pt x="147" y="32"/>
                    <a:pt x="147" y="73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2442717" y="4075810"/>
            <a:ext cx="1123251" cy="522986"/>
            <a:chOff x="0" y="0"/>
            <a:chExt cx="1123251" cy="522986"/>
          </a:xfrm>
        </p:grpSpPr>
        <p:sp>
          <p:nvSpPr>
            <p:cNvPr id="356" name="path 356"/>
            <p:cNvSpPr/>
            <p:nvPr/>
          </p:nvSpPr>
          <p:spPr>
            <a:xfrm>
              <a:off x="136652" y="0"/>
              <a:ext cx="986599" cy="522986"/>
            </a:xfrm>
            <a:custGeom>
              <a:avLst/>
              <a:gdLst/>
              <a:ahLst/>
              <a:cxnLst/>
              <a:rect l="0" t="0" r="0" b="0"/>
              <a:pathLst>
                <a:path w="1553" h="823">
                  <a:moveTo>
                    <a:pt x="0" y="823"/>
                  </a:moveTo>
                  <a:lnTo>
                    <a:pt x="1553" y="823"/>
                  </a:lnTo>
                  <a:lnTo>
                    <a:pt x="1553" y="0"/>
                  </a:lnTo>
                  <a:lnTo>
                    <a:pt x="0" y="0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B2C8E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8" name="path 358"/>
            <p:cNvSpPr/>
            <p:nvPr/>
          </p:nvSpPr>
          <p:spPr>
            <a:xfrm>
              <a:off x="0" y="165227"/>
              <a:ext cx="93726" cy="93725"/>
            </a:xfrm>
            <a:custGeom>
              <a:avLst/>
              <a:gdLst/>
              <a:ahLst/>
              <a:cxnLst/>
              <a:rect l="0" t="0" r="0" b="0"/>
              <a:pathLst>
                <a:path w="147" h="147">
                  <a:moveTo>
                    <a:pt x="147" y="73"/>
                  </a:moveTo>
                  <a:cubicBezTo>
                    <a:pt x="147" y="114"/>
                    <a:pt x="114" y="147"/>
                    <a:pt x="73" y="147"/>
                  </a:cubicBezTo>
                  <a:cubicBezTo>
                    <a:pt x="33" y="147"/>
                    <a:pt x="0" y="114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3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1600000">
            <a:off x="2442717" y="4958841"/>
            <a:ext cx="1123251" cy="522986"/>
            <a:chOff x="0" y="0"/>
            <a:chExt cx="1123251" cy="522986"/>
          </a:xfrm>
        </p:grpSpPr>
        <p:sp>
          <p:nvSpPr>
            <p:cNvPr id="360" name="path 360"/>
            <p:cNvSpPr/>
            <p:nvPr/>
          </p:nvSpPr>
          <p:spPr>
            <a:xfrm>
              <a:off x="136652" y="0"/>
              <a:ext cx="986599" cy="522986"/>
            </a:xfrm>
            <a:custGeom>
              <a:avLst/>
              <a:gdLst/>
              <a:ahLst/>
              <a:cxnLst/>
              <a:rect l="0" t="0" r="0" b="0"/>
              <a:pathLst>
                <a:path w="1553" h="823">
                  <a:moveTo>
                    <a:pt x="0" y="823"/>
                  </a:moveTo>
                  <a:lnTo>
                    <a:pt x="1553" y="823"/>
                  </a:lnTo>
                  <a:lnTo>
                    <a:pt x="1553" y="0"/>
                  </a:lnTo>
                  <a:lnTo>
                    <a:pt x="0" y="0"/>
                  </a:lnTo>
                  <a:lnTo>
                    <a:pt x="0" y="823"/>
                  </a:lnTo>
                  <a:close/>
                </a:path>
              </a:pathLst>
            </a:custGeom>
            <a:solidFill>
              <a:srgbClr val="B2C8E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2" name="path 362"/>
            <p:cNvSpPr/>
            <p:nvPr/>
          </p:nvSpPr>
          <p:spPr>
            <a:xfrm>
              <a:off x="0" y="206629"/>
              <a:ext cx="93726" cy="93726"/>
            </a:xfrm>
            <a:custGeom>
              <a:avLst/>
              <a:gdLst/>
              <a:ahLst/>
              <a:cxnLst/>
              <a:rect l="0" t="0" r="0" b="0"/>
              <a:pathLst>
                <a:path w="147" h="147">
                  <a:moveTo>
                    <a:pt x="147" y="73"/>
                  </a:moveTo>
                  <a:cubicBezTo>
                    <a:pt x="147" y="114"/>
                    <a:pt x="114" y="147"/>
                    <a:pt x="73" y="147"/>
                  </a:cubicBezTo>
                  <a:cubicBezTo>
                    <a:pt x="33" y="147"/>
                    <a:pt x="0" y="114"/>
                    <a:pt x="0" y="73"/>
                  </a:cubicBezTo>
                  <a:cubicBezTo>
                    <a:pt x="0" y="32"/>
                    <a:pt x="33" y="0"/>
                    <a:pt x="73" y="0"/>
                  </a:cubicBezTo>
                  <a:cubicBezTo>
                    <a:pt x="114" y="0"/>
                    <a:pt x="147" y="32"/>
                    <a:pt x="147" y="73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64" name="picture 3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41474" y="2432176"/>
            <a:ext cx="370204" cy="19050"/>
          </a:xfrm>
          <a:prstGeom prst="rect">
            <a:avLst/>
          </a:prstGeom>
        </p:spPr>
      </p:pic>
      <p:graphicFrame>
        <p:nvGraphicFramePr>
          <p:cNvPr id="366" name="table 366"/>
          <p:cNvGraphicFramePr>
            <a:graphicFrameLocks noGrp="1"/>
          </p:cNvGraphicFramePr>
          <p:nvPr/>
        </p:nvGraphicFramePr>
        <p:xfrm>
          <a:off x="1776984" y="1327251"/>
          <a:ext cx="10163809" cy="4993639"/>
        </p:xfrm>
        <a:graphic>
          <a:graphicData uri="http://schemas.openxmlformats.org/drawingml/2006/table">
            <a:tbl>
              <a:tblPr/>
              <a:tblGrid>
                <a:gridCol w="364490"/>
                <a:gridCol w="138430"/>
                <a:gridCol w="148589"/>
                <a:gridCol w="1202055"/>
                <a:gridCol w="343534"/>
                <a:gridCol w="365125"/>
                <a:gridCol w="1162685"/>
                <a:gridCol w="282575"/>
                <a:gridCol w="1648460"/>
                <a:gridCol w="4507865"/>
              </a:tblGrid>
              <a:tr h="590550"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20700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3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7606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63220" algn="l" rtl="0" eaLnBrk="0">
                        <a:lnSpc>
                          <a:spcPct val="79000"/>
                        </a:lnSpc>
                        <a:tabLst/>
                      </a:pPr>
                      <a:r>
                        <a:rPr sz="1200" kern="0" spc="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Apache</a:t>
                      </a:r>
                      <a:endParaRPr sz="1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15619" algn="l" rtl="0" eaLnBrk="0">
                        <a:lnSpc>
                          <a:spcPct val="77000"/>
                        </a:lnSpc>
                        <a:spcBef>
                          <a:spcPts val="243"/>
                        </a:spcBef>
                        <a:tabLst/>
                      </a:pPr>
                      <a:r>
                        <a:rPr sz="1200" kern="0" spc="-4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POI</a:t>
                      </a:r>
                      <a:endParaRPr sz="1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172210" algn="l" rtl="0" eaLnBrk="0">
                        <a:lnSpc>
                          <a:spcPct val="8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kern="0" spc="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统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</a:t>
                      </a:r>
                      <a:r>
                        <a:rPr sz="1500" kern="0" spc="-13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一</a:t>
                      </a:r>
                      <a:r>
                        <a:rPr sz="1500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</a:t>
                      </a:r>
                      <a:r>
                        <a:rPr sz="1500" kern="0" spc="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</a:t>
                      </a:r>
                      <a:r>
                        <a:rPr sz="15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sz="1500" kern="0" spc="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档</a:t>
                      </a:r>
                      <a:r>
                        <a:rPr sz="15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</a:t>
                      </a:r>
                      <a:r>
                        <a:rPr sz="1500" kern="0" spc="2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表示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eaVert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7757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多模态文档理解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51790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行业预训练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95300"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eaVert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625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39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79425" algn="l" rtl="0" eaLnBrk="0">
                        <a:lnSpc>
                          <a:spcPct val="77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kern="0" spc="-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OCR</a:t>
                      </a:r>
                      <a:endParaRPr sz="1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eaVert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798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eaVert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75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eaVert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29259"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73075" algn="l" rtl="0" eaLnBrk="0">
                        <a:lnSpc>
                          <a:spcPct val="75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2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XML</a:t>
                      </a:r>
                      <a:endParaRPr sz="1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22909" algn="l" rtl="0" eaLnBrk="0">
                        <a:lnSpc>
                          <a:spcPct val="75000"/>
                        </a:lnSpc>
                        <a:tabLst/>
                      </a:pPr>
                      <a:r>
                        <a:rPr sz="1200" kern="0" spc="-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Parser</a:t>
                      </a:r>
                      <a:endParaRPr sz="1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eaVert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8450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eaVert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4704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892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55270" algn="l" rtl="0" eaLnBrk="0">
                        <a:lnSpc>
                          <a:spcPct val="75000"/>
                        </a:lnSpc>
                        <a:tabLst/>
                      </a:pPr>
                      <a:r>
                        <a:rPr sz="1200" kern="0" spc="-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PDF</a:t>
                      </a:r>
                      <a:r>
                        <a:rPr sz="1200" kern="0" spc="9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kern="0" spc="-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Parser</a:t>
                      </a:r>
                      <a:endParaRPr sz="1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eaVert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28955">
                <a:tc gridSpan="2"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eaVert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4455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126489" algn="l" rtl="0" eaLnBrk="0">
                        <a:lnSpc>
                          <a:spcPct val="9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文档解析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                    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     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文档理解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76884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19480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文档分析</a:t>
                      </a:r>
                      <a:endParaRPr sz="15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54823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68" name="picture 3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082026" y="2175001"/>
            <a:ext cx="2162301" cy="477012"/>
          </a:xfrm>
          <a:prstGeom prst="rect">
            <a:avLst/>
          </a:prstGeom>
        </p:spPr>
      </p:pic>
      <p:graphicFrame>
        <p:nvGraphicFramePr>
          <p:cNvPr id="370" name="table 370"/>
          <p:cNvGraphicFramePr>
            <a:graphicFrameLocks noGrp="1"/>
          </p:cNvGraphicFramePr>
          <p:nvPr/>
        </p:nvGraphicFramePr>
        <p:xfrm>
          <a:off x="10219054" y="1799463"/>
          <a:ext cx="1679575" cy="3874134"/>
        </p:xfrm>
        <a:graphic>
          <a:graphicData uri="http://schemas.openxmlformats.org/drawingml/2006/table">
            <a:tbl>
              <a:tblPr/>
              <a:tblGrid>
                <a:gridCol w="1529080"/>
                <a:gridCol w="150495"/>
              </a:tblGrid>
              <a:tr h="22542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3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29234" indent="34925" algn="l" rtl="0" eaLnBrk="0">
                        <a:lnSpc>
                          <a:spcPct val="22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合同抽取       合同审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查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合同搜索        合同比对</a:t>
                      </a:r>
                      <a:endParaRPr sz="9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77215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合同起草</a:t>
                      </a:r>
                      <a:endParaRPr sz="9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589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4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76859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9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文档解析</a:t>
                      </a:r>
                      <a:r>
                        <a:rPr sz="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     </a:t>
                      </a:r>
                      <a:r>
                        <a:rPr sz="1300" kern="0" spc="10" baseline="-4006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文档树</a:t>
                      </a:r>
                      <a:endParaRPr sz="1300" baseline="-4006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75590" algn="l" rtl="0" eaLnBrk="0">
                        <a:lnSpc>
                          <a:spcPts val="1114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300" kern="0" spc="40" baseline="6895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表格理解</a:t>
                      </a:r>
                      <a:r>
                        <a:rPr sz="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    </a:t>
                      </a:r>
                      <a:r>
                        <a:rPr sz="1300" kern="0" spc="40" baseline="-1118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文档纠错</a:t>
                      </a:r>
                      <a:endParaRPr sz="1300" baseline="-1118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72" name="textbox 372"/>
          <p:cNvSpPr/>
          <p:nvPr/>
        </p:nvSpPr>
        <p:spPr>
          <a:xfrm>
            <a:off x="429814" y="419500"/>
            <a:ext cx="516191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准备：智能文档技术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4" name="textbox 374"/>
          <p:cNvSpPr/>
          <p:nvPr/>
        </p:nvSpPr>
        <p:spPr>
          <a:xfrm>
            <a:off x="7726298" y="2639314"/>
            <a:ext cx="730884" cy="3139439"/>
          </a:xfrm>
          <a:prstGeom prst="roundRect">
            <a:avLst>
              <a:gd name="adj" fmla="val 19562"/>
            </a:avLst>
          </a:prstGeom>
          <a:noFill/>
          <a:ln w="25400" cap="flat">
            <a:solidFill>
              <a:srgbClr val="92D050"/>
            </a:solidFill>
            <a:prstDash val="solid"/>
            <a:miter lim="0"/>
          </a:ln>
        </p:spPr>
        <p:txBody>
          <a:bodyPr vert="eaVert" wrap="square" lIns="0" tIns="0" rIns="0" bIns="0"/>
          <a:lstStyle/>
          <a:p>
            <a:pPr algn="l" rtl="0" eaLnBrk="0">
              <a:lnSpc>
                <a:spcPct val="13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29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923925" algn="l" rtl="0" eaLnBrk="0">
              <a:lnSpc>
                <a:spcPct val="87000"/>
              </a:lnSpc>
              <a:tabLst/>
            </a:pP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文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档</a:t>
            </a:r>
            <a:r>
              <a:rPr sz="15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树</a:t>
            </a:r>
            <a:endParaRPr sz="1500" dirty="0">
              <a:latin typeface="Microsoft YaHei"/>
              <a:ea typeface="Microsoft YaHei"/>
              <a:cs typeface="Microsoft YaHei"/>
            </a:endParaRPr>
          </a:p>
        </p:txBody>
      </p:sp>
      <p:graphicFrame>
        <p:nvGraphicFramePr>
          <p:cNvPr id="376" name="table 376"/>
          <p:cNvGraphicFramePr>
            <a:graphicFrameLocks noGrp="1"/>
          </p:cNvGraphicFramePr>
          <p:nvPr/>
        </p:nvGraphicFramePr>
        <p:xfrm>
          <a:off x="10317988" y="3303790"/>
          <a:ext cx="1442719" cy="1054735"/>
        </p:xfrm>
        <a:graphic>
          <a:graphicData uri="http://schemas.openxmlformats.org/drawingml/2006/table">
            <a:tbl>
              <a:tblPr/>
              <a:tblGrid>
                <a:gridCol w="1442719"/>
              </a:tblGrid>
              <a:tr h="10293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57479" algn="l" rtl="0" eaLnBrk="0">
                        <a:lnSpc>
                          <a:spcPct val="9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知识抽取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文档问答</a:t>
                      </a:r>
                      <a:endParaRPr sz="9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marL="157479" algn="l" rtl="0" eaLnBrk="0">
                        <a:lnSpc>
                          <a:spcPts val="2304"/>
                        </a:lnSpc>
                        <a:tabLst/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知识搜索</a:t>
                      </a:r>
                      <a:r>
                        <a:rPr sz="9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       </a:t>
                      </a: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文档搜索</a:t>
                      </a:r>
                      <a:endParaRPr sz="900" dirty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65455" algn="l" rtl="0" eaLnBrk="0">
                        <a:lnSpc>
                          <a:spcPct val="8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文档问答</a:t>
                      </a:r>
                      <a:endParaRPr sz="9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78" name="picture 3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81572" y="4197655"/>
            <a:ext cx="1275460" cy="936828"/>
          </a:xfrm>
          <a:prstGeom prst="rect">
            <a:avLst/>
          </a:prstGeom>
        </p:spPr>
      </p:pic>
      <p:pic>
        <p:nvPicPr>
          <p:cNvPr id="380" name="picture 3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112383" y="2481288"/>
            <a:ext cx="919531" cy="860209"/>
          </a:xfrm>
          <a:prstGeom prst="rect">
            <a:avLst/>
          </a:prstGeom>
        </p:spPr>
      </p:pic>
      <p:pic>
        <p:nvPicPr>
          <p:cNvPr id="382" name="picture 3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24942" y="2142312"/>
            <a:ext cx="967739" cy="659815"/>
          </a:xfrm>
          <a:prstGeom prst="rect">
            <a:avLst/>
          </a:prstGeom>
        </p:spPr>
      </p:pic>
      <p:pic>
        <p:nvPicPr>
          <p:cNvPr id="384" name="picture 3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24942" y="4004716"/>
            <a:ext cx="964971" cy="566394"/>
          </a:xfrm>
          <a:prstGeom prst="rect">
            <a:avLst/>
          </a:prstGeom>
        </p:spPr>
      </p:pic>
      <p:pic>
        <p:nvPicPr>
          <p:cNvPr id="386" name="picture 3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13804" y="3117532"/>
            <a:ext cx="964971" cy="565340"/>
          </a:xfrm>
          <a:prstGeom prst="rect">
            <a:avLst/>
          </a:prstGeom>
        </p:spPr>
      </p:pic>
      <p:graphicFrame>
        <p:nvGraphicFramePr>
          <p:cNvPr id="388" name="table 388"/>
          <p:cNvGraphicFramePr>
            <a:graphicFrameLocks noGrp="1"/>
          </p:cNvGraphicFramePr>
          <p:nvPr/>
        </p:nvGraphicFramePr>
        <p:xfrm>
          <a:off x="8830309" y="4988471"/>
          <a:ext cx="1009650" cy="389889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364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36244" algn="l" rtl="0" eaLnBrk="0">
                        <a:lnSpc>
                          <a:spcPts val="246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…</a:t>
                      </a:r>
                      <a:endParaRPr sz="14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0" name="table 390"/>
          <p:cNvGraphicFramePr>
            <a:graphicFrameLocks noGrp="1"/>
          </p:cNvGraphicFramePr>
          <p:nvPr/>
        </p:nvGraphicFramePr>
        <p:xfrm>
          <a:off x="8830309" y="4504601"/>
          <a:ext cx="1009650" cy="389889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364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2875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文档问答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table 392"/>
          <p:cNvGraphicFramePr>
            <a:graphicFrameLocks noGrp="1"/>
          </p:cNvGraphicFramePr>
          <p:nvPr/>
        </p:nvGraphicFramePr>
        <p:xfrm>
          <a:off x="8830309" y="2968790"/>
          <a:ext cx="1009650" cy="389890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3644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1604" algn="l" rtl="0" eaLnBrk="0">
                        <a:lnSpc>
                          <a:spcPct val="89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版面分析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4" name="table 394"/>
          <p:cNvGraphicFramePr>
            <a:graphicFrameLocks noGrp="1"/>
          </p:cNvGraphicFramePr>
          <p:nvPr/>
        </p:nvGraphicFramePr>
        <p:xfrm>
          <a:off x="8830309" y="3480727"/>
          <a:ext cx="1009650" cy="389889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364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1604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信息抽取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6" name="table 396"/>
          <p:cNvGraphicFramePr>
            <a:graphicFrameLocks noGrp="1"/>
          </p:cNvGraphicFramePr>
          <p:nvPr/>
        </p:nvGraphicFramePr>
        <p:xfrm>
          <a:off x="8830309" y="3992664"/>
          <a:ext cx="1009650" cy="389889"/>
        </p:xfrm>
        <a:graphic>
          <a:graphicData uri="http://schemas.openxmlformats.org/drawingml/2006/table">
            <a:tbl>
              <a:tblPr/>
              <a:tblGrid>
                <a:gridCol w="1009650"/>
              </a:tblGrid>
              <a:tr h="364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42875" algn="l" rtl="0" eaLnBrk="0">
                        <a:lnSpc>
                          <a:spcPct val="89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文档分类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98" name="picture 3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632117" y="4885664"/>
            <a:ext cx="609015" cy="639470"/>
          </a:xfrm>
          <a:prstGeom prst="rect">
            <a:avLst/>
          </a:prstGeom>
        </p:spPr>
      </p:pic>
      <p:graphicFrame>
        <p:nvGraphicFramePr>
          <p:cNvPr id="400" name="table 400"/>
          <p:cNvGraphicFramePr>
            <a:graphicFrameLocks noGrp="1"/>
          </p:cNvGraphicFramePr>
          <p:nvPr/>
        </p:nvGraphicFramePr>
        <p:xfrm>
          <a:off x="4401820" y="3122714"/>
          <a:ext cx="962025" cy="389890"/>
        </p:xfrm>
        <a:graphic>
          <a:graphicData uri="http://schemas.openxmlformats.org/drawingml/2006/table">
            <a:tbl>
              <a:tblPr/>
              <a:tblGrid>
                <a:gridCol w="962025"/>
              </a:tblGrid>
              <a:tr h="3644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00990" algn="l" rtl="0" eaLnBrk="0">
                        <a:lnSpc>
                          <a:spcPct val="89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表格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table 402"/>
          <p:cNvGraphicFramePr>
            <a:graphicFrameLocks noGrp="1"/>
          </p:cNvGraphicFramePr>
          <p:nvPr/>
        </p:nvGraphicFramePr>
        <p:xfrm>
          <a:off x="4390898" y="2067979"/>
          <a:ext cx="962025" cy="389890"/>
        </p:xfrm>
        <a:graphic>
          <a:graphicData uri="http://schemas.openxmlformats.org/drawingml/2006/table">
            <a:tbl>
              <a:tblPr/>
              <a:tblGrid>
                <a:gridCol w="962025"/>
              </a:tblGrid>
              <a:tr h="3644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98450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400" kern="0" spc="-2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文本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4" name="table 404"/>
          <p:cNvGraphicFramePr>
            <a:graphicFrameLocks noGrp="1"/>
          </p:cNvGraphicFramePr>
          <p:nvPr/>
        </p:nvGraphicFramePr>
        <p:xfrm>
          <a:off x="4390898" y="2583091"/>
          <a:ext cx="962025" cy="389890"/>
        </p:xfrm>
        <a:graphic>
          <a:graphicData uri="http://schemas.openxmlformats.org/drawingml/2006/table">
            <a:tbl>
              <a:tblPr/>
              <a:tblGrid>
                <a:gridCol w="962025"/>
              </a:tblGrid>
              <a:tr h="3644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97179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布局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table 406"/>
          <p:cNvGraphicFramePr>
            <a:graphicFrameLocks noGrp="1"/>
          </p:cNvGraphicFramePr>
          <p:nvPr/>
        </p:nvGraphicFramePr>
        <p:xfrm>
          <a:off x="4401820" y="3637826"/>
          <a:ext cx="962025" cy="389889"/>
        </p:xfrm>
        <a:graphic>
          <a:graphicData uri="http://schemas.openxmlformats.org/drawingml/2006/table">
            <a:tbl>
              <a:tblPr/>
              <a:tblGrid>
                <a:gridCol w="962025"/>
              </a:tblGrid>
              <a:tr h="364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1051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400" kern="0" spc="-3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图像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table 408"/>
          <p:cNvGraphicFramePr>
            <a:graphicFrameLocks noGrp="1"/>
          </p:cNvGraphicFramePr>
          <p:nvPr/>
        </p:nvGraphicFramePr>
        <p:xfrm>
          <a:off x="4412741" y="4177322"/>
          <a:ext cx="962025" cy="389889"/>
        </p:xfrm>
        <a:graphic>
          <a:graphicData uri="http://schemas.openxmlformats.org/drawingml/2006/table">
            <a:tbl>
              <a:tblPr/>
              <a:tblGrid>
                <a:gridCol w="962025"/>
              </a:tblGrid>
              <a:tr h="364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1432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400" kern="0" spc="-6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目录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table 410"/>
          <p:cNvGraphicFramePr>
            <a:graphicFrameLocks noGrp="1"/>
          </p:cNvGraphicFramePr>
          <p:nvPr/>
        </p:nvGraphicFramePr>
        <p:xfrm>
          <a:off x="4412741" y="4692434"/>
          <a:ext cx="962025" cy="389889"/>
        </p:xfrm>
        <a:graphic>
          <a:graphicData uri="http://schemas.openxmlformats.org/drawingml/2006/table">
            <a:tbl>
              <a:tblPr/>
              <a:tblGrid>
                <a:gridCol w="962025"/>
              </a:tblGrid>
              <a:tr h="364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90195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公式</a:t>
                      </a:r>
                      <a:endParaRPr sz="1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2" name="table 412"/>
          <p:cNvGraphicFramePr>
            <a:graphicFrameLocks noGrp="1"/>
          </p:cNvGraphicFramePr>
          <p:nvPr/>
        </p:nvGraphicFramePr>
        <p:xfrm>
          <a:off x="4423790" y="5190909"/>
          <a:ext cx="962025" cy="389889"/>
        </p:xfrm>
        <a:graphic>
          <a:graphicData uri="http://schemas.openxmlformats.org/drawingml/2006/table">
            <a:tbl>
              <a:tblPr/>
              <a:tblGrid>
                <a:gridCol w="962025"/>
              </a:tblGrid>
              <a:tr h="364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09575" algn="l" rtl="0" eaLnBrk="0">
                        <a:lnSpc>
                          <a:spcPts val="246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400" kern="0" spc="-10" dirty="0">
                          <a:solidFill>
                            <a:srgbClr val="262626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…</a:t>
                      </a:r>
                      <a:endParaRPr sz="14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B2C8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4" name="picture 4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7794752" y="4643716"/>
            <a:ext cx="550100" cy="539915"/>
          </a:xfrm>
          <a:prstGeom prst="rect">
            <a:avLst/>
          </a:prstGeom>
        </p:spPr>
      </p:pic>
      <p:sp>
        <p:nvSpPr>
          <p:cNvPr id="416" name="path 41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1391538" y="5165470"/>
            <a:ext cx="405130" cy="93726"/>
            <a:chOff x="0" y="0"/>
            <a:chExt cx="405130" cy="93726"/>
          </a:xfrm>
        </p:grpSpPr>
        <p:sp>
          <p:nvSpPr>
            <p:cNvPr id="418" name="path 418"/>
            <p:cNvSpPr/>
            <p:nvPr/>
          </p:nvSpPr>
          <p:spPr>
            <a:xfrm>
              <a:off x="46862" y="45339"/>
              <a:ext cx="358267" cy="19050"/>
            </a:xfrm>
            <a:custGeom>
              <a:avLst/>
              <a:gdLst/>
              <a:ahLst/>
              <a:cxnLst/>
              <a:rect l="0" t="0" r="0" b="0"/>
              <a:pathLst>
                <a:path w="564" h="30">
                  <a:moveTo>
                    <a:pt x="0" y="15"/>
                  </a:moveTo>
                  <a:lnTo>
                    <a:pt x="564" y="15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0" name="path 420"/>
            <p:cNvSpPr/>
            <p:nvPr/>
          </p:nvSpPr>
          <p:spPr>
            <a:xfrm>
              <a:off x="0" y="0"/>
              <a:ext cx="93726" cy="93726"/>
            </a:xfrm>
            <a:custGeom>
              <a:avLst/>
              <a:gdLst/>
              <a:ahLst/>
              <a:cxnLst/>
              <a:rect l="0" t="0" r="0" b="0"/>
              <a:pathLst>
                <a:path w="147" h="147">
                  <a:moveTo>
                    <a:pt x="0" y="73"/>
                  </a:moveTo>
                  <a:cubicBezTo>
                    <a:pt x="0" y="114"/>
                    <a:pt x="32" y="147"/>
                    <a:pt x="73" y="147"/>
                  </a:cubicBezTo>
                  <a:cubicBezTo>
                    <a:pt x="114" y="147"/>
                    <a:pt x="147" y="114"/>
                    <a:pt x="147" y="73"/>
                  </a:cubicBezTo>
                  <a:cubicBezTo>
                    <a:pt x="147" y="32"/>
                    <a:pt x="114" y="0"/>
                    <a:pt x="73" y="0"/>
                  </a:cubicBezTo>
                  <a:cubicBezTo>
                    <a:pt x="32" y="0"/>
                    <a:pt x="0" y="32"/>
                    <a:pt x="0" y="73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1391538" y="4241038"/>
            <a:ext cx="405130" cy="93725"/>
            <a:chOff x="0" y="0"/>
            <a:chExt cx="405130" cy="93725"/>
          </a:xfrm>
        </p:grpSpPr>
        <p:sp>
          <p:nvSpPr>
            <p:cNvPr id="422" name="path 422"/>
            <p:cNvSpPr/>
            <p:nvPr/>
          </p:nvSpPr>
          <p:spPr>
            <a:xfrm>
              <a:off x="46862" y="37337"/>
              <a:ext cx="358267" cy="19050"/>
            </a:xfrm>
            <a:custGeom>
              <a:avLst/>
              <a:gdLst/>
              <a:ahLst/>
              <a:cxnLst/>
              <a:rect l="0" t="0" r="0" b="0"/>
              <a:pathLst>
                <a:path w="564" h="30">
                  <a:moveTo>
                    <a:pt x="0" y="15"/>
                  </a:moveTo>
                  <a:lnTo>
                    <a:pt x="564" y="15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4" name="path 424"/>
            <p:cNvSpPr/>
            <p:nvPr/>
          </p:nvSpPr>
          <p:spPr>
            <a:xfrm>
              <a:off x="0" y="0"/>
              <a:ext cx="93726" cy="93725"/>
            </a:xfrm>
            <a:custGeom>
              <a:avLst/>
              <a:gdLst/>
              <a:ahLst/>
              <a:cxnLst/>
              <a:rect l="0" t="0" r="0" b="0"/>
              <a:pathLst>
                <a:path w="147" h="147">
                  <a:moveTo>
                    <a:pt x="0" y="73"/>
                  </a:moveTo>
                  <a:cubicBezTo>
                    <a:pt x="0" y="114"/>
                    <a:pt x="32" y="147"/>
                    <a:pt x="73" y="147"/>
                  </a:cubicBezTo>
                  <a:cubicBezTo>
                    <a:pt x="114" y="147"/>
                    <a:pt x="147" y="114"/>
                    <a:pt x="147" y="73"/>
                  </a:cubicBezTo>
                  <a:cubicBezTo>
                    <a:pt x="147" y="33"/>
                    <a:pt x="114" y="0"/>
                    <a:pt x="73" y="0"/>
                  </a:cubicBezTo>
                  <a:cubicBezTo>
                    <a:pt x="32" y="0"/>
                    <a:pt x="0" y="33"/>
                    <a:pt x="0" y="73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21600000">
            <a:off x="1391538" y="3328035"/>
            <a:ext cx="405130" cy="93725"/>
            <a:chOff x="0" y="0"/>
            <a:chExt cx="405130" cy="93725"/>
          </a:xfrm>
        </p:grpSpPr>
        <p:sp>
          <p:nvSpPr>
            <p:cNvPr id="426" name="path 426"/>
            <p:cNvSpPr/>
            <p:nvPr/>
          </p:nvSpPr>
          <p:spPr>
            <a:xfrm>
              <a:off x="46862" y="62610"/>
              <a:ext cx="358267" cy="19050"/>
            </a:xfrm>
            <a:custGeom>
              <a:avLst/>
              <a:gdLst/>
              <a:ahLst/>
              <a:cxnLst/>
              <a:rect l="0" t="0" r="0" b="0"/>
              <a:pathLst>
                <a:path w="564" h="30">
                  <a:moveTo>
                    <a:pt x="0" y="15"/>
                  </a:moveTo>
                  <a:lnTo>
                    <a:pt x="564" y="15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8" name="path 428"/>
            <p:cNvSpPr/>
            <p:nvPr/>
          </p:nvSpPr>
          <p:spPr>
            <a:xfrm>
              <a:off x="0" y="0"/>
              <a:ext cx="93726" cy="93725"/>
            </a:xfrm>
            <a:custGeom>
              <a:avLst/>
              <a:gdLst/>
              <a:ahLst/>
              <a:cxnLst/>
              <a:rect l="0" t="0" r="0" b="0"/>
              <a:pathLst>
                <a:path w="147" h="147">
                  <a:moveTo>
                    <a:pt x="0" y="73"/>
                  </a:moveTo>
                  <a:cubicBezTo>
                    <a:pt x="0" y="114"/>
                    <a:pt x="32" y="147"/>
                    <a:pt x="73" y="147"/>
                  </a:cubicBezTo>
                  <a:cubicBezTo>
                    <a:pt x="114" y="147"/>
                    <a:pt x="147" y="114"/>
                    <a:pt x="147" y="73"/>
                  </a:cubicBezTo>
                  <a:cubicBezTo>
                    <a:pt x="147" y="32"/>
                    <a:pt x="114" y="0"/>
                    <a:pt x="73" y="0"/>
                  </a:cubicBezTo>
                  <a:cubicBezTo>
                    <a:pt x="32" y="0"/>
                    <a:pt x="0" y="32"/>
                    <a:pt x="0" y="73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430" name="picture 4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391538" y="2393441"/>
            <a:ext cx="394970" cy="93726"/>
          </a:xfrm>
          <a:prstGeom prst="rect">
            <a:avLst/>
          </a:prstGeom>
        </p:spPr>
      </p:pic>
      <p:sp>
        <p:nvSpPr>
          <p:cNvPr id="432" name="path 432"/>
          <p:cNvSpPr/>
          <p:nvPr/>
        </p:nvSpPr>
        <p:spPr>
          <a:xfrm>
            <a:off x="10330688" y="5516879"/>
            <a:ext cx="1417701" cy="25400"/>
          </a:xfrm>
          <a:custGeom>
            <a:avLst/>
            <a:gdLst/>
            <a:ahLst/>
            <a:cxnLst/>
            <a:rect l="0" t="0" r="0" b="0"/>
            <a:pathLst>
              <a:path w="2232" h="40">
                <a:moveTo>
                  <a:pt x="0" y="20"/>
                </a:moveTo>
                <a:lnTo>
                  <a:pt x="2232" y="20"/>
                </a:lnTo>
              </a:path>
            </a:pathLst>
          </a:custGeom>
          <a:noFill/>
          <a:ln w="25400" cap="flat">
            <a:solidFill>
              <a:srgbClr val="548235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4" name="path 434"/>
          <p:cNvSpPr/>
          <p:nvPr/>
        </p:nvSpPr>
        <p:spPr>
          <a:xfrm>
            <a:off x="10317988" y="2025027"/>
            <a:ext cx="25400" cy="1029449"/>
          </a:xfrm>
          <a:custGeom>
            <a:avLst/>
            <a:gdLst/>
            <a:ahLst/>
            <a:cxnLst/>
            <a:rect l="0" t="0" r="0" b="0"/>
            <a:pathLst>
              <a:path w="40" h="1621">
                <a:moveTo>
                  <a:pt x="20" y="0"/>
                </a:moveTo>
                <a:lnTo>
                  <a:pt x="20" y="1621"/>
                </a:lnTo>
              </a:path>
            </a:pathLst>
          </a:custGeom>
          <a:noFill/>
          <a:ln w="25400" cap="flat">
            <a:solidFill>
              <a:srgbClr val="548235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6" name="path 436"/>
          <p:cNvSpPr/>
          <p:nvPr/>
        </p:nvSpPr>
        <p:spPr>
          <a:xfrm>
            <a:off x="10317988" y="4500130"/>
            <a:ext cx="25400" cy="1029449"/>
          </a:xfrm>
          <a:custGeom>
            <a:avLst/>
            <a:gdLst/>
            <a:ahLst/>
            <a:cxnLst/>
            <a:rect l="0" t="0" r="0" b="0"/>
            <a:pathLst>
              <a:path w="40" h="1621">
                <a:moveTo>
                  <a:pt x="20" y="0"/>
                </a:moveTo>
                <a:lnTo>
                  <a:pt x="20" y="1621"/>
                </a:lnTo>
              </a:path>
            </a:pathLst>
          </a:custGeom>
          <a:noFill/>
          <a:ln w="25400" cap="flat">
            <a:solidFill>
              <a:srgbClr val="548235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38" name="rect 438"/>
          <p:cNvSpPr/>
          <p:nvPr/>
        </p:nvSpPr>
        <p:spPr>
          <a:xfrm>
            <a:off x="2442717" y="2393441"/>
            <a:ext cx="93726" cy="93726"/>
          </a:xfrm>
          <a:prstGeom prst="rect">
            <a:avLst/>
          </a:prstGeom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0" name="path 440"/>
          <p:cNvSpPr/>
          <p:nvPr/>
        </p:nvSpPr>
        <p:spPr>
          <a:xfrm>
            <a:off x="9874504" y="3727195"/>
            <a:ext cx="357250" cy="19050"/>
          </a:xfrm>
          <a:custGeom>
            <a:avLst/>
            <a:gdLst/>
            <a:ahLst/>
            <a:cxnLst/>
            <a:rect l="0" t="0" r="0" b="0"/>
            <a:pathLst>
              <a:path w="562" h="30">
                <a:moveTo>
                  <a:pt x="0" y="15"/>
                </a:moveTo>
                <a:lnTo>
                  <a:pt x="562" y="1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2" name="path 442"/>
          <p:cNvSpPr/>
          <p:nvPr/>
        </p:nvSpPr>
        <p:spPr>
          <a:xfrm>
            <a:off x="8468994" y="3673347"/>
            <a:ext cx="282448" cy="19050"/>
          </a:xfrm>
          <a:custGeom>
            <a:avLst/>
            <a:gdLst/>
            <a:ahLst/>
            <a:cxnLst/>
            <a:rect l="0" t="0" r="0" b="0"/>
            <a:pathLst>
              <a:path w="444" h="30">
                <a:moveTo>
                  <a:pt x="0" y="15"/>
                </a:moveTo>
                <a:lnTo>
                  <a:pt x="444" y="1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4" name="path 444"/>
          <p:cNvSpPr/>
          <p:nvPr/>
        </p:nvSpPr>
        <p:spPr>
          <a:xfrm>
            <a:off x="3689858" y="3819652"/>
            <a:ext cx="282447" cy="19050"/>
          </a:xfrm>
          <a:custGeom>
            <a:avLst/>
            <a:gdLst/>
            <a:ahLst/>
            <a:cxnLst/>
            <a:rect l="0" t="0" r="0" b="0"/>
            <a:pathLst>
              <a:path w="444" h="30">
                <a:moveTo>
                  <a:pt x="0" y="15"/>
                </a:moveTo>
                <a:lnTo>
                  <a:pt x="444" y="1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6" name="path 446"/>
          <p:cNvSpPr/>
          <p:nvPr/>
        </p:nvSpPr>
        <p:spPr>
          <a:xfrm>
            <a:off x="7456677" y="3704082"/>
            <a:ext cx="282321" cy="19050"/>
          </a:xfrm>
          <a:custGeom>
            <a:avLst/>
            <a:gdLst/>
            <a:ahLst/>
            <a:cxnLst/>
            <a:rect l="0" t="0" r="0" b="0"/>
            <a:pathLst>
              <a:path w="444" h="30">
                <a:moveTo>
                  <a:pt x="0" y="15"/>
                </a:moveTo>
                <a:lnTo>
                  <a:pt x="444" y="1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box 448"/>
          <p:cNvSpPr/>
          <p:nvPr/>
        </p:nvSpPr>
        <p:spPr>
          <a:xfrm>
            <a:off x="572134" y="1588363"/>
            <a:ext cx="11284584" cy="4505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8000"/>
              </a:lnSpc>
              <a:tabLst/>
            </a:pPr>
            <a:r>
              <a:rPr sz="1700" kern="0" spc="-8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知识检索阶段：</a:t>
            </a:r>
            <a:endParaRPr sz="17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spcBef>
                <a:spcPts val="540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2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内容缺失：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当检索过程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缺少关键内容时，系统会提供不完整的答案</a:t>
            </a:r>
            <a:r>
              <a:rPr sz="1800" kern="0" spc="-4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=&gt;</a:t>
            </a:r>
            <a:r>
              <a:rPr sz="1800" kern="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降低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的质量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9395" indent="-226695" algn="l" rtl="0" eaLnBrk="0">
              <a:lnSpc>
                <a:spcPct val="135000"/>
              </a:lnSpc>
              <a:spcBef>
                <a:spcPts val="545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错过排名靠前的文档：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用户查询相关的文档时被检索到，但相关性极低。因为在检索过程中，用户通过主观判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断决定检索“文档数量”</a:t>
            </a:r>
            <a:r>
              <a:rPr sz="1800" kern="0" spc="-4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。理论上所有文档都要被排序并考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虑进一步处理，但在实践中，通常只有排名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top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文档才会被召回，而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值需要根据经验确定。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3975" algn="l" rtl="0" eaLnBrk="0">
              <a:lnSpc>
                <a:spcPct val="92000"/>
              </a:lnSpc>
              <a:spcBef>
                <a:spcPts val="541"/>
              </a:spcBef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：如何提升知识检索阶段的质量？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413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通过查询转换澄清用户意图。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64135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采用混合检索和重排策略。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450" name="textbox 450"/>
          <p:cNvSpPr/>
          <p:nvPr/>
        </p:nvSpPr>
        <p:spPr>
          <a:xfrm>
            <a:off x="429814" y="419500"/>
            <a:ext cx="612775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常见问题：知识检索阶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段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52" name="path 45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89571" y="2262632"/>
            <a:ext cx="4897119" cy="3236721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572134" y="1588363"/>
            <a:ext cx="6152515" cy="21850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2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Retrieval-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Augmented Generation</a:t>
            </a:r>
            <a:r>
              <a:rPr sz="1800" kern="0" spc="-3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）：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9395" indent="-226695" algn="l" rtl="0" eaLnBrk="0">
              <a:lnSpc>
                <a:spcPct val="123000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检索增强生成，是一种结合信息检索（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Retrieval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和文本生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成（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Generation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）的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技术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36220" indent="-224154" algn="l" rtl="0" eaLnBrk="0">
              <a:lnSpc>
                <a:spcPct val="122000"/>
              </a:lnSpc>
              <a:spcBef>
                <a:spcPts val="3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技术通过实时检索相关文档或信息，并将其作为上下文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输入到生成模型中，从而提高生成结果的时效性和准确性。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68" name="textbox 68"/>
          <p:cNvSpPr/>
          <p:nvPr/>
        </p:nvSpPr>
        <p:spPr>
          <a:xfrm>
            <a:off x="392132" y="419500"/>
            <a:ext cx="2300604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什么是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endParaRPr sz="3800" dirty="0">
              <a:latin typeface="Calibri"/>
              <a:ea typeface="Calibri"/>
              <a:cs typeface="Calibri"/>
            </a:endParaRPr>
          </a:p>
        </p:txBody>
      </p:sp>
      <p:sp>
        <p:nvSpPr>
          <p:cNvPr id="70" name="path 7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454"/>
          <p:cNvSpPr/>
          <p:nvPr/>
        </p:nvSpPr>
        <p:spPr>
          <a:xfrm>
            <a:off x="567113" y="1352174"/>
            <a:ext cx="5725795" cy="31692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8000"/>
              </a:lnSpc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查询转换澄清用户意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图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89000"/>
              </a:lnSpc>
              <a:spcBef>
                <a:spcPts val="1104"/>
              </a:spcBef>
              <a:tabLst/>
            </a:pP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场景：</a:t>
            </a:r>
            <a:r>
              <a:rPr sz="1500" kern="0" spc="-4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用户询问“如何申请信用卡？</a:t>
            </a:r>
            <a:r>
              <a:rPr sz="1500" kern="0" spc="3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6509" indent="19684" algn="l" rtl="0" eaLnBrk="0">
              <a:lnSpc>
                <a:spcPct val="159000"/>
              </a:lnSpc>
              <a:spcBef>
                <a:spcPts val="246"/>
              </a:spcBef>
              <a:tabLst/>
            </a:pPr>
            <a:r>
              <a:rPr sz="1500" kern="0" spc="9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问题：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用户意图可能模糊，例如不清楚是申请流程、所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需材料还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是资格条件。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89000"/>
              </a:lnSpc>
              <a:spcBef>
                <a:spcPts val="1071"/>
              </a:spcBef>
              <a:tabLst/>
            </a:pP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解决方法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：通过查询转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换明确用户意图。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5875" algn="l" rtl="0" eaLnBrk="0">
              <a:lnSpc>
                <a:spcPct val="95000"/>
              </a:lnSpc>
              <a:spcBef>
                <a:spcPts val="1284"/>
              </a:spcBef>
              <a:tabLst/>
            </a:pPr>
            <a:r>
              <a:rPr sz="1400" kern="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步骤：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243204" indent="-227329" algn="l" rtl="0" eaLnBrk="0">
              <a:lnSpc>
                <a:spcPct val="130000"/>
              </a:lnSpc>
              <a:spcBef>
                <a:spcPts val="1284"/>
              </a:spcBef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意图识别：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使用自然语言处理技术识别用户意图。例如，</a:t>
            </a:r>
            <a:r>
              <a:rPr sz="1500" kern="0" spc="4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识别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用户是想了解流程、材料还是资格。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5000"/>
              </a:lnSpc>
              <a:spcBef>
                <a:spcPts val="3"/>
              </a:spcBef>
              <a:tabLst/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查询扩展：根据识别结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果扩展查询。例如：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456" name="textbox 456"/>
          <p:cNvSpPr/>
          <p:nvPr/>
        </p:nvSpPr>
        <p:spPr>
          <a:xfrm>
            <a:off x="6811264" y="3891115"/>
            <a:ext cx="5242559" cy="1896745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54610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1400" kern="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示例：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7150" algn="l" rtl="0" eaLnBrk="0">
              <a:lnSpc>
                <a:spcPct val="95000"/>
              </a:lnSpc>
              <a:spcBef>
                <a:spcPts val="1282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用户输入：“如何申请信用卡？”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86384" indent="-229234" algn="l" rtl="0" eaLnBrk="0">
              <a:lnSpc>
                <a:spcPct val="130000"/>
              </a:lnSpc>
              <a:spcBef>
                <a:spcPts val="1178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系统识别意图为“流程”，扩展查询为“信用卡申请的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具体步骤”。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39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7150" algn="l" rtl="0" eaLnBrk="0">
              <a:lnSpc>
                <a:spcPct val="95000"/>
              </a:lnSpc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检索结果包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含详细的申请步骤文档，系统生成准确答案。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458" name="textbox 458"/>
          <p:cNvSpPr/>
          <p:nvPr/>
        </p:nvSpPr>
        <p:spPr>
          <a:xfrm>
            <a:off x="744689" y="4554321"/>
            <a:ext cx="5826125" cy="1140460"/>
          </a:xfrm>
          <a:prstGeom prst="rect">
            <a:avLst/>
          </a:prstGeom>
          <a:solidFill>
            <a:srgbClr val="EDEDE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41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514" algn="l" rtl="0" eaLnBrk="0">
              <a:lnSpc>
                <a:spcPct val="89000"/>
              </a:lnSpc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如果用户想了解流程，查询扩展为“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信用卡申请的具体步骤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56514" algn="l" rtl="0" eaLnBrk="0">
              <a:lnSpc>
                <a:spcPct val="158000"/>
              </a:lnSpc>
              <a:spcBef>
                <a:spcPts val="281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如果用户想了解材料，查询扩展为“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申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请信用卡需要哪些材料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”。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如果用户想了解资格，查询扩展为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“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申请信用卡的资格条件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460" name="textbox 460"/>
          <p:cNvSpPr/>
          <p:nvPr/>
        </p:nvSpPr>
        <p:spPr>
          <a:xfrm>
            <a:off x="429814" y="419500"/>
            <a:ext cx="805751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2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检索：通过查询转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换澄清用户意图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62" name="textbox 462"/>
          <p:cNvSpPr/>
          <p:nvPr/>
        </p:nvSpPr>
        <p:spPr>
          <a:xfrm>
            <a:off x="570761" y="5742157"/>
            <a:ext cx="3861434" cy="242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2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检索：使用扩展后的查询检索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相关文档。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464" name="path 46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box 466"/>
          <p:cNvSpPr/>
          <p:nvPr/>
        </p:nvSpPr>
        <p:spPr>
          <a:xfrm>
            <a:off x="567113" y="1352174"/>
            <a:ext cx="5875654" cy="4266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98000"/>
              </a:lnSpc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 </a:t>
            </a: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混合检索和重排策略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89000"/>
              </a:lnSpc>
              <a:spcBef>
                <a:spcPts val="1104"/>
              </a:spcBef>
              <a:tabLst/>
            </a:pPr>
            <a:r>
              <a:rPr sz="1500" kern="0" spc="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场景：</a:t>
            </a:r>
            <a:r>
              <a:rPr sz="1500" kern="0" spc="-3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用户询问“信用卡年费是多少？”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4604" indent="20954" algn="l" rtl="0" eaLnBrk="0">
              <a:lnSpc>
                <a:spcPct val="159000"/>
              </a:lnSpc>
              <a:spcBef>
                <a:spcPts val="252"/>
              </a:spcBef>
              <a:tabLst/>
            </a:pP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问题：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直接检索可能返回大量文档，</a:t>
            </a:r>
            <a:r>
              <a:rPr sz="1500" kern="0" spc="4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部分相关但排名低，</a:t>
            </a:r>
            <a:r>
              <a:rPr sz="1500" kern="0" spc="-3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导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致答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案不准确。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8000"/>
              </a:lnSpc>
              <a:spcBef>
                <a:spcPts val="1077"/>
              </a:spcBef>
              <a:tabLst/>
            </a:pP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解决方法：</a:t>
            </a:r>
            <a:r>
              <a:rPr sz="1500" kern="0" spc="-19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采用混合检索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+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重排策略。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5000"/>
              </a:lnSpc>
              <a:spcBef>
                <a:spcPts val="429"/>
              </a:spcBef>
              <a:tabLst/>
            </a:pPr>
            <a:r>
              <a:rPr sz="1400" kern="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步骤：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15875" algn="l" rtl="0" eaLnBrk="0">
              <a:lnSpc>
                <a:spcPct val="95000"/>
              </a:lnSpc>
              <a:spcBef>
                <a:spcPts val="1280"/>
              </a:spcBef>
              <a:tabLst/>
            </a:pP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混合检索：</a:t>
            </a:r>
            <a:r>
              <a:rPr sz="1500" kern="0" spc="-2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结合关键词检索和语义检索。比如：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6509" algn="l" rtl="0" eaLnBrk="0">
              <a:lnSpc>
                <a:spcPct val="89000"/>
              </a:lnSpc>
              <a:spcBef>
                <a:spcPts val="1168"/>
              </a:spcBef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关键词检索：“信用卡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年费”。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r" rtl="0" eaLnBrk="0">
              <a:lnSpc>
                <a:spcPct val="89000"/>
              </a:lnSpc>
              <a:spcBef>
                <a:spcPts val="1278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语义检索：使用嵌入模型检索与“信用卡年费”语义相近的文档。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5875" algn="l" rtl="0" eaLnBrk="0">
              <a:lnSpc>
                <a:spcPct val="95000"/>
              </a:lnSpc>
              <a:spcBef>
                <a:spcPts val="1283"/>
              </a:spcBef>
              <a:tabLst/>
            </a:pP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8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重排：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对检索结果进行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重排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5000"/>
              </a:lnSpc>
              <a:spcBef>
                <a:spcPts val="4"/>
              </a:spcBef>
              <a:tabLst/>
            </a:pP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生成答案：</a:t>
            </a:r>
            <a:r>
              <a:rPr sz="1500" kern="0" spc="-2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从重排后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的文档中生成答案。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468" name="textbox 468"/>
          <p:cNvSpPr/>
          <p:nvPr/>
        </p:nvSpPr>
        <p:spPr>
          <a:xfrm>
            <a:off x="6634607" y="1537589"/>
            <a:ext cx="5283834" cy="2691764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2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5244" algn="l" rtl="0" eaLnBrk="0">
              <a:lnSpc>
                <a:spcPct val="95000"/>
              </a:lnSpc>
              <a:tabLst/>
            </a:pPr>
            <a:r>
              <a:rPr sz="1400" kern="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示例：</a:t>
            </a:r>
            <a:endParaRPr sz="1400" dirty="0">
              <a:latin typeface="SimSun"/>
              <a:ea typeface="SimSun"/>
              <a:cs typeface="SimSun"/>
            </a:endParaRPr>
          </a:p>
          <a:p>
            <a:pPr marL="57150" algn="l" rtl="0" eaLnBrk="0">
              <a:lnSpc>
                <a:spcPct val="95000"/>
              </a:lnSpc>
              <a:spcBef>
                <a:spcPts val="1280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用户输入：“信用卡年费是多少？”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57150" algn="l" rtl="0" eaLnBrk="0">
              <a:lnSpc>
                <a:spcPct val="95000"/>
              </a:lnSpc>
              <a:spcBef>
                <a:spcPts val="1173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系统进行混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合检索，结合关键词和语义检索。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83209" indent="-226059" algn="l" rtl="0" eaLnBrk="0">
              <a:lnSpc>
                <a:spcPct val="130000"/>
              </a:lnSpc>
              <a:spcBef>
                <a:spcPts val="1190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重排后，最相关的文档（如“信用卡年费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政策”）</a:t>
            </a:r>
            <a:r>
              <a:rPr sz="1500" kern="0" spc="-3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排名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靠前。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33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82575" indent="-225425" algn="l" rtl="0" eaLnBrk="0">
              <a:lnSpc>
                <a:spcPct val="135000"/>
              </a:lnSpc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系统生成准确答案：“信用卡年费根据卡类型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不同，普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通卡年费为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元，金卡为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300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元，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白金卡为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1000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元。”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470" name="textbox 470"/>
          <p:cNvSpPr/>
          <p:nvPr/>
        </p:nvSpPr>
        <p:spPr>
          <a:xfrm>
            <a:off x="6634607" y="4892040"/>
            <a:ext cx="5372100" cy="1601469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08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500" algn="l" rtl="0" eaLnBrk="0">
              <a:lnSpc>
                <a:spcPct val="89000"/>
              </a:lnSpc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检索阶段的质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量提升：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57150" algn="l" rtl="0" eaLnBrk="0">
              <a:lnSpc>
                <a:spcPct val="95000"/>
              </a:lnSpc>
              <a:spcBef>
                <a:spcPts val="1280"/>
              </a:spcBef>
              <a:tabLst/>
            </a:pP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查询转换：</a:t>
            </a:r>
            <a:r>
              <a:rPr sz="1500" kern="0" spc="-1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明确用户意图，提高检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索准确性。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85115" indent="-227965" algn="l" rtl="0" eaLnBrk="0">
              <a:lnSpc>
                <a:spcPct val="130000"/>
              </a:lnSpc>
              <a:tabLst/>
            </a:pP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混合检索与重排：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确保最相关的文档被优先处理，</a:t>
            </a:r>
            <a:r>
              <a:rPr sz="1500" kern="0" spc="-3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生成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更准确的答案。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472" name="textbox 472"/>
          <p:cNvSpPr/>
          <p:nvPr/>
        </p:nvSpPr>
        <p:spPr>
          <a:xfrm>
            <a:off x="429814" y="419500"/>
            <a:ext cx="660971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检索：混合检索和重排策略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74" name="path 47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box 476"/>
          <p:cNvSpPr/>
          <p:nvPr/>
        </p:nvSpPr>
        <p:spPr>
          <a:xfrm>
            <a:off x="568934" y="1588363"/>
            <a:ext cx="11377294" cy="49993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700" kern="0" spc="-8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答案生成阶段：</a:t>
            </a:r>
            <a:endParaRPr sz="17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2570" indent="-226695" algn="l" rtl="0" eaLnBrk="0">
              <a:lnSpc>
                <a:spcPct val="123000"/>
              </a:lnSpc>
              <a:spcBef>
                <a:spcPts val="542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未提取：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正确答案出现在所提供的上下文中，但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却没有准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确提取。这种情况通常发生在上下文中存在过多噪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音或存在冲突的信息。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89000"/>
              </a:lnSpc>
              <a:spcBef>
                <a:spcPts val="545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不完整：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尽管能够利用上下文生成答案，但存在信息缺失，最终导致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回答不完整。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2000"/>
              </a:lnSpc>
              <a:spcBef>
                <a:spcPts val="548"/>
              </a:spcBef>
              <a:tabLst/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格式错误：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当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prompt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中的附加指令格式不正确时，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LLM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可能误解这些指令，从而导致错误的答案。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7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幻觉：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大模型可能会产</a:t>
            </a: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生虚假信息。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7150" algn="l" rtl="0" eaLnBrk="0">
              <a:lnSpc>
                <a:spcPct val="92000"/>
              </a:lnSpc>
              <a:spcBef>
                <a:spcPts val="541"/>
              </a:spcBef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：如何提升答案生成阶段的质量？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7310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改进提示词模板。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67310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实施动态防护栏。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478" name="textbox 478"/>
          <p:cNvSpPr/>
          <p:nvPr/>
        </p:nvSpPr>
        <p:spPr>
          <a:xfrm>
            <a:off x="429814" y="419500"/>
            <a:ext cx="612775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常见问题：答案生成阶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段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80" name="path 48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482"/>
          <p:cNvSpPr/>
          <p:nvPr/>
        </p:nvSpPr>
        <p:spPr>
          <a:xfrm>
            <a:off x="1704847" y="4747645"/>
            <a:ext cx="8141334" cy="17056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23544" algn="l" rtl="0" eaLnBrk="0">
              <a:lnSpc>
                <a:spcPct val="98000"/>
              </a:lnSpc>
              <a:tabLst/>
            </a:pPr>
            <a:r>
              <a:rPr sz="1500" kern="0" spc="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500" kern="0" spc="6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：如何对原有的提示词进行优化？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431800" algn="l" rtl="0" eaLnBrk="0">
              <a:lnSpc>
                <a:spcPct val="98000"/>
              </a:lnSpc>
              <a:spcBef>
                <a:spcPts val="1117"/>
              </a:spcBef>
              <a:tabLst/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可以通过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-R1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的推理链，对提示词进行优化：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433069" algn="l" rtl="0" eaLnBrk="0">
              <a:lnSpc>
                <a:spcPct val="95000"/>
              </a:lnSpc>
              <a:spcBef>
                <a:spcPts val="1108"/>
              </a:spcBef>
              <a:tabLst/>
            </a:pP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信息提取：</a:t>
            </a:r>
            <a:r>
              <a:rPr sz="1500" kern="0" spc="-2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从原始提示词中提取关键信息。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76000"/>
              </a:lnSpc>
              <a:spcBef>
                <a:spcPts val="524"/>
              </a:spcBef>
              <a:tabLst/>
            </a:pPr>
            <a:r>
              <a:rPr sz="29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☆</a:t>
            </a:r>
            <a:r>
              <a:rPr sz="2900" kern="0" spc="5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需求分析：</a:t>
            </a:r>
            <a:r>
              <a:rPr sz="1500" kern="0" spc="-3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分析用户的需求，明确用户希望获取的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具体信息。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433069" algn="l" rtl="0" eaLnBrk="0">
              <a:lnSpc>
                <a:spcPct val="95000"/>
              </a:lnSpc>
              <a:tabLst/>
            </a:pP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</a:t>
            </a:r>
            <a:r>
              <a:rPr sz="1500" kern="0" spc="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提示词优化：</a:t>
            </a:r>
            <a:r>
              <a:rPr sz="1500" kern="0" spc="-1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根据需求分析的结果，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优化提示词，</a:t>
            </a:r>
            <a:r>
              <a:rPr sz="1500" kern="0" spc="-3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使其更具体、更符合用户的需求。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graphicFrame>
        <p:nvGraphicFramePr>
          <p:cNvPr id="484" name="table 484"/>
          <p:cNvGraphicFramePr>
            <a:graphicFrameLocks noGrp="1"/>
          </p:cNvGraphicFramePr>
          <p:nvPr/>
        </p:nvGraphicFramePr>
        <p:xfrm>
          <a:off x="4327525" y="1742440"/>
          <a:ext cx="4008755" cy="2679700"/>
        </p:xfrm>
        <a:graphic>
          <a:graphicData uri="http://schemas.openxmlformats.org/drawingml/2006/table">
            <a:tbl>
              <a:tblPr/>
              <a:tblGrid>
                <a:gridCol w="4008755"/>
              </a:tblGrid>
              <a:tr h="2667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77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9689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15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场景：</a:t>
                      </a:r>
                      <a:r>
                        <a:rPr sz="1500" kern="0" spc="-40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用户询问“信用卡的年费是多少？</a:t>
                      </a:r>
                      <a:r>
                        <a:rPr sz="1500" kern="0" spc="-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5405" algn="l" rtl="0" eaLnBrk="0">
                        <a:lnSpc>
                          <a:spcPct val="89000"/>
                        </a:lnSpc>
                        <a:spcBef>
                          <a:spcPts val="451"/>
                        </a:spcBef>
                        <a:tabLst/>
                      </a:pPr>
                      <a:r>
                        <a:rPr sz="1500" kern="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原始提示词：</a:t>
                      </a:r>
                      <a:r>
                        <a:rPr sz="1500" kern="0" spc="-4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“根据以下上下文回答问题：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60325" algn="l" rtl="0" eaLnBrk="0">
                        <a:lnSpc>
                          <a:spcPts val="2881"/>
                        </a:lnSpc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信用卡的年费是多少？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7310" algn="l" rtl="0" eaLnBrk="0">
                        <a:lnSpc>
                          <a:spcPct val="89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改进后的提示词：</a:t>
                      </a:r>
                      <a:r>
                        <a:rPr sz="1500" kern="0" spc="6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“根据以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下上下文，详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66039" indent="-5080" algn="l" rtl="0" eaLnBrk="0">
                        <a:lnSpc>
                          <a:spcPct val="165000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细列出不同信用卡的年费信息，并说明是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   </a:t>
                      </a: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否有减免政策：信用卡的年费是多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少？”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6" name="table 486"/>
          <p:cNvGraphicFramePr>
            <a:graphicFrameLocks noGrp="1"/>
          </p:cNvGraphicFramePr>
          <p:nvPr/>
        </p:nvGraphicFramePr>
        <p:xfrm>
          <a:off x="8324596" y="1742440"/>
          <a:ext cx="3862705" cy="2679700"/>
        </p:xfrm>
        <a:graphic>
          <a:graphicData uri="http://schemas.openxmlformats.org/drawingml/2006/table">
            <a:tbl>
              <a:tblPr/>
              <a:tblGrid>
                <a:gridCol w="3862705"/>
              </a:tblGrid>
              <a:tr h="2667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77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9689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1500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场景：</a:t>
                      </a:r>
                      <a:r>
                        <a:rPr sz="1500" kern="0" spc="-4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用户询问“什么是零存整取？</a:t>
                      </a:r>
                      <a:r>
                        <a:rPr sz="1500" kern="0" spc="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ct val="89000"/>
                        </a:lnSpc>
                        <a:spcBef>
                          <a:spcPts val="451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原始提示词：</a:t>
                      </a:r>
                      <a:r>
                        <a:rPr sz="1500" kern="0" spc="-4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“根据以下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上下文回答问题：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60960" algn="l" rtl="0" eaLnBrk="0">
                        <a:lnSpc>
                          <a:spcPts val="2881"/>
                        </a:lnSpc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什么是零存整取？”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7944" algn="l" rtl="0" eaLnBrk="0">
                        <a:lnSpc>
                          <a:spcPct val="89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改进后的提示词：</a:t>
                      </a:r>
                      <a:r>
                        <a:rPr sz="1500" kern="0" spc="6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“根据以下上下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文，准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60960" algn="l" rtl="0" eaLnBrk="0">
                        <a:lnSpc>
                          <a:spcPct val="165000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确解释零存整取的定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义、特点和适用人群，</a:t>
                      </a: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确保信息真实可靠：什么是零存整取？”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8" name="table 488"/>
          <p:cNvGraphicFramePr>
            <a:graphicFrameLocks noGrp="1"/>
          </p:cNvGraphicFramePr>
          <p:nvPr/>
        </p:nvGraphicFramePr>
        <p:xfrm>
          <a:off x="346075" y="1742440"/>
          <a:ext cx="3860800" cy="2679700"/>
        </p:xfrm>
        <a:graphic>
          <a:graphicData uri="http://schemas.openxmlformats.org/drawingml/2006/table">
            <a:tbl>
              <a:tblPr/>
              <a:tblGrid>
                <a:gridCol w="3860800"/>
              </a:tblGrid>
              <a:tr h="2667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77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9055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1500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场景：</a:t>
                      </a:r>
                      <a:r>
                        <a:rPr sz="1500" kern="0" spc="-4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用户询问“如何申请信用卡？</a:t>
                      </a:r>
                      <a:r>
                        <a:rPr sz="15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ct val="89000"/>
                        </a:lnSpc>
                        <a:spcBef>
                          <a:spcPts val="451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原始提示词：</a:t>
                      </a:r>
                      <a:r>
                        <a:rPr sz="1500" kern="0" spc="-4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“根据以下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上下文回答问题：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62864" algn="l" rtl="0" eaLnBrk="0">
                        <a:lnSpc>
                          <a:spcPts val="2881"/>
                        </a:lnSpc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如何申请信用卡？”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6675" algn="l" rtl="0" eaLnBrk="0">
                        <a:lnSpc>
                          <a:spcPct val="89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改进后的提示词：</a:t>
                      </a:r>
                      <a:r>
                        <a:rPr sz="1500" kern="0" spc="6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“根据以下上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下文，提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59689" indent="1905" algn="l" rtl="0" eaLnBrk="0">
                        <a:lnSpc>
                          <a:spcPct val="165000"/>
                        </a:lnSpc>
                        <a:spcBef>
                          <a:spcPts val="30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取与申请信用卡相关的具体步骤和所需材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 </a:t>
                      </a:r>
                      <a:r>
                        <a:rPr sz="15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料：如何申请信用卡？</a:t>
                      </a:r>
                      <a:r>
                        <a:rPr sz="15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0" name="textbox 490"/>
          <p:cNvSpPr/>
          <p:nvPr/>
        </p:nvSpPr>
        <p:spPr>
          <a:xfrm>
            <a:off x="429814" y="419500"/>
            <a:ext cx="660971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答案生成：改进提示词模板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92" name="path 49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494"/>
          <p:cNvSpPr/>
          <p:nvPr/>
        </p:nvSpPr>
        <p:spPr>
          <a:xfrm>
            <a:off x="568020" y="1588363"/>
            <a:ext cx="11398250" cy="37852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050" algn="l" rtl="0" eaLnBrk="0">
              <a:lnSpc>
                <a:spcPct val="92000"/>
              </a:lnSpc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实施动态防护栏（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Dynamic Guardrails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）是一种在生成式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AI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系统中用于实时监控和调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整模型输出的机制，目的是确保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13334" indent="1270" algn="l" rtl="0" eaLnBrk="0">
              <a:lnSpc>
                <a:spcPct val="151000"/>
              </a:lnSpc>
              <a:spcBef>
                <a:spcPts val="12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生成的内容符合预期、准确且安全。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它通过设置规则、约束和反馈机制，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动态地干预模型的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生成过程，避免生成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错误、不完整、不符合格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式要求或有幻觉的内容。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551"/>
              </a:spcBef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系统中，动态防护栏的作用尤为重要，因为它可以帮助解决以下问题：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552"/>
              </a:spcBef>
              <a:tabLst/>
            </a:pP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未提取：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确保模型从上下文中提取了正确的信息。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540"/>
              </a:spcBef>
              <a:tabLst/>
            </a:pP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不完整：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确保生成的答案覆盖了所有必要的信息。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格式错误：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确保生成的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答案符合指定的格式要求。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2"/>
              </a:spcBef>
              <a:tabLst/>
            </a:pP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幻觉：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防止模型生成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与上下文无关或虚假的信息。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496" name="textbox 496"/>
          <p:cNvSpPr/>
          <p:nvPr/>
        </p:nvSpPr>
        <p:spPr>
          <a:xfrm>
            <a:off x="429814" y="419500"/>
            <a:ext cx="660971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答案生成：实施动态防护栏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98" name="path 49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table 500"/>
          <p:cNvGraphicFramePr>
            <a:graphicFrameLocks noGrp="1"/>
          </p:cNvGraphicFramePr>
          <p:nvPr/>
        </p:nvGraphicFramePr>
        <p:xfrm>
          <a:off x="74305" y="1435608"/>
          <a:ext cx="8262619" cy="4914265"/>
        </p:xfrm>
        <a:graphic>
          <a:graphicData uri="http://schemas.openxmlformats.org/drawingml/2006/table">
            <a:tbl>
              <a:tblPr/>
              <a:tblGrid>
                <a:gridCol w="4243704"/>
                <a:gridCol w="41909"/>
                <a:gridCol w="3977004"/>
              </a:tblGrid>
              <a:tr h="49142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689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9055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场景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：防止未提取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2864" algn="l" rtl="0" eaLnBrk="0">
                        <a:lnSpc>
                          <a:spcPct val="95000"/>
                        </a:lnSpc>
                        <a:spcBef>
                          <a:spcPts val="459"/>
                        </a:spcBef>
                        <a:tabLst/>
                      </a:pPr>
                      <a:r>
                        <a:rPr sz="15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   </a:t>
                      </a:r>
                      <a:r>
                        <a:rPr sz="15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用户问题：</a:t>
                      </a:r>
                      <a:r>
                        <a:rPr sz="1500" kern="0" spc="4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“如何申请信用卡？”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2864" algn="l" rtl="0" eaLnBrk="0">
                        <a:lnSpc>
                          <a:spcPct val="95000"/>
                        </a:lnSpc>
                        <a:spcBef>
                          <a:spcPts val="452"/>
                        </a:spcBef>
                        <a:tabLst/>
                      </a:pPr>
                      <a:r>
                        <a:rPr sz="1500" kern="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   </a:t>
                      </a:r>
                      <a:r>
                        <a:rPr sz="1500" kern="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上下文：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包含申请信用卡的步骤和所需材料。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2864" algn="l" rtl="0" eaLnBrk="0">
                        <a:lnSpc>
                          <a:spcPct val="95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   </a:t>
                      </a:r>
                      <a:r>
                        <a:rPr sz="1500" kern="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动态防护栏规则：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62864" indent="-3175" algn="l" rtl="0" eaLnBrk="0">
                        <a:lnSpc>
                          <a:spcPct val="214000"/>
                        </a:lnSpc>
                        <a:spcBef>
                          <a:spcPts val="161"/>
                        </a:spcBef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检查生成的答案是否包含“步骤”和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“材料”。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如果缺失，提示模型重新生成。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2864" algn="l" rtl="0" eaLnBrk="0">
                        <a:lnSpc>
                          <a:spcPts val="1706"/>
                        </a:lnSpc>
                        <a:spcBef>
                          <a:spcPts val="429"/>
                        </a:spcBef>
                        <a:tabLst/>
                      </a:pPr>
                      <a:r>
                        <a:rPr sz="1400" kern="0" spc="-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</a:t>
                      </a:r>
                      <a:r>
                        <a:rPr sz="1400" kern="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1400" kern="0" spc="-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示例：</a:t>
                      </a:r>
                      <a:endParaRPr sz="14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9689" algn="l" rtl="0" eaLnBrk="0">
                        <a:lnSpc>
                          <a:spcPct val="89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错误输出：“申请信用卡需要提供一些材料。”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2389" algn="l" rtl="0" eaLnBrk="0">
                        <a:lnSpc>
                          <a:spcPct val="89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防护栏触发：检测到未提取具体步骤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，提示模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66039" algn="l" rtl="0" eaLnBrk="0">
                        <a:lnSpc>
                          <a:spcPts val="2879"/>
                        </a:lnSpc>
                        <a:tabLst/>
                      </a:pPr>
                      <a:r>
                        <a:rPr sz="14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型补充。</a:t>
                      </a:r>
                      <a:endParaRPr sz="14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689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3339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场景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：防止不完整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7150" algn="l" rtl="0" eaLnBrk="0">
                        <a:lnSpc>
                          <a:spcPct val="95000"/>
                        </a:lnSpc>
                        <a:spcBef>
                          <a:spcPts val="459"/>
                        </a:spcBef>
                        <a:tabLst/>
                      </a:pP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   </a:t>
                      </a:r>
                      <a:r>
                        <a:rPr sz="1500" kern="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用户问题： 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</a:t>
                      </a: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信用卡的年费是多少？</a:t>
                      </a:r>
                      <a:r>
                        <a:rPr sz="1500" kern="0" spc="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7150" algn="l" rtl="0" eaLnBrk="0">
                        <a:lnSpc>
                          <a:spcPct val="95000"/>
                        </a:lnSpc>
                        <a:spcBef>
                          <a:spcPts val="452"/>
                        </a:spcBef>
                        <a:tabLst/>
                      </a:pPr>
                      <a:r>
                        <a:rPr sz="15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   </a:t>
                      </a:r>
                      <a:r>
                        <a:rPr sz="15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上下文：</a:t>
                      </a:r>
                      <a:r>
                        <a:rPr sz="1500" kern="0" spc="-3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包含不同信用卡的年费信息。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7150" algn="l" rtl="0" eaLnBrk="0">
                        <a:lnSpc>
                          <a:spcPct val="95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   </a:t>
                      </a:r>
                      <a:r>
                        <a:rPr sz="1500" kern="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动态防护栏规则：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56514" indent="-2540" algn="l" rtl="0" eaLnBrk="0">
                        <a:lnSpc>
                          <a:spcPct val="214000"/>
                        </a:lnSpc>
                        <a:spcBef>
                          <a:spcPts val="161"/>
                        </a:spcBef>
                        <a:tabLst/>
                      </a:pP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检查生成的答案是否列出所有信用卡的年费。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如果缺失，提示模型</a:t>
                      </a: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补充。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7150" algn="l" rtl="0" eaLnBrk="0">
                        <a:lnSpc>
                          <a:spcPts val="1706"/>
                        </a:lnSpc>
                        <a:spcBef>
                          <a:spcPts val="429"/>
                        </a:spcBef>
                        <a:tabLst/>
                      </a:pPr>
                      <a:r>
                        <a:rPr sz="1400" kern="0" spc="-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</a:t>
                      </a:r>
                      <a:r>
                        <a:rPr sz="1400" kern="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1400" kern="0" spc="-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示例：</a:t>
                      </a:r>
                      <a:endParaRPr sz="14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3975" algn="l" rtl="0" eaLnBrk="0">
                        <a:lnSpc>
                          <a:spcPct val="98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错误输出：“信用卡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的年费是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元。”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38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6675" algn="l" rtl="0" eaLnBrk="0">
                        <a:lnSpc>
                          <a:spcPct val="89000"/>
                        </a:lnSpc>
                        <a:spcBef>
                          <a:spcPts val="456"/>
                        </a:spcBef>
                        <a:tabLst/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防护栏触发：检测到未列出所有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信用卡的年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65405" algn="l" rtl="0" eaLnBrk="0">
                        <a:lnSpc>
                          <a:spcPts val="2879"/>
                        </a:lnSpc>
                        <a:tabLst/>
                      </a:pPr>
                      <a:r>
                        <a:rPr sz="15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费，提示模型补充。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2" name="table 502"/>
          <p:cNvGraphicFramePr>
            <a:graphicFrameLocks noGrp="1"/>
          </p:cNvGraphicFramePr>
          <p:nvPr/>
        </p:nvGraphicFramePr>
        <p:xfrm>
          <a:off x="8374507" y="1435608"/>
          <a:ext cx="4009390" cy="4914265"/>
        </p:xfrm>
        <a:graphic>
          <a:graphicData uri="http://schemas.openxmlformats.org/drawingml/2006/table">
            <a:tbl>
              <a:tblPr/>
              <a:tblGrid>
                <a:gridCol w="4009390"/>
              </a:tblGrid>
              <a:tr h="49015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689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9689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场景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：防止幻觉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3500" algn="l" rtl="0" eaLnBrk="0">
                        <a:lnSpc>
                          <a:spcPct val="95000"/>
                        </a:lnSpc>
                        <a:spcBef>
                          <a:spcPts val="459"/>
                        </a:spcBef>
                        <a:tabLst/>
                      </a:pPr>
                      <a:r>
                        <a:rPr sz="15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   </a:t>
                      </a:r>
                      <a:r>
                        <a:rPr sz="1500" kern="0" spc="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用户问题：</a:t>
                      </a:r>
                      <a:r>
                        <a:rPr sz="1500" kern="0" spc="4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“什么是零存整取？”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4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3500" algn="l" rtl="0" eaLnBrk="0">
                        <a:lnSpc>
                          <a:spcPct val="95000"/>
                        </a:lnSpc>
                        <a:spcBef>
                          <a:spcPts val="452"/>
                        </a:spcBef>
                        <a:tabLst/>
                      </a:pPr>
                      <a:r>
                        <a:rPr sz="15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   </a:t>
                      </a:r>
                      <a:r>
                        <a:rPr sz="1500" kern="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上下文：</a:t>
                      </a:r>
                      <a:r>
                        <a:rPr sz="1500" kern="0" spc="-3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 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包含零存整取的定义和特点。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3500" algn="l" rtl="0" eaLnBrk="0">
                        <a:lnSpc>
                          <a:spcPct val="95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   </a:t>
                      </a:r>
                      <a:r>
                        <a:rPr sz="1500" kern="0" spc="-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动态防护栏规则：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0960" algn="l" rtl="0" eaLnBrk="0">
                        <a:lnSpc>
                          <a:spcPct val="89000"/>
                        </a:lnSpc>
                        <a:spcBef>
                          <a:spcPts val="451"/>
                        </a:spcBef>
                        <a:tabLst/>
                      </a:pP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检查生成的答案是否与上下文一致。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4135" algn="l" rtl="0" eaLnBrk="0">
                        <a:lnSpc>
                          <a:spcPct val="89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如果不一致，提示模型重新生成。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3500" algn="l" rtl="0" eaLnBrk="0">
                        <a:lnSpc>
                          <a:spcPts val="1706"/>
                        </a:lnSpc>
                        <a:spcBef>
                          <a:spcPts val="420"/>
                        </a:spcBef>
                        <a:tabLst/>
                      </a:pPr>
                      <a:r>
                        <a:rPr sz="1400" kern="0" spc="-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•</a:t>
                      </a:r>
                      <a:r>
                        <a:rPr sz="1400" kern="0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sz="1400" kern="0" spc="-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示例：</a:t>
                      </a:r>
                      <a:endParaRPr sz="14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0960" algn="l" rtl="0" eaLnBrk="0">
                        <a:lnSpc>
                          <a:spcPct val="89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错误输出：“零存整</a:t>
                      </a: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取是一种贷款产品。”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algn="l" rtl="0" eaLnBrk="0">
                        <a:lnSpc>
                          <a:spcPct val="15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3660" algn="l" rtl="0" eaLnBrk="0">
                        <a:lnSpc>
                          <a:spcPct val="89000"/>
                        </a:lnSpc>
                        <a:spcBef>
                          <a:spcPts val="450"/>
                        </a:spcBef>
                        <a:tabLst/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防护栏触发：检测到与上下文不一致，提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  <a:p>
                      <a:pPr marL="61594" algn="l" rtl="0" eaLnBrk="0">
                        <a:lnSpc>
                          <a:spcPts val="2879"/>
                        </a:lnSpc>
                        <a:tabLst/>
                      </a:pPr>
                      <a:r>
                        <a:rPr sz="15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示模型重新生成。</a:t>
                      </a:r>
                      <a:endParaRPr sz="1500" dirty="0">
                        <a:latin typeface="SimSun"/>
                        <a:ea typeface="SimSun"/>
                        <a:cs typeface="SimSun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4" name="textbox 504"/>
          <p:cNvSpPr/>
          <p:nvPr/>
        </p:nvSpPr>
        <p:spPr>
          <a:xfrm>
            <a:off x="429814" y="419500"/>
            <a:ext cx="660971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答案生成：实施动态防护栏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06" name="path 50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8"/>
          <p:cNvSpPr/>
          <p:nvPr/>
        </p:nvSpPr>
        <p:spPr>
          <a:xfrm>
            <a:off x="561619" y="1588363"/>
            <a:ext cx="11226165" cy="49987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：如何实现动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态防护栏技术？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83000"/>
              </a:lnSpc>
              <a:spcBef>
                <a:spcPts val="544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事实性校验规则，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在生成阶段，设置规则，验证生成内容是否与检索到的知识片段一致。例如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，可以使用参考文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20320" algn="l" rtl="0" eaLnBrk="0">
              <a:lnSpc>
                <a:spcPts val="3241"/>
              </a:lnSpc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献验证机制，确保生成内容有可靠来源支持，避免输出不合理的回答。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549"/>
              </a:spcBef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：如何制定事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实性校验规则？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4290" algn="l" rtl="0" eaLnBrk="0">
              <a:lnSpc>
                <a:spcPct val="87000"/>
              </a:lnSpc>
              <a:spcBef>
                <a:spcPts val="547"/>
              </a:spcBef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当业务逻辑明确且规则较为固定时，可以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人为定义一组规则，比如：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859" algn="l" rtl="0" eaLnBrk="0">
              <a:lnSpc>
                <a:spcPct val="92000"/>
              </a:lnSpc>
              <a:spcBef>
                <a:spcPts val="547"/>
              </a:spcBef>
              <a:tabLst/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规则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：生成的答案必须包含检索到的知识片段中的关键实体（如“年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费”、“利率”）。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859" algn="l" rtl="0" eaLnBrk="0">
              <a:lnSpc>
                <a:spcPct val="93000"/>
              </a:lnSpc>
              <a:spcBef>
                <a:spcPts val="548"/>
              </a:spcBef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规则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：生成的答案必须符合指定的格式（如步骤列表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、表格等）。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400" algn="l" rtl="0" eaLnBrk="0">
              <a:lnSpc>
                <a:spcPct val="88000"/>
              </a:lnSpc>
              <a:spcBef>
                <a:spcPts val="518"/>
              </a:spcBef>
              <a:tabLst/>
            </a:pPr>
            <a:r>
              <a:rPr sz="17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实施方法：</a:t>
            </a:r>
            <a:endParaRPr sz="17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87000"/>
              </a:lnSpc>
              <a:spcBef>
                <a:spcPts val="548"/>
              </a:spcBef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使用正则表达式或关键词匹配来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检查生成内容是否符合规则。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2000"/>
              </a:lnSpc>
              <a:spcBef>
                <a:spcPts val="2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例如，检查生成内容是否包含“年费”这一关键词，或者是否符合步骤格式（如“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登录；</a:t>
            </a:r>
            <a:r>
              <a:rPr sz="1800" kern="0" spc="-4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设置”）。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510" name="textbox 510"/>
          <p:cNvSpPr/>
          <p:nvPr/>
        </p:nvSpPr>
        <p:spPr>
          <a:xfrm>
            <a:off x="429814" y="419500"/>
            <a:ext cx="660971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答案生成：实施动态防护栏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12" name="path 51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514"/>
          <p:cNvSpPr/>
          <p:nvPr/>
        </p:nvSpPr>
        <p:spPr>
          <a:xfrm>
            <a:off x="568020" y="1588363"/>
            <a:ext cx="11389359" cy="37998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81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在数据准备环节，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阿里云考虑到文档具有多层标题属性且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不同标题之间存在关联性，提出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多粒度知识提取方案，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15240" algn="l" rtl="0" eaLnBrk="0">
              <a:lnSpc>
                <a:spcPct val="87000"/>
              </a:lnSpc>
              <a:spcBef>
                <a:spcPts val="1361"/>
              </a:spcBef>
              <a:tabLst/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按照不同标题级别对文档进行拆分，然后基于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Qwen14b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模型和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RefG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PT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训练了一个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面向知识提取任务的专属模型，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2000"/>
              </a:lnSpc>
              <a:spcBef>
                <a:spcPts val="1376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对各个粒度的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chunk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进行知识提取和组合，并通过去重和降噪，保证知识不丢失、不冗余。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最终将文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档知识提取成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24129" algn="l" rtl="0" eaLnBrk="0">
              <a:lnSpc>
                <a:spcPts val="3043"/>
              </a:lnSpc>
              <a:tabLst/>
            </a:pPr>
            <a:r>
              <a:rPr sz="1800" kern="0" spc="-9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多个事实型对话，提升检</a:t>
            </a:r>
            <a:r>
              <a:rPr sz="1800" kern="0" spc="-10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索效果；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spcBef>
                <a:spcPts val="548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在知识检索环节，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哈啰出行采用多路召回的方式，主要是向量召回和搜索召回。其中，向量召回使用了两类，一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31750" indent="-18415" algn="l" rtl="0" eaLnBrk="0">
              <a:lnSpc>
                <a:spcPct val="155000"/>
              </a:lnSpc>
              <a:spcBef>
                <a:spcPts val="36"/>
              </a:spcBef>
              <a:tabLst/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类是大模型的向量、另一类是传统深度模型向量；搜索召回也是多链路的，包括关键词、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ngram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等。通过多路召回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的方式，可以达到较高的召回查全率。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spcBef>
                <a:spcPts val="551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在答案生成环节，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中国移动为了解决事实性不足或逻辑缺失，采用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FoRAG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两阶段生成策略，首先生成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大纲，然后基</a:t>
            </a:r>
            <a:endParaRPr sz="1800" dirty="0">
              <a:latin typeface="SimSun"/>
              <a:ea typeface="SimSun"/>
              <a:cs typeface="SimSun"/>
            </a:endParaRPr>
          </a:p>
          <a:p>
            <a:pPr marL="17145" algn="l" rtl="0" eaLnBrk="0">
              <a:lnSpc>
                <a:spcPts val="3241"/>
              </a:lnSpc>
              <a:tabLst/>
            </a:pP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于大纲扩展生成最终答案。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516" name="textbox 516"/>
          <p:cNvSpPr/>
          <p:nvPr/>
        </p:nvSpPr>
        <p:spPr>
          <a:xfrm>
            <a:off x="429814" y="419500"/>
            <a:ext cx="660971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在不同阶段提升质量的实践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18" name="path 51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rect 520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22" name="picture 5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68300" y="3312032"/>
            <a:ext cx="3019425" cy="2825242"/>
          </a:xfrm>
          <a:prstGeom prst="rect">
            <a:avLst/>
          </a:prstGeom>
        </p:spPr>
      </p:pic>
      <p:sp>
        <p:nvSpPr>
          <p:cNvPr id="524" name="textbox 524"/>
          <p:cNvSpPr/>
          <p:nvPr/>
        </p:nvSpPr>
        <p:spPr>
          <a:xfrm>
            <a:off x="197358" y="686815"/>
            <a:ext cx="10715625" cy="4206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838450" indent="1078230" algn="l" rtl="0" eaLnBrk="0">
              <a:lnSpc>
                <a:spcPct val="83000"/>
              </a:lnSpc>
              <a:spcBef>
                <a:spcPts val="2"/>
              </a:spcBef>
              <a:tabLst>
                <a:tab pos="3658234" algn="l"/>
                <a:tab pos="5570220" algn="l"/>
              </a:tabLst>
            </a:pPr>
            <a:r>
              <a:rPr sz="6000" kern="0" spc="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	</a:t>
            </a:r>
            <a:r>
              <a:rPr sz="6000" kern="0" spc="-1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Thank You</a:t>
            </a:r>
            <a:r>
              <a:rPr sz="6000" kern="0" spc="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           </a:t>
            </a:r>
            <a:r>
              <a:rPr sz="4800" kern="0" spc="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	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Using</a:t>
            </a:r>
            <a:r>
              <a:rPr sz="4800" kern="0" spc="2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data to solve</a:t>
            </a:r>
            <a:r>
              <a:rPr sz="4800" kern="0" spc="40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sz="4800" kern="0" spc="-50" dirty="0">
                <a:solidFill>
                  <a:srgbClr val="FFFFFF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problems</a:t>
            </a:r>
            <a:endParaRPr sz="48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526" name="picture 5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60704" y="2803652"/>
            <a:ext cx="2475610" cy="2076830"/>
          </a:xfrm>
          <a:prstGeom prst="rect">
            <a:avLst/>
          </a:prstGeom>
        </p:spPr>
      </p:pic>
      <p:pic>
        <p:nvPicPr>
          <p:cNvPr id="528" name="picture 5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0058" y="699515"/>
            <a:ext cx="3904741" cy="2182876"/>
          </a:xfrm>
          <a:prstGeom prst="rect">
            <a:avLst/>
          </a:prstGeom>
        </p:spPr>
      </p:pic>
      <p:pic>
        <p:nvPicPr>
          <p:cNvPr id="530" name="picture 5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77800" y="3839464"/>
            <a:ext cx="11186921" cy="2887903"/>
          </a:xfrm>
          <a:prstGeom prst="rect">
            <a:avLst/>
          </a:prstGeom>
        </p:spPr>
      </p:pic>
      <p:pic>
        <p:nvPicPr>
          <p:cNvPr id="532" name="picture 5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65379" y="191008"/>
            <a:ext cx="3470147" cy="1940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2"/>
          <p:cNvSpPr/>
          <p:nvPr/>
        </p:nvSpPr>
        <p:spPr>
          <a:xfrm>
            <a:off x="561619" y="1588363"/>
            <a:ext cx="6334125" cy="31362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Thinking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的优势是什么？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8920" indent="-226059" algn="l" rtl="0" eaLnBrk="0">
              <a:lnSpc>
                <a:spcPct val="123000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解决知识时效性问题：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大模型的训练数据通常是静态的，无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法涵盖最新信息，而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可以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检索外部知识库实时更新信息。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8920" indent="-226059" algn="l" rtl="0" eaLnBrk="0">
              <a:lnSpc>
                <a:spcPct val="122000"/>
              </a:lnSpc>
              <a:spcBef>
                <a:spcPts val="544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减少模型幻觉：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通过引入外部知识，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能够减少模型生成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虚假或不准确内容的可能性。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48920" indent="-226059" algn="l" rtl="0" eaLnBrk="0">
              <a:lnSpc>
                <a:spcPct val="122000"/>
              </a:lnSpc>
              <a:spcBef>
                <a:spcPts val="1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提升专业领域回答质量：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能够结合垂直领域的专业知识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库，生成更具专业深度的回答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89571" y="2262632"/>
            <a:ext cx="4897119" cy="3236721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429814" y="419500"/>
            <a:ext cx="226441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7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7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的优势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8" name="path 7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80"/>
          <p:cNvSpPr/>
          <p:nvPr/>
        </p:nvSpPr>
        <p:spPr>
          <a:xfrm>
            <a:off x="568020" y="1588363"/>
            <a:ext cx="10251440" cy="27247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Step1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，数据预处理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550"/>
              </a:spcBef>
              <a:tabLst/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知识库构建：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收集并整理文档、网页、数据库等多源数据，构建外部知识库。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300" indent="-224790" algn="l" rtl="0" eaLnBrk="0">
              <a:lnSpc>
                <a:spcPct val="122000"/>
              </a:lnSpc>
              <a:spcBef>
                <a:spcPts val="545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文档分块：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将文档切分为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适当大小的片段（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chunks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），以便后续检索。分块策略需要在语义完整性与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检索效率之间取得平衡。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41300" indent="-224790" algn="l" rtl="0" eaLnBrk="0">
              <a:lnSpc>
                <a:spcPct val="122000"/>
              </a:lnSpc>
              <a:spcBef>
                <a:spcPts val="4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20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向量化处理：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使用嵌入模型（如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BGE</a:t>
            </a:r>
            <a:r>
              <a:rPr sz="1800" kern="0" spc="-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M3E</a:t>
            </a:r>
            <a:r>
              <a:rPr sz="1800" kern="0" spc="-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Chinese-Alpac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a-2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等）将文本块转换为向量，并存储在向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量数据库中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sp>
        <p:nvSpPr>
          <p:cNvPr id="82" name="textbox 82"/>
          <p:cNvSpPr/>
          <p:nvPr/>
        </p:nvSpPr>
        <p:spPr>
          <a:xfrm>
            <a:off x="429814" y="419500"/>
            <a:ext cx="467995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的核心原理与流程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4" name="path 8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6"/>
          <p:cNvSpPr/>
          <p:nvPr/>
        </p:nvSpPr>
        <p:spPr>
          <a:xfrm>
            <a:off x="568020" y="1588363"/>
            <a:ext cx="6418579" cy="4196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9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Step2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，检索阶段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0029" indent="-223520" algn="l" rtl="0" eaLnBrk="0">
              <a:lnSpc>
                <a:spcPct val="122000"/>
              </a:lnSpc>
              <a:spcBef>
                <a:spcPts val="550"/>
              </a:spcBef>
              <a:tabLst/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7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查询处理：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将用户输入的问题转换为向量，并在向量数据库中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进行相似度检索，找到最相关的文本片段。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3204" indent="-226695" algn="l" rtl="0" eaLnBrk="0">
              <a:lnSpc>
                <a:spcPct val="122000"/>
              </a:lnSpc>
              <a:spcBef>
                <a:spcPts val="546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重排序：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对检索结果进行相关性排序，选择最相关的片段作为</a:t>
            </a:r>
            <a:r>
              <a:rPr sz="18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生成阶段的输入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543"/>
              </a:spcBef>
              <a:tabLst/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Step3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，生成阶段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60350" indent="-243840" algn="l" rtl="0" eaLnBrk="0">
              <a:lnSpc>
                <a:spcPct val="122000"/>
              </a:lnSpc>
              <a:spcBef>
                <a:spcPts val="545"/>
              </a:spcBef>
              <a:tabLst/>
            </a:pP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2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上下文组装：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将检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索到的文本片段与用户问题结合，形成增强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的上下文输入。</a:t>
            </a:r>
            <a:endParaRPr sz="18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9000"/>
              </a:lnSpc>
              <a:spcBef>
                <a:spcPts val="3"/>
              </a:spcBef>
              <a:tabLst/>
            </a:pP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1800" kern="0" spc="130" dirty="0">
                <a:solidFill>
                  <a:srgbClr val="FF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生成回答：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大语言模型基于增强的上下文生成最终回答。</a:t>
            </a:r>
            <a:endParaRPr sz="1800" dirty="0">
              <a:latin typeface="SimSun"/>
              <a:ea typeface="SimSun"/>
              <a:cs typeface="SimSun"/>
            </a:endParaRPr>
          </a:p>
        </p:txBody>
      </p:sp>
      <p:pic>
        <p:nvPicPr>
          <p:cNvPr id="88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12634" y="2426208"/>
            <a:ext cx="4831333" cy="2758820"/>
          </a:xfrm>
          <a:prstGeom prst="rect">
            <a:avLst/>
          </a:prstGeom>
        </p:spPr>
      </p:pic>
      <p:sp>
        <p:nvSpPr>
          <p:cNvPr id="90" name="textbox 90"/>
          <p:cNvSpPr/>
          <p:nvPr/>
        </p:nvSpPr>
        <p:spPr>
          <a:xfrm>
            <a:off x="429814" y="419500"/>
            <a:ext cx="4679950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的核心原理与流程</a:t>
            </a:r>
            <a:endParaRPr sz="3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2" name="path 9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399282" y="1316875"/>
            <a:ext cx="8792717" cy="5138292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250121" y="1510924"/>
            <a:ext cx="2698114" cy="51523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4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89000"/>
              </a:lnSpc>
              <a:tabLst/>
            </a:pP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的步骤：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8000"/>
              </a:lnSpc>
              <a:spcBef>
                <a:spcPts val="451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Indexing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=&gt;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如何更好地把知识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2707"/>
              </a:lnSpc>
              <a:tabLst/>
            </a:pP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存起来。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2225" algn="l" rtl="0" eaLnBrk="0">
              <a:lnSpc>
                <a:spcPct val="98000"/>
              </a:lnSpc>
              <a:spcBef>
                <a:spcPts val="450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Retrieval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=&gt;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如何在大量的知识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8415" indent="13334" algn="l" rtl="0" eaLnBrk="0">
              <a:lnSpc>
                <a:spcPct val="161000"/>
              </a:lnSpc>
              <a:spcBef>
                <a:spcPts val="1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中，找到一小部分有用的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，给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到模型参考。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98000"/>
              </a:lnSpc>
              <a:spcBef>
                <a:spcPts val="459"/>
              </a:spcBef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Generation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=&gt;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如何结合用户的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14604" indent="-635" algn="l" rtl="0" eaLnBrk="0">
              <a:lnSpc>
                <a:spcPct val="161000"/>
              </a:lnSpc>
              <a:spcBef>
                <a:spcPts val="6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提问和检索到的知识，让模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型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生成有用的答案。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9000"/>
              </a:lnSpc>
              <a:spcBef>
                <a:spcPts val="453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这三个步骤虽然看似简单，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但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9209" indent="-17145" algn="l" rtl="0" eaLnBrk="0">
              <a:lnSpc>
                <a:spcPct val="163000"/>
              </a:lnSpc>
              <a:spcBef>
                <a:spcPts val="49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RAG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应用从构建到落地实施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的整个过程中，涉及较多复杂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的工作内容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98" name="textbox 98"/>
          <p:cNvSpPr/>
          <p:nvPr/>
        </p:nvSpPr>
        <p:spPr>
          <a:xfrm>
            <a:off x="429814" y="499547"/>
            <a:ext cx="2067560" cy="4241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8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69000"/>
              </a:lnSpc>
              <a:tabLst/>
            </a:pPr>
            <a:r>
              <a:rPr sz="3800" kern="0" spc="-8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NativeRAG</a:t>
            </a:r>
            <a:endParaRPr sz="3800" dirty="0">
              <a:latin typeface="Calibri"/>
              <a:ea typeface="Calibri"/>
              <a:cs typeface="Calibri"/>
            </a:endParaRPr>
          </a:p>
        </p:txBody>
      </p:sp>
      <p:sp>
        <p:nvSpPr>
          <p:cNvPr id="100" name="path 10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 102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" name="textbox 104"/>
          <p:cNvSpPr/>
          <p:nvPr/>
        </p:nvSpPr>
        <p:spPr>
          <a:xfrm>
            <a:off x="4470348" y="3094405"/>
            <a:ext cx="4391025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4800" kern="0" spc="-40" dirty="0">
                <a:solidFill>
                  <a:srgbClr val="C00000">
                    <a:alpha val="100000"/>
                  </a:srgbClr>
                </a:solidFill>
                <a:latin typeface="Calibri Light"/>
                <a:ea typeface="Calibri Light"/>
                <a:cs typeface="Calibri Light"/>
              </a:rPr>
              <a:t>NotebookLM</a:t>
            </a:r>
            <a:r>
              <a:rPr sz="4800" kern="0" spc="-40" dirty="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endParaRPr sz="48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6" name="path 106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Microsoft® PowerPoint® 2021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机器学习与推荐系统OverView  Lesson-01</dc:title>
  <dc:creator>Microsoft Office User</dc:creator>
  <dcterms:created xsi:type="dcterms:W3CDTF">2025-08-10T21:11:21Z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2025-08-10T21:11:40</vt:filetime>
  </property>
</Properties>
</file>