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91" r:id="rId2"/>
    <p:sldId id="281" r:id="rId3"/>
    <p:sldId id="290" r:id="rId4"/>
    <p:sldId id="297" r:id="rId5"/>
    <p:sldId id="293" r:id="rId6"/>
    <p:sldId id="294" r:id="rId7"/>
    <p:sldId id="296" r:id="rId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E0FE01-B677-4339-BE51-A2BE77D621B9}" v="5" dt="2024-09-05T10:36:47.3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850" y="77"/>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tema Mansuri" userId="3ff2bd51a9a17a2a" providerId="LiveId" clId="{2FE0FE01-B677-4339-BE51-A2BE77D621B9}"/>
    <pc:docChg chg="undo redo custSel addSld delSld modSld">
      <pc:chgData name="Fatema Mansuri" userId="3ff2bd51a9a17a2a" providerId="LiveId" clId="{2FE0FE01-B677-4339-BE51-A2BE77D621B9}" dt="2024-09-05T10:36:59.640" v="1182" actId="20577"/>
      <pc:docMkLst>
        <pc:docMk/>
      </pc:docMkLst>
      <pc:sldChg chg="modSp mod">
        <pc:chgData name="Fatema Mansuri" userId="3ff2bd51a9a17a2a" providerId="LiveId" clId="{2FE0FE01-B677-4339-BE51-A2BE77D621B9}" dt="2024-09-04T06:56:46.223" v="308" actId="20577"/>
        <pc:sldMkLst>
          <pc:docMk/>
          <pc:sldMk cId="0" sldId="281"/>
        </pc:sldMkLst>
        <pc:spChg chg="mod">
          <ac:chgData name="Fatema Mansuri" userId="3ff2bd51a9a17a2a" providerId="LiveId" clId="{2FE0FE01-B677-4339-BE51-A2BE77D621B9}" dt="2024-09-04T06:56:46.223" v="308" actId="20577"/>
          <ac:spMkLst>
            <pc:docMk/>
            <pc:sldMk cId="0" sldId="281"/>
            <ac:spMk id="15362" creationId="{00000000-0000-0000-0000-000000000000}"/>
          </ac:spMkLst>
        </pc:spChg>
      </pc:sldChg>
      <pc:sldChg chg="addSp modSp mod">
        <pc:chgData name="Fatema Mansuri" userId="3ff2bd51a9a17a2a" providerId="LiveId" clId="{2FE0FE01-B677-4339-BE51-A2BE77D621B9}" dt="2024-09-05T10:35:47.065" v="1169" actId="20577"/>
        <pc:sldMkLst>
          <pc:docMk/>
          <pc:sldMk cId="0" sldId="290"/>
        </pc:sldMkLst>
        <pc:spChg chg="mod">
          <ac:chgData name="Fatema Mansuri" userId="3ff2bd51a9a17a2a" providerId="LiveId" clId="{2FE0FE01-B677-4339-BE51-A2BE77D621B9}" dt="2024-09-05T10:35:47.065" v="1169" actId="20577"/>
          <ac:spMkLst>
            <pc:docMk/>
            <pc:sldMk cId="0" sldId="290"/>
            <ac:spMk id="17410" creationId="{00000000-0000-0000-0000-000000000000}"/>
          </ac:spMkLst>
        </pc:spChg>
        <pc:cxnChg chg="add">
          <ac:chgData name="Fatema Mansuri" userId="3ff2bd51a9a17a2a" providerId="LiveId" clId="{2FE0FE01-B677-4339-BE51-A2BE77D621B9}" dt="2024-09-04T06:03:58.443" v="273" actId="11529"/>
          <ac:cxnSpMkLst>
            <pc:docMk/>
            <pc:sldMk cId="0" sldId="290"/>
            <ac:cxnSpMk id="4" creationId="{3384AF25-E784-DA82-3A86-62E36BADA74D}"/>
          </ac:cxnSpMkLst>
        </pc:cxnChg>
      </pc:sldChg>
      <pc:sldChg chg="addSp modSp mod">
        <pc:chgData name="Fatema Mansuri" userId="3ff2bd51a9a17a2a" providerId="LiveId" clId="{2FE0FE01-B677-4339-BE51-A2BE77D621B9}" dt="2024-09-04T06:03:30.362" v="272" actId="1076"/>
        <pc:sldMkLst>
          <pc:docMk/>
          <pc:sldMk cId="3753387913" sldId="293"/>
        </pc:sldMkLst>
        <pc:cxnChg chg="add mod">
          <ac:chgData name="Fatema Mansuri" userId="3ff2bd51a9a17a2a" providerId="LiveId" clId="{2FE0FE01-B677-4339-BE51-A2BE77D621B9}" dt="2024-09-04T06:03:30.362" v="272" actId="1076"/>
          <ac:cxnSpMkLst>
            <pc:docMk/>
            <pc:sldMk cId="3753387913" sldId="293"/>
            <ac:cxnSpMk id="3" creationId="{C639C92C-10A3-03D1-C311-6A0A45BAB85A}"/>
          </ac:cxnSpMkLst>
        </pc:cxnChg>
      </pc:sldChg>
      <pc:sldChg chg="addSp delSp modSp mod">
        <pc:chgData name="Fatema Mansuri" userId="3ff2bd51a9a17a2a" providerId="LiveId" clId="{2FE0FE01-B677-4339-BE51-A2BE77D621B9}" dt="2024-09-04T06:02:59.455" v="268" actId="11529"/>
        <pc:sldMkLst>
          <pc:docMk/>
          <pc:sldMk cId="2997144140" sldId="294"/>
        </pc:sldMkLst>
        <pc:spChg chg="mod">
          <ac:chgData name="Fatema Mansuri" userId="3ff2bd51a9a17a2a" providerId="LiveId" clId="{2FE0FE01-B677-4339-BE51-A2BE77D621B9}" dt="2024-09-04T05:56:15.561" v="261" actId="20577"/>
          <ac:spMkLst>
            <pc:docMk/>
            <pc:sldMk cId="2997144140" sldId="294"/>
            <ac:spMk id="2" creationId="{22E55299-4BBD-71DE-3EFC-BA9334B21830}"/>
          </ac:spMkLst>
        </pc:spChg>
        <pc:spChg chg="mod">
          <ac:chgData name="Fatema Mansuri" userId="3ff2bd51a9a17a2a" providerId="LiveId" clId="{2FE0FE01-B677-4339-BE51-A2BE77D621B9}" dt="2024-09-04T06:02:39.380" v="267" actId="1076"/>
          <ac:spMkLst>
            <pc:docMk/>
            <pc:sldMk cId="2997144140" sldId="294"/>
            <ac:spMk id="17409" creationId="{00000000-0000-0000-0000-000000000000}"/>
          </ac:spMkLst>
        </pc:spChg>
        <pc:cxnChg chg="add del mod">
          <ac:chgData name="Fatema Mansuri" userId="3ff2bd51a9a17a2a" providerId="LiveId" clId="{2FE0FE01-B677-4339-BE51-A2BE77D621B9}" dt="2024-09-04T06:02:32.496" v="265" actId="11529"/>
          <ac:cxnSpMkLst>
            <pc:docMk/>
            <pc:sldMk cId="2997144140" sldId="294"/>
            <ac:cxnSpMk id="4" creationId="{7530C4CF-6483-E223-C70F-81B2BCE9852B}"/>
          </ac:cxnSpMkLst>
        </pc:cxnChg>
        <pc:cxnChg chg="add">
          <ac:chgData name="Fatema Mansuri" userId="3ff2bd51a9a17a2a" providerId="LiveId" clId="{2FE0FE01-B677-4339-BE51-A2BE77D621B9}" dt="2024-09-04T06:02:59.455" v="268" actId="11529"/>
          <ac:cxnSpMkLst>
            <pc:docMk/>
            <pc:sldMk cId="2997144140" sldId="294"/>
            <ac:cxnSpMk id="9" creationId="{D103E859-915F-3FD3-B3EA-42B89209EA65}"/>
          </ac:cxnSpMkLst>
        </pc:cxnChg>
      </pc:sldChg>
      <pc:sldChg chg="addSp modSp mod">
        <pc:chgData name="Fatema Mansuri" userId="3ff2bd51a9a17a2a" providerId="LiveId" clId="{2FE0FE01-B677-4339-BE51-A2BE77D621B9}" dt="2024-09-04T08:46:46.064" v="350" actId="1076"/>
        <pc:sldMkLst>
          <pc:docMk/>
          <pc:sldMk cId="3916788613" sldId="296"/>
        </pc:sldMkLst>
        <pc:spChg chg="add mod">
          <ac:chgData name="Fatema Mansuri" userId="3ff2bd51a9a17a2a" providerId="LiveId" clId="{2FE0FE01-B677-4339-BE51-A2BE77D621B9}" dt="2024-09-04T08:46:28.729" v="349"/>
          <ac:spMkLst>
            <pc:docMk/>
            <pc:sldMk cId="3916788613" sldId="296"/>
            <ac:spMk id="3" creationId="{41184CA7-B0C2-1845-B562-FF4714C3305F}"/>
          </ac:spMkLst>
        </pc:spChg>
        <pc:spChg chg="add mod">
          <ac:chgData name="Fatema Mansuri" userId="3ff2bd51a9a17a2a" providerId="LiveId" clId="{2FE0FE01-B677-4339-BE51-A2BE77D621B9}" dt="2024-09-04T08:46:46.064" v="350" actId="1076"/>
          <ac:spMkLst>
            <pc:docMk/>
            <pc:sldMk cId="3916788613" sldId="296"/>
            <ac:spMk id="4" creationId="{54486D60-8410-11E5-137F-5CC66852FF07}"/>
          </ac:spMkLst>
        </pc:spChg>
      </pc:sldChg>
      <pc:sldChg chg="addSp delSp modSp new mod">
        <pc:chgData name="Fatema Mansuri" userId="3ff2bd51a9a17a2a" providerId="LiveId" clId="{2FE0FE01-B677-4339-BE51-A2BE77D621B9}" dt="2024-09-05T10:36:59.640" v="1182" actId="20577"/>
        <pc:sldMkLst>
          <pc:docMk/>
          <pc:sldMk cId="58819572" sldId="297"/>
        </pc:sldMkLst>
        <pc:spChg chg="mod">
          <ac:chgData name="Fatema Mansuri" userId="3ff2bd51a9a17a2a" providerId="LiveId" clId="{2FE0FE01-B677-4339-BE51-A2BE77D621B9}" dt="2024-09-05T10:36:59.640" v="1182" actId="20577"/>
          <ac:spMkLst>
            <pc:docMk/>
            <pc:sldMk cId="58819572" sldId="297"/>
            <ac:spMk id="2" creationId="{7D14D0BE-8354-5229-D1F6-170DDFCF2083}"/>
          </ac:spMkLst>
        </pc:spChg>
        <pc:spChg chg="del">
          <ac:chgData name="Fatema Mansuri" userId="3ff2bd51a9a17a2a" providerId="LiveId" clId="{2FE0FE01-B677-4339-BE51-A2BE77D621B9}" dt="2024-09-05T10:36:47.326" v="1171"/>
          <ac:spMkLst>
            <pc:docMk/>
            <pc:sldMk cId="58819572" sldId="297"/>
            <ac:spMk id="3" creationId="{8738E16E-5446-B93E-3D85-5B501B1C0EFA}"/>
          </ac:spMkLst>
        </pc:spChg>
        <pc:picChg chg="add mod">
          <ac:chgData name="Fatema Mansuri" userId="3ff2bd51a9a17a2a" providerId="LiveId" clId="{2FE0FE01-B677-4339-BE51-A2BE77D621B9}" dt="2024-09-05T10:36:47.326" v="1171"/>
          <ac:picMkLst>
            <pc:docMk/>
            <pc:sldMk cId="58819572" sldId="297"/>
            <ac:picMk id="7" creationId="{C2154CAB-5D0D-D259-DDDF-373200FCB3EC}"/>
          </ac:picMkLst>
        </pc:picChg>
      </pc:sldChg>
      <pc:sldChg chg="new del">
        <pc:chgData name="Fatema Mansuri" userId="3ff2bd51a9a17a2a" providerId="LiveId" clId="{2FE0FE01-B677-4339-BE51-A2BE77D621B9}" dt="2024-09-04T08:50:00.808" v="352" actId="2696"/>
        <pc:sldMkLst>
          <pc:docMk/>
          <pc:sldMk cId="630952011" sldId="29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dirty="0"/>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9/5/2024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9/5/2024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9/5/2024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9/5/2024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9/5/2024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9/5/2024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9/5/2024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9/5/2024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9/5/2024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9/5/2024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9/5/2024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9/5/2024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fao.org/data" TargetMode="External"/><Relationship Id="rId4" Type="http://schemas.openxmlformats.org/officeDocument/2006/relationships/hyperlink" Target="https://earthengine.googl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457200" y="1792406"/>
            <a:ext cx="6397691" cy="4582729"/>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ID : sih1638</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Title: </a:t>
            </a:r>
            <a:r>
              <a:rPr lang="en-US" sz="2000" b="0" i="0" u="none" strike="noStrike" dirty="0">
                <a:solidFill>
                  <a:srgbClr val="000000"/>
                </a:solidFill>
                <a:effectLst/>
                <a:latin typeface="Arial" panose="020B0604020202020204" pitchFamily="34" charset="0"/>
              </a:rPr>
              <a:t> </a:t>
            </a:r>
            <a:r>
              <a:rPr lang="en-US" sz="2000" b="1" i="0" u="none" strike="noStrike" dirty="0">
                <a:solidFill>
                  <a:srgbClr val="000000"/>
                </a:solidFill>
                <a:effectLst/>
                <a:latin typeface="Arial" panose="020B0604020202020204" pitchFamily="34" charset="0"/>
              </a:rPr>
              <a:t>AI-Driven Crop</a:t>
            </a:r>
          </a:p>
          <a:p>
            <a:pPr marL="285750" indent="-285750" algn="just">
              <a:lnSpc>
                <a:spcPct val="200000"/>
              </a:lnSpc>
              <a:buFont typeface="Arial" panose="020B0604020202020204" pitchFamily="34" charset="0"/>
              <a:buChar char="•"/>
            </a:pPr>
            <a:r>
              <a:rPr lang="en-US" sz="2000" b="1" i="0" u="none" strike="noStrike" dirty="0">
                <a:solidFill>
                  <a:srgbClr val="000000"/>
                </a:solidFill>
                <a:effectLst/>
                <a:latin typeface="Arial" panose="020B0604020202020204" pitchFamily="34" charset="0"/>
              </a:rPr>
              <a:t>Disease Prediction and Management System</a:t>
            </a:r>
            <a:endParaRPr lang="en-US" sz="20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Theme:- </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PS Category:- Software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ID:-</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Name (Registered on portal) :-AGROTECH</a:t>
            </a:r>
            <a:endParaRPr lang="en-IN" sz="20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382801" y="1311826"/>
            <a:ext cx="11734798" cy="5109091"/>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3200" u="sng" dirty="0">
                <a:solidFill>
                  <a:schemeClr val="tx2"/>
                </a:solidFill>
                <a:latin typeface="+mj-lt"/>
                <a:cs typeface="Arial" pitchFamily="34" charset="0"/>
              </a:rPr>
              <a:t>Crops Disease Prediction and Management system:</a:t>
            </a:r>
          </a:p>
          <a:p>
            <a:pPr marL="342900" indent="-342900">
              <a:buFont typeface="Arial" panose="020B0604020202020204" pitchFamily="34" charset="0"/>
              <a:buChar char="•"/>
            </a:pPr>
            <a:endParaRPr lang="en-US" sz="2000" u="sng" dirty="0">
              <a:solidFill>
                <a:schemeClr val="tx2"/>
              </a:solidFill>
              <a:latin typeface="+mj-lt"/>
              <a:cs typeface="Arial" pitchFamily="34" charset="0"/>
            </a:endParaRPr>
          </a:p>
          <a:p>
            <a:pPr marL="342900" indent="-342900">
              <a:buFont typeface="Arial" panose="020B0604020202020204" pitchFamily="34" charset="0"/>
              <a:buChar char="•"/>
            </a:pPr>
            <a:endParaRPr lang="en-US" sz="2000" u="sng" dirty="0">
              <a:solidFill>
                <a:schemeClr val="tx2"/>
              </a:solidFill>
              <a:latin typeface="+mj-lt"/>
              <a:cs typeface="Arial" pitchFamily="34" charset="0"/>
            </a:endParaRPr>
          </a:p>
          <a:p>
            <a:pPr algn="l">
              <a:buFont typeface="Arial" panose="020B0604020202020204" pitchFamily="34" charset="0"/>
              <a:buChar char="•"/>
            </a:pPr>
            <a:r>
              <a:rPr lang="en-US" b="0" i="0" dirty="0">
                <a:effectLst/>
                <a:highlight>
                  <a:srgbClr val="F3F3F3"/>
                </a:highlight>
                <a:latin typeface="+mj-lt"/>
              </a:rPr>
              <a:t>The system aims to address the challenge of crop diseases in agriculture.</a:t>
            </a:r>
          </a:p>
          <a:p>
            <a:pPr algn="l">
              <a:buFont typeface="Arial" panose="020B0604020202020204" pitchFamily="34" charset="0"/>
              <a:buChar char="•"/>
            </a:pPr>
            <a:r>
              <a:rPr lang="en-US" b="0" i="0" dirty="0">
                <a:effectLst/>
                <a:highlight>
                  <a:srgbClr val="F3F3F3"/>
                </a:highlight>
                <a:latin typeface="+mj-lt"/>
              </a:rPr>
              <a:t>Traditional manual inspections for disease detection can be time-consuming and less effective.</a:t>
            </a:r>
          </a:p>
          <a:p>
            <a:pPr marL="285750" indent="-285750" algn="l">
              <a:buFont typeface="Arial" panose="020B0604020202020204" pitchFamily="34" charset="0"/>
              <a:buChar char="•"/>
            </a:pPr>
            <a:r>
              <a:rPr lang="en-US" b="1" i="0" dirty="0">
                <a:effectLst/>
                <a:highlight>
                  <a:srgbClr val="F3F3F3"/>
                </a:highlight>
                <a:latin typeface="+mj-lt"/>
              </a:rPr>
              <a:t>Proposed Solution</a:t>
            </a:r>
            <a:r>
              <a:rPr lang="en-US" b="0" i="0" dirty="0">
                <a:effectLst/>
                <a:highlight>
                  <a:srgbClr val="F3F3F3"/>
                </a:highlight>
                <a:latin typeface="+mj-lt"/>
              </a:rPr>
              <a:t>:</a:t>
            </a:r>
          </a:p>
          <a:p>
            <a:pPr marL="742950" lvl="1" indent="-285750">
              <a:buFont typeface="Arial" panose="020B0604020202020204" pitchFamily="34" charset="0"/>
              <a:buChar char="•"/>
            </a:pPr>
            <a:r>
              <a:rPr lang="en-US" b="0" i="0" dirty="0">
                <a:effectLst/>
                <a:highlight>
                  <a:srgbClr val="F3F3F3"/>
                </a:highlight>
                <a:latin typeface="+mj-lt"/>
              </a:rPr>
              <a:t>The AI-Driven Crop Disease Prediction and Management System leverages advanced machine learning algorithms.</a:t>
            </a:r>
          </a:p>
          <a:p>
            <a:pPr marL="742950" lvl="1" indent="-285750" algn="l">
              <a:buFont typeface="Arial" panose="020B0604020202020204" pitchFamily="34" charset="0"/>
              <a:buChar char="•"/>
            </a:pPr>
            <a:r>
              <a:rPr lang="en-US" b="0" i="0" dirty="0">
                <a:effectLst/>
                <a:highlight>
                  <a:srgbClr val="F3F3F3"/>
                </a:highlight>
                <a:latin typeface="+mj-lt"/>
              </a:rPr>
              <a:t>It integrates data from various sources: satellite imagery, weather forecasts, and soil health sensors.</a:t>
            </a:r>
            <a:endParaRPr lang="en-US" dirty="0">
              <a:highlight>
                <a:srgbClr val="F3F3F3"/>
              </a:highlight>
              <a:latin typeface="+mj-lt"/>
            </a:endParaRPr>
          </a:p>
          <a:p>
            <a:pPr marL="742950" lvl="1" indent="-285750" algn="l">
              <a:buFont typeface="Arial" panose="020B0604020202020204" pitchFamily="34" charset="0"/>
              <a:buChar char="•"/>
            </a:pPr>
            <a:r>
              <a:rPr lang="en-US" b="0" i="0" dirty="0">
                <a:effectLst/>
                <a:highlight>
                  <a:srgbClr val="F3F3F3"/>
                </a:highlight>
                <a:latin typeface="+mj-lt"/>
              </a:rPr>
              <a:t>By analyzing these data points, the AI model identifies patterns and anomalies that indicate potential diseases.</a:t>
            </a:r>
          </a:p>
          <a:p>
            <a:pPr marL="742950" lvl="1" indent="-285750">
              <a:buFont typeface="Arial" panose="020B0604020202020204" pitchFamily="34" charset="0"/>
              <a:buChar char="•"/>
            </a:pPr>
            <a:r>
              <a:rPr lang="en-US" b="0" i="0" dirty="0">
                <a:effectLst/>
                <a:highlight>
                  <a:srgbClr val="F3F3F3"/>
                </a:highlight>
                <a:latin typeface="+mj-lt"/>
              </a:rPr>
              <a:t>After recognizing the disease, it provides various solutions to overcome the problem and minimizing losses.</a:t>
            </a:r>
          </a:p>
          <a:p>
            <a:pPr marL="742950" lvl="1" indent="-285750" algn="l">
              <a:buFont typeface="Arial" panose="020B0604020202020204" pitchFamily="34" charset="0"/>
              <a:buChar char="•"/>
            </a:pPr>
            <a:endParaRPr lang="en-US" sz="2800" dirty="0">
              <a:latin typeface="+mj-lt"/>
              <a:cs typeface="Arial" pitchFamily="34" charset="0"/>
            </a:endParaRPr>
          </a:p>
          <a:p>
            <a:pPr marL="342900" indent="-342900" algn="just">
              <a:buFont typeface="Arial" panose="020B0604020202020204" pitchFamily="34" charset="0"/>
              <a:buChar char="•"/>
            </a:pPr>
            <a:r>
              <a:rPr lang="en-US" b="1" dirty="0">
                <a:latin typeface="+mj-lt"/>
                <a:cs typeface="Arial" pitchFamily="34" charset="0"/>
              </a:rPr>
              <a:t>How it works:</a:t>
            </a:r>
          </a:p>
          <a:p>
            <a:pPr lvl="1">
              <a:buFont typeface="Arial" panose="020B0604020202020204" pitchFamily="34" charset="0"/>
              <a:buChar char="•"/>
            </a:pPr>
            <a:r>
              <a:rPr lang="en-US" i="0" dirty="0">
                <a:effectLst/>
                <a:highlight>
                  <a:srgbClr val="F3F3F3"/>
                </a:highlight>
                <a:latin typeface="+mj-lt"/>
              </a:rPr>
              <a:t>Farmers use a user-friendly mobile and web application to input crop information and upload images.</a:t>
            </a:r>
          </a:p>
          <a:p>
            <a:pPr lvl="1">
              <a:buFont typeface="Arial" panose="020B0604020202020204" pitchFamily="34" charset="0"/>
              <a:buChar char="•"/>
            </a:pPr>
            <a:r>
              <a:rPr lang="en-US" i="0" dirty="0">
                <a:effectLst/>
                <a:highlight>
                  <a:srgbClr val="F3F3F3"/>
                </a:highlight>
                <a:latin typeface="+mj-lt"/>
              </a:rPr>
              <a:t>The system provides real-time predictions, detailed reports on disease progression, risk levels, and recommended actions.</a:t>
            </a:r>
          </a:p>
          <a:p>
            <a:pPr lvl="1">
              <a:buFont typeface="Arial" panose="020B0604020202020204" pitchFamily="34" charset="0"/>
              <a:buChar char="•"/>
            </a:pPr>
            <a:r>
              <a:rPr lang="en-US" i="0" dirty="0">
                <a:effectLst/>
                <a:highlight>
                  <a:srgbClr val="F3F3F3"/>
                </a:highlight>
                <a:latin typeface="+mj-lt"/>
              </a:rPr>
              <a:t>Early detection and measures help minimize crop losses and </a:t>
            </a:r>
            <a:r>
              <a:rPr lang="en-US" dirty="0">
                <a:highlight>
                  <a:srgbClr val="F3F3F3"/>
                </a:highlight>
                <a:latin typeface="+mj-lt"/>
              </a:rPr>
              <a:t>maximize profit for farmers.</a:t>
            </a:r>
            <a:endParaRPr lang="en-US" sz="2800" dirty="0">
              <a:latin typeface="+mj-lt"/>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latin typeface="Algerian" panose="04020705040A02060702" pitchFamily="82" charset="0"/>
              </a:rPr>
              <a:t>AGRO</a:t>
            </a:r>
          </a:p>
          <a:p>
            <a:pPr algn="ctr"/>
            <a:r>
              <a:rPr lang="en-US" dirty="0">
                <a:latin typeface="Algerian" panose="04020705040A02060702" pitchFamily="82" charset="0"/>
              </a:rPr>
              <a:t>TECH</a:t>
            </a:r>
            <a:endParaRPr lang="en-IN" dirty="0">
              <a:latin typeface="Algerian" panose="04020705040A02060702" pitchFamily="82" charset="0"/>
            </a:endParaRPr>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609600" y="1536174"/>
            <a:ext cx="5240216" cy="4678204"/>
          </a:xfrm>
          <a:prstGeom prst="rect">
            <a:avLst/>
          </a:prstGeom>
          <a:noFill/>
          <a:ln w="9525">
            <a:noFill/>
            <a:miter lim="800000"/>
            <a:headEnd/>
            <a:tailEnd/>
          </a:ln>
        </p:spPr>
        <p:txBody>
          <a:bodyPr wrap="square">
            <a:spAutoFit/>
          </a:bodyPr>
          <a:lstStyle/>
          <a:p>
            <a:pPr rtl="0" fontAlgn="base">
              <a:spcBef>
                <a:spcPts val="1200"/>
              </a:spcBef>
              <a:spcAft>
                <a:spcPts val="0"/>
              </a:spcAft>
            </a:pPr>
            <a:r>
              <a:rPr lang="en-US" sz="1600" b="1" i="0" u="none" strike="noStrike" dirty="0">
                <a:solidFill>
                  <a:srgbClr val="000000"/>
                </a:solidFill>
                <a:effectLst/>
                <a:latin typeface="+mj-lt"/>
              </a:rPr>
              <a:t>			Technical approach </a:t>
            </a:r>
          </a:p>
          <a:p>
            <a:pPr rtl="0" fontAlgn="base">
              <a:spcBef>
                <a:spcPts val="1200"/>
              </a:spcBef>
              <a:spcAft>
                <a:spcPts val="0"/>
              </a:spcAft>
              <a:buFont typeface="+mj-lt"/>
              <a:buAutoNum type="arabicPeriod"/>
            </a:pPr>
            <a:r>
              <a:rPr lang="en-US" sz="1200" b="1" i="0" u="none" strike="noStrike" dirty="0">
                <a:solidFill>
                  <a:srgbClr val="000000"/>
                </a:solidFill>
                <a:effectLst/>
                <a:latin typeface="+mj-lt"/>
              </a:rPr>
              <a:t>Programming Languages:</a:t>
            </a:r>
            <a:endParaRPr lang="en-US" sz="1200" b="0" i="0" u="none" strike="noStrike" dirty="0">
              <a:solidFill>
                <a:srgbClr val="000000"/>
              </a:solidFill>
              <a:effectLst/>
              <a:latin typeface="+mj-lt"/>
            </a:endParaRPr>
          </a:p>
          <a:p>
            <a:pPr marL="742950" lvl="1" indent="-285750"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mj-lt"/>
              </a:rPr>
              <a:t>Python:</a:t>
            </a:r>
            <a:r>
              <a:rPr lang="en-US" sz="1200" b="0" i="0" u="none" strike="noStrike" dirty="0">
                <a:solidFill>
                  <a:srgbClr val="000000"/>
                </a:solidFill>
                <a:effectLst/>
                <a:latin typeface="+mj-lt"/>
              </a:rPr>
              <a:t> The primary programming language used for developing machine learning models, data analysis, and backend logic.</a:t>
            </a:r>
          </a:p>
          <a:p>
            <a:pPr marL="742950" lvl="1" indent="-285750"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mj-lt"/>
              </a:rPr>
              <a:t>TypeScript:</a:t>
            </a:r>
            <a:r>
              <a:rPr lang="en-US" sz="1200" b="0" i="0" u="none" strike="noStrike" dirty="0">
                <a:solidFill>
                  <a:srgbClr val="000000"/>
                </a:solidFill>
                <a:effectLst/>
                <a:latin typeface="+mj-lt"/>
              </a:rPr>
              <a:t> For developing the frontend interface of the web application, ensuring a seamless user experience.</a:t>
            </a:r>
          </a:p>
          <a:p>
            <a:pPr marL="742950" lvl="1" indent="-285750"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mj-lt"/>
              </a:rPr>
              <a:t>Firebase:</a:t>
            </a:r>
            <a:r>
              <a:rPr lang="en-US" sz="1200" b="0" i="0" u="none" strike="noStrike" dirty="0">
                <a:solidFill>
                  <a:srgbClr val="000000"/>
                </a:solidFill>
                <a:effectLst/>
                <a:latin typeface="+mj-lt"/>
              </a:rPr>
              <a:t> For storing and managing large datasets collected from various sources.</a:t>
            </a:r>
          </a:p>
          <a:p>
            <a:pPr rtl="0" fontAlgn="base">
              <a:spcBef>
                <a:spcPts val="0"/>
              </a:spcBef>
              <a:spcAft>
                <a:spcPts val="0"/>
              </a:spcAft>
              <a:buFont typeface="+mj-lt"/>
              <a:buAutoNum type="arabicPeriod"/>
            </a:pPr>
            <a:r>
              <a:rPr lang="en-US" sz="1200" b="1" i="0" u="none" strike="noStrike" dirty="0">
                <a:solidFill>
                  <a:srgbClr val="000000"/>
                </a:solidFill>
                <a:effectLst/>
                <a:latin typeface="+mj-lt"/>
              </a:rPr>
              <a:t>Frameworks &amp; Libraries:</a:t>
            </a:r>
            <a:endParaRPr lang="en-US" sz="1200" b="0" i="0" u="none" strike="noStrike" dirty="0">
              <a:solidFill>
                <a:srgbClr val="000000"/>
              </a:solidFill>
              <a:effectLst/>
              <a:latin typeface="+mj-lt"/>
            </a:endParaRPr>
          </a:p>
          <a:p>
            <a:pPr marL="742950" lvl="1" indent="-285750"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mj-lt"/>
              </a:rPr>
              <a:t>TensorFlow:</a:t>
            </a:r>
            <a:r>
              <a:rPr lang="en-US" sz="1200" b="0" i="0" u="none" strike="noStrike" dirty="0">
                <a:solidFill>
                  <a:srgbClr val="000000"/>
                </a:solidFill>
                <a:effectLst/>
                <a:latin typeface="+mj-lt"/>
              </a:rPr>
              <a:t> For developing and training deep learning models for image recognition and disease prediction.</a:t>
            </a:r>
          </a:p>
          <a:p>
            <a:pPr marL="742950" lvl="1" indent="-285750"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mj-lt"/>
              </a:rPr>
              <a:t>OpenCV:</a:t>
            </a:r>
            <a:r>
              <a:rPr lang="en-US" sz="1200" b="0" i="0" u="none" strike="noStrike" dirty="0">
                <a:solidFill>
                  <a:srgbClr val="000000"/>
                </a:solidFill>
                <a:effectLst/>
                <a:latin typeface="+mj-lt"/>
              </a:rPr>
              <a:t> For image processing, particularly in analyzing crop images uploaded by farmers.</a:t>
            </a:r>
          </a:p>
          <a:p>
            <a:pPr marL="742950" lvl="1" indent="-285750" rtl="0" fontAlgn="base">
              <a:spcBef>
                <a:spcPts val="0"/>
              </a:spcBef>
              <a:spcAft>
                <a:spcPts val="0"/>
              </a:spcAft>
              <a:buFont typeface="Arial" panose="020B0604020202020204" pitchFamily="34" charset="0"/>
              <a:buChar char="•"/>
            </a:pPr>
            <a:r>
              <a:rPr lang="en-US" sz="1200" b="1" i="0" u="none" strike="noStrike" dirty="0">
                <a:solidFill>
                  <a:srgbClr val="000000"/>
                </a:solidFill>
                <a:effectLst/>
                <a:latin typeface="+mj-lt"/>
              </a:rPr>
              <a:t>React-Native &amp; Fast Api:</a:t>
            </a:r>
            <a:r>
              <a:rPr lang="en-US" sz="1200" b="0" i="0" u="none" strike="noStrike" dirty="0">
                <a:solidFill>
                  <a:srgbClr val="000000"/>
                </a:solidFill>
                <a:effectLst/>
                <a:latin typeface="+mj-lt"/>
              </a:rPr>
              <a:t> To develop the interface of the application, handling API requests and </a:t>
            </a:r>
            <a:r>
              <a:rPr lang="en-US" sz="1200" dirty="0">
                <a:solidFill>
                  <a:srgbClr val="000000"/>
                </a:solidFill>
                <a:latin typeface="+mj-lt"/>
              </a:rPr>
              <a:t>communication between app and model.</a:t>
            </a:r>
            <a:endParaRPr lang="en-US" sz="1200" b="0" i="0" u="none" strike="noStrike" dirty="0">
              <a:solidFill>
                <a:srgbClr val="000000"/>
              </a:solidFill>
              <a:effectLst/>
              <a:latin typeface="+mj-lt"/>
            </a:endParaRPr>
          </a:p>
          <a:p>
            <a:pPr marL="742950" lvl="1" indent="-285750" rtl="0" fontAlgn="base">
              <a:spcBef>
                <a:spcPts val="0"/>
              </a:spcBef>
              <a:spcAft>
                <a:spcPts val="1200"/>
              </a:spcAft>
              <a:buFont typeface="Arial" panose="020B0604020202020204" pitchFamily="34" charset="0"/>
              <a:buChar char="•"/>
            </a:pPr>
            <a:r>
              <a:rPr lang="en-US" sz="1200" b="1" i="0" u="none" strike="noStrike" dirty="0">
                <a:solidFill>
                  <a:srgbClr val="000000"/>
                </a:solidFill>
                <a:effectLst/>
                <a:latin typeface="+mj-lt"/>
              </a:rPr>
              <a:t>Classification:</a:t>
            </a:r>
            <a:r>
              <a:rPr lang="en-US" sz="1200" i="0" u="none" strike="noStrike" dirty="0">
                <a:solidFill>
                  <a:srgbClr val="000000"/>
                </a:solidFill>
                <a:effectLst/>
                <a:latin typeface="+mj-lt"/>
              </a:rPr>
              <a:t> </a:t>
            </a:r>
            <a:r>
              <a:rPr lang="en-US" sz="1200" dirty="0">
                <a:solidFill>
                  <a:srgbClr val="000000"/>
                </a:solidFill>
                <a:latin typeface="+mj-lt"/>
              </a:rPr>
              <a:t>F</a:t>
            </a:r>
            <a:r>
              <a:rPr lang="en-US" sz="1200" i="0" u="none" strike="noStrike" dirty="0">
                <a:solidFill>
                  <a:srgbClr val="000000"/>
                </a:solidFill>
                <a:effectLst/>
                <a:latin typeface="+mj-lt"/>
              </a:rPr>
              <a:t>or classification we will use CNN , Restnet50 which can provide detailed and more concise outputs.</a:t>
            </a:r>
          </a:p>
          <a:p>
            <a:pPr marL="742950" lvl="1" indent="-285750" rtl="0" fontAlgn="base">
              <a:spcBef>
                <a:spcPts val="0"/>
              </a:spcBef>
              <a:spcAft>
                <a:spcPts val="1200"/>
              </a:spcAft>
              <a:buFont typeface="Arial" panose="020B0604020202020204" pitchFamily="34" charset="0"/>
              <a:buChar char="•"/>
            </a:pPr>
            <a:r>
              <a:rPr lang="en-US" sz="1200" b="1" i="0" u="none" strike="noStrike" dirty="0">
                <a:solidFill>
                  <a:srgbClr val="000000"/>
                </a:solidFill>
                <a:effectLst/>
                <a:latin typeface="+mj-lt"/>
              </a:rPr>
              <a:t> NLP Models: </a:t>
            </a:r>
            <a:r>
              <a:rPr lang="en-US" sz="1200" dirty="0">
                <a:solidFill>
                  <a:srgbClr val="000000"/>
                </a:solidFill>
                <a:latin typeface="+mj-lt"/>
              </a:rPr>
              <a:t>Finetuning Pretrained models like </a:t>
            </a:r>
            <a:r>
              <a:rPr lang="en-US" sz="1200" dirty="0" err="1">
                <a:solidFill>
                  <a:srgbClr val="000000"/>
                </a:solidFill>
                <a:latin typeface="+mj-lt"/>
              </a:rPr>
              <a:t>Chatgpt,Transformers</a:t>
            </a:r>
            <a:r>
              <a:rPr lang="en-US" sz="1200" dirty="0">
                <a:solidFill>
                  <a:srgbClr val="000000"/>
                </a:solidFill>
                <a:latin typeface="+mj-lt"/>
              </a:rPr>
              <a:t> for generating information like causes of the </a:t>
            </a:r>
            <a:r>
              <a:rPr lang="en-US" sz="1200" dirty="0" err="1">
                <a:solidFill>
                  <a:srgbClr val="000000"/>
                </a:solidFill>
                <a:latin typeface="+mj-lt"/>
              </a:rPr>
              <a:t>disease,providing</a:t>
            </a:r>
            <a:r>
              <a:rPr lang="en-US" sz="1200" dirty="0">
                <a:solidFill>
                  <a:srgbClr val="000000"/>
                </a:solidFill>
                <a:latin typeface="+mj-lt"/>
              </a:rPr>
              <a:t> solutions and cures for the disease and the steps to prevent the disease from occurring in the future.</a:t>
            </a:r>
          </a:p>
          <a:p>
            <a:pPr marL="742950" lvl="1" indent="-285750" rtl="0" fontAlgn="base">
              <a:spcBef>
                <a:spcPts val="0"/>
              </a:spcBef>
              <a:spcAft>
                <a:spcPts val="1200"/>
              </a:spcAft>
              <a:buFont typeface="Arial" panose="020B0604020202020204" pitchFamily="34" charset="0"/>
              <a:buChar char="•"/>
            </a:pPr>
            <a:endParaRPr lang="en-US" sz="1200" b="0" i="0" u="none" strike="noStrike" dirty="0">
              <a:solidFill>
                <a:srgbClr val="000000"/>
              </a:solidFill>
              <a:effectLst/>
              <a:latin typeface="+mj-lt"/>
            </a:endParaRP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latin typeface="Algerian" panose="04020705040A02060702" pitchFamily="82" charset="0"/>
            </a:endParaRPr>
          </a:p>
          <a:p>
            <a:pPr algn="ctr"/>
            <a:r>
              <a:rPr lang="en-US" dirty="0">
                <a:latin typeface="Algerian" panose="04020705040A02060702" pitchFamily="82" charset="0"/>
              </a:rPr>
              <a:t>AGRO</a:t>
            </a:r>
          </a:p>
          <a:p>
            <a:pPr algn="ctr"/>
            <a:r>
              <a:rPr lang="en-US" dirty="0">
                <a:latin typeface="Algerian" panose="04020705040A02060702" pitchFamily="82" charset="0"/>
              </a:rPr>
              <a:t>TECH</a:t>
            </a:r>
            <a:endParaRPr lang="en-IN" dirty="0">
              <a:latin typeface="Algerian" panose="04020705040A02060702" pitchFamily="82" charset="0"/>
            </a:endParaRPr>
          </a:p>
          <a:p>
            <a:pPr algn="ctr"/>
            <a:endParaRPr lang="en-IN" dirty="0"/>
          </a:p>
        </p:txBody>
      </p:sp>
      <p:sp>
        <p:nvSpPr>
          <p:cNvPr id="2" name="TextBox 1">
            <a:extLst>
              <a:ext uri="{FF2B5EF4-FFF2-40B4-BE49-F238E27FC236}">
                <a16:creationId xmlns:a16="http://schemas.microsoft.com/office/drawing/2014/main" id="{5A75C02C-B5CA-E548-030D-559AC5B88E13}"/>
              </a:ext>
            </a:extLst>
          </p:cNvPr>
          <p:cNvSpPr txBox="1"/>
          <p:nvPr/>
        </p:nvSpPr>
        <p:spPr>
          <a:xfrm>
            <a:off x="5978769" y="1536174"/>
            <a:ext cx="6071717" cy="4216539"/>
          </a:xfrm>
          <a:prstGeom prst="rect">
            <a:avLst/>
          </a:prstGeom>
          <a:noFill/>
        </p:spPr>
        <p:txBody>
          <a:bodyPr wrap="square" rtlCol="0">
            <a:spAutoFit/>
          </a:bodyPr>
          <a:lstStyle/>
          <a:p>
            <a:pPr algn="l"/>
            <a:r>
              <a:rPr lang="en-US" sz="1200" b="1" i="0" dirty="0">
                <a:effectLst/>
                <a:highlight>
                  <a:srgbClr val="F3F3F3"/>
                </a:highlight>
                <a:latin typeface="+mn-lt"/>
              </a:rPr>
              <a:t>			</a:t>
            </a:r>
            <a:r>
              <a:rPr lang="en-US" sz="1600" b="1" i="0" dirty="0">
                <a:effectLst/>
                <a:highlight>
                  <a:srgbClr val="F3F3F3"/>
                </a:highlight>
                <a:latin typeface="+mn-lt"/>
              </a:rPr>
              <a:t>Methodology and implementation</a:t>
            </a:r>
          </a:p>
          <a:p>
            <a:pPr algn="l">
              <a:buFont typeface="+mj-lt"/>
              <a:buAutoNum type="arabicPeriod"/>
            </a:pPr>
            <a:r>
              <a:rPr lang="en-US" sz="1200" b="1" i="0" dirty="0">
                <a:effectLst/>
                <a:highlight>
                  <a:srgbClr val="F3F3F3"/>
                </a:highlight>
                <a:latin typeface="+mn-lt"/>
              </a:rPr>
              <a:t>Data Collection &amp; Preprocessing</a:t>
            </a:r>
            <a:r>
              <a:rPr lang="en-US" sz="1200" b="0" i="0" dirty="0">
                <a:effectLst/>
                <a:highlight>
                  <a:srgbClr val="F3F3F3"/>
                </a:highlight>
                <a:latin typeface="+mn-lt"/>
              </a:rPr>
              <a:t>:</a:t>
            </a:r>
          </a:p>
          <a:p>
            <a:pPr marL="742950" lvl="1" indent="-285750" algn="l">
              <a:buFont typeface="+mj-lt"/>
              <a:buAutoNum type="arabicPeriod"/>
            </a:pPr>
            <a:r>
              <a:rPr lang="en-US" sz="1200" b="0" i="0" dirty="0">
                <a:effectLst/>
                <a:highlight>
                  <a:srgbClr val="F3F3F3"/>
                </a:highlight>
                <a:latin typeface="+mn-lt"/>
              </a:rPr>
              <a:t>Collect data from various sources (satellite imagery, IoT sensors, weather data, historical crop disease datasets).</a:t>
            </a:r>
          </a:p>
          <a:p>
            <a:pPr marL="742950" lvl="1" indent="-285750" algn="l">
              <a:buFont typeface="+mj-lt"/>
              <a:buAutoNum type="arabicPeriod"/>
            </a:pPr>
            <a:r>
              <a:rPr lang="en-US" sz="1200" b="0" i="0" dirty="0">
                <a:effectLst/>
                <a:highlight>
                  <a:srgbClr val="F3F3F3"/>
                </a:highlight>
                <a:latin typeface="+mn-lt"/>
              </a:rPr>
              <a:t>Preprocess the data (cleaning, normalization, feature extraction).</a:t>
            </a:r>
          </a:p>
          <a:p>
            <a:pPr algn="l">
              <a:buFont typeface="+mj-lt"/>
              <a:buAutoNum type="arabicPeriod"/>
            </a:pPr>
            <a:r>
              <a:rPr lang="en-US" sz="1200" b="1" i="0" dirty="0">
                <a:effectLst/>
                <a:highlight>
                  <a:srgbClr val="F3F3F3"/>
                </a:highlight>
                <a:latin typeface="+mn-lt"/>
              </a:rPr>
              <a:t>Model Development</a:t>
            </a:r>
            <a:r>
              <a:rPr lang="en-US" sz="1200" b="0" i="0" dirty="0">
                <a:effectLst/>
                <a:highlight>
                  <a:srgbClr val="F3F3F3"/>
                </a:highlight>
                <a:latin typeface="+mn-lt"/>
              </a:rPr>
              <a:t>:</a:t>
            </a:r>
          </a:p>
          <a:p>
            <a:pPr marL="742950" lvl="1" indent="-285750" algn="l">
              <a:buFont typeface="+mj-lt"/>
              <a:buAutoNum type="arabicPeriod"/>
            </a:pPr>
            <a:r>
              <a:rPr lang="en-US" sz="1200" b="0" i="0" dirty="0">
                <a:effectLst/>
                <a:highlight>
                  <a:srgbClr val="F3F3F3"/>
                </a:highlight>
                <a:latin typeface="+mn-lt"/>
              </a:rPr>
              <a:t>Develop image recognition models using deep learning (for crop disease classification).</a:t>
            </a:r>
          </a:p>
          <a:p>
            <a:pPr marL="742950" lvl="1" indent="-285750" algn="l">
              <a:buFont typeface="+mj-lt"/>
              <a:buAutoNum type="arabicPeriod"/>
            </a:pPr>
            <a:r>
              <a:rPr lang="en-US" sz="1200" b="0" i="0" dirty="0">
                <a:effectLst/>
                <a:highlight>
                  <a:srgbClr val="F3F3F3"/>
                </a:highlight>
                <a:latin typeface="+mn-lt"/>
              </a:rPr>
              <a:t>Train predictive models using historical data and environmental variables.</a:t>
            </a:r>
          </a:p>
          <a:p>
            <a:pPr algn="l">
              <a:buFont typeface="+mj-lt"/>
              <a:buAutoNum type="arabicPeriod"/>
            </a:pPr>
            <a:r>
              <a:rPr lang="en-US" sz="1200" b="1" i="0" dirty="0">
                <a:effectLst/>
                <a:highlight>
                  <a:srgbClr val="F3F3F3"/>
                </a:highlight>
                <a:latin typeface="+mn-lt"/>
              </a:rPr>
              <a:t>Integration &amp; Deployment</a:t>
            </a:r>
            <a:r>
              <a:rPr lang="en-US" sz="1200" b="0" i="0" dirty="0">
                <a:effectLst/>
                <a:highlight>
                  <a:srgbClr val="F3F3F3"/>
                </a:highlight>
                <a:latin typeface="+mn-lt"/>
              </a:rPr>
              <a:t>:</a:t>
            </a:r>
          </a:p>
          <a:p>
            <a:pPr marL="742950" lvl="1" indent="-285750" algn="l">
              <a:buFont typeface="+mj-lt"/>
              <a:buAutoNum type="arabicPeriod"/>
            </a:pPr>
            <a:r>
              <a:rPr lang="en-US" sz="1200" b="0" i="0" dirty="0">
                <a:effectLst/>
                <a:highlight>
                  <a:srgbClr val="F3F3F3"/>
                </a:highlight>
                <a:latin typeface="+mn-lt"/>
              </a:rPr>
              <a:t>Integrate machine learning models with a cloud-based backend.</a:t>
            </a:r>
          </a:p>
          <a:p>
            <a:pPr marL="742950" lvl="1" indent="-285750" algn="l">
              <a:buFont typeface="+mj-lt"/>
              <a:buAutoNum type="arabicPeriod"/>
            </a:pPr>
            <a:r>
              <a:rPr lang="en-US" sz="1200" b="0" i="0" dirty="0">
                <a:effectLst/>
                <a:highlight>
                  <a:srgbClr val="F3F3F3"/>
                </a:highlight>
                <a:latin typeface="+mn-lt"/>
              </a:rPr>
              <a:t>Develop a user-friendly mobile/web application interface.</a:t>
            </a:r>
          </a:p>
          <a:p>
            <a:pPr algn="l">
              <a:buFont typeface="+mj-lt"/>
              <a:buAutoNum type="arabicPeriod"/>
            </a:pPr>
            <a:r>
              <a:rPr lang="en-US" sz="1200" b="1" i="0" dirty="0">
                <a:effectLst/>
                <a:highlight>
                  <a:srgbClr val="F3F3F3"/>
                </a:highlight>
                <a:latin typeface="+mn-lt"/>
              </a:rPr>
              <a:t>Testing &amp; Validation</a:t>
            </a:r>
            <a:r>
              <a:rPr lang="en-US" sz="1200" b="0" i="0" dirty="0">
                <a:effectLst/>
                <a:highlight>
                  <a:srgbClr val="F3F3F3"/>
                </a:highlight>
                <a:latin typeface="+mn-lt"/>
              </a:rPr>
              <a:t>:</a:t>
            </a:r>
          </a:p>
          <a:p>
            <a:pPr marL="742950" lvl="1" indent="-285750" algn="l">
              <a:buFont typeface="+mj-lt"/>
              <a:buAutoNum type="arabicPeriod"/>
            </a:pPr>
            <a:r>
              <a:rPr lang="en-US" sz="1200" b="0" i="0" dirty="0">
                <a:effectLst/>
                <a:highlight>
                  <a:srgbClr val="F3F3F3"/>
                </a:highlight>
                <a:latin typeface="+mn-lt"/>
              </a:rPr>
              <a:t>Rigorously test the system (including field trials) to validate predictions.</a:t>
            </a:r>
          </a:p>
          <a:p>
            <a:pPr marL="742950" lvl="1" indent="-285750" algn="l">
              <a:buFont typeface="+mj-lt"/>
              <a:buAutoNum type="arabicPeriod"/>
            </a:pPr>
            <a:r>
              <a:rPr lang="en-US" sz="1200" b="0" i="0" dirty="0">
                <a:effectLst/>
                <a:highlight>
                  <a:srgbClr val="F3F3F3"/>
                </a:highlight>
                <a:latin typeface="+mn-lt"/>
              </a:rPr>
              <a:t>Collect user feedback and iterate on model performance.</a:t>
            </a:r>
          </a:p>
          <a:p>
            <a:pPr algn="l">
              <a:buFont typeface="+mj-lt"/>
              <a:buAutoNum type="arabicPeriod"/>
            </a:pPr>
            <a:r>
              <a:rPr lang="en-US" sz="1200" b="1" i="0" dirty="0">
                <a:effectLst/>
                <a:highlight>
                  <a:srgbClr val="F3F3F3"/>
                </a:highlight>
                <a:latin typeface="+mn-lt"/>
              </a:rPr>
              <a:t>Feasibility &amp; Viability Analysis</a:t>
            </a:r>
            <a:r>
              <a:rPr lang="en-US" sz="1200" b="0" i="0" dirty="0">
                <a:effectLst/>
                <a:highlight>
                  <a:srgbClr val="F3F3F3"/>
                </a:highlight>
                <a:latin typeface="+mn-lt"/>
              </a:rPr>
              <a:t>:</a:t>
            </a:r>
          </a:p>
          <a:p>
            <a:pPr marL="742950" lvl="1" indent="-285750" algn="l">
              <a:buFont typeface="+mj-lt"/>
              <a:buAutoNum type="arabicPeriod"/>
            </a:pPr>
            <a:r>
              <a:rPr lang="en-US" sz="1200" b="0" i="0" dirty="0">
                <a:effectLst/>
                <a:highlight>
                  <a:srgbClr val="F3F3F3"/>
                </a:highlight>
                <a:latin typeface="+mn-lt"/>
              </a:rPr>
              <a:t>Assess technological, operational, and economic feasibility.</a:t>
            </a:r>
          </a:p>
          <a:p>
            <a:pPr marL="742950" lvl="1" indent="-285750" algn="l">
              <a:buFont typeface="+mj-lt"/>
              <a:buAutoNum type="arabicPeriod"/>
            </a:pPr>
            <a:r>
              <a:rPr lang="en-US" sz="1200" b="0" i="0" dirty="0">
                <a:effectLst/>
                <a:highlight>
                  <a:srgbClr val="F3F3F3"/>
                </a:highlight>
                <a:latin typeface="+mn-lt"/>
              </a:rPr>
              <a:t>Address potential challenges (data quality, farmer adoption, infrastructure).</a:t>
            </a:r>
          </a:p>
          <a:p>
            <a:pPr algn="l">
              <a:buFont typeface="+mj-lt"/>
              <a:buAutoNum type="arabicPeriod"/>
            </a:pPr>
            <a:r>
              <a:rPr lang="en-US" sz="1200" b="1" i="0" dirty="0">
                <a:effectLst/>
                <a:highlight>
                  <a:srgbClr val="F3F3F3"/>
                </a:highlight>
                <a:latin typeface="+mn-lt"/>
              </a:rPr>
              <a:t>Impact &amp; Benefits</a:t>
            </a:r>
            <a:r>
              <a:rPr lang="en-US" sz="1200" b="0" i="0" dirty="0">
                <a:effectLst/>
                <a:highlight>
                  <a:srgbClr val="F3F3F3"/>
                </a:highlight>
                <a:latin typeface="+mn-lt"/>
              </a:rPr>
              <a:t>:</a:t>
            </a:r>
          </a:p>
          <a:p>
            <a:pPr marL="742950" lvl="1" indent="-285750" algn="l">
              <a:buFont typeface="+mj-lt"/>
              <a:buAutoNum type="arabicPeriod"/>
            </a:pPr>
            <a:r>
              <a:rPr lang="en-US" sz="1200" b="0" i="0" dirty="0">
                <a:effectLst/>
                <a:highlight>
                  <a:srgbClr val="F3F3F3"/>
                </a:highlight>
                <a:latin typeface="+mn-lt"/>
              </a:rPr>
              <a:t>Positive impact on farmers (early disease detection, informed decisions).</a:t>
            </a:r>
          </a:p>
          <a:p>
            <a:pPr marL="742950" lvl="1" indent="-285750" algn="l">
              <a:buFont typeface="+mj-lt"/>
              <a:buAutoNum type="arabicPeriod"/>
            </a:pPr>
            <a:r>
              <a:rPr lang="en-US" sz="1200" b="0" i="0" dirty="0">
                <a:effectLst/>
                <a:highlight>
                  <a:srgbClr val="F3F3F3"/>
                </a:highlight>
                <a:latin typeface="+mn-lt"/>
              </a:rPr>
              <a:t>Economic benefits (cost savings, higher profitability).</a:t>
            </a:r>
          </a:p>
          <a:p>
            <a:pPr marL="742950" lvl="1" indent="-285750" algn="l">
              <a:buFont typeface="+mj-lt"/>
              <a:buAutoNum type="arabicPeriod"/>
            </a:pPr>
            <a:r>
              <a:rPr lang="en-US" sz="1200" b="0" i="0" dirty="0">
                <a:effectLst/>
                <a:highlight>
                  <a:srgbClr val="F3F3F3"/>
                </a:highlight>
                <a:latin typeface="+mn-lt"/>
              </a:rPr>
              <a:t>Environmental benefits (sustainable practices, climate resilience).</a:t>
            </a:r>
          </a:p>
        </p:txBody>
      </p:sp>
      <p:cxnSp>
        <p:nvCxnSpPr>
          <p:cNvPr id="4" name="Straight Connector 3">
            <a:extLst>
              <a:ext uri="{FF2B5EF4-FFF2-40B4-BE49-F238E27FC236}">
                <a16:creationId xmlns:a16="http://schemas.microsoft.com/office/drawing/2014/main" id="{3384AF25-E784-DA82-3A86-62E36BADA74D}"/>
              </a:ext>
            </a:extLst>
          </p:cNvPr>
          <p:cNvCxnSpPr/>
          <p:nvPr/>
        </p:nvCxnSpPr>
        <p:spPr>
          <a:xfrm>
            <a:off x="5732206" y="1230451"/>
            <a:ext cx="0" cy="4619743"/>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D0BE-8354-5229-D1F6-170DDFCF2083}"/>
              </a:ext>
            </a:extLst>
          </p:cNvPr>
          <p:cNvSpPr>
            <a:spLocks noGrp="1"/>
          </p:cNvSpPr>
          <p:nvPr>
            <p:ph type="title"/>
          </p:nvPr>
        </p:nvSpPr>
        <p:spPr/>
        <p:txBody>
          <a:bodyPr/>
          <a:lstStyle/>
          <a:p>
            <a:r>
              <a:rPr lang="en-IN"/>
              <a:t>Flowchart</a:t>
            </a:r>
            <a:endParaRPr lang="en-IN" dirty="0"/>
          </a:p>
        </p:txBody>
      </p:sp>
      <p:pic>
        <p:nvPicPr>
          <p:cNvPr id="7" name="Content Placeholder 6">
            <a:extLst>
              <a:ext uri="{FF2B5EF4-FFF2-40B4-BE49-F238E27FC236}">
                <a16:creationId xmlns:a16="http://schemas.microsoft.com/office/drawing/2014/main" id="{C2154CAB-5D0D-D259-DDDF-373200FCB3EC}"/>
              </a:ext>
            </a:extLst>
          </p:cNvPr>
          <p:cNvPicPr>
            <a:picLocks noGrp="1" noChangeAspect="1"/>
          </p:cNvPicPr>
          <p:nvPr>
            <p:ph idx="1"/>
          </p:nvPr>
        </p:nvPicPr>
        <p:blipFill>
          <a:blip r:embed="rId2"/>
          <a:stretch>
            <a:fillRect/>
          </a:stretch>
        </p:blipFill>
        <p:spPr>
          <a:xfrm>
            <a:off x="949414" y="1095375"/>
            <a:ext cx="10293172" cy="5030788"/>
          </a:xfrm>
        </p:spPr>
      </p:pic>
      <p:sp>
        <p:nvSpPr>
          <p:cNvPr id="4" name="Footer Placeholder 3">
            <a:extLst>
              <a:ext uri="{FF2B5EF4-FFF2-40B4-BE49-F238E27FC236}">
                <a16:creationId xmlns:a16="http://schemas.microsoft.com/office/drawing/2014/main" id="{1EF89A7C-94CD-AF61-EE0C-997093058604}"/>
              </a:ext>
            </a:extLst>
          </p:cNvPr>
          <p:cNvSpPr>
            <a:spLocks noGrp="1"/>
          </p:cNvSpPr>
          <p:nvPr>
            <p:ph type="ftr" sz="quarter" idx="11"/>
          </p:nvPr>
        </p:nvSpPr>
        <p:spPr/>
        <p:txBody>
          <a:bodyPr/>
          <a:lstStyle/>
          <a:p>
            <a:pPr>
              <a:defRPr/>
            </a:pPr>
            <a:r>
              <a:rPr lang="en-US"/>
              <a:t>@SIH Idea submission- Template</a:t>
            </a:r>
          </a:p>
        </p:txBody>
      </p:sp>
      <p:sp>
        <p:nvSpPr>
          <p:cNvPr id="5" name="Slide Number Placeholder 4">
            <a:extLst>
              <a:ext uri="{FF2B5EF4-FFF2-40B4-BE49-F238E27FC236}">
                <a16:creationId xmlns:a16="http://schemas.microsoft.com/office/drawing/2014/main" id="{408A2679-FC6A-85A7-8F7D-4BA0FCCC2FC9}"/>
              </a:ext>
            </a:extLst>
          </p:cNvPr>
          <p:cNvSpPr>
            <a:spLocks noGrp="1"/>
          </p:cNvSpPr>
          <p:nvPr>
            <p:ph type="sldNum" sz="quarter" idx="12"/>
          </p:nvPr>
        </p:nvSpPr>
        <p:spPr/>
        <p:txBody>
          <a:bodyPr/>
          <a:lstStyle/>
          <a:p>
            <a:fld id="{677C3CE7-23F7-4828-823C-E0205DF2CF97}" type="slidenum">
              <a:rPr lang="en-US" smtClean="0"/>
              <a:pPr/>
              <a:t>4</a:t>
            </a:fld>
            <a:endParaRPr lang="en-US"/>
          </a:p>
        </p:txBody>
      </p:sp>
    </p:spTree>
    <p:extLst>
      <p:ext uri="{BB962C8B-B14F-4D97-AF65-F5344CB8AC3E}">
        <p14:creationId xmlns:p14="http://schemas.microsoft.com/office/powerpoint/2010/main" val="5881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283333" y="1104480"/>
            <a:ext cx="5312175" cy="5663089"/>
          </a:xfrm>
          <a:prstGeom prst="rect">
            <a:avLst/>
          </a:prstGeom>
          <a:noFill/>
          <a:ln w="9525">
            <a:noFill/>
            <a:miter lim="800000"/>
            <a:headEnd/>
            <a:tailEnd/>
          </a:ln>
        </p:spPr>
        <p:txBody>
          <a:bodyPr wrap="square">
            <a:spAutoFit/>
          </a:bodyPr>
          <a:lstStyle/>
          <a:p>
            <a:pPr lvl="1">
              <a:spcBef>
                <a:spcPts val="1200"/>
              </a:spcBef>
              <a:spcAft>
                <a:spcPts val="0"/>
              </a:spcAft>
            </a:pPr>
            <a:r>
              <a:rPr lang="en-US" b="1" i="0" u="none" strike="noStrike" dirty="0">
                <a:solidFill>
                  <a:srgbClr val="000000"/>
                </a:solidFill>
                <a:effectLst/>
                <a:latin typeface="+mj-lt"/>
              </a:rPr>
              <a:t>		Feasibility</a:t>
            </a:r>
          </a:p>
          <a:p>
            <a:pPr rtl="0" fontAlgn="base">
              <a:spcBef>
                <a:spcPts val="1200"/>
              </a:spcBef>
              <a:spcAft>
                <a:spcPts val="0"/>
              </a:spcAft>
              <a:buFont typeface="+mj-lt"/>
              <a:buAutoNum type="arabicPeriod"/>
            </a:pPr>
            <a:r>
              <a:rPr lang="en-US" sz="1100" b="1" i="0" u="none" strike="noStrike" dirty="0">
                <a:solidFill>
                  <a:srgbClr val="000000"/>
                </a:solidFill>
                <a:effectLst/>
                <a:latin typeface="+mj-lt"/>
              </a:rPr>
              <a:t>Technological Feasibility:</a:t>
            </a:r>
          </a:p>
          <a:p>
            <a:pPr marL="742950" lvl="1" indent="-285750" rtl="0" fontAlgn="base">
              <a:spcBef>
                <a:spcPts val="0"/>
              </a:spcBef>
              <a:spcAft>
                <a:spcPts val="1200"/>
              </a:spcAft>
              <a:buFont typeface="Arial" panose="020B0604020202020204" pitchFamily="34" charset="0"/>
              <a:buChar char="•"/>
            </a:pPr>
            <a:r>
              <a:rPr lang="en-US" sz="1100" b="1" i="0" u="none" strike="noStrike" dirty="0">
                <a:solidFill>
                  <a:srgbClr val="000000"/>
                </a:solidFill>
                <a:effectLst/>
                <a:latin typeface="+mj-lt"/>
              </a:rPr>
              <a:t>Advanced AI Algorithms:</a:t>
            </a:r>
            <a:r>
              <a:rPr lang="en-US" sz="1100" b="0" i="0" u="none" strike="noStrike" dirty="0">
                <a:solidFill>
                  <a:srgbClr val="000000"/>
                </a:solidFill>
                <a:effectLst/>
                <a:latin typeface="+mj-lt"/>
              </a:rPr>
              <a:t> The maturity of AI and machine learning technologies, particularly in image recognition and predictive analytics, supports the feasibility of developing accurate disease detection models.</a:t>
            </a:r>
          </a:p>
          <a:p>
            <a:pPr marL="742950" lvl="1" indent="-285750" rtl="0" fontAlgn="base">
              <a:spcBef>
                <a:spcPts val="0"/>
              </a:spcBef>
              <a:spcAft>
                <a:spcPts val="1200"/>
              </a:spcAft>
              <a:buFont typeface="Arial" panose="020B0604020202020204" pitchFamily="34" charset="0"/>
              <a:buChar char="•"/>
            </a:pPr>
            <a:r>
              <a:rPr lang="en-US" sz="1100" b="1" i="0" u="none" strike="noStrike" dirty="0">
                <a:solidFill>
                  <a:srgbClr val="000000"/>
                </a:solidFill>
                <a:effectLst/>
                <a:latin typeface="+mj-lt"/>
              </a:rPr>
              <a:t>IoT and Data Integration:</a:t>
            </a:r>
            <a:r>
              <a:rPr lang="en-US" sz="1100" b="0" i="0" u="none" strike="noStrike" dirty="0">
                <a:solidFill>
                  <a:srgbClr val="000000"/>
                </a:solidFill>
                <a:effectLst/>
                <a:latin typeface="+mj-lt"/>
              </a:rPr>
              <a:t> The availability of IoT devices and satellite data makes real-time environmental monitoring and data collection practical. These technologies are cost-effective and scalable.</a:t>
            </a:r>
            <a:endParaRPr lang="en-US" sz="1100" b="1" i="0" u="none" strike="noStrike" dirty="0">
              <a:solidFill>
                <a:srgbClr val="000000"/>
              </a:solidFill>
              <a:effectLst/>
              <a:latin typeface="+mj-lt"/>
            </a:endParaRPr>
          </a:p>
          <a:p>
            <a:pPr rtl="0" fontAlgn="base">
              <a:spcBef>
                <a:spcPts val="1200"/>
              </a:spcBef>
              <a:spcAft>
                <a:spcPts val="0"/>
              </a:spcAft>
              <a:buFont typeface="+mj-lt"/>
              <a:buAutoNum type="arabicPeriod"/>
            </a:pPr>
            <a:r>
              <a:rPr lang="en-US" sz="1100" b="1" dirty="0">
                <a:solidFill>
                  <a:srgbClr val="000000"/>
                </a:solidFill>
                <a:latin typeface="+mj-lt"/>
              </a:rPr>
              <a:t>Operational </a:t>
            </a:r>
            <a:r>
              <a:rPr lang="en-US" sz="1100" b="1" dirty="0" err="1">
                <a:solidFill>
                  <a:srgbClr val="000000"/>
                </a:solidFill>
                <a:latin typeface="+mj-lt"/>
              </a:rPr>
              <a:t>Feasibilty</a:t>
            </a:r>
            <a:endParaRPr lang="en-US" sz="1100" b="0" i="0" u="none" strike="noStrike" dirty="0">
              <a:solidFill>
                <a:srgbClr val="000000"/>
              </a:solidFill>
              <a:effectLst/>
              <a:latin typeface="+mj-lt"/>
            </a:endParaRPr>
          </a:p>
          <a:p>
            <a:pPr marL="742950" lvl="1" indent="-285750" rtl="0" fontAlgn="base">
              <a:spcBef>
                <a:spcPts val="0"/>
              </a:spcBef>
              <a:spcAft>
                <a:spcPts val="1200"/>
              </a:spcAft>
              <a:buFont typeface="Arial" panose="020B0604020202020204" pitchFamily="34" charset="0"/>
              <a:buChar char="•"/>
            </a:pPr>
            <a:r>
              <a:rPr lang="en-US" sz="1100" b="1" i="0" u="none" strike="noStrike" dirty="0">
                <a:solidFill>
                  <a:srgbClr val="000000"/>
                </a:solidFill>
                <a:effectLst/>
                <a:latin typeface="+mj-lt"/>
              </a:rPr>
              <a:t>User Accessibility:</a:t>
            </a:r>
            <a:r>
              <a:rPr lang="en-US" sz="1100" b="0" i="0" u="none" strike="noStrike" dirty="0">
                <a:solidFill>
                  <a:srgbClr val="000000"/>
                </a:solidFill>
                <a:effectLst/>
                <a:latin typeface="+mj-lt"/>
              </a:rPr>
              <a:t> The system is designed to be user-friendly, with a mobile and web interface that can be easily adopted by farmers of varying technological expertise.</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mj-lt"/>
              </a:rPr>
              <a:t>Scalability:</a:t>
            </a:r>
            <a:r>
              <a:rPr lang="en-US" sz="1100" b="0" i="0" u="none" strike="noStrike" dirty="0">
                <a:solidFill>
                  <a:srgbClr val="000000"/>
                </a:solidFill>
                <a:effectLst/>
                <a:latin typeface="+mj-lt"/>
              </a:rPr>
              <a:t> The modular design of the system allows it to be scaled across different regions and crop types, making it adaptable to diverse agricultural environments.</a:t>
            </a:r>
          </a:p>
          <a:p>
            <a:pPr marL="742950" lvl="1" indent="-285750" rtl="0" fontAlgn="base">
              <a:spcBef>
                <a:spcPts val="0"/>
              </a:spcBef>
              <a:spcAft>
                <a:spcPts val="0"/>
              </a:spcAft>
              <a:buFont typeface="Arial" panose="020B0604020202020204" pitchFamily="34" charset="0"/>
              <a:buChar char="•"/>
            </a:pPr>
            <a:endParaRPr lang="en-US" sz="1100" b="0" i="0" u="none" strike="noStrike" dirty="0">
              <a:solidFill>
                <a:srgbClr val="000000"/>
              </a:solidFill>
              <a:effectLst/>
              <a:latin typeface="+mj-lt"/>
            </a:endParaRPr>
          </a:p>
          <a:p>
            <a:pPr rtl="0" fontAlgn="base">
              <a:spcBef>
                <a:spcPts val="0"/>
              </a:spcBef>
              <a:spcAft>
                <a:spcPts val="0"/>
              </a:spcAft>
              <a:buFont typeface="+mj-lt"/>
              <a:buAutoNum type="arabicPeriod"/>
            </a:pPr>
            <a:r>
              <a:rPr lang="en-US" sz="1100" b="1" i="0" u="none" strike="noStrike" dirty="0">
                <a:solidFill>
                  <a:srgbClr val="000000"/>
                </a:solidFill>
                <a:effectLst/>
                <a:latin typeface="+mj-lt"/>
              </a:rPr>
              <a:t>Economic Feasibility:</a:t>
            </a:r>
            <a:endParaRPr lang="en-US" sz="1100" b="0" i="0" u="none" strike="noStrike" dirty="0">
              <a:solidFill>
                <a:srgbClr val="000000"/>
              </a:solidFill>
              <a:effectLst/>
              <a:latin typeface="+mj-lt"/>
            </a:endParaRP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mj-lt"/>
              </a:rPr>
              <a:t>Cost Efficiency:</a:t>
            </a:r>
            <a:r>
              <a:rPr lang="en-US" sz="1100" b="0" i="0" u="none" strike="noStrike" dirty="0">
                <a:solidFill>
                  <a:srgbClr val="000000"/>
                </a:solidFill>
                <a:effectLst/>
                <a:latin typeface="+mj-lt"/>
              </a:rPr>
              <a:t> By predicting diseases early and optimizing resource use, the system can reduce operational costs for farmers. Additionally, the use of open-source technologies and cloud infrastructure minimizes the initial development and deployment costs.</a:t>
            </a:r>
          </a:p>
          <a:p>
            <a:pPr marL="742950" lvl="1" indent="-285750" rtl="0" fontAlgn="base">
              <a:spcBef>
                <a:spcPts val="0"/>
              </a:spcBef>
              <a:spcAft>
                <a:spcPts val="1200"/>
              </a:spcAft>
              <a:buFont typeface="Arial" panose="020B0604020202020204" pitchFamily="34" charset="0"/>
              <a:buChar char="•"/>
            </a:pPr>
            <a:r>
              <a:rPr lang="en-US" sz="1100" b="1" i="0" u="none" strike="noStrike" dirty="0">
                <a:solidFill>
                  <a:srgbClr val="000000"/>
                </a:solidFill>
                <a:effectLst/>
                <a:latin typeface="+mj-lt"/>
              </a:rPr>
              <a:t>Market Demand:</a:t>
            </a:r>
            <a:r>
              <a:rPr lang="en-US" sz="1100" b="0" i="0" u="none" strike="noStrike" dirty="0">
                <a:solidFill>
                  <a:srgbClr val="000000"/>
                </a:solidFill>
                <a:effectLst/>
                <a:latin typeface="+mj-lt"/>
              </a:rPr>
              <a:t> There is a growing demand for precision agriculture solutions, driven by the need for sustainable farming practices and the global push towards food security. This solution aligns well with current market trends.</a:t>
            </a:r>
          </a:p>
          <a:p>
            <a:pPr marL="742950" lvl="1" indent="-285750" rtl="0" fontAlgn="base">
              <a:spcBef>
                <a:spcPts val="0"/>
              </a:spcBef>
              <a:spcAft>
                <a:spcPts val="1200"/>
              </a:spcAft>
              <a:buFont typeface="Arial" panose="020B0604020202020204" pitchFamily="34" charset="0"/>
              <a:buChar char="•"/>
            </a:pPr>
            <a:endParaRPr lang="en-US" sz="1100" b="0" i="0" u="none" strike="noStrike" dirty="0">
              <a:solidFill>
                <a:srgbClr val="000000"/>
              </a:solidFill>
              <a:effectLst/>
              <a:latin typeface="Arial" panose="020B0604020202020204"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latin typeface="Algerian" panose="04020705040A02060702" pitchFamily="82" charset="0"/>
            </a:endParaRPr>
          </a:p>
          <a:p>
            <a:pPr algn="ctr"/>
            <a:r>
              <a:rPr lang="en-US" dirty="0">
                <a:latin typeface="Algerian" panose="04020705040A02060702" pitchFamily="82" charset="0"/>
              </a:rPr>
              <a:t>AGRO</a:t>
            </a:r>
          </a:p>
          <a:p>
            <a:pPr algn="ctr"/>
            <a:r>
              <a:rPr lang="en-US" dirty="0">
                <a:latin typeface="Algerian" panose="04020705040A02060702" pitchFamily="82" charset="0"/>
              </a:rPr>
              <a:t>TECH</a:t>
            </a:r>
            <a:endParaRPr lang="en-IN" dirty="0">
              <a:latin typeface="Algerian" panose="04020705040A02060702" pitchFamily="82" charset="0"/>
            </a:endParaRPr>
          </a:p>
          <a:p>
            <a:pPr algn="ctr"/>
            <a:endParaRPr lang="en-IN" dirty="0"/>
          </a:p>
        </p:txBody>
      </p:sp>
      <p:sp>
        <p:nvSpPr>
          <p:cNvPr id="2" name="TextBox 1">
            <a:extLst>
              <a:ext uri="{FF2B5EF4-FFF2-40B4-BE49-F238E27FC236}">
                <a16:creationId xmlns:a16="http://schemas.microsoft.com/office/drawing/2014/main" id="{2FE5A587-7028-723D-3E51-9FFBDF890A53}"/>
              </a:ext>
            </a:extLst>
          </p:cNvPr>
          <p:cNvSpPr txBox="1"/>
          <p:nvPr/>
        </p:nvSpPr>
        <p:spPr>
          <a:xfrm>
            <a:off x="5878841" y="1098067"/>
            <a:ext cx="5781097" cy="5247590"/>
          </a:xfrm>
          <a:prstGeom prst="rect">
            <a:avLst/>
          </a:prstGeom>
          <a:noFill/>
        </p:spPr>
        <p:txBody>
          <a:bodyPr wrap="square" rtlCol="0">
            <a:spAutoFit/>
          </a:bodyPr>
          <a:lstStyle/>
          <a:p>
            <a:pPr rtl="0" fontAlgn="base">
              <a:spcBef>
                <a:spcPts val="1200"/>
              </a:spcBef>
              <a:spcAft>
                <a:spcPts val="0"/>
              </a:spcAft>
            </a:pPr>
            <a:r>
              <a:rPr lang="en-US" sz="1100" b="1" i="0" u="none" strike="noStrike" dirty="0">
                <a:solidFill>
                  <a:srgbClr val="000000"/>
                </a:solidFill>
                <a:effectLst/>
                <a:latin typeface="Arial" panose="020B0604020202020204" pitchFamily="34" charset="0"/>
              </a:rPr>
              <a:t>	</a:t>
            </a:r>
            <a:r>
              <a:rPr lang="en-US" sz="1400" b="1" i="0" u="none" strike="noStrike" dirty="0" err="1">
                <a:solidFill>
                  <a:srgbClr val="000000"/>
                </a:solidFill>
                <a:effectLst/>
                <a:latin typeface="+mj-lt"/>
              </a:rPr>
              <a:t>Stratergies</a:t>
            </a:r>
            <a:r>
              <a:rPr lang="en-US" sz="1400" b="1" i="0" u="none" strike="noStrike" dirty="0">
                <a:solidFill>
                  <a:srgbClr val="000000"/>
                </a:solidFill>
                <a:effectLst/>
                <a:latin typeface="+mj-lt"/>
              </a:rPr>
              <a:t>  to overcome challenges</a:t>
            </a:r>
          </a:p>
          <a:p>
            <a:pPr rtl="0" fontAlgn="base">
              <a:spcBef>
                <a:spcPts val="1200"/>
              </a:spcBef>
              <a:spcAft>
                <a:spcPts val="0"/>
              </a:spcAft>
              <a:buFont typeface="+mj-lt"/>
              <a:buAutoNum type="arabicPeriod"/>
            </a:pPr>
            <a:r>
              <a:rPr lang="en-US" sz="1100" b="1" i="0" u="none" strike="noStrike" dirty="0">
                <a:solidFill>
                  <a:srgbClr val="000000"/>
                </a:solidFill>
                <a:effectLst/>
                <a:latin typeface="+mj-lt"/>
              </a:rPr>
              <a:t>Improving Data Quality and Access:</a:t>
            </a:r>
            <a:endParaRPr lang="en-US" sz="1100" b="0" i="0" u="none" strike="noStrike" dirty="0">
              <a:solidFill>
                <a:srgbClr val="000000"/>
              </a:solidFill>
              <a:effectLst/>
              <a:latin typeface="+mj-lt"/>
            </a:endParaRP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mj-lt"/>
              </a:rPr>
              <a:t>Solution:</a:t>
            </a:r>
            <a:r>
              <a:rPr lang="en-US" sz="1100" b="0" i="0" u="none" strike="noStrike" dirty="0">
                <a:solidFill>
                  <a:srgbClr val="000000"/>
                </a:solidFill>
                <a:effectLst/>
                <a:latin typeface="+mj-lt"/>
              </a:rPr>
              <a:t> Partner with agricultural institutions, government agencies, and local communities to gather extensive and high-quality datasets. Implement data augmentation techniques to enhance the diversity and robustness of training data.</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mj-lt"/>
              </a:rPr>
              <a:t>Solution:</a:t>
            </a:r>
            <a:r>
              <a:rPr lang="en-US" sz="1100" b="0" i="0" u="none" strike="noStrike" dirty="0">
                <a:solidFill>
                  <a:srgbClr val="000000"/>
                </a:solidFill>
                <a:effectLst/>
                <a:latin typeface="+mj-lt"/>
              </a:rPr>
              <a:t> Continuously update the model with new data to improve its accuracy and adaptability to different regions and conditions.</a:t>
            </a:r>
          </a:p>
          <a:p>
            <a:pPr rtl="0" fontAlgn="base">
              <a:spcBef>
                <a:spcPts val="0"/>
              </a:spcBef>
              <a:spcAft>
                <a:spcPts val="0"/>
              </a:spcAft>
              <a:buFont typeface="+mj-lt"/>
              <a:buAutoNum type="arabicPeriod"/>
            </a:pPr>
            <a:r>
              <a:rPr lang="en-US" sz="1100" b="1" i="0" u="none" strike="noStrike" dirty="0">
                <a:solidFill>
                  <a:srgbClr val="000000"/>
                </a:solidFill>
                <a:effectLst/>
                <a:latin typeface="+mj-lt"/>
              </a:rPr>
              <a:t>Farmer Education and Engagement:</a:t>
            </a:r>
            <a:endParaRPr lang="en-US" sz="1100" b="0" i="0" u="none" strike="noStrike" dirty="0">
              <a:solidFill>
                <a:srgbClr val="000000"/>
              </a:solidFill>
              <a:effectLst/>
              <a:latin typeface="+mj-lt"/>
            </a:endParaRP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mj-lt"/>
              </a:rPr>
              <a:t>Solution:</a:t>
            </a:r>
            <a:r>
              <a:rPr lang="en-US" sz="1100" b="0" i="0" u="none" strike="noStrike" dirty="0">
                <a:solidFill>
                  <a:srgbClr val="000000"/>
                </a:solidFill>
                <a:effectLst/>
                <a:latin typeface="+mj-lt"/>
              </a:rPr>
              <a:t> Conduct workshops and training sessions to educate farmers on the benefits and ease of use of the system. Provide hands-on demonstrations and success stories to build trust.</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mj-lt"/>
              </a:rPr>
              <a:t>Solution:</a:t>
            </a:r>
            <a:r>
              <a:rPr lang="en-US" sz="1100" b="0" i="0" u="none" strike="noStrike" dirty="0">
                <a:solidFill>
                  <a:srgbClr val="000000"/>
                </a:solidFill>
                <a:effectLst/>
                <a:latin typeface="+mj-lt"/>
              </a:rPr>
              <a:t> Develop a support system that includes local agricultural experts who can assist farmers in using the technology effectively.</a:t>
            </a:r>
          </a:p>
          <a:p>
            <a:pPr rtl="0" fontAlgn="base">
              <a:spcBef>
                <a:spcPts val="0"/>
              </a:spcBef>
              <a:spcAft>
                <a:spcPts val="0"/>
              </a:spcAft>
              <a:buFont typeface="+mj-lt"/>
              <a:buAutoNum type="arabicPeriod"/>
            </a:pPr>
            <a:r>
              <a:rPr lang="en-US" sz="1100" b="1" i="0" u="none" strike="noStrike" dirty="0">
                <a:solidFill>
                  <a:srgbClr val="000000"/>
                </a:solidFill>
                <a:effectLst/>
                <a:latin typeface="+mj-lt"/>
              </a:rPr>
              <a:t>Enhancing Connectivity Solutions:</a:t>
            </a:r>
            <a:endParaRPr lang="en-US" sz="1100" b="0" i="0" u="none" strike="noStrike" dirty="0">
              <a:solidFill>
                <a:srgbClr val="000000"/>
              </a:solidFill>
              <a:effectLst/>
              <a:latin typeface="+mj-lt"/>
            </a:endParaRP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mj-lt"/>
              </a:rPr>
              <a:t>Solution:</a:t>
            </a:r>
            <a:r>
              <a:rPr lang="en-US" sz="1100" b="0" i="0" u="none" strike="noStrike" dirty="0">
                <a:solidFill>
                  <a:srgbClr val="000000"/>
                </a:solidFill>
                <a:effectLst/>
                <a:latin typeface="+mj-lt"/>
              </a:rPr>
              <a:t> Develop an offline mode for the mobile app, allowing farmers to capture and upload data when connectivity is restored. Explore partnerships with telecom providers to improve network access in rural areas.</a:t>
            </a: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mj-lt"/>
              </a:rPr>
              <a:t>Solution:</a:t>
            </a:r>
            <a:r>
              <a:rPr lang="en-US" sz="1100" b="0" i="0" u="none" strike="noStrike" dirty="0">
                <a:solidFill>
                  <a:srgbClr val="000000"/>
                </a:solidFill>
                <a:effectLst/>
                <a:latin typeface="+mj-lt"/>
              </a:rPr>
              <a:t> Implement edge computing solutions where some data processing occurs locally on the device, reducing the need for constant internet access.</a:t>
            </a:r>
          </a:p>
          <a:p>
            <a:pPr rtl="0" fontAlgn="base">
              <a:spcBef>
                <a:spcPts val="0"/>
              </a:spcBef>
              <a:spcAft>
                <a:spcPts val="0"/>
              </a:spcAft>
              <a:buFont typeface="+mj-lt"/>
              <a:buAutoNum type="arabicPeriod"/>
            </a:pPr>
            <a:r>
              <a:rPr lang="en-US" sz="1100" b="1" i="0" u="none" strike="noStrike" dirty="0">
                <a:solidFill>
                  <a:srgbClr val="000000"/>
                </a:solidFill>
                <a:effectLst/>
                <a:latin typeface="+mj-lt"/>
              </a:rPr>
              <a:t>Adapting to Environmental Changes:</a:t>
            </a:r>
            <a:endParaRPr lang="en-US" sz="1100" b="0" i="0" u="none" strike="noStrike" dirty="0">
              <a:solidFill>
                <a:srgbClr val="000000"/>
              </a:solidFill>
              <a:effectLst/>
              <a:latin typeface="+mj-lt"/>
            </a:endParaRPr>
          </a:p>
          <a:p>
            <a:pPr marL="742950" lvl="1" indent="-285750" rtl="0" fontAlgn="base">
              <a:spcBef>
                <a:spcPts val="0"/>
              </a:spcBef>
              <a:spcAft>
                <a:spcPts val="0"/>
              </a:spcAft>
              <a:buFont typeface="Arial" panose="020B0604020202020204" pitchFamily="34" charset="0"/>
              <a:buChar char="•"/>
            </a:pPr>
            <a:r>
              <a:rPr lang="en-US" sz="1100" b="1" i="0" u="none" strike="noStrike" dirty="0">
                <a:solidFill>
                  <a:srgbClr val="000000"/>
                </a:solidFill>
                <a:effectLst/>
                <a:latin typeface="+mj-lt"/>
              </a:rPr>
              <a:t>Solution:</a:t>
            </a:r>
            <a:r>
              <a:rPr lang="en-US" sz="1100" b="0" i="0" u="none" strike="noStrike" dirty="0">
                <a:solidFill>
                  <a:srgbClr val="000000"/>
                </a:solidFill>
                <a:effectLst/>
                <a:latin typeface="+mj-lt"/>
              </a:rPr>
              <a:t> Incorporate adaptive algorithms that can learn from new data and environmental changes over time. Regularly update the system to account for new variables introduced by climate change.</a:t>
            </a:r>
          </a:p>
          <a:p>
            <a:pPr marL="742950" lvl="1" indent="-285750" rtl="0" fontAlgn="base">
              <a:spcBef>
                <a:spcPts val="0"/>
              </a:spcBef>
              <a:spcAft>
                <a:spcPts val="1200"/>
              </a:spcAft>
              <a:buFont typeface="Arial" panose="020B0604020202020204" pitchFamily="34" charset="0"/>
              <a:buChar char="•"/>
            </a:pPr>
            <a:r>
              <a:rPr lang="en-US" sz="1100" b="1" i="0" u="none" strike="noStrike" dirty="0">
                <a:solidFill>
                  <a:srgbClr val="000000"/>
                </a:solidFill>
                <a:effectLst/>
                <a:latin typeface="+mj-lt"/>
              </a:rPr>
              <a:t>Solution:</a:t>
            </a:r>
            <a:r>
              <a:rPr lang="en-US" sz="1100" b="0" i="0" u="none" strike="noStrike" dirty="0">
                <a:solidFill>
                  <a:srgbClr val="000000"/>
                </a:solidFill>
                <a:effectLst/>
                <a:latin typeface="+mj-lt"/>
              </a:rPr>
              <a:t> Collaborate with climate scientists to integrate climate models into the prediction system, ensuring that it remains relevant and accurate even under changing conditions.</a:t>
            </a:r>
          </a:p>
          <a:p>
            <a:endParaRPr lang="en-IN" dirty="0"/>
          </a:p>
        </p:txBody>
      </p:sp>
      <p:cxnSp>
        <p:nvCxnSpPr>
          <p:cNvPr id="3" name="Straight Connector 2">
            <a:extLst>
              <a:ext uri="{FF2B5EF4-FFF2-40B4-BE49-F238E27FC236}">
                <a16:creationId xmlns:a16="http://schemas.microsoft.com/office/drawing/2014/main" id="{C639C92C-10A3-03D1-C311-6A0A45BAB85A}"/>
              </a:ext>
            </a:extLst>
          </p:cNvPr>
          <p:cNvCxnSpPr>
            <a:cxnSpLocks/>
          </p:cNvCxnSpPr>
          <p:nvPr/>
        </p:nvCxnSpPr>
        <p:spPr>
          <a:xfrm>
            <a:off x="5714054" y="1122183"/>
            <a:ext cx="0" cy="461363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338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1135427" y="1230451"/>
            <a:ext cx="4690942" cy="3595856"/>
          </a:xfrm>
          <a:prstGeom prst="rect">
            <a:avLst/>
          </a:prstGeom>
          <a:noFill/>
          <a:ln w="9525">
            <a:noFill/>
            <a:miter lim="800000"/>
            <a:headEnd/>
            <a:tailEnd/>
          </a:ln>
        </p:spPr>
        <p:txBody>
          <a:bodyPr wrap="square">
            <a:spAutoFit/>
          </a:bodyPr>
          <a:lstStyle/>
          <a:p>
            <a:pPr marL="457200" rtl="0">
              <a:spcBef>
                <a:spcPts val="1200"/>
              </a:spcBef>
              <a:spcAft>
                <a:spcPts val="200"/>
              </a:spcAft>
            </a:pPr>
            <a:r>
              <a:rPr lang="en-US" sz="2000" b="1" i="0" u="none" strike="noStrike" dirty="0">
                <a:solidFill>
                  <a:srgbClr val="000000"/>
                </a:solidFill>
                <a:effectLst/>
                <a:latin typeface="+mj-lt"/>
              </a:rPr>
              <a:t>Potential impact:</a:t>
            </a:r>
            <a:endParaRPr lang="en-US" sz="2000" b="1" dirty="0">
              <a:effectLst/>
              <a:latin typeface="+mj-lt"/>
            </a:endParaRPr>
          </a:p>
          <a:p>
            <a:pPr rtl="0" fontAlgn="base">
              <a:spcBef>
                <a:spcPts val="1200"/>
              </a:spcBef>
              <a:spcAft>
                <a:spcPts val="0"/>
              </a:spcAft>
              <a:buFont typeface="Arial" panose="020B0604020202020204" pitchFamily="34" charset="0"/>
              <a:buChar char="•"/>
            </a:pPr>
            <a:r>
              <a:rPr lang="en-US" sz="1400" b="1" i="0" u="none" strike="noStrike" dirty="0">
                <a:solidFill>
                  <a:srgbClr val="000000"/>
                </a:solidFill>
                <a:effectLst/>
                <a:latin typeface="+mj-lt"/>
              </a:rPr>
              <a:t>Farmers:</a:t>
            </a:r>
            <a:endParaRPr lang="en-US" sz="1400" b="0" i="0" u="none" strike="noStrike" dirty="0">
              <a:solidFill>
                <a:srgbClr val="000000"/>
              </a:solidFill>
              <a:effectLst/>
              <a:latin typeface="+mj-lt"/>
            </a:endParaRPr>
          </a:p>
          <a:p>
            <a:pPr marL="742950" lvl="1" indent="-285750" rtl="0" fontAlgn="base">
              <a:spcBef>
                <a:spcPts val="0"/>
              </a:spcBef>
              <a:spcAft>
                <a:spcPts val="0"/>
              </a:spcAft>
              <a:buFont typeface="Arial" panose="020B0604020202020204" pitchFamily="34" charset="0"/>
              <a:buChar char="•"/>
            </a:pPr>
            <a:r>
              <a:rPr lang="en-US" sz="1400" b="1" i="0" u="none" strike="noStrike" dirty="0">
                <a:solidFill>
                  <a:srgbClr val="000000"/>
                </a:solidFill>
                <a:effectLst/>
                <a:latin typeface="+mj-lt"/>
              </a:rPr>
              <a:t>Early Disease Detection:</a:t>
            </a:r>
            <a:r>
              <a:rPr lang="en-US" sz="1400" b="0" i="0" u="none" strike="noStrike" dirty="0">
                <a:solidFill>
                  <a:srgbClr val="000000"/>
                </a:solidFill>
                <a:effectLst/>
                <a:latin typeface="+mj-lt"/>
              </a:rPr>
              <a:t> Empowerment through technology, leading to higher yields and income stability.</a:t>
            </a:r>
          </a:p>
          <a:p>
            <a:pPr marL="742950" lvl="1" indent="-285750" rtl="0" fontAlgn="base">
              <a:spcBef>
                <a:spcPts val="0"/>
              </a:spcBef>
              <a:spcAft>
                <a:spcPts val="0"/>
              </a:spcAft>
              <a:buFont typeface="Arial" panose="020B0604020202020204" pitchFamily="34" charset="0"/>
              <a:buChar char="•"/>
            </a:pPr>
            <a:r>
              <a:rPr lang="en-US" sz="1400" b="1" i="0" u="none" strike="noStrike" dirty="0">
                <a:solidFill>
                  <a:srgbClr val="000000"/>
                </a:solidFill>
                <a:effectLst/>
                <a:latin typeface="+mj-lt"/>
              </a:rPr>
              <a:t>Informed Decision-Making:</a:t>
            </a:r>
            <a:r>
              <a:rPr lang="en-US" sz="1400" b="0" i="0" u="none" strike="noStrike" dirty="0">
                <a:solidFill>
                  <a:srgbClr val="000000"/>
                </a:solidFill>
                <a:effectLst/>
                <a:latin typeface="+mj-lt"/>
              </a:rPr>
              <a:t> Access to real-time data and predictions for better crop management.</a:t>
            </a:r>
          </a:p>
          <a:p>
            <a:pPr rtl="0" fontAlgn="base">
              <a:spcBef>
                <a:spcPts val="0"/>
              </a:spcBef>
              <a:spcAft>
                <a:spcPts val="0"/>
              </a:spcAft>
              <a:buFont typeface="Arial" panose="020B0604020202020204" pitchFamily="34" charset="0"/>
              <a:buChar char="•"/>
            </a:pPr>
            <a:r>
              <a:rPr lang="en-US" sz="1400" b="1" i="0" u="none" strike="noStrike" dirty="0">
                <a:solidFill>
                  <a:srgbClr val="000000"/>
                </a:solidFill>
                <a:effectLst/>
                <a:latin typeface="+mj-lt"/>
              </a:rPr>
              <a:t>Agricultural Communities:</a:t>
            </a:r>
            <a:endParaRPr lang="en-US" sz="1400" b="0" i="0" u="none" strike="noStrike" dirty="0">
              <a:solidFill>
                <a:srgbClr val="000000"/>
              </a:solidFill>
              <a:effectLst/>
              <a:latin typeface="+mj-lt"/>
            </a:endParaRPr>
          </a:p>
          <a:p>
            <a:pPr marL="742950" lvl="1" indent="-285750" rtl="0" fontAlgn="base">
              <a:spcBef>
                <a:spcPts val="0"/>
              </a:spcBef>
              <a:spcAft>
                <a:spcPts val="0"/>
              </a:spcAft>
              <a:buFont typeface="Arial" panose="020B0604020202020204" pitchFamily="34" charset="0"/>
              <a:buChar char="•"/>
            </a:pPr>
            <a:r>
              <a:rPr lang="en-US" sz="1400" b="1" i="0" u="none" strike="noStrike" dirty="0">
                <a:solidFill>
                  <a:srgbClr val="000000"/>
                </a:solidFill>
                <a:effectLst/>
                <a:latin typeface="+mj-lt"/>
              </a:rPr>
              <a:t>Improved Food Security:</a:t>
            </a:r>
            <a:r>
              <a:rPr lang="en-US" sz="1400" b="0" i="0" u="none" strike="noStrike" dirty="0">
                <a:solidFill>
                  <a:srgbClr val="000000"/>
                </a:solidFill>
                <a:effectLst/>
                <a:latin typeface="+mj-lt"/>
              </a:rPr>
              <a:t> Reduces crop losses, ensuring more reliable harvests.</a:t>
            </a:r>
          </a:p>
          <a:p>
            <a:pPr marL="742950" lvl="1" indent="-285750" rtl="0" fontAlgn="base">
              <a:spcBef>
                <a:spcPts val="0"/>
              </a:spcBef>
              <a:spcAft>
                <a:spcPts val="0"/>
              </a:spcAft>
              <a:buFont typeface="Arial" panose="020B0604020202020204" pitchFamily="34" charset="0"/>
              <a:buChar char="•"/>
            </a:pPr>
            <a:r>
              <a:rPr lang="en-US" sz="1400" b="1" i="0" u="none" strike="noStrike" dirty="0">
                <a:solidFill>
                  <a:srgbClr val="000000"/>
                </a:solidFill>
                <a:effectLst/>
                <a:latin typeface="+mj-lt"/>
              </a:rPr>
              <a:t>Knowledge Transfer:</a:t>
            </a:r>
            <a:r>
              <a:rPr lang="en-US" sz="1400" b="0" i="0" u="none" strike="noStrike" dirty="0">
                <a:solidFill>
                  <a:srgbClr val="000000"/>
                </a:solidFill>
                <a:effectLst/>
                <a:latin typeface="+mj-lt"/>
              </a:rPr>
              <a:t> Enhances farming practices across the community.</a:t>
            </a:r>
          </a:p>
          <a:p>
            <a:pPr rtl="0" fontAlgn="base">
              <a:spcBef>
                <a:spcPts val="0"/>
              </a:spcBef>
              <a:spcAft>
                <a:spcPts val="0"/>
              </a:spcAft>
              <a:buFont typeface="Arial" panose="020B0604020202020204" pitchFamily="34" charset="0"/>
              <a:buChar char="•"/>
            </a:pPr>
            <a:r>
              <a:rPr lang="en-US" sz="1400" b="1" i="0" u="none" strike="noStrike" dirty="0">
                <a:solidFill>
                  <a:srgbClr val="000000"/>
                </a:solidFill>
                <a:effectLst/>
                <a:latin typeface="+mj-lt"/>
              </a:rPr>
              <a:t>Policy Makers:</a:t>
            </a:r>
            <a:endParaRPr lang="en-US" sz="1400" b="0" i="0" u="none" strike="noStrike" dirty="0">
              <a:solidFill>
                <a:srgbClr val="000000"/>
              </a:solidFill>
              <a:effectLst/>
              <a:latin typeface="+mj-lt"/>
            </a:endParaRPr>
          </a:p>
          <a:p>
            <a:pPr marL="742950" lvl="1" indent="-285750" rtl="0" fontAlgn="base">
              <a:spcBef>
                <a:spcPts val="0"/>
              </a:spcBef>
              <a:spcAft>
                <a:spcPts val="1200"/>
              </a:spcAft>
              <a:buFont typeface="Arial" panose="020B0604020202020204" pitchFamily="34" charset="0"/>
              <a:buChar char="•"/>
            </a:pPr>
            <a:r>
              <a:rPr lang="en-US" sz="1400" b="1" i="0" u="none" strike="noStrike" dirty="0">
                <a:solidFill>
                  <a:srgbClr val="000000"/>
                </a:solidFill>
                <a:effectLst/>
                <a:latin typeface="+mj-lt"/>
              </a:rPr>
              <a:t>Data-Driven Policies:</a:t>
            </a:r>
            <a:r>
              <a:rPr lang="en-US" sz="1400" b="0" i="0" u="none" strike="noStrike" dirty="0">
                <a:solidFill>
                  <a:srgbClr val="000000"/>
                </a:solidFill>
                <a:effectLst/>
                <a:latin typeface="+mj-lt"/>
              </a:rPr>
              <a:t> Enables more effective agricultural strategies and resource allocation.</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latin typeface="Algerian" panose="04020705040A02060702" pitchFamily="82" charset="0"/>
            </a:endParaRPr>
          </a:p>
          <a:p>
            <a:pPr algn="ctr"/>
            <a:r>
              <a:rPr lang="en-US" dirty="0">
                <a:latin typeface="Algerian" panose="04020705040A02060702" pitchFamily="82" charset="0"/>
              </a:rPr>
              <a:t>AGRO</a:t>
            </a:r>
          </a:p>
          <a:p>
            <a:pPr algn="ctr"/>
            <a:r>
              <a:rPr lang="en-US" dirty="0">
                <a:latin typeface="Algerian" panose="04020705040A02060702" pitchFamily="82" charset="0"/>
              </a:rPr>
              <a:t>TECH</a:t>
            </a:r>
            <a:endParaRPr lang="en-IN" dirty="0">
              <a:latin typeface="Algerian" panose="04020705040A02060702" pitchFamily="82" charset="0"/>
            </a:endParaRPr>
          </a:p>
          <a:p>
            <a:pPr algn="ctr"/>
            <a:endParaRPr lang="en-IN" dirty="0"/>
          </a:p>
        </p:txBody>
      </p:sp>
      <p:sp>
        <p:nvSpPr>
          <p:cNvPr id="2" name="TextBox 1">
            <a:extLst>
              <a:ext uri="{FF2B5EF4-FFF2-40B4-BE49-F238E27FC236}">
                <a16:creationId xmlns:a16="http://schemas.microsoft.com/office/drawing/2014/main" id="{22E55299-4BBD-71DE-3EFC-BA9334B21830}"/>
              </a:ext>
            </a:extLst>
          </p:cNvPr>
          <p:cNvSpPr txBox="1"/>
          <p:nvPr/>
        </p:nvSpPr>
        <p:spPr>
          <a:xfrm>
            <a:off x="6096000" y="1230451"/>
            <a:ext cx="5087815" cy="4197334"/>
          </a:xfrm>
          <a:prstGeom prst="rect">
            <a:avLst/>
          </a:prstGeom>
          <a:noFill/>
        </p:spPr>
        <p:txBody>
          <a:bodyPr wrap="square" rtlCol="0">
            <a:spAutoFit/>
          </a:bodyPr>
          <a:lstStyle/>
          <a:p>
            <a:pPr marL="457200" rtl="0">
              <a:spcBef>
                <a:spcPts val="1200"/>
              </a:spcBef>
              <a:spcAft>
                <a:spcPts val="200"/>
              </a:spcAft>
            </a:pPr>
            <a:r>
              <a:rPr lang="en-US" sz="1600" b="1" i="0" u="none" strike="noStrike" dirty="0">
                <a:solidFill>
                  <a:srgbClr val="000000"/>
                </a:solidFill>
                <a:effectLst/>
                <a:latin typeface="+mj-lt"/>
              </a:rPr>
              <a:t>Benefits of the Solution:</a:t>
            </a:r>
            <a:endParaRPr lang="en-US" sz="1600" b="1" dirty="0">
              <a:effectLst/>
              <a:latin typeface="+mj-lt"/>
            </a:endParaRPr>
          </a:p>
          <a:p>
            <a:pPr rtl="0" fontAlgn="base">
              <a:spcBef>
                <a:spcPts val="1200"/>
              </a:spcBef>
              <a:spcAft>
                <a:spcPts val="0"/>
              </a:spcAft>
              <a:buFont typeface="Arial" panose="020B0604020202020204" pitchFamily="34" charset="0"/>
              <a:buChar char="•"/>
            </a:pPr>
            <a:r>
              <a:rPr lang="en-US" sz="1400" b="1" i="0" u="none" strike="noStrike" dirty="0">
                <a:solidFill>
                  <a:srgbClr val="000000"/>
                </a:solidFill>
                <a:effectLst/>
                <a:latin typeface="+mj-lt"/>
              </a:rPr>
              <a:t>Social:</a:t>
            </a:r>
            <a:endParaRPr lang="en-US" sz="1400" b="0" i="0" u="none" strike="noStrike" dirty="0">
              <a:solidFill>
                <a:srgbClr val="000000"/>
              </a:solidFill>
              <a:effectLst/>
              <a:latin typeface="+mj-lt"/>
            </a:endParaRPr>
          </a:p>
          <a:p>
            <a:pPr marL="742950" lvl="1" indent="-285750" rtl="0" fontAlgn="base">
              <a:spcBef>
                <a:spcPts val="0"/>
              </a:spcBef>
              <a:spcAft>
                <a:spcPts val="0"/>
              </a:spcAft>
              <a:buFont typeface="Arial" panose="020B0604020202020204" pitchFamily="34" charset="0"/>
              <a:buChar char="•"/>
            </a:pPr>
            <a:r>
              <a:rPr lang="en-US" sz="1400" b="1" i="0" u="none" strike="noStrike" dirty="0">
                <a:solidFill>
                  <a:srgbClr val="000000"/>
                </a:solidFill>
                <a:effectLst/>
                <a:latin typeface="+mj-lt"/>
              </a:rPr>
              <a:t>Farmer Well-being:</a:t>
            </a:r>
            <a:r>
              <a:rPr lang="en-US" sz="1400" b="0" i="0" u="none" strike="noStrike" dirty="0">
                <a:solidFill>
                  <a:srgbClr val="000000"/>
                </a:solidFill>
                <a:effectLst/>
                <a:latin typeface="+mj-lt"/>
              </a:rPr>
              <a:t> Reduces stress and uncertainty in farming</a:t>
            </a:r>
            <a:r>
              <a:rPr lang="en-US" sz="1400" dirty="0">
                <a:solidFill>
                  <a:srgbClr val="000000"/>
                </a:solidFill>
                <a:latin typeface="+mj-lt"/>
              </a:rPr>
              <a:t>.</a:t>
            </a:r>
            <a:endParaRPr lang="en-US" sz="1400" b="0" i="0" u="none" strike="noStrike" dirty="0">
              <a:solidFill>
                <a:srgbClr val="000000"/>
              </a:solidFill>
              <a:effectLst/>
              <a:latin typeface="+mj-lt"/>
            </a:endParaRPr>
          </a:p>
          <a:p>
            <a:pPr marL="742950" lvl="1" indent="-285750" rtl="0" fontAlgn="base">
              <a:spcBef>
                <a:spcPts val="0"/>
              </a:spcBef>
              <a:spcAft>
                <a:spcPts val="0"/>
              </a:spcAft>
              <a:buFont typeface="Arial" panose="020B0604020202020204" pitchFamily="34" charset="0"/>
              <a:buChar char="•"/>
            </a:pPr>
            <a:r>
              <a:rPr lang="en-US" sz="1400" b="1" i="0" u="none" strike="noStrike" dirty="0">
                <a:solidFill>
                  <a:srgbClr val="000000"/>
                </a:solidFill>
                <a:effectLst/>
                <a:latin typeface="+mj-lt"/>
              </a:rPr>
              <a:t>Rural Development:</a:t>
            </a:r>
            <a:r>
              <a:rPr lang="en-US" sz="1400" b="0" i="0" u="none" strike="noStrike" dirty="0">
                <a:solidFill>
                  <a:srgbClr val="000000"/>
                </a:solidFill>
                <a:effectLst/>
                <a:latin typeface="+mj-lt"/>
              </a:rPr>
              <a:t> Drives technological adoption and economic growth in rural areas.</a:t>
            </a:r>
          </a:p>
          <a:p>
            <a:pPr rtl="0" fontAlgn="base">
              <a:spcBef>
                <a:spcPts val="0"/>
              </a:spcBef>
              <a:spcAft>
                <a:spcPts val="0"/>
              </a:spcAft>
              <a:buFont typeface="Arial" panose="020B0604020202020204" pitchFamily="34" charset="0"/>
              <a:buChar char="•"/>
            </a:pPr>
            <a:r>
              <a:rPr lang="en-US" sz="1400" b="1" i="0" u="none" strike="noStrike" dirty="0">
                <a:solidFill>
                  <a:srgbClr val="000000"/>
                </a:solidFill>
                <a:effectLst/>
                <a:latin typeface="+mj-lt"/>
              </a:rPr>
              <a:t>Economic:</a:t>
            </a:r>
            <a:endParaRPr lang="en-US" sz="1400" b="0" i="0" u="none" strike="noStrike" dirty="0">
              <a:solidFill>
                <a:srgbClr val="000000"/>
              </a:solidFill>
              <a:effectLst/>
              <a:latin typeface="+mj-lt"/>
            </a:endParaRPr>
          </a:p>
          <a:p>
            <a:pPr marL="742950" lvl="1" indent="-285750" rtl="0" fontAlgn="base">
              <a:spcBef>
                <a:spcPts val="0"/>
              </a:spcBef>
              <a:spcAft>
                <a:spcPts val="0"/>
              </a:spcAft>
              <a:buFont typeface="Arial" panose="020B0604020202020204" pitchFamily="34" charset="0"/>
              <a:buChar char="•"/>
            </a:pPr>
            <a:r>
              <a:rPr lang="en-US" sz="1400" b="1" i="0" u="none" strike="noStrike" dirty="0">
                <a:solidFill>
                  <a:srgbClr val="000000"/>
                </a:solidFill>
                <a:effectLst/>
                <a:latin typeface="+mj-lt"/>
              </a:rPr>
              <a:t>Cost Savings:</a:t>
            </a:r>
            <a:r>
              <a:rPr lang="en-US" sz="1400" b="0" i="0" u="none" strike="noStrike" dirty="0">
                <a:solidFill>
                  <a:srgbClr val="000000"/>
                </a:solidFill>
                <a:effectLst/>
                <a:latin typeface="+mj-lt"/>
              </a:rPr>
              <a:t> Reduces unnecessary pesticide use and increases market competitiveness.</a:t>
            </a:r>
          </a:p>
          <a:p>
            <a:pPr marL="742950" lvl="1" indent="-285750" rtl="0" fontAlgn="base">
              <a:spcBef>
                <a:spcPts val="0"/>
              </a:spcBef>
              <a:spcAft>
                <a:spcPts val="0"/>
              </a:spcAft>
              <a:buFont typeface="Arial" panose="020B0604020202020204" pitchFamily="34" charset="0"/>
              <a:buChar char="•"/>
            </a:pPr>
            <a:r>
              <a:rPr lang="en-US" sz="1400" b="1" i="0" u="none" strike="noStrike" dirty="0">
                <a:solidFill>
                  <a:srgbClr val="000000"/>
                </a:solidFill>
                <a:effectLst/>
                <a:latin typeface="+mj-lt"/>
              </a:rPr>
              <a:t>Higher Profitability:</a:t>
            </a:r>
            <a:r>
              <a:rPr lang="en-US" sz="1400" b="0" i="0" u="none" strike="noStrike" dirty="0">
                <a:solidFill>
                  <a:srgbClr val="000000"/>
                </a:solidFill>
                <a:effectLst/>
                <a:latin typeface="+mj-lt"/>
              </a:rPr>
              <a:t> Improved crop quality and yield boost income for farmers.</a:t>
            </a:r>
          </a:p>
          <a:p>
            <a:pPr rtl="0" fontAlgn="base">
              <a:spcBef>
                <a:spcPts val="0"/>
              </a:spcBef>
              <a:spcAft>
                <a:spcPts val="0"/>
              </a:spcAft>
              <a:buFont typeface="Arial" panose="020B0604020202020204" pitchFamily="34" charset="0"/>
              <a:buChar char="•"/>
            </a:pPr>
            <a:r>
              <a:rPr lang="en-US" sz="1400" b="1" i="0" u="none" strike="noStrike" dirty="0">
                <a:solidFill>
                  <a:srgbClr val="000000"/>
                </a:solidFill>
                <a:effectLst/>
                <a:latin typeface="+mj-lt"/>
              </a:rPr>
              <a:t>Environmental:</a:t>
            </a:r>
            <a:endParaRPr lang="en-US" sz="1400" b="0" i="0" u="none" strike="noStrike" dirty="0">
              <a:solidFill>
                <a:srgbClr val="000000"/>
              </a:solidFill>
              <a:effectLst/>
              <a:latin typeface="+mj-lt"/>
            </a:endParaRPr>
          </a:p>
          <a:p>
            <a:pPr marL="742950" lvl="1" indent="-285750" rtl="0" fontAlgn="base">
              <a:spcBef>
                <a:spcPts val="0"/>
              </a:spcBef>
              <a:spcAft>
                <a:spcPts val="1200"/>
              </a:spcAft>
              <a:buFont typeface="Arial" panose="020B0604020202020204" pitchFamily="34" charset="0"/>
              <a:buChar char="•"/>
            </a:pPr>
            <a:r>
              <a:rPr lang="en-US" sz="1400" b="1" i="0" u="none" strike="noStrike" dirty="0">
                <a:solidFill>
                  <a:srgbClr val="000000"/>
                </a:solidFill>
                <a:effectLst/>
                <a:latin typeface="+mj-lt"/>
              </a:rPr>
              <a:t>Sustainable Practices:</a:t>
            </a:r>
            <a:r>
              <a:rPr lang="en-US" sz="1400" b="0" i="0" u="none" strike="noStrike" dirty="0">
                <a:solidFill>
                  <a:srgbClr val="000000"/>
                </a:solidFill>
                <a:effectLst/>
                <a:latin typeface="+mj-lt"/>
              </a:rPr>
              <a:t> Minimizes chemical usage and optimizes resource management.</a:t>
            </a:r>
          </a:p>
          <a:p>
            <a:r>
              <a:rPr lang="en-US" sz="1400" b="1" i="0" u="none" strike="noStrike" dirty="0">
                <a:solidFill>
                  <a:srgbClr val="000000"/>
                </a:solidFill>
                <a:effectLst/>
                <a:latin typeface="+mj-lt"/>
              </a:rPr>
              <a:t>Climate Resilience:</a:t>
            </a:r>
            <a:r>
              <a:rPr lang="en-US" sz="1400" b="0" i="0" u="none" strike="noStrike" dirty="0">
                <a:solidFill>
                  <a:srgbClr val="000000"/>
                </a:solidFill>
                <a:effectLst/>
                <a:latin typeface="+mj-lt"/>
              </a:rPr>
              <a:t> Helps farmers adapt to changing climate condition</a:t>
            </a:r>
            <a:endParaRPr lang="en-US" sz="1400" dirty="0">
              <a:solidFill>
                <a:prstClr val="black"/>
              </a:solidFill>
              <a:latin typeface="+mj-lt"/>
              <a:cs typeface="Arial" pitchFamily="34" charset="0"/>
            </a:endParaRPr>
          </a:p>
          <a:p>
            <a:endParaRPr lang="en-IN" dirty="0"/>
          </a:p>
        </p:txBody>
      </p:sp>
      <p:cxnSp>
        <p:nvCxnSpPr>
          <p:cNvPr id="9" name="Straight Connector 8">
            <a:extLst>
              <a:ext uri="{FF2B5EF4-FFF2-40B4-BE49-F238E27FC236}">
                <a16:creationId xmlns:a16="http://schemas.microsoft.com/office/drawing/2014/main" id="{D103E859-915F-3FD3-B3EA-42B89209EA65}"/>
              </a:ext>
            </a:extLst>
          </p:cNvPr>
          <p:cNvCxnSpPr/>
          <p:nvPr/>
        </p:nvCxnSpPr>
        <p:spPr>
          <a:xfrm>
            <a:off x="5826369" y="1059580"/>
            <a:ext cx="0" cy="414168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714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141514" y="288041"/>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latin typeface="Algerian" panose="04020705040A02060702" pitchFamily="82" charset="0"/>
            </a:endParaRPr>
          </a:p>
          <a:p>
            <a:pPr algn="ctr"/>
            <a:r>
              <a:rPr lang="en-US" dirty="0">
                <a:latin typeface="Algerian" panose="04020705040A02060702" pitchFamily="82" charset="0"/>
              </a:rPr>
              <a:t>AGRO</a:t>
            </a:r>
          </a:p>
          <a:p>
            <a:pPr algn="ctr"/>
            <a:r>
              <a:rPr lang="en-US" dirty="0">
                <a:latin typeface="Algerian" panose="04020705040A02060702" pitchFamily="82" charset="0"/>
              </a:rPr>
              <a:t>TECH</a:t>
            </a:r>
            <a:endParaRPr lang="en-IN" dirty="0">
              <a:latin typeface="Algerian" panose="04020705040A02060702" pitchFamily="82" charset="0"/>
            </a:endParaRPr>
          </a:p>
          <a:p>
            <a:pPr algn="ctr"/>
            <a:endParaRPr lang="en-IN" dirty="0"/>
          </a:p>
        </p:txBody>
      </p:sp>
      <p:sp>
        <p:nvSpPr>
          <p:cNvPr id="3" name="TextBox 2">
            <a:extLst>
              <a:ext uri="{FF2B5EF4-FFF2-40B4-BE49-F238E27FC236}">
                <a16:creationId xmlns:a16="http://schemas.microsoft.com/office/drawing/2014/main" id="{41184CA7-B0C2-1845-B562-FF4714C3305F}"/>
              </a:ext>
            </a:extLst>
          </p:cNvPr>
          <p:cNvSpPr txBox="1"/>
          <p:nvPr/>
        </p:nvSpPr>
        <p:spPr>
          <a:xfrm>
            <a:off x="681779" y="1477369"/>
            <a:ext cx="5571537" cy="4185761"/>
          </a:xfrm>
          <a:prstGeom prst="rect">
            <a:avLst/>
          </a:prstGeom>
          <a:noFill/>
        </p:spPr>
        <p:txBody>
          <a:bodyPr wrap="square">
            <a:spAutoFit/>
          </a:bodyPr>
          <a:lstStyle/>
          <a:p>
            <a:pPr rtl="0" fontAlgn="base">
              <a:spcBef>
                <a:spcPts val="1200"/>
              </a:spcBef>
              <a:spcAft>
                <a:spcPts val="0"/>
              </a:spcAft>
              <a:buFont typeface="+mj-lt"/>
              <a:buAutoNum type="arabicPeriod"/>
            </a:pPr>
            <a:r>
              <a:rPr lang="en-US" sz="1400" b="1" i="0" u="none" strike="noStrike" dirty="0">
                <a:solidFill>
                  <a:srgbClr val="000000"/>
                </a:solidFill>
                <a:effectLst/>
                <a:latin typeface="+mj-lt"/>
              </a:rPr>
              <a:t>Research Papers &amp; Articles:</a:t>
            </a:r>
            <a:endParaRPr lang="en-US" sz="1400" b="0" i="0" u="none" strike="noStrike" dirty="0">
              <a:solidFill>
                <a:srgbClr val="000000"/>
              </a:solidFill>
              <a:effectLst/>
              <a:latin typeface="+mj-lt"/>
            </a:endParaRPr>
          </a:p>
          <a:p>
            <a:pPr marL="742950" lvl="1" indent="-285750" rtl="0" fontAlgn="base">
              <a:spcBef>
                <a:spcPts val="0"/>
              </a:spcBef>
              <a:spcAft>
                <a:spcPts val="0"/>
              </a:spcAft>
              <a:buFont typeface="Arial" panose="020B0604020202020204" pitchFamily="34" charset="0"/>
              <a:buChar char="•"/>
            </a:pPr>
            <a:r>
              <a:rPr lang="en-US" sz="1400" b="1" i="0" u="none" strike="noStrike" dirty="0">
                <a:solidFill>
                  <a:srgbClr val="000000"/>
                </a:solidFill>
                <a:effectLst/>
                <a:latin typeface="+mj-lt"/>
              </a:rPr>
              <a:t>"Deep Learning for Crop Disease Detection:"</a:t>
            </a:r>
            <a:r>
              <a:rPr lang="en-US" sz="1400" b="0" i="0" u="none" strike="noStrike" dirty="0">
                <a:solidFill>
                  <a:srgbClr val="000000"/>
                </a:solidFill>
                <a:effectLst/>
                <a:latin typeface="+mj-lt"/>
              </a:rPr>
              <a:t> A comprehensive study on the application of deep learning models in identifying crop diseases from images. Link</a:t>
            </a:r>
          </a:p>
          <a:p>
            <a:pPr marL="742950" lvl="1" indent="-285750" rtl="0" fontAlgn="base">
              <a:spcBef>
                <a:spcPts val="0"/>
              </a:spcBef>
              <a:spcAft>
                <a:spcPts val="0"/>
              </a:spcAft>
              <a:buFont typeface="Arial" panose="020B0604020202020204" pitchFamily="34" charset="0"/>
              <a:buChar char="•"/>
            </a:pPr>
            <a:r>
              <a:rPr lang="en-US" sz="1400" b="1" i="0" u="none" strike="noStrike" dirty="0">
                <a:solidFill>
                  <a:srgbClr val="000000"/>
                </a:solidFill>
                <a:effectLst/>
                <a:latin typeface="+mj-lt"/>
              </a:rPr>
              <a:t>"IoT in Agriculture: Applications, Challenges, and Future Trends:"</a:t>
            </a:r>
            <a:r>
              <a:rPr lang="en-US" sz="1400" b="0" i="0" u="none" strike="noStrike" dirty="0">
                <a:solidFill>
                  <a:srgbClr val="000000"/>
                </a:solidFill>
                <a:effectLst/>
                <a:latin typeface="+mj-lt"/>
              </a:rPr>
              <a:t> Explores the role of IoT in modern agriculture, including real-time data collection and analysis for disease prediction. Link</a:t>
            </a:r>
          </a:p>
          <a:p>
            <a:pPr rtl="0" fontAlgn="base">
              <a:spcBef>
                <a:spcPts val="0"/>
              </a:spcBef>
              <a:spcAft>
                <a:spcPts val="0"/>
              </a:spcAft>
              <a:buFont typeface="+mj-lt"/>
              <a:buAutoNum type="arabicPeriod"/>
            </a:pPr>
            <a:r>
              <a:rPr lang="en-US" sz="1400" b="1" i="0" u="none" strike="noStrike" dirty="0">
                <a:solidFill>
                  <a:srgbClr val="000000"/>
                </a:solidFill>
                <a:effectLst/>
                <a:latin typeface="+mj-lt"/>
              </a:rPr>
              <a:t>Technical Documentation</a:t>
            </a:r>
            <a:r>
              <a:rPr lang="en-US" sz="1400" b="1" dirty="0">
                <a:solidFill>
                  <a:srgbClr val="000000"/>
                </a:solidFill>
                <a:latin typeface="+mj-lt"/>
              </a:rPr>
              <a:t>:</a:t>
            </a:r>
          </a:p>
          <a:p>
            <a:pPr marL="742950" lvl="1" indent="-285750" rtl="0" fontAlgn="base">
              <a:spcBef>
                <a:spcPts val="0"/>
              </a:spcBef>
              <a:spcAft>
                <a:spcPts val="0"/>
              </a:spcAft>
              <a:buFont typeface="Arial" panose="020B0604020202020204" pitchFamily="34" charset="0"/>
              <a:buChar char="•"/>
            </a:pPr>
            <a:r>
              <a:rPr lang="en-US" sz="1400" b="1" i="0" u="none" strike="noStrike" dirty="0">
                <a:solidFill>
                  <a:srgbClr val="000000"/>
                </a:solidFill>
                <a:effectLst/>
                <a:latin typeface="+mj-lt"/>
              </a:rPr>
              <a:t>TensorFlow Documentation:</a:t>
            </a:r>
            <a:r>
              <a:rPr lang="en-US" sz="1400" b="0" i="0" u="none" strike="noStrike" dirty="0">
                <a:solidFill>
                  <a:srgbClr val="000000"/>
                </a:solidFill>
                <a:effectLst/>
                <a:latin typeface="+mj-lt"/>
              </a:rPr>
              <a:t> Official documentation for TensorFlow, detailing the use of this framework for building AI models. Link</a:t>
            </a:r>
          </a:p>
          <a:p>
            <a:pPr marL="742950" lvl="1" indent="-285750" rtl="0" fontAlgn="base">
              <a:spcBef>
                <a:spcPts val="0"/>
              </a:spcBef>
              <a:spcAft>
                <a:spcPts val="0"/>
              </a:spcAft>
              <a:buFont typeface="Arial" panose="020B0604020202020204" pitchFamily="34" charset="0"/>
              <a:buChar char="•"/>
            </a:pPr>
            <a:r>
              <a:rPr lang="en-US" sz="1400" b="1" i="0" u="none" strike="noStrike" dirty="0">
                <a:solidFill>
                  <a:srgbClr val="000000"/>
                </a:solidFill>
                <a:effectLst/>
                <a:latin typeface="+mj-lt"/>
              </a:rPr>
              <a:t>OpenCV Documentation:</a:t>
            </a:r>
            <a:r>
              <a:rPr lang="en-US" sz="1400" b="0" i="0" u="none" strike="noStrike" dirty="0">
                <a:solidFill>
                  <a:srgbClr val="000000"/>
                </a:solidFill>
                <a:effectLst/>
                <a:latin typeface="+mj-lt"/>
              </a:rPr>
              <a:t> Resources and tutorials for using OpenCV in image processing and computer vision. Link</a:t>
            </a:r>
            <a:endParaRPr lang="en-US" sz="1400" i="0" u="none" strike="noStrike" dirty="0">
              <a:solidFill>
                <a:srgbClr val="000000"/>
              </a:solidFill>
              <a:effectLst/>
              <a:latin typeface="+mj-lt"/>
            </a:endParaRPr>
          </a:p>
          <a:p>
            <a:pPr rtl="0" fontAlgn="base">
              <a:spcBef>
                <a:spcPts val="0"/>
              </a:spcBef>
              <a:spcAft>
                <a:spcPts val="0"/>
              </a:spcAft>
            </a:pPr>
            <a:endParaRPr lang="en-US" sz="1400" b="1" dirty="0">
              <a:solidFill>
                <a:srgbClr val="000000"/>
              </a:solidFill>
              <a:latin typeface="+mj-lt"/>
            </a:endParaRPr>
          </a:p>
          <a:p>
            <a:pPr rtl="0" fontAlgn="base">
              <a:spcBef>
                <a:spcPts val="0"/>
              </a:spcBef>
              <a:spcAft>
                <a:spcPts val="0"/>
              </a:spcAft>
              <a:buFont typeface="+mj-lt"/>
              <a:buAutoNum type="arabicPeriod"/>
            </a:pPr>
            <a:r>
              <a:rPr lang="en-US" sz="1400" b="1" i="0" u="none" strike="noStrike" dirty="0">
                <a:solidFill>
                  <a:srgbClr val="000000"/>
                </a:solidFill>
                <a:effectLst/>
                <a:latin typeface="+mj-lt"/>
              </a:rPr>
              <a:t>Case </a:t>
            </a:r>
            <a:r>
              <a:rPr lang="en-US" sz="1400" b="1" i="0" u="none" strike="noStrike" dirty="0" err="1">
                <a:solidFill>
                  <a:srgbClr val="000000"/>
                </a:solidFill>
                <a:effectLst/>
                <a:latin typeface="+mj-lt"/>
              </a:rPr>
              <a:t>Studies:"Precision</a:t>
            </a:r>
            <a:r>
              <a:rPr lang="en-US" sz="1400" b="1" i="0" u="none" strike="noStrike" dirty="0">
                <a:solidFill>
                  <a:srgbClr val="000000"/>
                </a:solidFill>
                <a:effectLst/>
                <a:latin typeface="+mj-lt"/>
              </a:rPr>
              <a:t> Agriculture Case Study:"</a:t>
            </a:r>
            <a:r>
              <a:rPr lang="en-US" sz="1400" b="0" i="0" u="none" strike="noStrike" dirty="0">
                <a:solidFill>
                  <a:srgbClr val="000000"/>
                </a:solidFill>
                <a:effectLst/>
                <a:latin typeface="+mj-lt"/>
              </a:rPr>
              <a:t> A case study demonstrating the successful implementation of AI and IoT in improving crop yield and disease management. Link</a:t>
            </a:r>
          </a:p>
          <a:p>
            <a:pPr rtl="0" fontAlgn="base">
              <a:spcBef>
                <a:spcPts val="0"/>
              </a:spcBef>
              <a:spcAft>
                <a:spcPts val="1200"/>
              </a:spcAft>
            </a:pPr>
            <a:endParaRPr lang="en-US" sz="1400" b="1" i="0" u="none" strike="noStrike" dirty="0">
              <a:solidFill>
                <a:srgbClr val="000000"/>
              </a:solidFill>
              <a:effectLst/>
              <a:latin typeface="Arial" panose="020B0604020202020204" pitchFamily="34" charset="0"/>
            </a:endParaRPr>
          </a:p>
        </p:txBody>
      </p:sp>
      <p:sp>
        <p:nvSpPr>
          <p:cNvPr id="4" name="TextBox 3">
            <a:extLst>
              <a:ext uri="{FF2B5EF4-FFF2-40B4-BE49-F238E27FC236}">
                <a16:creationId xmlns:a16="http://schemas.microsoft.com/office/drawing/2014/main" id="{54486D60-8410-11E5-137F-5CC66852FF07}"/>
              </a:ext>
            </a:extLst>
          </p:cNvPr>
          <p:cNvSpPr txBox="1"/>
          <p:nvPr/>
        </p:nvSpPr>
        <p:spPr>
          <a:xfrm>
            <a:off x="6761468" y="1477369"/>
            <a:ext cx="5020932" cy="3908762"/>
          </a:xfrm>
          <a:prstGeom prst="rect">
            <a:avLst/>
          </a:prstGeom>
          <a:noFill/>
        </p:spPr>
        <p:txBody>
          <a:bodyPr wrap="square" rtlCol="0">
            <a:spAutoFit/>
          </a:bodyPr>
          <a:lstStyle/>
          <a:p>
            <a:pPr rtl="0" fontAlgn="base">
              <a:spcBef>
                <a:spcPts val="1200"/>
              </a:spcBef>
              <a:spcAft>
                <a:spcPts val="0"/>
              </a:spcAft>
              <a:buFont typeface="+mj-lt"/>
              <a:buAutoNum type="arabicPeriod"/>
            </a:pPr>
            <a:r>
              <a:rPr lang="en-US" sz="1400" b="1" i="0" u="none" strike="noStrike" dirty="0">
                <a:solidFill>
                  <a:srgbClr val="000000"/>
                </a:solidFill>
                <a:effectLst/>
                <a:latin typeface="+mj-lt"/>
              </a:rPr>
              <a:t>Books:</a:t>
            </a:r>
            <a:endParaRPr lang="en-US" sz="1400" b="0" i="0" u="none" strike="noStrike" dirty="0">
              <a:solidFill>
                <a:srgbClr val="000000"/>
              </a:solidFill>
              <a:effectLst/>
              <a:latin typeface="+mj-lt"/>
            </a:endParaRPr>
          </a:p>
          <a:p>
            <a:pPr marL="742950" lvl="1" indent="-285750" rtl="0" fontAlgn="base">
              <a:spcBef>
                <a:spcPts val="0"/>
              </a:spcBef>
              <a:spcAft>
                <a:spcPts val="0"/>
              </a:spcAft>
              <a:buFont typeface="Arial" panose="020B0604020202020204" pitchFamily="34" charset="0"/>
              <a:buChar char="•"/>
            </a:pPr>
            <a:r>
              <a:rPr lang="en-US" sz="1400" b="1" i="0" u="none" strike="noStrike" dirty="0">
                <a:solidFill>
                  <a:srgbClr val="000000"/>
                </a:solidFill>
                <a:effectLst/>
                <a:latin typeface="+mj-lt"/>
              </a:rPr>
              <a:t>"Artificial Intelligence in Agriculture" by Pradeep M.:</a:t>
            </a:r>
            <a:r>
              <a:rPr lang="en-US" sz="1400" b="0" i="0" u="none" strike="noStrike" dirty="0">
                <a:solidFill>
                  <a:srgbClr val="000000"/>
                </a:solidFill>
                <a:effectLst/>
                <a:latin typeface="+mj-lt"/>
              </a:rPr>
              <a:t> This book covers various AI techniques applied in agriculture, including disease prediction systems. Link</a:t>
            </a:r>
          </a:p>
          <a:p>
            <a:pPr rtl="0" fontAlgn="base">
              <a:spcBef>
                <a:spcPts val="0"/>
              </a:spcBef>
              <a:spcAft>
                <a:spcPts val="0"/>
              </a:spcAft>
              <a:buFont typeface="+mj-lt"/>
              <a:buAutoNum type="arabicPeriod"/>
            </a:pPr>
            <a:r>
              <a:rPr lang="en-US" sz="1400" b="1" i="0" u="none" strike="noStrike" dirty="0">
                <a:solidFill>
                  <a:srgbClr val="000000"/>
                </a:solidFill>
                <a:effectLst/>
                <a:latin typeface="+mj-lt"/>
              </a:rPr>
              <a:t>Websites &amp; Online Resources:</a:t>
            </a:r>
            <a:endParaRPr lang="en-US" sz="1400" b="0" i="0" u="none" strike="noStrike" dirty="0">
              <a:solidFill>
                <a:srgbClr val="000000"/>
              </a:solidFill>
              <a:effectLst/>
              <a:latin typeface="+mj-lt"/>
            </a:endParaRPr>
          </a:p>
          <a:p>
            <a:pPr marL="742950" lvl="1" indent="-285750" rtl="0" fontAlgn="base">
              <a:spcBef>
                <a:spcPts val="0"/>
              </a:spcBef>
              <a:spcAft>
                <a:spcPts val="0"/>
              </a:spcAft>
              <a:buFont typeface="Arial" panose="020B0604020202020204" pitchFamily="34" charset="0"/>
              <a:buChar char="•"/>
            </a:pPr>
            <a:r>
              <a:rPr lang="en-US" sz="1400" b="1" i="0" u="none" strike="noStrike" dirty="0">
                <a:solidFill>
                  <a:srgbClr val="000000"/>
                </a:solidFill>
                <a:effectLst/>
                <a:latin typeface="+mj-lt"/>
              </a:rPr>
              <a:t>Google Earth Engine:</a:t>
            </a:r>
            <a:r>
              <a:rPr lang="en-US" sz="1400" b="0" i="0" u="none" strike="noStrike" dirty="0">
                <a:solidFill>
                  <a:srgbClr val="000000"/>
                </a:solidFill>
                <a:effectLst/>
                <a:latin typeface="+mj-lt"/>
              </a:rPr>
              <a:t> Provides satellite imagery and data analytics capabilities for agricultural research.</a:t>
            </a:r>
            <a:r>
              <a:rPr lang="en-US" sz="1400" b="0" i="0" u="none" strike="noStrike" dirty="0">
                <a:solidFill>
                  <a:srgbClr val="000000"/>
                </a:solidFill>
                <a:effectLst/>
                <a:latin typeface="+mj-lt"/>
                <a:hlinkClick r:id="rId4"/>
              </a:rPr>
              <a:t> </a:t>
            </a:r>
            <a:r>
              <a:rPr lang="en-US" sz="1400" b="0" i="0" u="sng" strike="noStrike" dirty="0">
                <a:solidFill>
                  <a:srgbClr val="1155CC"/>
                </a:solidFill>
                <a:effectLst/>
                <a:latin typeface="+mj-lt"/>
                <a:hlinkClick r:id="rId4"/>
              </a:rPr>
              <a:t>Link</a:t>
            </a:r>
            <a:endParaRPr lang="en-US" sz="1400" b="0" i="0" u="none" strike="noStrike" dirty="0">
              <a:solidFill>
                <a:srgbClr val="000000"/>
              </a:solidFill>
              <a:effectLst/>
              <a:latin typeface="+mj-lt"/>
            </a:endParaRPr>
          </a:p>
          <a:p>
            <a:pPr marL="742950" lvl="1" indent="-285750" rtl="0" fontAlgn="base">
              <a:spcBef>
                <a:spcPts val="0"/>
              </a:spcBef>
              <a:spcAft>
                <a:spcPts val="0"/>
              </a:spcAft>
              <a:buFont typeface="Arial" panose="020B0604020202020204" pitchFamily="34" charset="0"/>
              <a:buChar char="•"/>
            </a:pPr>
            <a:r>
              <a:rPr lang="en-US" sz="1400" b="1" i="0" u="none" strike="noStrike" dirty="0">
                <a:solidFill>
                  <a:srgbClr val="000000"/>
                </a:solidFill>
                <a:effectLst/>
                <a:latin typeface="+mj-lt"/>
              </a:rPr>
              <a:t>FAO Agricultural Data:</a:t>
            </a:r>
            <a:r>
              <a:rPr lang="en-US" sz="1400" b="0" i="0" u="none" strike="noStrike" dirty="0">
                <a:solidFill>
                  <a:srgbClr val="000000"/>
                </a:solidFill>
                <a:effectLst/>
                <a:latin typeface="+mj-lt"/>
              </a:rPr>
              <a:t> Extensive datasets on global agriculture, useful for training and validating AI models.</a:t>
            </a:r>
            <a:r>
              <a:rPr lang="en-US" sz="1400" b="0" i="0" u="none" strike="noStrike" dirty="0">
                <a:solidFill>
                  <a:srgbClr val="000000"/>
                </a:solidFill>
                <a:effectLst/>
                <a:latin typeface="+mj-lt"/>
                <a:hlinkClick r:id="rId5"/>
              </a:rPr>
              <a:t> </a:t>
            </a:r>
            <a:r>
              <a:rPr lang="en-US" sz="1400" b="0" i="0" u="sng" strike="noStrike" dirty="0">
                <a:solidFill>
                  <a:srgbClr val="1155CC"/>
                </a:solidFill>
                <a:effectLst/>
                <a:latin typeface="+mj-lt"/>
                <a:hlinkClick r:id="rId5"/>
              </a:rPr>
              <a:t>Link</a:t>
            </a:r>
            <a:endParaRPr lang="en-US" sz="1400" b="0" i="0" u="none" strike="noStrike" dirty="0">
              <a:solidFill>
                <a:srgbClr val="000000"/>
              </a:solidFill>
              <a:effectLst/>
              <a:latin typeface="+mj-lt"/>
            </a:endParaRPr>
          </a:p>
          <a:p>
            <a:pPr rtl="0" fontAlgn="base">
              <a:spcBef>
                <a:spcPts val="0"/>
              </a:spcBef>
              <a:spcAft>
                <a:spcPts val="0"/>
              </a:spcAft>
              <a:buFont typeface="+mj-lt"/>
              <a:buAutoNum type="arabicPeriod"/>
            </a:pPr>
            <a:r>
              <a:rPr lang="en-US" sz="1400" b="1" i="0" u="none" strike="noStrike" dirty="0">
                <a:solidFill>
                  <a:srgbClr val="000000"/>
                </a:solidFill>
                <a:effectLst/>
                <a:latin typeface="+mj-lt"/>
              </a:rPr>
              <a:t>Government and Institutional Reports:</a:t>
            </a:r>
            <a:endParaRPr lang="en-US" sz="1400" b="0" i="0" u="none" strike="noStrike" dirty="0">
              <a:solidFill>
                <a:srgbClr val="000000"/>
              </a:solidFill>
              <a:effectLst/>
              <a:latin typeface="+mj-lt"/>
            </a:endParaRPr>
          </a:p>
          <a:p>
            <a:pPr marL="742950" lvl="1" indent="-285750" rtl="0" fontAlgn="base">
              <a:spcBef>
                <a:spcPts val="0"/>
              </a:spcBef>
              <a:spcAft>
                <a:spcPts val="1200"/>
              </a:spcAft>
              <a:buFont typeface="Arial" panose="020B0604020202020204" pitchFamily="34" charset="0"/>
              <a:buChar char="•"/>
            </a:pPr>
            <a:r>
              <a:rPr lang="en-US" sz="1400" b="1" i="0" u="none" strike="noStrike" dirty="0">
                <a:solidFill>
                  <a:srgbClr val="000000"/>
                </a:solidFill>
                <a:effectLst/>
                <a:latin typeface="+mj-lt"/>
              </a:rPr>
              <a:t>"The State of Food Security and Nutrition in the World 2023:"</a:t>
            </a:r>
            <a:r>
              <a:rPr lang="en-US" sz="1400" b="0" i="0" u="none" strike="noStrike" dirty="0">
                <a:solidFill>
                  <a:srgbClr val="000000"/>
                </a:solidFill>
                <a:effectLst/>
                <a:latin typeface="+mj-lt"/>
              </a:rPr>
              <a:t> A report by the FAO providing insights into global food security challenges and the role of technology in addressing them. Link</a:t>
            </a:r>
          </a:p>
          <a:p>
            <a:r>
              <a:rPr lang="en-US" sz="1400" b="1" i="0" u="none" strike="noStrike" dirty="0">
                <a:solidFill>
                  <a:srgbClr val="000000"/>
                </a:solidFill>
                <a:effectLst/>
                <a:latin typeface="+mj-lt"/>
              </a:rPr>
              <a:t>"Agricultural IoT Solutions by USDA:"</a:t>
            </a:r>
            <a:r>
              <a:rPr lang="en-US" sz="1400" b="0" i="0" u="none" strike="noStrike" dirty="0">
                <a:solidFill>
                  <a:srgbClr val="000000"/>
                </a:solidFill>
                <a:effectLst/>
                <a:latin typeface="+mj-lt"/>
              </a:rPr>
              <a:t> U.S. Department of Agriculture’s overview of IoT applications in farming. Link</a:t>
            </a:r>
            <a:endParaRPr lang="en-IN" sz="1400" dirty="0">
              <a:latin typeface="+mj-lt"/>
            </a:endParaRPr>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9254</TotalTime>
  <Words>1487</Words>
  <Application>Microsoft Office PowerPoint</Application>
  <PresentationFormat>Widescreen</PresentationFormat>
  <Paragraphs>153</Paragraphs>
  <Slides>7</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ＭＳ Ｐゴシック</vt:lpstr>
      <vt:lpstr>Algerian</vt:lpstr>
      <vt:lpstr>Arial</vt:lpstr>
      <vt:lpstr>Calibri</vt:lpstr>
      <vt:lpstr>Garamond</vt:lpstr>
      <vt:lpstr>Times New Roman</vt:lpstr>
      <vt:lpstr>TradeGothic</vt:lpstr>
      <vt:lpstr>Wingdings</vt:lpstr>
      <vt:lpstr>Office Theme</vt:lpstr>
      <vt:lpstr>SMART INDIA HACKATHON 2024</vt:lpstr>
      <vt:lpstr> IDEA TITLE</vt:lpstr>
      <vt:lpstr>TECHNICAL APPROACH</vt:lpstr>
      <vt:lpstr>Flowchart</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Fatema Mansuri</cp:lastModifiedBy>
  <cp:revision>147</cp:revision>
  <dcterms:created xsi:type="dcterms:W3CDTF">2013-12-12T18:46:50Z</dcterms:created>
  <dcterms:modified xsi:type="dcterms:W3CDTF">2024-09-05T10:37:05Z</dcterms:modified>
  <cp:category/>
</cp:coreProperties>
</file>