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61E"/>
    <a:srgbClr val="0582FD"/>
    <a:srgbClr val="A5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707"/>
  </p:normalViewPr>
  <p:slideViewPr>
    <p:cSldViewPr snapToGrid="0" snapToObjects="1">
      <p:cViewPr varScale="1">
        <p:scale>
          <a:sx n="98" d="100"/>
          <a:sy n="98" d="100"/>
        </p:scale>
        <p:origin x="2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1237717"/>
            <a:ext cx="9093439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972247"/>
            <a:ext cx="802362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2652"/>
            <a:ext cx="2306791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2652"/>
            <a:ext cx="6786647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85463"/>
            <a:ext cx="9227166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61159"/>
            <a:ext cx="9227166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2654"/>
            <a:ext cx="9227166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53949"/>
            <a:ext cx="452582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62541"/>
            <a:ext cx="4525824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53949"/>
            <a:ext cx="454811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62541"/>
            <a:ext cx="4548113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88912"/>
            <a:ext cx="5415945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88912"/>
            <a:ext cx="5415945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2654"/>
            <a:ext cx="922716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13259"/>
            <a:ext cx="922716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09643"/>
            <a:ext cx="361063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hyperlink" Target="https://github.com/BLEGuard/supplement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E5987-D199-F24E-9FAE-C4D602824B4F}"/>
              </a:ext>
            </a:extLst>
          </p:cNvPr>
          <p:cNvSpPr txBox="1"/>
          <p:nvPr/>
        </p:nvSpPr>
        <p:spPr>
          <a:xfrm>
            <a:off x="2017421" y="25046"/>
            <a:ext cx="714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Securing Billion Bluetooth Devices Leveraging Learning-Based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4B0BA-D361-5443-B12D-E7346444E1B7}"/>
              </a:ext>
            </a:extLst>
          </p:cNvPr>
          <p:cNvSpPr txBox="1"/>
          <p:nvPr/>
        </p:nvSpPr>
        <p:spPr>
          <a:xfrm>
            <a:off x="3052184" y="319021"/>
            <a:ext cx="522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Hanlin Cai, Yuchen Fang, </a:t>
            </a:r>
            <a:r>
              <a:rPr lang="en-US" sz="1400" dirty="0" err="1"/>
              <a:t>Jiacheng</a:t>
            </a:r>
            <a:r>
              <a:rPr lang="en-US" sz="1400" dirty="0"/>
              <a:t> Huang, Meng Yuan, </a:t>
            </a:r>
            <a:r>
              <a:rPr lang="en-US" sz="1400" dirty="0" err="1"/>
              <a:t>Zhezhuang</a:t>
            </a:r>
            <a:r>
              <a:rPr lang="en-US" sz="1400" dirty="0"/>
              <a:t> Xu</a:t>
            </a:r>
            <a:r>
              <a:rPr lang="en-US" sz="1400" baseline="30000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D15FE-935E-2E41-9235-B0167EA94C8E}"/>
              </a:ext>
            </a:extLst>
          </p:cNvPr>
          <p:cNvCxnSpPr>
            <a:cxnSpLocks/>
          </p:cNvCxnSpPr>
          <p:nvPr/>
        </p:nvCxnSpPr>
        <p:spPr>
          <a:xfrm>
            <a:off x="61787" y="625365"/>
            <a:ext cx="10558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28606-B09A-CB46-A48C-69622B11F2F0}"/>
              </a:ext>
            </a:extLst>
          </p:cNvPr>
          <p:cNvCxnSpPr>
            <a:cxnSpLocks/>
          </p:cNvCxnSpPr>
          <p:nvPr/>
        </p:nvCxnSpPr>
        <p:spPr>
          <a:xfrm>
            <a:off x="5879298" y="708777"/>
            <a:ext cx="0" cy="674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1E2875-43F5-9642-A529-1F17CDAD54C8}"/>
              </a:ext>
            </a:extLst>
          </p:cNvPr>
          <p:cNvSpPr txBox="1"/>
          <p:nvPr/>
        </p:nvSpPr>
        <p:spPr>
          <a:xfrm>
            <a:off x="14995" y="635913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is Bluetooth Low Energy? Why Important?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0241-572A-EB46-AD97-0733DD80F93F}"/>
              </a:ext>
            </a:extLst>
          </p:cNvPr>
          <p:cNvSpPr txBox="1"/>
          <p:nvPr/>
        </p:nvSpPr>
        <p:spPr>
          <a:xfrm>
            <a:off x="5873992" y="650042"/>
            <a:ext cx="45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Hybrid Detection Mechanism (</a:t>
            </a:r>
            <a:r>
              <a:rPr lang="en-US" altLang="zh-CN" b="1" dirty="0" err="1">
                <a:solidFill>
                  <a:srgbClr val="80061E"/>
                </a:solidFill>
              </a:rPr>
              <a:t>BLEGuard</a:t>
            </a:r>
            <a:r>
              <a:rPr lang="en-US" altLang="zh-CN" b="1" dirty="0">
                <a:solidFill>
                  <a:srgbClr val="80061E"/>
                </a:solidFill>
              </a:rPr>
              <a:t>)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4AC24-0122-E543-8F12-1D62A95A0696}"/>
              </a:ext>
            </a:extLst>
          </p:cNvPr>
          <p:cNvSpPr txBox="1"/>
          <p:nvPr/>
        </p:nvSpPr>
        <p:spPr>
          <a:xfrm>
            <a:off x="5968841" y="6778455"/>
            <a:ext cx="471032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Dataset and code are publicly available:</a:t>
            </a:r>
          </a:p>
          <a:p>
            <a:r>
              <a:rPr lang="en-US" sz="1600" dirty="0">
                <a:hlinkClick r:id="rId2"/>
              </a:rPr>
              <a:t>https://github.com/BLEGuard/supplement</a:t>
            </a:r>
            <a:endParaRPr lang="en-US" sz="1600" dirty="0"/>
          </a:p>
          <a:p>
            <a:r>
              <a:rPr lang="en-US" sz="1100" dirty="0"/>
              <a:t>[1] Wu, et al, BlueShield, RAID’20    [2] </a:t>
            </a:r>
            <a:r>
              <a:rPr lang="en-US" sz="1100" dirty="0" err="1"/>
              <a:t>Lahmadi</a:t>
            </a:r>
            <a:r>
              <a:rPr lang="en-US" sz="1100" dirty="0"/>
              <a:t>, et al, PKDD’20</a:t>
            </a:r>
          </a:p>
        </p:txBody>
      </p:sp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D307ED03-7259-4046-BB1A-E6AFBBB6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15676"/>
              </p:ext>
            </p:extLst>
          </p:nvPr>
        </p:nvGraphicFramePr>
        <p:xfrm>
          <a:off x="5996050" y="5622570"/>
          <a:ext cx="2617878" cy="10363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5632947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4219687661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4231237670"/>
                    </a:ext>
                  </a:extLst>
                </a:gridCol>
                <a:gridCol w="444381">
                  <a:extLst>
                    <a:ext uri="{9D8B030D-6E8A-4147-A177-3AD203B41FA5}">
                      <a16:colId xmlns:a16="http://schemas.microsoft.com/office/drawing/2014/main" val="2145730257"/>
                    </a:ext>
                  </a:extLst>
                </a:gridCol>
              </a:tblGrid>
              <a:tr h="2819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743240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/>
                        <a:t>BLEGuard</a:t>
                      </a:r>
                      <a:r>
                        <a:rPr lang="en-US" sz="1050" b="0" dirty="0"/>
                        <a:t>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BlueShield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99.54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3647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Lahmadi</a:t>
                      </a:r>
                      <a:r>
                        <a:rPr lang="en-US" altLang="zh-CN" sz="1050" dirty="0"/>
                        <a:t> [2]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814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994" y="938429"/>
            <a:ext cx="58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Bluetooth Low Energy (BLE) is one of the most widely used wireless protocols. It is expected that the number of BLE devices will reach </a:t>
            </a:r>
            <a:r>
              <a:rPr lang="en-US" altLang="zh-CN" sz="1400" b="1" dirty="0">
                <a:solidFill>
                  <a:srgbClr val="80061E"/>
                </a:solidFill>
              </a:rPr>
              <a:t>7.6 billion </a:t>
            </a:r>
            <a:r>
              <a:rPr lang="en-US" altLang="zh-CN" sz="1400" dirty="0"/>
              <a:t>by 2027.</a:t>
            </a:r>
            <a:endParaRPr lang="en-US" sz="1400" dirty="0"/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004390AA-7981-6ACC-A708-4C1230C9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" y="47103"/>
            <a:ext cx="1282263" cy="541756"/>
          </a:xfrm>
          <a:prstGeom prst="rect">
            <a:avLst/>
          </a:prstGeom>
        </p:spPr>
      </p:pic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3E8D699F-83A4-F10F-8CF5-A585875F3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8182" y="26352"/>
            <a:ext cx="557446" cy="557446"/>
          </a:xfrm>
          <a:prstGeom prst="rect">
            <a:avLst/>
          </a:prstGeom>
        </p:spPr>
      </p:pic>
      <p:pic>
        <p:nvPicPr>
          <p:cNvPr id="16" name="Picture 120">
            <a:extLst>
              <a:ext uri="{FF2B5EF4-FFF2-40B4-BE49-F238E27FC236}">
                <a16:creationId xmlns:a16="http://schemas.microsoft.com/office/drawing/2014/main" id="{07956A37-5131-DA46-2C74-139037E991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86484" y="7017953"/>
            <a:ext cx="464788" cy="464788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F51E43C0-A775-AAA6-0CC2-AAF03A362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130" y="32017"/>
            <a:ext cx="593313" cy="551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55E91-E0D1-2F79-0A4E-48ED2BF82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225" y="1589905"/>
            <a:ext cx="2696832" cy="1589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478B02-6DD9-B992-D816-033236E0B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702" y="4187428"/>
            <a:ext cx="2829698" cy="223397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D82FC2E0-B820-7566-DEE5-DDF61EAA83C8}"/>
              </a:ext>
            </a:extLst>
          </p:cNvPr>
          <p:cNvSpPr txBox="1"/>
          <p:nvPr/>
        </p:nvSpPr>
        <p:spPr>
          <a:xfrm>
            <a:off x="14994" y="3241665"/>
            <a:ext cx="592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BLE’s inherent security limitations &amp; firmware vulnerabilities, </a:t>
            </a:r>
            <a:r>
              <a:rPr lang="en-US" sz="1400" b="1" dirty="0">
                <a:solidFill>
                  <a:srgbClr val="80061E"/>
                </a:solidFill>
              </a:rPr>
              <a:t>spoofing attacks </a:t>
            </a:r>
            <a:r>
              <a:rPr lang="en-US" sz="1400" dirty="0"/>
              <a:t>can easily compromise BLE networks and tamper with privacy data.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A6AF5A2-9F6D-5E47-4799-44A85EBBF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2" y="1511203"/>
            <a:ext cx="3062782" cy="1722478"/>
          </a:xfrm>
          <a:prstGeom prst="rect">
            <a:avLst/>
          </a:prstGeom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36648F6F-B903-DC69-532B-FCC85F113B0F}"/>
              </a:ext>
            </a:extLst>
          </p:cNvPr>
          <p:cNvSpPr txBox="1"/>
          <p:nvPr/>
        </p:nvSpPr>
        <p:spPr>
          <a:xfrm>
            <a:off x="14995" y="3795358"/>
            <a:ext cx="549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happened in the Bluetooth Low Energy networks?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E6B9D6F-4F5C-82B7-9C14-5EF127BDF1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9764" y="1297236"/>
            <a:ext cx="4435197" cy="2989595"/>
          </a:xfrm>
          <a:prstGeom prst="rect">
            <a:avLst/>
          </a:prstGeom>
        </p:spPr>
      </p:pic>
      <p:sp>
        <p:nvSpPr>
          <p:cNvPr id="36" name="TextBox 234">
            <a:extLst>
              <a:ext uri="{FF2B5EF4-FFF2-40B4-BE49-F238E27FC236}">
                <a16:creationId xmlns:a16="http://schemas.microsoft.com/office/drawing/2014/main" id="{60B23088-E10F-764E-DF56-5A44D0B10B2F}"/>
              </a:ext>
            </a:extLst>
          </p:cNvPr>
          <p:cNvSpPr txBox="1"/>
          <p:nvPr/>
        </p:nvSpPr>
        <p:spPr>
          <a:xfrm>
            <a:off x="5873992" y="950544"/>
            <a:ext cx="487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 combined cyber-physical analysis with learning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techniques</a:t>
            </a:r>
            <a:r>
              <a:rPr lang="en-US" sz="1400" b="1" dirty="0"/>
              <a:t>.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20A92E2-0C71-4E63-6E9B-A0A50926CD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4" y="4206529"/>
            <a:ext cx="2041075" cy="19273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C2E7A75-E81B-AE15-BAC7-3D53F5AFC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642" y="5596217"/>
            <a:ext cx="1200730" cy="538964"/>
          </a:xfrm>
          <a:prstGeom prst="rect">
            <a:avLst/>
          </a:prstGeom>
        </p:spPr>
      </p:pic>
      <p:sp>
        <p:nvSpPr>
          <p:cNvPr id="40" name="TextBox 1">
            <a:extLst>
              <a:ext uri="{FF2B5EF4-FFF2-40B4-BE49-F238E27FC236}">
                <a16:creationId xmlns:a16="http://schemas.microsoft.com/office/drawing/2014/main" id="{25D8E3AA-6268-A8ED-172F-C5DC30EFE92B}"/>
              </a:ext>
            </a:extLst>
          </p:cNvPr>
          <p:cNvSpPr txBox="1"/>
          <p:nvPr/>
        </p:nvSpPr>
        <p:spPr>
          <a:xfrm>
            <a:off x="1983209" y="4377591"/>
            <a:ext cx="145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Physical Network  Testbed for BLE</a:t>
            </a:r>
          </a:p>
        </p:txBody>
      </p:sp>
      <p:cxnSp>
        <p:nvCxnSpPr>
          <p:cNvPr id="41" name="Straight Arrow Connector 212">
            <a:extLst>
              <a:ext uri="{FF2B5EF4-FFF2-40B4-BE49-F238E27FC236}">
                <a16:creationId xmlns:a16="http://schemas.microsoft.com/office/drawing/2014/main" id="{F04CFB74-7929-A5DD-7224-94A490C5DCA4}"/>
              </a:ext>
            </a:extLst>
          </p:cNvPr>
          <p:cNvCxnSpPr>
            <a:cxnSpLocks/>
          </p:cNvCxnSpPr>
          <p:nvPr/>
        </p:nvCxnSpPr>
        <p:spPr>
          <a:xfrm flipV="1">
            <a:off x="1817871" y="5170204"/>
            <a:ext cx="1635254" cy="114382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12">
            <a:extLst>
              <a:ext uri="{FF2B5EF4-FFF2-40B4-BE49-F238E27FC236}">
                <a16:creationId xmlns:a16="http://schemas.microsoft.com/office/drawing/2014/main" id="{21007D47-5343-8E6D-A276-265680F49A0E}"/>
              </a:ext>
            </a:extLst>
          </p:cNvPr>
          <p:cNvCxnSpPr>
            <a:cxnSpLocks/>
          </p:cNvCxnSpPr>
          <p:nvPr/>
        </p:nvCxnSpPr>
        <p:spPr>
          <a:xfrm>
            <a:off x="1707004" y="5055225"/>
            <a:ext cx="2124814" cy="5812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4">
            <a:extLst>
              <a:ext uri="{FF2B5EF4-FFF2-40B4-BE49-F238E27FC236}">
                <a16:creationId xmlns:a16="http://schemas.microsoft.com/office/drawing/2014/main" id="{62784C01-4099-606E-9E89-964E109850A5}"/>
              </a:ext>
            </a:extLst>
          </p:cNvPr>
          <p:cNvSpPr txBox="1"/>
          <p:nvPr/>
        </p:nvSpPr>
        <p:spPr>
          <a:xfrm>
            <a:off x="9178892" y="6784567"/>
            <a:ext cx="159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sz="1200" b="1" dirty="0">
                <a:solidFill>
                  <a:srgbClr val="80061E"/>
                </a:solidFill>
                <a:cs typeface="Times New Roman" panose="02020603050405020304" pitchFamily="18" charset="0"/>
              </a:rPr>
              <a:t>Seeking PhD Position!</a:t>
            </a:r>
            <a:endParaRPr lang="en-US" sz="1100" b="1" dirty="0">
              <a:solidFill>
                <a:srgbClr val="80061E"/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图片 17" descr="卡通人物&#10;&#10;中度可信度描述已自动生成">
            <a:extLst>
              <a:ext uri="{FF2B5EF4-FFF2-40B4-BE49-F238E27FC236}">
                <a16:creationId xmlns:a16="http://schemas.microsoft.com/office/drawing/2014/main" id="{336835A9-614D-4D73-6F96-3C771ECC23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4565" y="35231"/>
            <a:ext cx="439122" cy="551778"/>
          </a:xfrm>
          <a:prstGeom prst="rect">
            <a:avLst/>
          </a:prstGeom>
        </p:spPr>
      </p:pic>
      <p:sp>
        <p:nvSpPr>
          <p:cNvPr id="20" name="TextBox 29">
            <a:extLst>
              <a:ext uri="{FF2B5EF4-FFF2-40B4-BE49-F238E27FC236}">
                <a16:creationId xmlns:a16="http://schemas.microsoft.com/office/drawing/2014/main" id="{F87CFBEB-F2D6-0753-7785-31535D6D65F7}"/>
              </a:ext>
            </a:extLst>
          </p:cNvPr>
          <p:cNvSpPr txBox="1"/>
          <p:nvPr/>
        </p:nvSpPr>
        <p:spPr>
          <a:xfrm>
            <a:off x="5895005" y="5201658"/>
            <a:ext cx="37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Preliminary Experiment Results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21" name="TextBox 230">
            <a:extLst>
              <a:ext uri="{FF2B5EF4-FFF2-40B4-BE49-F238E27FC236}">
                <a16:creationId xmlns:a16="http://schemas.microsoft.com/office/drawing/2014/main" id="{C2F0DBBB-CF72-FF48-6379-B0D457DE0F58}"/>
              </a:ext>
            </a:extLst>
          </p:cNvPr>
          <p:cNvSpPr txBox="1"/>
          <p:nvPr/>
        </p:nvSpPr>
        <p:spPr>
          <a:xfrm>
            <a:off x="12720" y="6306330"/>
            <a:ext cx="430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61E"/>
                </a:solidFill>
              </a:rPr>
              <a:t>Cyber-Physical Feature is What We Need!</a:t>
            </a:r>
            <a:endParaRPr lang="en-US" sz="1600" dirty="0">
              <a:solidFill>
                <a:srgbClr val="80061E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E18ED24-879E-B215-2F87-A78CB0F79D1B}"/>
              </a:ext>
            </a:extLst>
          </p:cNvPr>
          <p:cNvSpPr txBox="1"/>
          <p:nvPr/>
        </p:nvSpPr>
        <p:spPr>
          <a:xfrm>
            <a:off x="-1222" y="6655265"/>
            <a:ext cx="6037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200" indent="-285750" defTabSz="59040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Used Channel Numbers (UCN): </a:t>
            </a:r>
            <a:r>
              <a:rPr lang="en-US" sz="1200" dirty="0"/>
              <a:t>data channels number used during communication.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Advertising Interval (INT): </a:t>
            </a:r>
            <a:r>
              <a:rPr lang="en-US" sz="1200" dirty="0"/>
              <a:t>the time gap between two continuous BLE packets.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>
                <a:solidFill>
                  <a:srgbClr val="80061E"/>
                </a:solidFill>
              </a:rPr>
              <a:t>Received Signal Strength Indicator (RSSI): </a:t>
            </a:r>
            <a:r>
              <a:rPr lang="en-US" sz="1200" dirty="0"/>
              <a:t>the signal-to-noise ratio value in exchange.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Carrier Frequency Offset (CFO): </a:t>
            </a:r>
            <a:r>
              <a:rPr lang="en-US" sz="1200" dirty="0"/>
              <a:t>offset between designated &amp; actual carrier frequencies.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7363C7-E544-ACAB-E92F-66AFADF956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6011" y="4669035"/>
            <a:ext cx="4194399" cy="3906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510A9E8-82DD-9906-E8CF-8160EFF419BC}"/>
              </a:ext>
            </a:extLst>
          </p:cNvPr>
          <p:cNvSpPr txBox="1"/>
          <p:nvPr/>
        </p:nvSpPr>
        <p:spPr>
          <a:xfrm>
            <a:off x="5907037" y="4364630"/>
            <a:ext cx="1557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80061E"/>
                </a:solidFill>
              </a:rPr>
              <a:t>A</a:t>
            </a:r>
            <a:r>
              <a:rPr lang="zh-CN" altLang="en-US" sz="1200" b="1" dirty="0">
                <a:solidFill>
                  <a:srgbClr val="80061E"/>
                </a:solidFill>
              </a:rPr>
              <a:t>nomaly </a:t>
            </a:r>
            <a:r>
              <a:rPr lang="en-US" altLang="zh-CN" sz="1200" b="1" dirty="0">
                <a:solidFill>
                  <a:srgbClr val="80061E"/>
                </a:solidFill>
              </a:rPr>
              <a:t>Sc</a:t>
            </a:r>
            <a:r>
              <a:rPr lang="zh-CN" altLang="en-US" sz="1200" b="1" dirty="0">
                <a:solidFill>
                  <a:srgbClr val="80061E"/>
                </a:solidFill>
              </a:rPr>
              <a:t>ore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4D4A773-A4C0-EC44-0BEB-8F7F852D0612}"/>
              </a:ext>
            </a:extLst>
          </p:cNvPr>
          <p:cNvSpPr txBox="1"/>
          <p:nvPr/>
        </p:nvSpPr>
        <p:spPr>
          <a:xfrm>
            <a:off x="8669761" y="5619496"/>
            <a:ext cx="2108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Our </a:t>
            </a:r>
            <a:r>
              <a:rPr lang="en-US" altLang="zh-CN" sz="1400" b="1" dirty="0"/>
              <a:t>main c</a:t>
            </a:r>
            <a:r>
              <a:rPr lang="zh-CN" altLang="en-US" sz="1400" b="1" dirty="0"/>
              <a:t>ontributions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1BD558-A9C8-D9E9-0B06-65A6E72B5F46}"/>
              </a:ext>
            </a:extLst>
          </p:cNvPr>
          <p:cNvSpPr txBox="1"/>
          <p:nvPr/>
        </p:nvSpPr>
        <p:spPr>
          <a:xfrm>
            <a:off x="8667215" y="5874447"/>
            <a:ext cx="2073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-US" altLang="zh-CN" sz="1200" dirty="0"/>
              <a:t>Large-scale dataset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Low online consumption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Reliable offline analysis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Fine-tune feedback design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0D342ED-6023-79C9-4417-4891BBF4B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8023" y="5162743"/>
            <a:ext cx="1314438" cy="390636"/>
          </a:xfrm>
          <a:prstGeom prst="rect">
            <a:avLst/>
          </a:prstGeom>
        </p:spPr>
      </p:pic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48FCACEC-E490-953C-3AF4-AC44B9722A17}"/>
              </a:ext>
            </a:extLst>
          </p:cNvPr>
          <p:cNvCxnSpPr>
            <a:cxnSpLocks/>
          </p:cNvCxnSpPr>
          <p:nvPr/>
        </p:nvCxnSpPr>
        <p:spPr>
          <a:xfrm>
            <a:off x="10164159" y="4941243"/>
            <a:ext cx="311571" cy="474798"/>
          </a:xfrm>
          <a:prstGeom prst="curvedConnector3">
            <a:avLst>
              <a:gd name="adj1" fmla="val 157246"/>
            </a:avLst>
          </a:prstGeom>
          <a:ln w="6350" cap="sq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77ADBFD-5F19-C4E1-57F6-78CE2CBC367D}"/>
              </a:ext>
            </a:extLst>
          </p:cNvPr>
          <p:cNvSpPr txBox="1"/>
          <p:nvPr/>
        </p:nvSpPr>
        <p:spPr>
          <a:xfrm rot="691224">
            <a:off x="10060720" y="4728709"/>
            <a:ext cx="7288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145B679-CD94-F523-6FC5-15E4C180BE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8208" y="4425284"/>
            <a:ext cx="1557106" cy="176276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C192DF4-1E86-7D7F-6010-05FF45D3CF3B}"/>
              </a:ext>
            </a:extLst>
          </p:cNvPr>
          <p:cNvSpPr txBox="1"/>
          <p:nvPr/>
        </p:nvSpPr>
        <p:spPr>
          <a:xfrm>
            <a:off x="5151197" y="5728473"/>
            <a:ext cx="59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RSSI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266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HANLIN CAI</cp:lastModifiedBy>
  <cp:revision>324</cp:revision>
  <cp:lastPrinted>2024-02-18T05:45:29Z</cp:lastPrinted>
  <dcterms:created xsi:type="dcterms:W3CDTF">2018-09-04T14:47:15Z</dcterms:created>
  <dcterms:modified xsi:type="dcterms:W3CDTF">2024-04-11T08:45:21Z</dcterms:modified>
</cp:coreProperties>
</file>