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58" r:id="rId5"/>
    <p:sldId id="269" r:id="rId6"/>
    <p:sldId id="436" r:id="rId7"/>
    <p:sldId id="437" r:id="rId8"/>
    <p:sldId id="438" r:id="rId9"/>
    <p:sldId id="439" r:id="rId10"/>
    <p:sldId id="440" r:id="rId11"/>
    <p:sldId id="443" r:id="rId12"/>
    <p:sldId id="442" r:id="rId13"/>
    <p:sldId id="444" r:id="rId14"/>
    <p:sldId id="445" r:id="rId15"/>
    <p:sldId id="446" r:id="rId16"/>
    <p:sldId id="42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6719E5-4CCC-4E88-A581-B3C622264A5D}" v="64" dt="2023-05-31T10:00:57.739"/>
    <p1510:client id="{7DF4188F-B327-427B-85AE-43AE9657774B}" v="11" dt="2023-05-31T09:56:49.226"/>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esson John Abraham(UST,IN)" userId="S::245045@ust.com::7a8ce1a7-e5f6-40c8-8235-dfa6965554c9" providerId="AD" clId="Web-{7DF4188F-B327-427B-85AE-43AE9657774B}"/>
    <pc:docChg chg="addSld modSld">
      <pc:chgData name="Blesson John Abraham(UST,IN)" userId="S::245045@ust.com::7a8ce1a7-e5f6-40c8-8235-dfa6965554c9" providerId="AD" clId="Web-{7DF4188F-B327-427B-85AE-43AE9657774B}" dt="2023-05-31T09:56:49.226" v="10" actId="20577"/>
      <pc:docMkLst>
        <pc:docMk/>
      </pc:docMkLst>
      <pc:sldChg chg="modSp new">
        <pc:chgData name="Blesson John Abraham(UST,IN)" userId="S::245045@ust.com::7a8ce1a7-e5f6-40c8-8235-dfa6965554c9" providerId="AD" clId="Web-{7DF4188F-B327-427B-85AE-43AE9657774B}" dt="2023-05-31T09:56:49.226" v="10" actId="20577"/>
        <pc:sldMkLst>
          <pc:docMk/>
          <pc:sldMk cId="1829579274" sldId="446"/>
        </pc:sldMkLst>
        <pc:spChg chg="mod">
          <ac:chgData name="Blesson John Abraham(UST,IN)" userId="S::245045@ust.com::7a8ce1a7-e5f6-40c8-8235-dfa6965554c9" providerId="AD" clId="Web-{7DF4188F-B327-427B-85AE-43AE9657774B}" dt="2023-05-31T09:55:20.221" v="4" actId="20577"/>
          <ac:spMkLst>
            <pc:docMk/>
            <pc:sldMk cId="1829579274" sldId="446"/>
            <ac:spMk id="2" creationId="{128A15D8-5BC4-45C6-E506-643173311746}"/>
          </ac:spMkLst>
        </pc:spChg>
        <pc:spChg chg="mod">
          <ac:chgData name="Blesson John Abraham(UST,IN)" userId="S::245045@ust.com::7a8ce1a7-e5f6-40c8-8235-dfa6965554c9" providerId="AD" clId="Web-{7DF4188F-B327-427B-85AE-43AE9657774B}" dt="2023-05-31T09:56:49.226" v="10" actId="20577"/>
          <ac:spMkLst>
            <pc:docMk/>
            <pc:sldMk cId="1829579274" sldId="446"/>
            <ac:spMk id="3" creationId="{BE86C0AF-7233-4060-1211-9769EFB2C9A5}"/>
          </ac:spMkLst>
        </pc:spChg>
      </pc:sldChg>
    </pc:docChg>
  </pc:docChgLst>
  <pc:docChgLst>
    <pc:chgData name="Blesson John Abraham(UST,IN)" userId="S::245045@ust.com::7a8ce1a7-e5f6-40c8-8235-dfa6965554c9" providerId="AD" clId="Web-{606719E5-4CCC-4E88-A581-B3C622264A5D}"/>
    <pc:docChg chg="modSld">
      <pc:chgData name="Blesson John Abraham(UST,IN)" userId="S::245045@ust.com::7a8ce1a7-e5f6-40c8-8235-dfa6965554c9" providerId="AD" clId="Web-{606719E5-4CCC-4E88-A581-B3C622264A5D}" dt="2023-05-31T10:00:55.504" v="37" actId="20577"/>
      <pc:docMkLst>
        <pc:docMk/>
      </pc:docMkLst>
      <pc:sldChg chg="addSp modSp">
        <pc:chgData name="Blesson John Abraham(UST,IN)" userId="S::245045@ust.com::7a8ce1a7-e5f6-40c8-8235-dfa6965554c9" providerId="AD" clId="Web-{606719E5-4CCC-4E88-A581-B3C622264A5D}" dt="2023-05-31T10:00:55.504" v="37" actId="20577"/>
        <pc:sldMkLst>
          <pc:docMk/>
          <pc:sldMk cId="2243934821" sldId="358"/>
        </pc:sldMkLst>
        <pc:spChg chg="add mod">
          <ac:chgData name="Blesson John Abraham(UST,IN)" userId="S::245045@ust.com::7a8ce1a7-e5f6-40c8-8235-dfa6965554c9" providerId="AD" clId="Web-{606719E5-4CCC-4E88-A581-B3C622264A5D}" dt="2023-05-31T10:00:55.504" v="37" actId="20577"/>
          <ac:spMkLst>
            <pc:docMk/>
            <pc:sldMk cId="2243934821" sldId="358"/>
            <ac:spMk id="2" creationId="{9C0B1E8B-4774-F312-A34D-51E3854C9599}"/>
          </ac:spMkLst>
        </pc:spChg>
        <pc:spChg chg="mod">
          <ac:chgData name="Blesson John Abraham(UST,IN)" userId="S::245045@ust.com::7a8ce1a7-e5f6-40c8-8235-dfa6965554c9" providerId="AD" clId="Web-{606719E5-4CCC-4E88-A581-B3C622264A5D}" dt="2023-05-31T09:59:40.205" v="3" actId="1076"/>
          <ac:spMkLst>
            <pc:docMk/>
            <pc:sldMk cId="2243934821" sldId="358"/>
            <ac:spMk id="3" creationId="{DE8D9179-282A-0246-BB16-54CA367C3B73}"/>
          </ac:spMkLst>
        </pc:spChg>
        <pc:picChg chg="mod">
          <ac:chgData name="Blesson John Abraham(UST,IN)" userId="S::245045@ust.com::7a8ce1a7-e5f6-40c8-8235-dfa6965554c9" providerId="AD" clId="Web-{606719E5-4CCC-4E88-A581-B3C622264A5D}" dt="2023-05-31T10:00:47.488" v="35" actId="1076"/>
          <ac:picMkLst>
            <pc:docMk/>
            <pc:sldMk cId="2243934821" sldId="358"/>
            <ac:picMk id="4" creationId="{CDFFBE61-243B-4942-BA04-A18B343A2BD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5/31/2023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5/31/2023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BLESSON-UST/Advance/tree/main/spring-boot-3.0-main"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hyperlink" Target="https://medium.com/javarevisited/7-best-courses-to-learn-jvm-garbage-collection-and-performance-tuning-for-experienced-java-331705180686" TargetMode="Externa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8D9179-282A-0246-BB16-54CA367C3B73}"/>
              </a:ext>
            </a:extLst>
          </p:cNvPr>
          <p:cNvSpPr>
            <a:spLocks noGrp="1"/>
          </p:cNvSpPr>
          <p:nvPr>
            <p:ph type="title"/>
          </p:nvPr>
        </p:nvSpPr>
        <p:spPr>
          <a:xfrm>
            <a:off x="940104" y="-450033"/>
            <a:ext cx="9994392" cy="1508760"/>
          </a:xfrm>
        </p:spPr>
        <p:txBody>
          <a:bodyPr/>
          <a:lstStyle/>
          <a:p>
            <a:pPr algn="ctr"/>
            <a:r>
              <a:rPr lang="en-US" sz="4400" b="1"/>
              <a:t>Spring 3.0 New Features </a:t>
            </a:r>
          </a:p>
        </p:txBody>
      </p:sp>
      <p:pic>
        <p:nvPicPr>
          <p:cNvPr id="4" name="Picture 3">
            <a:extLst>
              <a:ext uri="{FF2B5EF4-FFF2-40B4-BE49-F238E27FC236}">
                <a16:creationId xmlns:a16="http://schemas.microsoft.com/office/drawing/2014/main" id="{CDFFBE61-243B-4942-BA04-A18B343A2BD8}"/>
              </a:ext>
            </a:extLst>
          </p:cNvPr>
          <p:cNvPicPr>
            <a:picLocks noChangeAspect="1"/>
          </p:cNvPicPr>
          <p:nvPr/>
        </p:nvPicPr>
        <p:blipFill>
          <a:blip r:embed="rId2"/>
          <a:stretch>
            <a:fillRect/>
          </a:stretch>
        </p:blipFill>
        <p:spPr>
          <a:xfrm>
            <a:off x="1851808" y="1784089"/>
            <a:ext cx="8070850" cy="3175000"/>
          </a:xfrm>
          <a:prstGeom prst="rect">
            <a:avLst/>
          </a:prstGeom>
        </p:spPr>
      </p:pic>
      <p:sp>
        <p:nvSpPr>
          <p:cNvPr id="2" name="TextBox 1">
            <a:extLst>
              <a:ext uri="{FF2B5EF4-FFF2-40B4-BE49-F238E27FC236}">
                <a16:creationId xmlns:a16="http://schemas.microsoft.com/office/drawing/2014/main" id="{9C0B1E8B-4774-F312-A34D-51E3854C9599}"/>
              </a:ext>
            </a:extLst>
          </p:cNvPr>
          <p:cNvSpPr txBox="1"/>
          <p:nvPr/>
        </p:nvSpPr>
        <p:spPr>
          <a:xfrm>
            <a:off x="7807891" y="5281807"/>
            <a:ext cx="4044862" cy="70788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a:cs typeface="Arial"/>
              </a:rPr>
              <a:t>Blesson John Abraham</a:t>
            </a:r>
            <a:endParaRPr lang="en-US"/>
          </a:p>
          <a:p>
            <a:pPr>
              <a:spcBef>
                <a:spcPts val="1200"/>
              </a:spcBef>
              <a:buSzPct val="100000"/>
            </a:pPr>
            <a:r>
              <a:rPr lang="en-US">
                <a:cs typeface="Arial"/>
              </a:rPr>
              <a:t>245045</a:t>
            </a:r>
          </a:p>
        </p:txBody>
      </p:sp>
    </p:spTree>
    <p:extLst>
      <p:ext uri="{BB962C8B-B14F-4D97-AF65-F5344CB8AC3E}">
        <p14:creationId xmlns:p14="http://schemas.microsoft.com/office/powerpoint/2010/main" val="22439348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 program&#10;&#10;Description automatically generated with medium confidence">
            <a:extLst>
              <a:ext uri="{FF2B5EF4-FFF2-40B4-BE49-F238E27FC236}">
                <a16:creationId xmlns:a16="http://schemas.microsoft.com/office/drawing/2014/main" id="{7D8AE5A0-0CDD-4762-AD53-82FD7200D1AE}"/>
              </a:ext>
            </a:extLst>
          </p:cNvPr>
          <p:cNvPicPr>
            <a:picLocks noGrp="1" noChangeAspect="1"/>
          </p:cNvPicPr>
          <p:nvPr>
            <p:ph idx="1"/>
          </p:nvPr>
        </p:nvPicPr>
        <p:blipFill>
          <a:blip r:embed="rId2"/>
          <a:stretch>
            <a:fillRect/>
          </a:stretch>
        </p:blipFill>
        <p:spPr>
          <a:xfrm>
            <a:off x="2011219" y="1828800"/>
            <a:ext cx="8166386" cy="4251325"/>
          </a:xfrm>
          <a:prstGeom prst="rect">
            <a:avLst/>
          </a:prstGeom>
        </p:spPr>
      </p:pic>
    </p:spTree>
    <p:extLst>
      <p:ext uri="{BB962C8B-B14F-4D97-AF65-F5344CB8AC3E}">
        <p14:creationId xmlns:p14="http://schemas.microsoft.com/office/powerpoint/2010/main" val="29884329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A0CE8CF9-D0B7-45B6-A784-F5D700551FB7}"/>
              </a:ext>
            </a:extLst>
          </p:cNvPr>
          <p:cNvPicPr>
            <a:picLocks noChangeAspect="1"/>
          </p:cNvPicPr>
          <p:nvPr/>
        </p:nvPicPr>
        <p:blipFill>
          <a:blip r:embed="rId2"/>
          <a:stretch>
            <a:fillRect/>
          </a:stretch>
        </p:blipFill>
        <p:spPr>
          <a:xfrm>
            <a:off x="250534" y="330057"/>
            <a:ext cx="11328982" cy="5569236"/>
          </a:xfrm>
          <a:prstGeom prst="rect">
            <a:avLst/>
          </a:prstGeom>
        </p:spPr>
      </p:pic>
    </p:spTree>
    <p:extLst>
      <p:ext uri="{BB962C8B-B14F-4D97-AF65-F5344CB8AC3E}">
        <p14:creationId xmlns:p14="http://schemas.microsoft.com/office/powerpoint/2010/main" val="2289543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15D8-5BC4-45C6-E506-643173311746}"/>
              </a:ext>
            </a:extLst>
          </p:cNvPr>
          <p:cNvSpPr>
            <a:spLocks noGrp="1"/>
          </p:cNvSpPr>
          <p:nvPr>
            <p:ph type="title"/>
          </p:nvPr>
        </p:nvSpPr>
        <p:spPr/>
        <p:txBody>
          <a:bodyPr/>
          <a:lstStyle/>
          <a:p>
            <a:r>
              <a:rPr lang="en-US">
                <a:latin typeface="Calibri"/>
                <a:cs typeface="Arial"/>
              </a:rPr>
              <a:t>References</a:t>
            </a:r>
            <a:endParaRPr lang="en-US">
              <a:latin typeface="Calibri"/>
              <a:cs typeface="Calibri"/>
            </a:endParaRPr>
          </a:p>
        </p:txBody>
      </p:sp>
      <p:sp>
        <p:nvSpPr>
          <p:cNvPr id="3" name="Content Placeholder 2">
            <a:extLst>
              <a:ext uri="{FF2B5EF4-FFF2-40B4-BE49-F238E27FC236}">
                <a16:creationId xmlns:a16="http://schemas.microsoft.com/office/drawing/2014/main" id="{BE86C0AF-7233-4060-1211-9769EFB2C9A5}"/>
              </a:ext>
            </a:extLst>
          </p:cNvPr>
          <p:cNvSpPr>
            <a:spLocks noGrp="1"/>
          </p:cNvSpPr>
          <p:nvPr>
            <p:ph idx="1"/>
          </p:nvPr>
        </p:nvSpPr>
        <p:spPr/>
        <p:txBody>
          <a:bodyPr vert="horz" lIns="0" tIns="0" rIns="0" bIns="0" numCol="2" spcCol="941832" rtlCol="0" anchor="t">
            <a:normAutofit/>
          </a:bodyPr>
          <a:lstStyle/>
          <a:p>
            <a:pPr marL="342900" indent="-342900">
              <a:buAutoNum type="arabicPeriod"/>
            </a:pPr>
            <a:r>
              <a:rPr lang="en-US">
                <a:ea typeface="+mn-lt"/>
                <a:cs typeface="+mn-lt"/>
                <a:hlinkClick r:id="rId2"/>
              </a:rPr>
              <a:t>https://github.com/BLESSON-UST/Advance/tree/main/spring-boot-3.0-main</a:t>
            </a:r>
            <a:endParaRPr lang="en-US">
              <a:ea typeface="+mn-lt"/>
              <a:cs typeface="+mn-lt"/>
            </a:endParaRPr>
          </a:p>
          <a:p>
            <a:pPr marL="342900" indent="-342900">
              <a:buAutoNum type="arabicPeriod"/>
            </a:pPr>
            <a:r>
              <a:rPr lang="en-US">
                <a:ea typeface="+mn-lt"/>
                <a:cs typeface="+mn-lt"/>
              </a:rPr>
              <a:t>https://www.youtube.com/watch?v=4_jey1hfEw0</a:t>
            </a:r>
            <a:endParaRPr lang="en-US">
              <a:cs typeface="Arial"/>
            </a:endParaRPr>
          </a:p>
          <a:p>
            <a:pPr marL="342900" indent="-342900">
              <a:buAutoNum type="arabicPeriod"/>
            </a:pPr>
            <a:endParaRPr lang="en-US">
              <a:cs typeface="Arial"/>
            </a:endParaRPr>
          </a:p>
        </p:txBody>
      </p:sp>
    </p:spTree>
    <p:extLst>
      <p:ext uri="{BB962C8B-B14F-4D97-AF65-F5344CB8AC3E}">
        <p14:creationId xmlns:p14="http://schemas.microsoft.com/office/powerpoint/2010/main" val="18295792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9442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1626-6715-8F4A-BA65-B34ACF3C4C11}"/>
              </a:ext>
            </a:extLst>
          </p:cNvPr>
          <p:cNvSpPr>
            <a:spLocks noGrp="1"/>
          </p:cNvSpPr>
          <p:nvPr>
            <p:ph type="title"/>
          </p:nvPr>
        </p:nvSpPr>
        <p:spPr>
          <a:xfrm>
            <a:off x="742950" y="347662"/>
            <a:ext cx="7205471" cy="914400"/>
          </a:xfrm>
        </p:spPr>
        <p:txBody>
          <a:bodyPr vert="horz" lIns="0" tIns="0" rIns="0" bIns="0" rtlCol="0" anchor="t" anchorCtr="0">
            <a:normAutofit/>
          </a:bodyPr>
          <a:lstStyle/>
          <a:p>
            <a:r>
              <a:rPr lang="en-US" sz="2800" b="1" kern="1200">
                <a:latin typeface="+mj-lt"/>
                <a:ea typeface="+mj-ea"/>
                <a:cs typeface="+mj-cs"/>
              </a:rPr>
              <a:t>Spring 3.0</a:t>
            </a:r>
          </a:p>
        </p:txBody>
      </p:sp>
      <p:sp>
        <p:nvSpPr>
          <p:cNvPr id="12" name="TextBox 11">
            <a:extLst>
              <a:ext uri="{FF2B5EF4-FFF2-40B4-BE49-F238E27FC236}">
                <a16:creationId xmlns:a16="http://schemas.microsoft.com/office/drawing/2014/main" id="{D0C35D46-F268-4665-9747-09AF8A680017}"/>
              </a:ext>
            </a:extLst>
          </p:cNvPr>
          <p:cNvSpPr txBox="1"/>
          <p:nvPr/>
        </p:nvSpPr>
        <p:spPr>
          <a:xfrm>
            <a:off x="581025" y="1410385"/>
            <a:ext cx="11182350" cy="3139321"/>
          </a:xfrm>
          <a:prstGeom prst="rect">
            <a:avLst/>
          </a:prstGeom>
          <a:noFill/>
        </p:spPr>
        <p:txBody>
          <a:bodyPr wrap="square">
            <a:spAutoFit/>
          </a:bodyPr>
          <a:lstStyle/>
          <a:p>
            <a:pPr marL="285750" indent="-285750">
              <a:buFont typeface="Arial" panose="020B0604020202020204" pitchFamily="34" charset="0"/>
              <a:buChar char="•"/>
            </a:pPr>
            <a:r>
              <a:rPr lang="en-US" b="0" i="0">
                <a:solidFill>
                  <a:srgbClr val="374151"/>
                </a:solidFill>
                <a:effectLst/>
              </a:rPr>
              <a:t>Spring is a popular open-source framework for building enterprise Java applications.</a:t>
            </a:r>
          </a:p>
          <a:p>
            <a:pPr marL="285750" indent="-285750">
              <a:buFont typeface="Arial" panose="020B0604020202020204" pitchFamily="34" charset="0"/>
              <a:buChar char="•"/>
            </a:pPr>
            <a:endParaRPr lang="en-US" b="0" i="0">
              <a:solidFill>
                <a:srgbClr val="374151"/>
              </a:solidFill>
              <a:effectLst/>
            </a:endParaRPr>
          </a:p>
          <a:p>
            <a:pPr marL="285750" indent="-285750">
              <a:buFont typeface="Arial" panose="020B0604020202020204" pitchFamily="34" charset="0"/>
              <a:buChar char="•"/>
            </a:pPr>
            <a:endParaRPr lang="en-US">
              <a:solidFill>
                <a:srgbClr val="374151"/>
              </a:solidFill>
            </a:endParaRPr>
          </a:p>
          <a:p>
            <a:pPr marL="285750" indent="-285750">
              <a:buFont typeface="Arial" panose="020B0604020202020204" pitchFamily="34" charset="0"/>
              <a:buChar char="•"/>
            </a:pPr>
            <a:r>
              <a:rPr lang="en-US" b="0" i="0">
                <a:solidFill>
                  <a:srgbClr val="374151"/>
                </a:solidFill>
                <a:effectLst/>
              </a:rPr>
              <a:t>Simplify Java development: Spring aims to simplify Java development by providing a cohesive framework with a consistent programming model.</a:t>
            </a:r>
          </a:p>
          <a:p>
            <a:pPr marL="285750" indent="-285750">
              <a:buFont typeface="Arial" panose="020B0604020202020204" pitchFamily="34" charset="0"/>
              <a:buChar char="•"/>
            </a:pPr>
            <a:endParaRPr lang="en-US" b="0" i="0">
              <a:solidFill>
                <a:srgbClr val="374151"/>
              </a:solidFill>
              <a:effectLst/>
            </a:endParaRPr>
          </a:p>
          <a:p>
            <a:pPr marL="285750" indent="-285750">
              <a:buFont typeface="Arial" panose="020B0604020202020204" pitchFamily="34" charset="0"/>
              <a:buChar char="•"/>
            </a:pPr>
            <a:endParaRPr lang="en-US">
              <a:solidFill>
                <a:srgbClr val="374151"/>
              </a:solidFill>
            </a:endParaRPr>
          </a:p>
          <a:p>
            <a:pPr marL="285750" indent="-285750">
              <a:buFont typeface="Arial" panose="020B0604020202020204" pitchFamily="34" charset="0"/>
              <a:buChar char="•"/>
            </a:pPr>
            <a:r>
              <a:rPr lang="en-US" b="0" i="0">
                <a:solidFill>
                  <a:srgbClr val="374151"/>
                </a:solidFill>
                <a:effectLst/>
              </a:rPr>
              <a:t>Spring 3.0 was a major release of the framework, introducing several new features and improvements.</a:t>
            </a:r>
          </a:p>
          <a:p>
            <a:pPr marL="285750" indent="-285750">
              <a:buFont typeface="Arial" panose="020B0604020202020204" pitchFamily="34" charset="0"/>
              <a:buChar char="•"/>
            </a:pPr>
            <a:endParaRPr lang="en-US">
              <a:solidFill>
                <a:srgbClr val="374151"/>
              </a:solidFill>
            </a:endParaRPr>
          </a:p>
          <a:p>
            <a:pPr marL="285750" indent="-285750">
              <a:buFont typeface="Arial" panose="020B0604020202020204" pitchFamily="34" charset="0"/>
              <a:buChar char="•"/>
            </a:pPr>
            <a:r>
              <a:rPr lang="en-US" b="0" i="0">
                <a:solidFill>
                  <a:srgbClr val="292929"/>
                </a:solidFill>
                <a:effectLst/>
              </a:rPr>
              <a:t>Spring Boot 3.0 was released on November 2022</a:t>
            </a:r>
            <a:endParaRPr lang="en-US">
              <a:solidFill>
                <a:srgbClr val="374151"/>
              </a:solidFill>
            </a:endParaRPr>
          </a:p>
          <a:p>
            <a:pPr marL="285750" indent="-285750">
              <a:buFont typeface="Arial" panose="020B0604020202020204" pitchFamily="34" charset="0"/>
              <a:buChar char="•"/>
            </a:pPr>
            <a:endParaRPr lang="en-US">
              <a:solidFill>
                <a:srgbClr val="333333"/>
              </a:solidFill>
            </a:endParaRPr>
          </a:p>
        </p:txBody>
      </p:sp>
    </p:spTree>
    <p:extLst>
      <p:ext uri="{BB962C8B-B14F-4D97-AF65-F5344CB8AC3E}">
        <p14:creationId xmlns:p14="http://schemas.microsoft.com/office/powerpoint/2010/main" val="11858454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926DE-CFD9-43F9-B2D1-26579329DC75}"/>
              </a:ext>
            </a:extLst>
          </p:cNvPr>
          <p:cNvSpPr>
            <a:spLocks noGrp="1"/>
          </p:cNvSpPr>
          <p:nvPr>
            <p:ph type="title"/>
          </p:nvPr>
        </p:nvSpPr>
        <p:spPr/>
        <p:txBody>
          <a:bodyPr/>
          <a:lstStyle/>
          <a:p>
            <a:r>
              <a:rPr lang="en-US" sz="2800"/>
              <a:t>New Features</a:t>
            </a:r>
            <a:endParaRPr lang="en-IN" sz="2800"/>
          </a:p>
        </p:txBody>
      </p:sp>
      <p:sp>
        <p:nvSpPr>
          <p:cNvPr id="8" name="TextBox 7">
            <a:extLst>
              <a:ext uri="{FF2B5EF4-FFF2-40B4-BE49-F238E27FC236}">
                <a16:creationId xmlns:a16="http://schemas.microsoft.com/office/drawing/2014/main" id="{56DDC57C-122B-4172-8B46-B4BADA5FB267}"/>
              </a:ext>
            </a:extLst>
          </p:cNvPr>
          <p:cNvSpPr txBox="1"/>
          <p:nvPr/>
        </p:nvSpPr>
        <p:spPr>
          <a:xfrm>
            <a:off x="561974" y="1469589"/>
            <a:ext cx="9982201" cy="3693319"/>
          </a:xfrm>
          <a:prstGeom prst="rect">
            <a:avLst/>
          </a:prstGeom>
          <a:noFill/>
        </p:spPr>
        <p:txBody>
          <a:bodyPr wrap="square">
            <a:spAutoFit/>
          </a:bodyPr>
          <a:lstStyle/>
          <a:p>
            <a:pPr marL="342900" indent="-342900" algn="l">
              <a:buFont typeface="+mj-lt"/>
              <a:buAutoNum type="arabicPeriod"/>
            </a:pPr>
            <a:r>
              <a:rPr lang="en-US" b="0" i="0">
                <a:solidFill>
                  <a:srgbClr val="333333"/>
                </a:solidFill>
                <a:effectLst/>
              </a:rPr>
              <a:t>Java 17 support</a:t>
            </a:r>
          </a:p>
          <a:p>
            <a:pPr marL="342900" indent="-342900" algn="l">
              <a:buFont typeface="+mj-lt"/>
              <a:buAutoNum type="arabicPeriod"/>
            </a:pPr>
            <a:endParaRPr lang="en-US">
              <a:solidFill>
                <a:srgbClr val="333333"/>
              </a:solidFill>
            </a:endParaRPr>
          </a:p>
          <a:p>
            <a:pPr marL="342900" indent="-342900" algn="l">
              <a:buFont typeface="+mj-lt"/>
              <a:buAutoNum type="arabicPeriod"/>
            </a:pPr>
            <a:r>
              <a:rPr lang="en-US" b="0" i="0">
                <a:solidFill>
                  <a:srgbClr val="333333"/>
                </a:solidFill>
                <a:effectLst/>
              </a:rPr>
              <a:t>Jakart</a:t>
            </a:r>
            <a:r>
              <a:rPr lang="en-US">
                <a:solidFill>
                  <a:srgbClr val="333333"/>
                </a:solidFill>
              </a:rPr>
              <a:t>a</a:t>
            </a:r>
          </a:p>
          <a:p>
            <a:pPr marL="342900" indent="-342900" algn="l">
              <a:buFont typeface="+mj-lt"/>
              <a:buAutoNum type="arabicPeriod"/>
            </a:pPr>
            <a:endParaRPr lang="en-US">
              <a:solidFill>
                <a:srgbClr val="333333"/>
              </a:solidFill>
            </a:endParaRPr>
          </a:p>
          <a:p>
            <a:pPr marL="342900" indent="-342900" algn="l">
              <a:buFont typeface="+mj-lt"/>
              <a:buAutoNum type="arabicPeriod"/>
            </a:pPr>
            <a:r>
              <a:rPr lang="en-US" b="0" i="0">
                <a:solidFill>
                  <a:srgbClr val="333333"/>
                </a:solidFill>
                <a:effectLst/>
              </a:rPr>
              <a:t>S</a:t>
            </a:r>
            <a:r>
              <a:rPr lang="en-US">
                <a:solidFill>
                  <a:srgbClr val="333333"/>
                </a:solidFill>
              </a:rPr>
              <a:t>pring Native</a:t>
            </a:r>
          </a:p>
          <a:p>
            <a:pPr marL="342900" indent="-342900" algn="l">
              <a:buFont typeface="+mj-lt"/>
              <a:buAutoNum type="arabicPeriod"/>
            </a:pPr>
            <a:endParaRPr lang="en-US">
              <a:solidFill>
                <a:srgbClr val="333333"/>
              </a:solidFill>
            </a:endParaRPr>
          </a:p>
          <a:p>
            <a:pPr marL="342900" indent="-342900" algn="l">
              <a:buFont typeface="+mj-lt"/>
              <a:buAutoNum type="arabicPeriod"/>
            </a:pPr>
            <a:r>
              <a:rPr lang="en-US" b="0" i="0">
                <a:solidFill>
                  <a:srgbClr val="333333"/>
                </a:solidFill>
                <a:effectLst/>
              </a:rPr>
              <a:t>Observability</a:t>
            </a:r>
          </a:p>
          <a:p>
            <a:pPr marL="342900" indent="-342900" algn="l">
              <a:buFont typeface="+mj-lt"/>
              <a:buAutoNum type="arabicPeriod"/>
            </a:pPr>
            <a:endParaRPr lang="en-US" b="0" i="0">
              <a:solidFill>
                <a:srgbClr val="333333"/>
              </a:solidFill>
              <a:effectLst/>
            </a:endParaRPr>
          </a:p>
          <a:p>
            <a:pPr marL="342900" indent="-342900" algn="l">
              <a:buFont typeface="+mj-lt"/>
              <a:buAutoNum type="arabicPeriod"/>
            </a:pPr>
            <a:r>
              <a:rPr lang="en-US">
                <a:solidFill>
                  <a:srgbClr val="333333"/>
                </a:solidFill>
              </a:rPr>
              <a:t>Problem Detail</a:t>
            </a:r>
          </a:p>
          <a:p>
            <a:pPr marL="342900" indent="-342900" algn="l">
              <a:buFont typeface="+mj-lt"/>
              <a:buAutoNum type="arabicPeriod"/>
            </a:pPr>
            <a:endParaRPr lang="en-US">
              <a:solidFill>
                <a:srgbClr val="333333"/>
              </a:solidFill>
            </a:endParaRPr>
          </a:p>
          <a:p>
            <a:pPr marL="342900" indent="-342900" algn="l">
              <a:buFont typeface="+mj-lt"/>
              <a:buAutoNum type="arabicPeriod"/>
            </a:pPr>
            <a:r>
              <a:rPr lang="en-US" b="0" i="0">
                <a:solidFill>
                  <a:srgbClr val="333333"/>
                </a:solidFill>
                <a:effectLst/>
              </a:rPr>
              <a:t>Dependency Upgrade</a:t>
            </a:r>
          </a:p>
          <a:p>
            <a:pPr marL="342900" indent="-342900" algn="l">
              <a:buFont typeface="+mj-lt"/>
              <a:buAutoNum type="arabicPeriod"/>
            </a:pPr>
            <a:endParaRPr lang="en-US" b="0" i="0">
              <a:solidFill>
                <a:srgbClr val="333333"/>
              </a:solidFill>
              <a:effectLst/>
            </a:endParaRPr>
          </a:p>
          <a:p>
            <a:pPr marL="342900" indent="-342900" algn="l">
              <a:buFont typeface="+mj-lt"/>
              <a:buAutoNum type="arabicPeriod"/>
            </a:pPr>
            <a:r>
              <a:rPr lang="en-US">
                <a:solidFill>
                  <a:srgbClr val="333333"/>
                </a:solidFill>
              </a:rPr>
              <a:t>@HttpExchange</a:t>
            </a:r>
            <a:endParaRPr lang="en-US" b="0" i="0">
              <a:solidFill>
                <a:srgbClr val="333333"/>
              </a:solidFill>
              <a:effectLst/>
            </a:endParaRPr>
          </a:p>
        </p:txBody>
      </p:sp>
    </p:spTree>
    <p:extLst>
      <p:ext uri="{BB962C8B-B14F-4D97-AF65-F5344CB8AC3E}">
        <p14:creationId xmlns:p14="http://schemas.microsoft.com/office/powerpoint/2010/main" val="23893636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F396C4-74B4-4D3E-B249-304DC0D30156}"/>
              </a:ext>
            </a:extLst>
          </p:cNvPr>
          <p:cNvSpPr>
            <a:spLocks noGrp="1"/>
          </p:cNvSpPr>
          <p:nvPr>
            <p:ph type="title"/>
          </p:nvPr>
        </p:nvSpPr>
        <p:spPr>
          <a:xfrm>
            <a:off x="609599" y="2508290"/>
            <a:ext cx="7205471" cy="914400"/>
          </a:xfrm>
        </p:spPr>
        <p:txBody>
          <a:bodyPr/>
          <a:lstStyle/>
          <a:p>
            <a:r>
              <a:rPr lang="en-US"/>
              <a:t>Jakarta </a:t>
            </a:r>
            <a:endParaRPr lang="en-IN"/>
          </a:p>
        </p:txBody>
      </p:sp>
      <p:sp>
        <p:nvSpPr>
          <p:cNvPr id="9" name="TextBox 8">
            <a:extLst>
              <a:ext uri="{FF2B5EF4-FFF2-40B4-BE49-F238E27FC236}">
                <a16:creationId xmlns:a16="http://schemas.microsoft.com/office/drawing/2014/main" id="{8432BC06-CA62-422B-875E-43AE1EC42B76}"/>
              </a:ext>
            </a:extLst>
          </p:cNvPr>
          <p:cNvSpPr txBox="1"/>
          <p:nvPr/>
        </p:nvSpPr>
        <p:spPr>
          <a:xfrm>
            <a:off x="609599" y="1037570"/>
            <a:ext cx="8696325" cy="923330"/>
          </a:xfrm>
          <a:prstGeom prst="rect">
            <a:avLst/>
          </a:prstGeom>
          <a:noFill/>
        </p:spPr>
        <p:txBody>
          <a:bodyPr wrap="square">
            <a:spAutoFit/>
          </a:bodyPr>
          <a:lstStyle/>
          <a:p>
            <a:pPr marL="285750" indent="-285750">
              <a:buFont typeface="Arial" panose="020B0604020202020204" pitchFamily="34" charset="0"/>
              <a:buChar char="•"/>
            </a:pPr>
            <a:r>
              <a:rPr lang="en-US"/>
              <a:t>Minimum java 17 is needed</a:t>
            </a:r>
          </a:p>
          <a:p>
            <a:pPr marL="285750" indent="-285750">
              <a:buFont typeface="Arial" panose="020B0604020202020204" pitchFamily="34" charset="0"/>
              <a:buChar char="•"/>
            </a:pPr>
            <a:r>
              <a:rPr lang="en-US"/>
              <a:t>All the features of java 17 can be used</a:t>
            </a:r>
          </a:p>
          <a:p>
            <a:pPr marL="285750" indent="-285750">
              <a:buFont typeface="Arial" panose="020B0604020202020204" pitchFamily="34" charset="0"/>
              <a:buChar char="•"/>
            </a:pPr>
            <a:r>
              <a:rPr lang="en-US"/>
              <a:t>Records ,Switch ,</a:t>
            </a:r>
          </a:p>
        </p:txBody>
      </p:sp>
      <p:sp>
        <p:nvSpPr>
          <p:cNvPr id="5" name="Title 3">
            <a:extLst>
              <a:ext uri="{FF2B5EF4-FFF2-40B4-BE49-F238E27FC236}">
                <a16:creationId xmlns:a16="http://schemas.microsoft.com/office/drawing/2014/main" id="{0B96B280-D403-4C3A-A938-738255ECE1AE}"/>
              </a:ext>
            </a:extLst>
          </p:cNvPr>
          <p:cNvSpPr txBox="1">
            <a:spLocks/>
          </p:cNvSpPr>
          <p:nvPr/>
        </p:nvSpPr>
        <p:spPr>
          <a:xfrm>
            <a:off x="609600" y="480060"/>
            <a:ext cx="7205471"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Java 17 support</a:t>
            </a:r>
            <a:endParaRPr lang="en-IN"/>
          </a:p>
        </p:txBody>
      </p:sp>
      <p:sp>
        <p:nvSpPr>
          <p:cNvPr id="7" name="TextBox 6">
            <a:extLst>
              <a:ext uri="{FF2B5EF4-FFF2-40B4-BE49-F238E27FC236}">
                <a16:creationId xmlns:a16="http://schemas.microsoft.com/office/drawing/2014/main" id="{B08AB861-8FFA-415B-BE38-85ACF080166F}"/>
              </a:ext>
            </a:extLst>
          </p:cNvPr>
          <p:cNvSpPr txBox="1"/>
          <p:nvPr/>
        </p:nvSpPr>
        <p:spPr>
          <a:xfrm>
            <a:off x="609599" y="3053060"/>
            <a:ext cx="6096000" cy="923330"/>
          </a:xfrm>
          <a:prstGeom prst="rect">
            <a:avLst/>
          </a:prstGeom>
          <a:noFill/>
        </p:spPr>
        <p:txBody>
          <a:bodyPr wrap="square">
            <a:spAutoFit/>
          </a:bodyPr>
          <a:lstStyle/>
          <a:p>
            <a:pPr marL="285750" indent="-285750">
              <a:buFont typeface="Arial" panose="020B0604020202020204" pitchFamily="34" charset="0"/>
              <a:buChar char="•"/>
            </a:pPr>
            <a:r>
              <a:rPr lang="en-US"/>
              <a:t>Only support JakartaEE9 (minimum)</a:t>
            </a:r>
          </a:p>
          <a:p>
            <a:pPr marL="285750" indent="-285750">
              <a:buFont typeface="Arial" panose="020B0604020202020204" pitchFamily="34" charset="0"/>
              <a:buChar char="•"/>
            </a:pPr>
            <a:r>
              <a:rPr lang="en-US"/>
              <a:t>Servlet 5.0 and </a:t>
            </a:r>
            <a:r>
              <a:rPr lang="en-US" err="1"/>
              <a:t>jpa</a:t>
            </a:r>
            <a:r>
              <a:rPr lang="en-US"/>
              <a:t> 3.0 specification </a:t>
            </a:r>
          </a:p>
          <a:p>
            <a:pPr marL="285750" indent="-285750">
              <a:buFont typeface="Arial" panose="020B0604020202020204" pitchFamily="34" charset="0"/>
              <a:buChar char="•"/>
            </a:pPr>
            <a:endParaRPr lang="en-US"/>
          </a:p>
        </p:txBody>
      </p:sp>
      <p:sp>
        <p:nvSpPr>
          <p:cNvPr id="11" name="Title 3">
            <a:extLst>
              <a:ext uri="{FF2B5EF4-FFF2-40B4-BE49-F238E27FC236}">
                <a16:creationId xmlns:a16="http://schemas.microsoft.com/office/drawing/2014/main" id="{E0C2649A-BB5E-4E5A-A28B-099231D364F4}"/>
              </a:ext>
            </a:extLst>
          </p:cNvPr>
          <p:cNvSpPr txBox="1">
            <a:spLocks/>
          </p:cNvSpPr>
          <p:nvPr/>
        </p:nvSpPr>
        <p:spPr>
          <a:xfrm>
            <a:off x="566735" y="4271010"/>
            <a:ext cx="7205471"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Problem Detail</a:t>
            </a:r>
            <a:endParaRPr lang="en-IN"/>
          </a:p>
        </p:txBody>
      </p:sp>
      <p:sp>
        <p:nvSpPr>
          <p:cNvPr id="12" name="TextBox 11">
            <a:extLst>
              <a:ext uri="{FF2B5EF4-FFF2-40B4-BE49-F238E27FC236}">
                <a16:creationId xmlns:a16="http://schemas.microsoft.com/office/drawing/2014/main" id="{CC782BEE-6C0D-47FF-8939-22B60DB45550}"/>
              </a:ext>
            </a:extLst>
          </p:cNvPr>
          <p:cNvSpPr txBox="1"/>
          <p:nvPr/>
        </p:nvSpPr>
        <p:spPr>
          <a:xfrm>
            <a:off x="609599" y="4862244"/>
            <a:ext cx="6096000" cy="646331"/>
          </a:xfrm>
          <a:prstGeom prst="rect">
            <a:avLst/>
          </a:prstGeom>
          <a:noFill/>
        </p:spPr>
        <p:txBody>
          <a:bodyPr wrap="square">
            <a:spAutoFit/>
          </a:bodyPr>
          <a:lstStyle/>
          <a:p>
            <a:pPr marL="285750" indent="-285750">
              <a:buFont typeface="Arial" panose="020B0604020202020204" pitchFamily="34" charset="0"/>
              <a:buChar char="•"/>
            </a:pPr>
            <a:r>
              <a:rPr lang="en-US"/>
              <a:t>Deals with http specific errors</a:t>
            </a:r>
          </a:p>
          <a:p>
            <a:pPr marL="285750" indent="-285750">
              <a:buFont typeface="Arial" panose="020B0604020202020204" pitchFamily="34" charset="0"/>
              <a:buChar char="•"/>
            </a:pPr>
            <a:r>
              <a:rPr lang="en-US"/>
              <a:t>Maps with http status </a:t>
            </a:r>
          </a:p>
        </p:txBody>
      </p:sp>
    </p:spTree>
    <p:extLst>
      <p:ext uri="{BB962C8B-B14F-4D97-AF65-F5344CB8AC3E}">
        <p14:creationId xmlns:p14="http://schemas.microsoft.com/office/powerpoint/2010/main" val="7234910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54964E-85BD-48AE-8CC4-C0EE6D16FC15}"/>
              </a:ext>
            </a:extLst>
          </p:cNvPr>
          <p:cNvSpPr txBox="1"/>
          <p:nvPr/>
        </p:nvSpPr>
        <p:spPr>
          <a:xfrm>
            <a:off x="495299" y="3510260"/>
            <a:ext cx="11439525" cy="2585323"/>
          </a:xfrm>
          <a:prstGeom prst="rect">
            <a:avLst/>
          </a:prstGeom>
          <a:noFill/>
        </p:spPr>
        <p:txBody>
          <a:bodyPr wrap="square">
            <a:spAutoFit/>
          </a:bodyPr>
          <a:lstStyle/>
          <a:p>
            <a:pPr marL="285750" indent="-285750">
              <a:buFont typeface="Arial" panose="020B0604020202020204" pitchFamily="34" charset="0"/>
              <a:buChar char="•"/>
            </a:pPr>
            <a:r>
              <a:rPr lang="en-US">
                <a:solidFill>
                  <a:srgbClr val="292929"/>
                </a:solidFill>
              </a:rPr>
              <a:t>C</a:t>
            </a:r>
            <a:r>
              <a:rPr lang="en-US" b="0" i="0">
                <a:solidFill>
                  <a:srgbClr val="292929"/>
                </a:solidFill>
                <a:effectLst/>
              </a:rPr>
              <a:t>ompile Spring applications into locally executable image files</a:t>
            </a:r>
          </a:p>
          <a:p>
            <a:pPr marL="285750" indent="-285750">
              <a:buFont typeface="Arial" panose="020B0604020202020204" pitchFamily="34" charset="0"/>
              <a:buChar char="•"/>
            </a:pPr>
            <a:r>
              <a:rPr lang="en-IN" b="0" i="0">
                <a:solidFill>
                  <a:srgbClr val="292929"/>
                </a:solidFill>
                <a:effectLst/>
              </a:rPr>
              <a:t>It supports using GraalVM</a:t>
            </a:r>
          </a:p>
          <a:p>
            <a:pPr marL="285750" indent="-285750">
              <a:buFont typeface="Arial" panose="020B0604020202020204" pitchFamily="34" charset="0"/>
              <a:buChar char="•"/>
            </a:pPr>
            <a:r>
              <a:rPr lang="en-IN">
                <a:solidFill>
                  <a:srgbClr val="292929"/>
                </a:solidFill>
              </a:rPr>
              <a:t>S</a:t>
            </a:r>
            <a:r>
              <a:rPr lang="en-IN" b="0" i="0">
                <a:solidFill>
                  <a:srgbClr val="292929"/>
                </a:solidFill>
                <a:effectLst/>
              </a:rPr>
              <a:t>ignificantly improve start-up speed</a:t>
            </a:r>
          </a:p>
          <a:p>
            <a:pPr marL="285750" indent="-285750">
              <a:buFont typeface="Arial" panose="020B0604020202020204" pitchFamily="34" charset="0"/>
              <a:buChar char="•"/>
            </a:pPr>
            <a:r>
              <a:rPr lang="en-IN" b="0" i="0">
                <a:solidFill>
                  <a:srgbClr val="292929"/>
                </a:solidFill>
                <a:effectLst/>
              </a:rPr>
              <a:t>Improves peak performance</a:t>
            </a:r>
          </a:p>
          <a:p>
            <a:pPr marL="285750" indent="-285750">
              <a:buFont typeface="Arial" panose="020B0604020202020204" pitchFamily="34" charset="0"/>
              <a:buChar char="•"/>
            </a:pPr>
            <a:r>
              <a:rPr lang="en-US"/>
              <a:t>R</a:t>
            </a:r>
            <a:r>
              <a:rPr lang="en-IN" b="0" i="0">
                <a:solidFill>
                  <a:srgbClr val="292929"/>
                </a:solidFill>
                <a:effectLst/>
              </a:rPr>
              <a:t>educe memory usage.</a:t>
            </a:r>
          </a:p>
          <a:p>
            <a:pPr marL="285750" indent="-285750">
              <a:buFont typeface="Arial" panose="020B0604020202020204" pitchFamily="34" charset="0"/>
              <a:buChar char="•"/>
            </a:pPr>
            <a:r>
              <a:rPr lang="en-US">
                <a:solidFill>
                  <a:srgbClr val="292929"/>
                </a:solidFill>
              </a:rPr>
              <a:t>T</a:t>
            </a:r>
            <a:r>
              <a:rPr lang="en-US" b="0" i="0">
                <a:solidFill>
                  <a:srgbClr val="292929"/>
                </a:solidFill>
                <a:effectLst/>
              </a:rPr>
              <a:t>raditional applications are compiled into bytecode, then interpreted by, </a:t>
            </a:r>
            <a:r>
              <a:rPr lang="en-US" b="0" i="0" u="sng">
                <a:effectLst/>
                <a:hlinkClick r:id="rId2"/>
              </a:rPr>
              <a:t>JVM </a:t>
            </a:r>
            <a:r>
              <a:rPr lang="en-US" b="0" i="0">
                <a:solidFill>
                  <a:srgbClr val="292929"/>
                </a:solidFill>
                <a:effectLst/>
              </a:rPr>
              <a:t>and finally compiled into machine code to run</a:t>
            </a:r>
          </a:p>
          <a:p>
            <a:pPr marL="285750" indent="-285750">
              <a:buFont typeface="Arial" panose="020B0604020202020204" pitchFamily="34" charset="0"/>
              <a:buChar char="•"/>
            </a:pPr>
            <a:r>
              <a:rPr lang="en-US" b="0" i="0">
                <a:solidFill>
                  <a:srgbClr val="292929"/>
                </a:solidFill>
                <a:effectLst/>
              </a:rPr>
              <a:t>Spring Native is compiled into machine code in advance through AOT</a:t>
            </a:r>
          </a:p>
          <a:p>
            <a:pPr marL="285750" indent="-285750">
              <a:buFont typeface="Arial" panose="020B0604020202020204" pitchFamily="34" charset="0"/>
              <a:buChar char="•"/>
            </a:pPr>
            <a:r>
              <a:rPr lang="en-US">
                <a:solidFill>
                  <a:srgbClr val="292929"/>
                </a:solidFill>
              </a:rPr>
              <a:t>S</a:t>
            </a:r>
            <a:r>
              <a:rPr lang="en-US" b="0" i="0">
                <a:solidFill>
                  <a:srgbClr val="292929"/>
                </a:solidFill>
                <a:effectLst/>
              </a:rPr>
              <a:t>tatically compiled into executable files directly at runtime</a:t>
            </a:r>
            <a:endParaRPr lang="en-US"/>
          </a:p>
        </p:txBody>
      </p:sp>
      <p:sp>
        <p:nvSpPr>
          <p:cNvPr id="6" name="TextBox 5">
            <a:extLst>
              <a:ext uri="{FF2B5EF4-FFF2-40B4-BE49-F238E27FC236}">
                <a16:creationId xmlns:a16="http://schemas.microsoft.com/office/drawing/2014/main" id="{1B89FDB0-81E3-42E1-B436-5BAE5B456287}"/>
              </a:ext>
            </a:extLst>
          </p:cNvPr>
          <p:cNvSpPr txBox="1"/>
          <p:nvPr/>
        </p:nvSpPr>
        <p:spPr>
          <a:xfrm>
            <a:off x="495299" y="2762965"/>
            <a:ext cx="6096000" cy="584775"/>
          </a:xfrm>
          <a:prstGeom prst="rect">
            <a:avLst/>
          </a:prstGeom>
          <a:noFill/>
        </p:spPr>
        <p:txBody>
          <a:bodyPr wrap="square">
            <a:spAutoFit/>
          </a:bodyPr>
          <a:lstStyle/>
          <a:p>
            <a:r>
              <a:rPr lang="en-US" sz="3200" b="1">
                <a:latin typeface="+mj-lt"/>
              </a:rPr>
              <a:t>Spring Native</a:t>
            </a:r>
            <a:endParaRPr lang="en-IN" sz="3200" b="1">
              <a:latin typeface="+mj-lt"/>
            </a:endParaRPr>
          </a:p>
        </p:txBody>
      </p:sp>
      <p:sp>
        <p:nvSpPr>
          <p:cNvPr id="8" name="TextBox 7">
            <a:extLst>
              <a:ext uri="{FF2B5EF4-FFF2-40B4-BE49-F238E27FC236}">
                <a16:creationId xmlns:a16="http://schemas.microsoft.com/office/drawing/2014/main" id="{8D04972E-4B1F-47CA-89E4-710E25FC65DE}"/>
              </a:ext>
            </a:extLst>
          </p:cNvPr>
          <p:cNvSpPr txBox="1"/>
          <p:nvPr/>
        </p:nvSpPr>
        <p:spPr>
          <a:xfrm>
            <a:off x="495299" y="1315135"/>
            <a:ext cx="6096000" cy="923330"/>
          </a:xfrm>
          <a:prstGeom prst="rect">
            <a:avLst/>
          </a:prstGeom>
          <a:noFill/>
        </p:spPr>
        <p:txBody>
          <a:bodyPr wrap="square">
            <a:spAutoFit/>
          </a:bodyPr>
          <a:lstStyle/>
          <a:p>
            <a:pPr marL="285750" indent="-285750">
              <a:buFont typeface="Arial" panose="020B0604020202020204" pitchFamily="34" charset="0"/>
              <a:buChar char="•"/>
            </a:pPr>
            <a:r>
              <a:rPr lang="en-US"/>
              <a:t>Publish our matrix so that it can be easily tracked</a:t>
            </a:r>
          </a:p>
          <a:p>
            <a:pPr marL="285750" indent="-285750">
              <a:buFont typeface="Arial" panose="020B0604020202020204" pitchFamily="34" charset="0"/>
              <a:buChar char="•"/>
            </a:pPr>
            <a:r>
              <a:rPr lang="en-US"/>
              <a:t>Zipkin, Promethues, Graphina</a:t>
            </a:r>
          </a:p>
          <a:p>
            <a:pPr marL="285750" indent="-285750">
              <a:buFont typeface="Arial" panose="020B0604020202020204" pitchFamily="34" charset="0"/>
              <a:buChar char="•"/>
            </a:pPr>
            <a:r>
              <a:rPr lang="en-US"/>
              <a:t>Observations is used</a:t>
            </a:r>
          </a:p>
        </p:txBody>
      </p:sp>
      <p:sp>
        <p:nvSpPr>
          <p:cNvPr id="13" name="Title 3">
            <a:extLst>
              <a:ext uri="{FF2B5EF4-FFF2-40B4-BE49-F238E27FC236}">
                <a16:creationId xmlns:a16="http://schemas.microsoft.com/office/drawing/2014/main" id="{37126785-4935-4FC5-AD9E-B05C907FC6E0}"/>
              </a:ext>
            </a:extLst>
          </p:cNvPr>
          <p:cNvSpPr txBox="1">
            <a:spLocks/>
          </p:cNvSpPr>
          <p:nvPr/>
        </p:nvSpPr>
        <p:spPr>
          <a:xfrm>
            <a:off x="609600" y="480060"/>
            <a:ext cx="7205471"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Observability </a:t>
            </a:r>
            <a:endParaRPr lang="en-IN"/>
          </a:p>
        </p:txBody>
      </p:sp>
    </p:spTree>
    <p:extLst>
      <p:ext uri="{BB962C8B-B14F-4D97-AF65-F5344CB8AC3E}">
        <p14:creationId xmlns:p14="http://schemas.microsoft.com/office/powerpoint/2010/main" val="4167839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204D12-66B0-4C7E-8B94-C9AF27B45CB9}"/>
              </a:ext>
            </a:extLst>
          </p:cNvPr>
          <p:cNvSpPr txBox="1"/>
          <p:nvPr/>
        </p:nvSpPr>
        <p:spPr bwMode="auto">
          <a:xfrm>
            <a:off x="603885" y="318135"/>
            <a:ext cx="11457432" cy="914400"/>
          </a:xfrm>
          <a:prstGeom prst="rect">
            <a:avLst/>
          </a:prstGeom>
        </p:spPr>
        <p:txBody>
          <a:bodyPr vert="horz" lIns="0" tIns="0" rIns="0" bIns="0" rtlCol="0" anchor="t" anchorCtr="0">
            <a:normAutofit/>
          </a:bodyPr>
          <a:lstStyle/>
          <a:p>
            <a:r>
              <a:rPr lang="en-US" sz="3200" b="1">
                <a:latin typeface="+mj-lt"/>
              </a:rPr>
              <a:t>Dependency upgrade</a:t>
            </a:r>
            <a:endParaRPr lang="en-IN" sz="3200" b="1">
              <a:latin typeface="+mj-lt"/>
            </a:endParaRPr>
          </a:p>
        </p:txBody>
      </p:sp>
      <p:sp>
        <p:nvSpPr>
          <p:cNvPr id="9" name="TextBox 8">
            <a:extLst>
              <a:ext uri="{FF2B5EF4-FFF2-40B4-BE49-F238E27FC236}">
                <a16:creationId xmlns:a16="http://schemas.microsoft.com/office/drawing/2014/main" id="{E2CF4A26-A129-46E1-9BBE-EB7A181CCC2B}"/>
              </a:ext>
            </a:extLst>
          </p:cNvPr>
          <p:cNvSpPr txBox="1"/>
          <p:nvPr/>
        </p:nvSpPr>
        <p:spPr>
          <a:xfrm>
            <a:off x="603885" y="1409700"/>
            <a:ext cx="9934575" cy="646331"/>
          </a:xfrm>
          <a:prstGeom prst="rect">
            <a:avLst/>
          </a:prstGeom>
          <a:noFill/>
        </p:spPr>
        <p:txBody>
          <a:bodyPr wrap="square">
            <a:spAutoFit/>
          </a:bodyPr>
          <a:lstStyle/>
          <a:p>
            <a:pPr marL="285750" indent="-285750">
              <a:buFont typeface="Arial" panose="020B0604020202020204" pitchFamily="34" charset="0"/>
              <a:buChar char="•"/>
            </a:pPr>
            <a:r>
              <a:rPr lang="en-IN" b="0" i="0">
                <a:solidFill>
                  <a:srgbClr val="292929"/>
                </a:solidFill>
                <a:effectLst/>
              </a:rPr>
              <a:t>Kotlin 1.7+</a:t>
            </a:r>
            <a:endParaRPr lang="en-US">
              <a:solidFill>
                <a:srgbClr val="000000"/>
              </a:solidFill>
            </a:endParaRPr>
          </a:p>
          <a:p>
            <a:pPr marL="285750" indent="-285750">
              <a:buFont typeface="Arial" panose="020B0604020202020204" pitchFamily="34" charset="0"/>
              <a:buChar char="•"/>
            </a:pPr>
            <a:r>
              <a:rPr lang="en-IN" b="0" i="0">
                <a:solidFill>
                  <a:srgbClr val="292929"/>
                </a:solidFill>
                <a:effectLst/>
              </a:rPr>
              <a:t>Lombok 1.18.22+ (JDK17 support version)</a:t>
            </a:r>
            <a:endParaRPr lang="en-IN"/>
          </a:p>
        </p:txBody>
      </p:sp>
      <p:sp>
        <p:nvSpPr>
          <p:cNvPr id="6" name="TextBox 5">
            <a:extLst>
              <a:ext uri="{FF2B5EF4-FFF2-40B4-BE49-F238E27FC236}">
                <a16:creationId xmlns:a16="http://schemas.microsoft.com/office/drawing/2014/main" id="{2EBCA3E6-82E1-4A93-B571-A25A54B64EAB}"/>
              </a:ext>
            </a:extLst>
          </p:cNvPr>
          <p:cNvSpPr txBox="1"/>
          <p:nvPr/>
        </p:nvSpPr>
        <p:spPr>
          <a:xfrm>
            <a:off x="451485" y="2282339"/>
            <a:ext cx="6096000" cy="584775"/>
          </a:xfrm>
          <a:prstGeom prst="rect">
            <a:avLst/>
          </a:prstGeom>
          <a:noFill/>
        </p:spPr>
        <p:txBody>
          <a:bodyPr wrap="square">
            <a:spAutoFit/>
          </a:bodyPr>
          <a:lstStyle/>
          <a:p>
            <a:r>
              <a:rPr lang="en-US" sz="3200" b="1">
                <a:latin typeface="+mj-lt"/>
              </a:rPr>
              <a:t>@Httpexchange</a:t>
            </a:r>
            <a:endParaRPr lang="en-IN" sz="3200" b="1">
              <a:latin typeface="+mj-lt"/>
            </a:endParaRPr>
          </a:p>
        </p:txBody>
      </p:sp>
      <p:sp>
        <p:nvSpPr>
          <p:cNvPr id="8" name="TextBox 7">
            <a:extLst>
              <a:ext uri="{FF2B5EF4-FFF2-40B4-BE49-F238E27FC236}">
                <a16:creationId xmlns:a16="http://schemas.microsoft.com/office/drawing/2014/main" id="{F158B73B-39B4-4428-8EA3-47797C32DB7A}"/>
              </a:ext>
            </a:extLst>
          </p:cNvPr>
          <p:cNvSpPr txBox="1"/>
          <p:nvPr/>
        </p:nvSpPr>
        <p:spPr>
          <a:xfrm>
            <a:off x="518160" y="3059668"/>
            <a:ext cx="6096000" cy="1754326"/>
          </a:xfrm>
          <a:prstGeom prst="rect">
            <a:avLst/>
          </a:prstGeom>
          <a:noFill/>
        </p:spPr>
        <p:txBody>
          <a:bodyPr wrap="square">
            <a:spAutoFit/>
          </a:bodyPr>
          <a:lstStyle/>
          <a:p>
            <a:pPr marL="285750" indent="-285750">
              <a:buFont typeface="Arial" panose="020B0604020202020204" pitchFamily="34" charset="0"/>
              <a:buChar char="•"/>
            </a:pPr>
            <a:r>
              <a:rPr lang="en-US">
                <a:solidFill>
                  <a:srgbClr val="000000"/>
                </a:solidFill>
              </a:rPr>
              <a:t>Native support for declarative http client interface</a:t>
            </a:r>
          </a:p>
          <a:p>
            <a:pPr marL="285750" indent="-285750">
              <a:buFont typeface="Arial" panose="020B0604020202020204" pitchFamily="34" charset="0"/>
              <a:buChar char="•"/>
            </a:pPr>
            <a:r>
              <a:rPr lang="en-US">
                <a:solidFill>
                  <a:srgbClr val="000000"/>
                </a:solidFill>
              </a:rPr>
              <a:t>@GetExchange</a:t>
            </a:r>
          </a:p>
          <a:p>
            <a:pPr marL="285750" indent="-285750">
              <a:buFont typeface="Arial" panose="020B0604020202020204" pitchFamily="34" charset="0"/>
              <a:buChar char="•"/>
            </a:pPr>
            <a:r>
              <a:rPr lang="en-US">
                <a:solidFill>
                  <a:srgbClr val="000000"/>
                </a:solidFill>
              </a:rPr>
              <a:t>@PostExchange</a:t>
            </a:r>
          </a:p>
          <a:p>
            <a:pPr marL="285750" indent="-285750">
              <a:buFont typeface="Arial" panose="020B0604020202020204" pitchFamily="34" charset="0"/>
              <a:buChar char="•"/>
            </a:pPr>
            <a:r>
              <a:rPr lang="en-US">
                <a:solidFill>
                  <a:srgbClr val="000000"/>
                </a:solidFill>
              </a:rPr>
              <a:t>@PutExchange</a:t>
            </a:r>
          </a:p>
          <a:p>
            <a:pPr marL="285750" indent="-285750">
              <a:buFont typeface="Arial" panose="020B0604020202020204" pitchFamily="34" charset="0"/>
              <a:buChar char="•"/>
            </a:pPr>
            <a:r>
              <a:rPr lang="en-US">
                <a:solidFill>
                  <a:srgbClr val="000000"/>
                </a:solidFill>
              </a:rPr>
              <a:t>@DeleteExchange</a:t>
            </a:r>
          </a:p>
          <a:p>
            <a:pPr marL="285750" indent="-285750">
              <a:buFont typeface="Arial" panose="020B0604020202020204" pitchFamily="34" charset="0"/>
              <a:buChar char="•"/>
            </a:pPr>
            <a:endParaRPr lang="en-US">
              <a:solidFill>
                <a:srgbClr val="000000"/>
              </a:solidFill>
            </a:endParaRPr>
          </a:p>
        </p:txBody>
      </p:sp>
    </p:spTree>
    <p:extLst>
      <p:ext uri="{BB962C8B-B14F-4D97-AF65-F5344CB8AC3E}">
        <p14:creationId xmlns:p14="http://schemas.microsoft.com/office/powerpoint/2010/main" val="3689155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with medium confidence">
            <a:extLst>
              <a:ext uri="{FF2B5EF4-FFF2-40B4-BE49-F238E27FC236}">
                <a16:creationId xmlns:a16="http://schemas.microsoft.com/office/drawing/2014/main" id="{A5396DD1-5D54-466C-B759-50D312AB0674}"/>
              </a:ext>
            </a:extLst>
          </p:cNvPr>
          <p:cNvPicPr>
            <a:picLocks noChangeAspect="1"/>
          </p:cNvPicPr>
          <p:nvPr/>
        </p:nvPicPr>
        <p:blipFill>
          <a:blip r:embed="rId2"/>
          <a:stretch>
            <a:fillRect/>
          </a:stretch>
        </p:blipFill>
        <p:spPr>
          <a:xfrm>
            <a:off x="1085850" y="1948717"/>
            <a:ext cx="10448925" cy="4839326"/>
          </a:xfrm>
          <a:prstGeom prst="rect">
            <a:avLst/>
          </a:prstGeom>
        </p:spPr>
      </p:pic>
    </p:spTree>
    <p:extLst>
      <p:ext uri="{BB962C8B-B14F-4D97-AF65-F5344CB8AC3E}">
        <p14:creationId xmlns:p14="http://schemas.microsoft.com/office/powerpoint/2010/main" val="22096188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program&#10;&#10;Description automatically generated with low confidence">
            <a:extLst>
              <a:ext uri="{FF2B5EF4-FFF2-40B4-BE49-F238E27FC236}">
                <a16:creationId xmlns:a16="http://schemas.microsoft.com/office/drawing/2014/main" id="{D6799CB8-17A8-487D-B99F-2995506C0CAB}"/>
              </a:ext>
            </a:extLst>
          </p:cNvPr>
          <p:cNvPicPr>
            <a:picLocks noChangeAspect="1"/>
          </p:cNvPicPr>
          <p:nvPr/>
        </p:nvPicPr>
        <p:blipFill>
          <a:blip r:embed="rId2"/>
          <a:stretch>
            <a:fillRect/>
          </a:stretch>
        </p:blipFill>
        <p:spPr>
          <a:xfrm>
            <a:off x="627877" y="250762"/>
            <a:ext cx="11069595" cy="5706271"/>
          </a:xfrm>
          <a:prstGeom prst="rect">
            <a:avLst/>
          </a:prstGeom>
        </p:spPr>
      </p:pic>
    </p:spTree>
    <p:extLst>
      <p:ext uri="{BB962C8B-B14F-4D97-AF65-F5344CB8AC3E}">
        <p14:creationId xmlns:p14="http://schemas.microsoft.com/office/powerpoint/2010/main" val="20380053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DA7D-4B5E-4B27-9F1D-FF9F7FF5E99E}"/>
              </a:ext>
            </a:extLst>
          </p:cNvPr>
          <p:cNvSpPr>
            <a:spLocks noGrp="1"/>
          </p:cNvSpPr>
          <p:nvPr>
            <p:ph type="title"/>
          </p:nvPr>
        </p:nvSpPr>
        <p:spPr/>
        <p:txBody>
          <a:bodyPr/>
          <a:lstStyle/>
          <a:p>
            <a:endParaRPr lang="en-IN"/>
          </a:p>
        </p:txBody>
      </p:sp>
      <p:pic>
        <p:nvPicPr>
          <p:cNvPr id="6" name="Content Placeholder 5" descr="A screenshot of a computer&#10;&#10;Description automatically generated with medium confidence">
            <a:extLst>
              <a:ext uri="{FF2B5EF4-FFF2-40B4-BE49-F238E27FC236}">
                <a16:creationId xmlns:a16="http://schemas.microsoft.com/office/drawing/2014/main" id="{90766518-0683-491E-92DD-DB535064413B}"/>
              </a:ext>
            </a:extLst>
          </p:cNvPr>
          <p:cNvPicPr>
            <a:picLocks noGrp="1" noChangeAspect="1"/>
          </p:cNvPicPr>
          <p:nvPr>
            <p:ph idx="1"/>
          </p:nvPr>
        </p:nvPicPr>
        <p:blipFill>
          <a:blip r:embed="rId2"/>
          <a:stretch>
            <a:fillRect/>
          </a:stretch>
        </p:blipFill>
        <p:spPr>
          <a:xfrm>
            <a:off x="365125" y="2051570"/>
            <a:ext cx="11458575" cy="3805785"/>
          </a:xfrm>
          <a:prstGeom prst="rect">
            <a:avLst/>
          </a:prstGeom>
        </p:spPr>
      </p:pic>
    </p:spTree>
    <p:extLst>
      <p:ext uri="{BB962C8B-B14F-4D97-AF65-F5344CB8AC3E}">
        <p14:creationId xmlns:p14="http://schemas.microsoft.com/office/powerpoint/2010/main" val="34315737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F224883110EDA4F91B54B8A1FA1A38E" ma:contentTypeVersion="3" ma:contentTypeDescription="Create a new document." ma:contentTypeScope="" ma:versionID="e19994c0e37ae3debe3c5cadd9931b15">
  <xsd:schema xmlns:xsd="http://www.w3.org/2001/XMLSchema" xmlns:xs="http://www.w3.org/2001/XMLSchema" xmlns:p="http://schemas.microsoft.com/office/2006/metadata/properties" xmlns:ns2="fce1b3d5-a970-4315-a98a-cf499e3a525f" targetNamespace="http://schemas.microsoft.com/office/2006/metadata/properties" ma:root="true" ma:fieldsID="83f9f15c44676c486b8c9efe38c8fa2e" ns2:_="">
    <xsd:import namespace="fce1b3d5-a970-4315-a98a-cf499e3a525f"/>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e1b3d5-a970-4315-a98a-cf499e3a52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8E9144-E3A5-41BC-AFE4-00414EB4BFE9}">
  <ds:schemaRefs>
    <ds:schemaRef ds:uri="047a4bc9-86f8-4752-a3f5-d332bda031f5"/>
    <ds:schemaRef ds:uri="2a5145cd-5f35-4e40-804b-04ad7a33edf7"/>
    <ds:schemaRef ds:uri="3d490cd2-1cd2-4229-bf74-977b65ab40b2"/>
    <ds:schemaRef ds:uri="3f1b19a1-ec80-4ead-b989-6245eb278180"/>
    <ds:schemaRef ds:uri="5de21204-f6c2-476d-9eb4-7ba6a46565b5"/>
    <ds:schemaRef ds:uri="f7113b4e-2ce0-4a3d-8ddb-863e1beee6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0A66D77-F242-45FC-9673-C7DE62C51000}">
  <ds:schemaRefs>
    <ds:schemaRef ds:uri="fce1b3d5-a970-4315-a98a-cf499e3a525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DF18AF8-9165-447B-A970-765D04B495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UST</vt:lpstr>
      <vt:lpstr>Spring 3.0 New Features </vt:lpstr>
      <vt:lpstr>Spring 3.0</vt:lpstr>
      <vt:lpstr>New Features</vt:lpstr>
      <vt:lpstr>Jakarta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revision>1</cp:revision>
  <cp:lastPrinted>2019-10-06T00:46:52Z</cp:lastPrinted>
  <dcterms:created xsi:type="dcterms:W3CDTF">2020-12-03T20:34:18Z</dcterms:created>
  <dcterms:modified xsi:type="dcterms:W3CDTF">2023-05-31T10:01:25Z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0x010100AF224883110EDA4F91B54B8A1FA1A38E</vt:lpwstr>
  </property>
</Properties>
</file>