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92" r:id="rId2"/>
    <p:sldId id="357" r:id="rId3"/>
    <p:sldId id="471" r:id="rId4"/>
    <p:sldId id="538" r:id="rId5"/>
    <p:sldId id="509" r:id="rId6"/>
    <p:sldId id="474" r:id="rId7"/>
    <p:sldId id="473" r:id="rId8"/>
    <p:sldId id="510" r:id="rId9"/>
    <p:sldId id="475" r:id="rId10"/>
    <p:sldId id="534" r:id="rId11"/>
    <p:sldId id="511" r:id="rId12"/>
    <p:sldId id="512" r:id="rId13"/>
    <p:sldId id="535" r:id="rId14"/>
    <p:sldId id="513" r:id="rId15"/>
    <p:sldId id="536" r:id="rId16"/>
    <p:sldId id="476" r:id="rId17"/>
    <p:sldId id="477" r:id="rId18"/>
    <p:sldId id="542" r:id="rId19"/>
    <p:sldId id="478" r:id="rId20"/>
    <p:sldId id="543" r:id="rId21"/>
    <p:sldId id="544" r:id="rId22"/>
    <p:sldId id="545" r:id="rId23"/>
    <p:sldId id="479" r:id="rId24"/>
    <p:sldId id="546" r:id="rId25"/>
    <p:sldId id="480" r:id="rId26"/>
    <p:sldId id="481" r:id="rId27"/>
    <p:sldId id="540" r:id="rId28"/>
    <p:sldId id="547" r:id="rId29"/>
    <p:sldId id="482" r:id="rId30"/>
    <p:sldId id="549" r:id="rId31"/>
    <p:sldId id="550" r:id="rId32"/>
    <p:sldId id="551" r:id="rId33"/>
    <p:sldId id="552" r:id="rId34"/>
    <p:sldId id="553" r:id="rId35"/>
    <p:sldId id="483" r:id="rId36"/>
    <p:sldId id="556" r:id="rId37"/>
    <p:sldId id="554" r:id="rId38"/>
    <p:sldId id="555" r:id="rId39"/>
    <p:sldId id="516" r:id="rId40"/>
    <p:sldId id="557" r:id="rId41"/>
    <p:sldId id="558" r:id="rId42"/>
    <p:sldId id="484" r:id="rId43"/>
    <p:sldId id="559" r:id="rId4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  <a:srgbClr val="3366FF"/>
    <a:srgbClr val="E1C48F"/>
    <a:srgbClr val="3399FF"/>
    <a:srgbClr val="FF3300"/>
    <a:srgbClr val="FF66CC"/>
    <a:srgbClr val="00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85" d="100"/>
          <a:sy n="85" d="100"/>
        </p:scale>
        <p:origin x="96" y="3120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B2D102-0AE8-43BE-BF46-049F1F041B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20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234D1-AC82-42BA-86B8-1693A5D084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1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F64A2D99-B0C4-4F1A-9B6C-8AD934A9CC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42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31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240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2509DD-9B6E-4983-BE10-A462E486E4F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429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99E2DA9-7F66-4D26-808D-4AF9FD351D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37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1F9CD34-151A-4F9D-B3AE-9E4356F92F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89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50F605-AC0F-44CF-A553-741EA9D7D4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491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346319-34E0-47F7-92DB-D3FD300344C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01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0F8F43-C9C4-45F1-96D4-A0C16CA360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108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1E2E8D6-28BC-4B8F-9EE5-E2FC43B1AF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9458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60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n-ea"/>
                <a:ea typeface="+mn-ea"/>
              </a:rPr>
              <a:t>10</a:t>
            </a:r>
            <a:r>
              <a:rPr lang="ko-KR" altLang="en-US" dirty="0" smtClean="0">
                <a:latin typeface="+mn-ea"/>
                <a:ea typeface="+mn-ea"/>
              </a:rPr>
              <a:t>장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그래프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289"/>
    </mc:Choice>
    <mc:Fallback xmlns="">
      <p:transition spd="slow" advTm="1182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b="1" dirty="0" smtClean="0"/>
              <a:t>인접 정점</a:t>
            </a:r>
            <a:r>
              <a:rPr lang="en-US" altLang="ko-KR" sz="2000" dirty="0" smtClean="0"/>
              <a:t>(adjacent vertex</a:t>
            </a:r>
            <a:r>
              <a:rPr lang="en-US" altLang="ko-KR" sz="2000" b="1" dirty="0" smtClean="0"/>
              <a:t>)</a:t>
            </a:r>
          </a:p>
          <a:p>
            <a:pPr lvl="1" eaLnBrk="1" hangingPunct="1"/>
            <a:r>
              <a:rPr lang="ko-KR" altLang="en-US" sz="1800" dirty="0" smtClean="0"/>
              <a:t>하나의 정점에서 간선에 의해 직접 연결된 정점</a:t>
            </a:r>
          </a:p>
          <a:p>
            <a:pPr lvl="1" eaLnBrk="1" hangingPunct="1"/>
            <a:r>
              <a:rPr lang="en-US" altLang="ko-KR" sz="1800" dirty="0" smtClean="0"/>
              <a:t>G1</a:t>
            </a:r>
            <a:r>
              <a:rPr lang="ko-KR" altLang="en-US" sz="1800" dirty="0" smtClean="0"/>
              <a:t>에서 정점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의 인접 정점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정점 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2,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3</a:t>
            </a:r>
          </a:p>
          <a:p>
            <a:pPr eaLnBrk="1" hangingPunct="1"/>
            <a:r>
              <a:rPr lang="ko-KR" altLang="en-US" sz="2000" b="1" dirty="0" err="1" smtClean="0"/>
              <a:t>무방향</a:t>
            </a:r>
            <a:r>
              <a:rPr lang="ko-KR" altLang="en-US" sz="2000" b="1" dirty="0" smtClean="0"/>
              <a:t> 그래프의 차수</a:t>
            </a:r>
            <a:r>
              <a:rPr lang="en-US" altLang="ko-KR" sz="2000" dirty="0" smtClean="0"/>
              <a:t>(degree)</a:t>
            </a:r>
          </a:p>
          <a:p>
            <a:pPr lvl="1" eaLnBrk="1" hangingPunct="1"/>
            <a:r>
              <a:rPr lang="ko-KR" altLang="en-US" sz="1800" dirty="0" smtClean="0"/>
              <a:t>하나의 정점에 연결된 다른 정점의 수</a:t>
            </a:r>
          </a:p>
          <a:p>
            <a:pPr lvl="1" eaLnBrk="1" hangingPunct="1"/>
            <a:r>
              <a:rPr lang="en-US" altLang="ko-KR" sz="1800" dirty="0" smtClean="0"/>
              <a:t>G1</a:t>
            </a:r>
            <a:r>
              <a:rPr lang="ko-KR" altLang="en-US" sz="1800" dirty="0" smtClean="0"/>
              <a:t>에서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의 차수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0" y="3869123"/>
            <a:ext cx="202406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"/>
    </mc:Choice>
    <mc:Fallback xmlns="">
      <p:transition spd="slow" advTm="223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b="1" smtClean="0"/>
              <a:t>방향 그래프의 차수</a:t>
            </a:r>
            <a:r>
              <a:rPr lang="en-US" altLang="ko-KR" sz="2000" smtClean="0"/>
              <a:t>(degree)</a:t>
            </a:r>
          </a:p>
          <a:p>
            <a:pPr lvl="1" eaLnBrk="1" hangingPunct="1"/>
            <a:r>
              <a:rPr lang="ko-KR" altLang="en-US" sz="1800" smtClean="0"/>
              <a:t>진입 차수</a:t>
            </a:r>
            <a:r>
              <a:rPr lang="en-US" altLang="ko-KR" sz="1800" smtClean="0"/>
              <a:t>(in-degree) :</a:t>
            </a:r>
            <a:r>
              <a:rPr lang="ko-KR" altLang="en-US" sz="1800" smtClean="0"/>
              <a:t> 외부에서 오는 간선의 수</a:t>
            </a:r>
            <a:endParaRPr lang="en-US" altLang="ko-KR" sz="1800" smtClean="0"/>
          </a:p>
          <a:p>
            <a:pPr lvl="1" eaLnBrk="1" hangingPunct="1"/>
            <a:r>
              <a:rPr lang="ko-KR" altLang="en-US" sz="1800" smtClean="0"/>
              <a:t>진출 차수</a:t>
            </a:r>
            <a:r>
              <a:rPr lang="en-US" altLang="ko-KR" sz="1800" smtClean="0"/>
              <a:t>(out-degree) : </a:t>
            </a:r>
            <a:r>
              <a:rPr lang="ko-KR" altLang="en-US" sz="1800" smtClean="0"/>
              <a:t>외부로 향하는 간선의 수</a:t>
            </a:r>
            <a:endParaRPr lang="en-US" altLang="ko-KR" sz="1800" smtClean="0"/>
          </a:p>
          <a:p>
            <a:pPr lvl="1" eaLnBrk="1" hangingPunct="1"/>
            <a:r>
              <a:rPr lang="en-US" altLang="ko-KR" sz="1800" smtClean="0"/>
              <a:t>G3</a:t>
            </a:r>
            <a:r>
              <a:rPr lang="ko-KR" altLang="en-US" sz="1800" smtClean="0"/>
              <a:t>에서</a:t>
            </a:r>
            <a:r>
              <a:rPr lang="en-US" altLang="ko-KR" sz="1800" smtClean="0"/>
              <a:t> </a:t>
            </a:r>
            <a:r>
              <a:rPr lang="ko-KR" altLang="en-US" sz="1800" smtClean="0"/>
              <a:t>정점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의 차수</a:t>
            </a:r>
            <a:r>
              <a:rPr lang="en-US" altLang="ko-KR" sz="1800" smtClean="0"/>
              <a:t>:</a:t>
            </a:r>
            <a:r>
              <a:rPr lang="ko-KR" altLang="en-US" sz="1800" smtClean="0"/>
              <a:t> 내차수 </a:t>
            </a:r>
            <a:r>
              <a:rPr lang="en-US" altLang="ko-KR" sz="1800" smtClean="0"/>
              <a:t>1, </a:t>
            </a:r>
            <a:r>
              <a:rPr lang="ko-KR" altLang="en-US" sz="1800" smtClean="0"/>
              <a:t>외차수 </a:t>
            </a:r>
            <a:r>
              <a:rPr lang="en-US" altLang="ko-KR" sz="1800" smtClean="0"/>
              <a:t>2</a:t>
            </a:r>
          </a:p>
          <a:p>
            <a:pPr lvl="1" eaLnBrk="1" hangingPunct="1"/>
            <a:r>
              <a:rPr lang="ko-KR" altLang="en-US" sz="1800" smtClean="0"/>
              <a:t>방향 그래프의 모든 진입</a:t>
            </a:r>
            <a:r>
              <a:rPr lang="en-US" altLang="ko-KR" sz="1800" smtClean="0"/>
              <a:t>(</a:t>
            </a:r>
            <a:r>
              <a:rPr lang="ko-KR" altLang="en-US" sz="1800" smtClean="0"/>
              <a:t>진출</a:t>
            </a:r>
            <a:r>
              <a:rPr lang="en-US" altLang="ko-KR" sz="1800" smtClean="0"/>
              <a:t>) </a:t>
            </a:r>
            <a:r>
              <a:rPr lang="ko-KR" altLang="en-US" sz="1800" smtClean="0"/>
              <a:t>차수의 합은 간선의 수</a:t>
            </a:r>
            <a:endParaRPr lang="en-US" altLang="ko-KR" sz="1800" smtClean="0"/>
          </a:p>
          <a:p>
            <a:pPr lvl="2" eaLnBrk="1" hangingPunct="1"/>
            <a:r>
              <a:rPr lang="en-US" altLang="ko-KR" sz="1600" smtClean="0"/>
              <a:t>G3</a:t>
            </a:r>
            <a:r>
              <a:rPr lang="ko-KR" altLang="en-US" sz="1600" smtClean="0"/>
              <a:t>의 진입 차수의 합</a:t>
            </a:r>
            <a:r>
              <a:rPr lang="en-US" altLang="ko-KR" sz="1600" smtClean="0"/>
              <a:t>: 3</a:t>
            </a:r>
          </a:p>
          <a:p>
            <a:pPr lvl="2" eaLnBrk="1" hangingPunct="1"/>
            <a:r>
              <a:rPr lang="en-US" altLang="ko-KR" sz="1600" smtClean="0"/>
              <a:t>G3</a:t>
            </a:r>
            <a:r>
              <a:rPr lang="ko-KR" altLang="en-US" sz="1600" smtClean="0"/>
              <a:t>의 진입 차수의 합</a:t>
            </a:r>
            <a:r>
              <a:rPr lang="en-US" altLang="ko-KR" sz="1600" smtClean="0"/>
              <a:t>: 3</a:t>
            </a:r>
          </a:p>
          <a:p>
            <a:pPr lvl="2" eaLnBrk="1" hangingPunct="1"/>
            <a:r>
              <a:rPr lang="en-US" altLang="ko-KR" sz="1600" smtClean="0"/>
              <a:t>G3</a:t>
            </a:r>
            <a:r>
              <a:rPr lang="ko-KR" altLang="en-US" sz="1600" smtClean="0"/>
              <a:t>의 간선 합</a:t>
            </a:r>
            <a:r>
              <a:rPr lang="en-US" altLang="ko-KR" sz="1600" smtClean="0"/>
              <a:t>: 3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65" y="3654025"/>
            <a:ext cx="11303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"/>
    </mc:Choice>
    <mc:Fallback xmlns="">
      <p:transition spd="slow" advTm="26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경로</a:t>
            </a:r>
            <a:r>
              <a:rPr lang="en-US" altLang="ko-KR" smtClean="0"/>
              <a:t>(path)</a:t>
            </a:r>
            <a:endParaRPr lang="ko-KR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err="1" smtClean="0"/>
              <a:t>무방향</a:t>
            </a:r>
            <a:r>
              <a:rPr lang="ko-KR" altLang="en-US" sz="2000" dirty="0" smtClean="0"/>
              <a:t> 그래프의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정점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로부터 정점 </a:t>
            </a:r>
            <a:r>
              <a:rPr lang="en-US" altLang="ko-KR" sz="2000" dirty="0" smtClean="0"/>
              <a:t>e</a:t>
            </a:r>
            <a:r>
              <a:rPr lang="ko-KR" altLang="en-US" sz="2000" dirty="0" smtClean="0"/>
              <a:t>까지의 경로</a:t>
            </a:r>
            <a:endParaRPr lang="en-US" altLang="ko-KR" sz="2000" dirty="0" smtClean="0"/>
          </a:p>
          <a:p>
            <a:pPr lvl="1" eaLnBrk="1" hangingPunct="1"/>
            <a:r>
              <a:rPr lang="ko-KR" altLang="en-US" sz="1800" dirty="0" smtClean="0"/>
              <a:t>정점의 나열 </a:t>
            </a:r>
            <a:r>
              <a:rPr lang="en-US" altLang="ko-KR" sz="1800" dirty="0" smtClean="0"/>
              <a:t>s, v1, v2, ..., </a:t>
            </a:r>
            <a:r>
              <a:rPr lang="en-US" altLang="ko-KR" sz="1800" dirty="0" err="1" smtClean="0"/>
              <a:t>vk</a:t>
            </a:r>
            <a:r>
              <a:rPr lang="en-US" altLang="ko-KR" sz="1800" dirty="0" smtClean="0"/>
              <a:t>, e</a:t>
            </a:r>
          </a:p>
          <a:p>
            <a:pPr lvl="1" eaLnBrk="1" hangingPunct="1"/>
            <a:r>
              <a:rPr lang="ko-KR" altLang="en-US" sz="1800" dirty="0" smtClean="0"/>
              <a:t>나열된 정점들 간에 반드시 간선 </a:t>
            </a:r>
            <a:r>
              <a:rPr lang="en-US" altLang="ko-KR" sz="1800" dirty="0" smtClean="0"/>
              <a:t>(s, v1), (v1, v2), ... , (</a:t>
            </a:r>
            <a:r>
              <a:rPr lang="en-US" altLang="ko-KR" sz="1800" dirty="0" err="1" smtClean="0"/>
              <a:t>vk</a:t>
            </a:r>
            <a:r>
              <a:rPr lang="en-US" altLang="ko-KR" sz="1800" dirty="0" smtClean="0"/>
              <a:t>, e)</a:t>
            </a:r>
            <a:r>
              <a:rPr lang="ko-KR" altLang="en-US" sz="1800" dirty="0" smtClean="0"/>
              <a:t> 존재</a:t>
            </a:r>
            <a:endParaRPr lang="en-US" altLang="ko-KR" sz="1800" dirty="0" smtClean="0"/>
          </a:p>
          <a:p>
            <a:pPr eaLnBrk="1" hangingPunct="1"/>
            <a:r>
              <a:rPr lang="ko-KR" altLang="en-US" sz="2000" dirty="0" smtClean="0"/>
              <a:t>단순 경로</a:t>
            </a:r>
            <a:r>
              <a:rPr lang="en-US" altLang="ko-KR" sz="2000" dirty="0" smtClean="0"/>
              <a:t>(simple path) </a:t>
            </a:r>
          </a:p>
          <a:p>
            <a:pPr lvl="1" eaLnBrk="1" hangingPunct="1"/>
            <a:r>
              <a:rPr lang="ko-KR" altLang="en-US" sz="1800" dirty="0" smtClean="0"/>
              <a:t>경로 중에서 반복되는 간선이 없는 경로</a:t>
            </a:r>
            <a:endParaRPr lang="en-US" altLang="ko-KR" sz="1800" dirty="0" smtClean="0"/>
          </a:p>
          <a:p>
            <a:pPr eaLnBrk="1" hangingPunct="1"/>
            <a:r>
              <a:rPr lang="ko-KR" altLang="en-US" sz="2000" dirty="0" smtClean="0"/>
              <a:t>사이클</a:t>
            </a:r>
            <a:r>
              <a:rPr lang="en-US" altLang="ko-KR" sz="2000" dirty="0" smtClean="0"/>
              <a:t>(cycle)</a:t>
            </a:r>
          </a:p>
          <a:p>
            <a:pPr lvl="1" eaLnBrk="1" hangingPunct="1"/>
            <a:r>
              <a:rPr lang="ko-KR" altLang="en-US" sz="1800" dirty="0" smtClean="0"/>
              <a:t>단순 경로의 시작 정점과 종료 정점이 동일한 경로</a:t>
            </a:r>
            <a:endParaRPr lang="en-US" altLang="ko-KR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144"/>
    </mc:Choice>
    <mc:Fallback xmlns="">
      <p:transition spd="slow" advTm="16014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경로</a:t>
            </a:r>
            <a:r>
              <a:rPr lang="en-US" altLang="ko-KR" smtClean="0"/>
              <a:t>(path)</a:t>
            </a:r>
            <a:endParaRPr lang="ko-KR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/>
              <a:t>G1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0, 1, 2, 3</a:t>
            </a:r>
            <a:r>
              <a:rPr lang="ko-KR" altLang="en-US" sz="2000" smtClean="0"/>
              <a:t>은 경로지만 </a:t>
            </a:r>
            <a:r>
              <a:rPr lang="en-US" altLang="ko-KR" sz="2000" smtClean="0"/>
              <a:t>0, 1, 3, 2</a:t>
            </a:r>
            <a:r>
              <a:rPr lang="ko-KR" altLang="en-US" sz="2000" smtClean="0"/>
              <a:t>는 경로 아님</a:t>
            </a:r>
          </a:p>
          <a:p>
            <a:pPr eaLnBrk="1" hangingPunct="1"/>
            <a:r>
              <a:rPr lang="en-US" altLang="ko-KR" sz="2000" smtClean="0"/>
              <a:t>G1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1, 0, 2, 3</a:t>
            </a:r>
            <a:r>
              <a:rPr lang="ko-KR" altLang="en-US" sz="2000" smtClean="0"/>
              <a:t>은 단순경로이지만  </a:t>
            </a:r>
            <a:r>
              <a:rPr lang="en-US" altLang="ko-KR" sz="2000" smtClean="0"/>
              <a:t>1, 0, 2, 0</a:t>
            </a:r>
            <a:r>
              <a:rPr lang="ko-KR" altLang="en-US" sz="2000" smtClean="0"/>
              <a:t>은 단순경로 아님</a:t>
            </a:r>
            <a:endParaRPr lang="en-US" altLang="ko-KR" sz="2000" smtClean="0"/>
          </a:p>
          <a:p>
            <a:pPr eaLnBrk="1" hangingPunct="1"/>
            <a:r>
              <a:rPr lang="en-US" altLang="ko-KR" sz="2000" smtClean="0"/>
              <a:t>G1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0, 1, 2, 0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G3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0, 1, 0</a:t>
            </a:r>
            <a:r>
              <a:rPr lang="ko-KR" altLang="en-US" sz="2000" smtClean="0"/>
              <a:t>은 사이클</a:t>
            </a:r>
            <a:endParaRPr lang="en-US" altLang="ko-KR" sz="2000" smtClean="0"/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3068960"/>
            <a:ext cx="5400675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32"/>
    </mc:Choice>
    <mc:Fallback xmlns="">
      <p:transition spd="slow" advTm="13113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연결정도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/>
              <a:t>연결 그래프</a:t>
            </a:r>
            <a:r>
              <a:rPr lang="en-US" altLang="ko-KR" sz="2000" dirty="0" smtClean="0"/>
              <a:t>(connected graph)</a:t>
            </a:r>
          </a:p>
          <a:p>
            <a:pPr lvl="1" eaLnBrk="1" hangingPunct="1"/>
            <a:r>
              <a:rPr lang="ko-KR" altLang="en-US" sz="1800" dirty="0" err="1" smtClean="0"/>
              <a:t>무방향</a:t>
            </a:r>
            <a:r>
              <a:rPr lang="ko-KR" altLang="en-US" sz="1800" dirty="0" smtClean="0"/>
              <a:t> 그래프 </a:t>
            </a:r>
            <a:r>
              <a:rPr lang="en-US" altLang="ko-KR" sz="1800" dirty="0" smtClean="0"/>
              <a:t>G</a:t>
            </a:r>
            <a:r>
              <a:rPr lang="ko-KR" altLang="en-US" sz="1800" dirty="0" smtClean="0"/>
              <a:t>에 있는 모든 </a:t>
            </a:r>
            <a:r>
              <a:rPr lang="ko-KR" altLang="en-US" sz="1800" dirty="0" err="1" smtClean="0"/>
              <a:t>정점쌍에</a:t>
            </a:r>
            <a:r>
              <a:rPr lang="ko-KR" altLang="en-US" sz="1800" dirty="0" smtClean="0"/>
              <a:t> 대하여 항상 경로 존재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G2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비연결</a:t>
            </a:r>
            <a:r>
              <a:rPr lang="ko-KR" altLang="en-US" sz="1800" dirty="0" smtClean="0"/>
              <a:t> 그래프임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68960"/>
            <a:ext cx="5670630" cy="2392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13"/>
    </mc:Choice>
    <mc:Fallback xmlns="">
      <p:transition spd="slow" advTm="8371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연결정도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완전 그래프</a:t>
            </a:r>
            <a:r>
              <a:rPr lang="en-US" altLang="ko-KR" sz="2000" smtClean="0"/>
              <a:t>(complete graph)</a:t>
            </a:r>
          </a:p>
          <a:p>
            <a:pPr lvl="1" eaLnBrk="1" hangingPunct="1"/>
            <a:r>
              <a:rPr lang="ko-KR" altLang="en-US" sz="1800" smtClean="0"/>
              <a:t>모든 정점이 연결되어 있는 그래프</a:t>
            </a:r>
            <a:endParaRPr lang="en-US" altLang="ko-KR" sz="1800" smtClean="0"/>
          </a:p>
          <a:p>
            <a:pPr lvl="1" eaLnBrk="1" hangingPunct="1"/>
            <a:r>
              <a:rPr lang="en-US" altLang="ko-KR" sz="1800" smtClean="0"/>
              <a:t>n</a:t>
            </a:r>
            <a:r>
              <a:rPr lang="ko-KR" altLang="en-US" sz="1800" smtClean="0"/>
              <a:t>개의 정점을</a:t>
            </a:r>
            <a:r>
              <a:rPr lang="en-US" altLang="ko-KR" sz="1800" smtClean="0"/>
              <a:t> </a:t>
            </a:r>
            <a:r>
              <a:rPr lang="ko-KR" altLang="en-US" sz="1800" smtClean="0"/>
              <a:t>가진 무방향 완전그래프의 간선의 수</a:t>
            </a:r>
            <a:r>
              <a:rPr lang="en-US" altLang="ko-KR" sz="1800" smtClean="0"/>
              <a:t>:</a:t>
            </a:r>
            <a:r>
              <a:rPr lang="ko-KR" altLang="en-US" sz="1800" smtClean="0"/>
              <a:t> </a:t>
            </a:r>
            <a:r>
              <a:rPr lang="en-US" altLang="ko-KR" sz="1800" i="1" smtClean="0"/>
              <a:t>n×(n-1)/2</a:t>
            </a:r>
          </a:p>
          <a:p>
            <a:pPr lvl="1" eaLnBrk="1" hangingPunct="1"/>
            <a:r>
              <a:rPr lang="en-US" altLang="ko-KR" sz="1800" smtClean="0"/>
              <a:t>n=4, </a:t>
            </a:r>
            <a:r>
              <a:rPr lang="ko-KR" altLang="en-US" sz="1800" smtClean="0"/>
              <a:t>간선의 수 </a:t>
            </a:r>
            <a:r>
              <a:rPr lang="en-US" altLang="ko-KR" sz="1800" smtClean="0"/>
              <a:t>=</a:t>
            </a:r>
            <a:r>
              <a:rPr lang="ko-KR" altLang="en-US" sz="1800" smtClean="0"/>
              <a:t> </a:t>
            </a:r>
            <a:r>
              <a:rPr lang="en-US" altLang="ko-KR" sz="1800" smtClean="0"/>
              <a:t>(4×3)/2 = 6</a:t>
            </a:r>
            <a:endParaRPr lang="ko-KR" altLang="en-US" sz="180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09020"/>
            <a:ext cx="1844675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63"/>
    </mc:Choice>
    <mc:Fallback xmlns="">
      <p:transition spd="slow" advTm="9316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</a:t>
            </a:r>
            <a:r>
              <a:rPr lang="en-US" altLang="ko-KR" smtClean="0"/>
              <a:t>ADT 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2893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∙</a:t>
            </a:r>
            <a:r>
              <a:rPr lang="ko-KR" altLang="en-US" sz="1400">
                <a:latin typeface="Trebuchet MS" panose="020B0603020202020204" pitchFamily="34" charset="0"/>
              </a:rPr>
              <a:t>객체</a:t>
            </a:r>
            <a:r>
              <a:rPr lang="en-US" altLang="ko-KR" sz="1400">
                <a:latin typeface="Trebuchet MS" panose="020B0603020202020204" pitchFamily="34" charset="0"/>
              </a:rPr>
              <a:t>: </a:t>
            </a:r>
            <a:r>
              <a:rPr lang="ko-KR" altLang="en-US" sz="1400">
                <a:latin typeface="Trebuchet MS" panose="020B0603020202020204" pitchFamily="34" charset="0"/>
              </a:rPr>
              <a:t>정점의 집합과 간선의 집합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∙연산</a:t>
            </a:r>
            <a:r>
              <a:rPr lang="en-US" altLang="ko-KR" sz="140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create_graph() ::=	</a:t>
            </a:r>
            <a:r>
              <a:rPr lang="ko-KR" altLang="en-US" sz="1400">
                <a:latin typeface="Trebuchet MS" panose="020B0603020202020204" pitchFamily="34" charset="0"/>
              </a:rPr>
              <a:t>그래프를 생성한다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init(g)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를 초기화한다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insert_vertex(g,v)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에 정점 </a:t>
            </a:r>
            <a:r>
              <a:rPr lang="en-US" altLang="ko-KR" sz="1400">
                <a:latin typeface="Trebuchet MS" panose="020B0603020202020204" pitchFamily="34" charset="0"/>
              </a:rPr>
              <a:t>v</a:t>
            </a:r>
            <a:r>
              <a:rPr lang="ko-KR" altLang="en-US" sz="1400">
                <a:latin typeface="Trebuchet MS" panose="020B0603020202020204" pitchFamily="34" charset="0"/>
              </a:rPr>
              <a:t>를 삽입한다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insert_edge(g,u,v)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에 간선 </a:t>
            </a:r>
            <a:r>
              <a:rPr lang="en-US" altLang="ko-KR" sz="1400">
                <a:latin typeface="Trebuchet MS" panose="020B0603020202020204" pitchFamily="34" charset="0"/>
              </a:rPr>
              <a:t>(u,v)</a:t>
            </a:r>
            <a:r>
              <a:rPr lang="ko-KR" altLang="en-US" sz="1400">
                <a:latin typeface="Trebuchet MS" panose="020B0603020202020204" pitchFamily="34" charset="0"/>
              </a:rPr>
              <a:t>를 삽입한다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delete_vertex(g,v)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의 정점 </a:t>
            </a:r>
            <a:r>
              <a:rPr lang="en-US" altLang="ko-KR" sz="1400">
                <a:latin typeface="Trebuchet MS" panose="020B0603020202020204" pitchFamily="34" charset="0"/>
              </a:rPr>
              <a:t>v</a:t>
            </a:r>
            <a:r>
              <a:rPr lang="ko-KR" altLang="en-US" sz="1400">
                <a:latin typeface="Trebuchet MS" panose="020B0603020202020204" pitchFamily="34" charset="0"/>
              </a:rPr>
              <a:t>를 삭제한다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delete_edge(g,u,v)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의 간선 </a:t>
            </a:r>
            <a:r>
              <a:rPr lang="en-US" altLang="ko-KR" sz="1400">
                <a:latin typeface="Trebuchet MS" panose="020B0603020202020204" pitchFamily="34" charset="0"/>
              </a:rPr>
              <a:t>(u,v)</a:t>
            </a:r>
            <a:r>
              <a:rPr lang="ko-KR" altLang="en-US" sz="1400">
                <a:latin typeface="Trebuchet MS" panose="020B0603020202020204" pitchFamily="34" charset="0"/>
              </a:rPr>
              <a:t>를 삭제한다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is_empty(g) ::= 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가 공백 상태인지 확인한다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adjacent(v) ::= </a:t>
            </a:r>
            <a:r>
              <a:rPr lang="ko-KR" altLang="en-US" sz="1400">
                <a:latin typeface="Trebuchet MS" panose="020B0603020202020204" pitchFamily="34" charset="0"/>
              </a:rPr>
              <a:t>정점 </a:t>
            </a:r>
            <a:r>
              <a:rPr lang="en-US" altLang="ko-KR" sz="1400">
                <a:latin typeface="Trebuchet MS" panose="020B0603020202020204" pitchFamily="34" charset="0"/>
              </a:rPr>
              <a:t>v</a:t>
            </a:r>
            <a:r>
              <a:rPr lang="ko-KR" altLang="en-US" sz="1400">
                <a:latin typeface="Trebuchet MS" panose="020B0603020202020204" pitchFamily="34" charset="0"/>
              </a:rPr>
              <a:t>에 인접한 정점들의 리스트를 반환한다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destroy_graph(g) ::=	</a:t>
            </a:r>
            <a:r>
              <a:rPr lang="ko-KR" altLang="en-US" sz="1400">
                <a:latin typeface="Trebuchet MS" panose="020B0603020202020204" pitchFamily="34" charset="0"/>
              </a:rPr>
              <a:t>그래프 </a:t>
            </a:r>
            <a:r>
              <a:rPr lang="en-US" altLang="ko-KR" sz="1400">
                <a:latin typeface="Trebuchet MS" panose="020B0603020202020204" pitchFamily="34" charset="0"/>
              </a:rPr>
              <a:t>g</a:t>
            </a:r>
            <a:r>
              <a:rPr lang="ko-KR" altLang="en-US" sz="1400">
                <a:latin typeface="Trebuchet MS" panose="020B0603020202020204" pitchFamily="34" charset="0"/>
              </a:rPr>
              <a:t>를 제거한다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93"/>
    </mc:Choice>
    <mc:Fallback xmlns="">
      <p:transition spd="slow" advTm="15239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표현 방법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인접행렬</a:t>
            </a:r>
            <a:r>
              <a:rPr lang="en-US" altLang="ko-KR" dirty="0" smtClean="0"/>
              <a:t> </a:t>
            </a:r>
            <a:r>
              <a:rPr lang="en-US" altLang="ko-KR" dirty="0"/>
              <a:t>(adjacent matrix)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r>
              <a:rPr lang="ko-KR" altLang="en-US" dirty="0" smtClean="0"/>
              <a:t>인접 리스트</a:t>
            </a:r>
            <a:r>
              <a:rPr lang="en-US" altLang="ko-KR" dirty="0" smtClean="0"/>
              <a:t>(</a:t>
            </a:r>
            <a:r>
              <a:rPr lang="en-US" altLang="ko-KR" dirty="0"/>
              <a:t>adjacent </a:t>
            </a:r>
            <a:r>
              <a:rPr lang="en-US" altLang="ko-KR" dirty="0" smtClean="0"/>
              <a:t>list)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2"/>
    </mc:Choice>
    <mc:Fallback xmlns="">
      <p:transition spd="slow" advTm="1247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인접행렬</a:t>
            </a:r>
            <a:r>
              <a:rPr lang="ko-KR" altLang="en-US" dirty="0" smtClean="0"/>
              <a:t> 방법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/>
              <a:t>인접행렬</a:t>
            </a:r>
            <a:r>
              <a:rPr lang="en-US" altLang="ko-KR" dirty="0" smtClean="0"/>
              <a:t> (adjacent matrix)</a:t>
            </a:r>
            <a:r>
              <a:rPr lang="ko-KR" altLang="en-US" dirty="0" smtClean="0"/>
              <a:t> 방법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if(</a:t>
            </a:r>
            <a:r>
              <a:rPr lang="ko-KR" altLang="en-US" dirty="0" smtClean="0"/>
              <a:t>간선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j)</a:t>
            </a:r>
            <a:r>
              <a:rPr lang="ko-KR" altLang="en-US" dirty="0" smtClean="0"/>
              <a:t>가 그래프에 존재</a:t>
            </a:r>
            <a:r>
              <a:rPr lang="en-US" altLang="ko-KR" dirty="0" smtClean="0"/>
              <a:t>) </a:t>
            </a:r>
            <a:r>
              <a:rPr lang="en-US" altLang="ko-KR" dirty="0" smtClean="0">
                <a:latin typeface="Arial" pitchFamily="34" charset="0"/>
              </a:rPr>
              <a:t>   </a:t>
            </a:r>
            <a:r>
              <a:rPr lang="en-US" altLang="ko-KR" dirty="0" smtClean="0"/>
              <a:t>M[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1,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dirty="0" smtClean="0"/>
              <a:t>그렇지않으면</a:t>
            </a:r>
            <a:r>
              <a:rPr lang="ko-KR" altLang="en-US" dirty="0" smtClean="0">
                <a:latin typeface="Arial" pitchFamily="34" charset="0"/>
              </a:rPr>
              <a:t>                            </a:t>
            </a:r>
            <a:r>
              <a:rPr lang="en-US" altLang="ko-KR" dirty="0" smtClean="0"/>
              <a:t>M[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0.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139507"/>
            <a:ext cx="5984577" cy="33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865"/>
    </mc:Choice>
    <mc:Fallback xmlns="">
      <p:transition spd="slow" advTm="38086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인접 리스트 방법</a:t>
            </a:r>
            <a:endParaRPr lang="en-US" altLang="ko-KR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인접리스트</a:t>
            </a:r>
            <a:r>
              <a:rPr lang="en-US" altLang="ko-KR" smtClean="0"/>
              <a:t> (adjacency list)</a:t>
            </a:r>
            <a:r>
              <a:rPr lang="ko-KR" altLang="en-US" smtClean="0"/>
              <a:t> 방법</a:t>
            </a:r>
          </a:p>
          <a:p>
            <a:pPr lvl="1" eaLnBrk="1" hangingPunct="1"/>
            <a:r>
              <a:rPr lang="ko-KR" altLang="en-US" smtClean="0"/>
              <a:t>각 정점에 인접한 정점들을 연결리스트로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753925"/>
            <a:ext cx="6736562" cy="182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917"/>
    </mc:Choice>
    <mc:Fallback xmlns="">
      <p:transition spd="slow" advTm="2819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</a:t>
            </a:r>
            <a:r>
              <a:rPr kumimoji="0" lang="en-US" altLang="ko-KR" smtClean="0">
                <a:latin typeface="Lucida Console" pitchFamily="49" charset="0"/>
              </a:rPr>
              <a:t>(graph) </a:t>
            </a:r>
            <a:endParaRPr lang="ko-KR" altLang="en-US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ko-KR" altLang="en-US" dirty="0" smtClean="0">
                <a:latin typeface="Lucida Console" pitchFamily="49" charset="0"/>
              </a:rPr>
              <a:t>연결되어 있는 객체 간의 관계를 표현하는 자료구조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Lucida Console" pitchFamily="49" charset="0"/>
              </a:rPr>
              <a:t>(</a:t>
            </a:r>
            <a:r>
              <a:rPr lang="ko-KR" altLang="en-US" dirty="0">
                <a:latin typeface="Lucida Console" pitchFamily="49" charset="0"/>
              </a:rPr>
              <a:t>예</a:t>
            </a:r>
            <a:r>
              <a:rPr lang="en-US" altLang="ko-KR" dirty="0">
                <a:latin typeface="Lucida Console" pitchFamily="49" charset="0"/>
              </a:rPr>
              <a:t>) </a:t>
            </a:r>
            <a:r>
              <a:rPr kumimoji="0" lang="ko-KR" altLang="en-US" dirty="0" smtClean="0">
                <a:latin typeface="Lucida Console" pitchFamily="49" charset="0"/>
              </a:rPr>
              <a:t>우리가 배운 트리</a:t>
            </a:r>
            <a:r>
              <a:rPr kumimoji="0" lang="en-US" altLang="ko-KR" dirty="0" smtClean="0">
                <a:latin typeface="Lucida Console" pitchFamily="49" charset="0"/>
              </a:rPr>
              <a:t>(tree)</a:t>
            </a:r>
            <a:r>
              <a:rPr kumimoji="0" lang="ko-KR" altLang="en-US" dirty="0" smtClean="0">
                <a:latin typeface="Lucida Console" pitchFamily="49" charset="0"/>
              </a:rPr>
              <a:t>도 그래프의 특수한</a:t>
            </a:r>
            <a:r>
              <a:rPr kumimoji="0" lang="en-US" altLang="ko-KR" dirty="0" smtClean="0">
                <a:latin typeface="Lucida Console" pitchFamily="49" charset="0"/>
              </a:rPr>
              <a:t> </a:t>
            </a:r>
            <a:r>
              <a:rPr kumimoji="0" lang="ko-KR" altLang="en-US" dirty="0" smtClean="0">
                <a:latin typeface="Lucida Console" pitchFamily="49" charset="0"/>
              </a:rPr>
              <a:t>경우임</a:t>
            </a:r>
            <a:endParaRPr kumimoji="0" lang="en-US" altLang="ko-KR" dirty="0" smtClean="0">
              <a:latin typeface="Lucida Console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Lucida Console" pitchFamily="49" charset="0"/>
              </a:rPr>
              <a:t>(</a:t>
            </a:r>
            <a:r>
              <a:rPr lang="ko-KR" altLang="en-US" dirty="0">
                <a:latin typeface="Lucida Console" pitchFamily="49" charset="0"/>
              </a:rPr>
              <a:t>예</a:t>
            </a:r>
            <a:r>
              <a:rPr lang="en-US" altLang="ko-KR" dirty="0">
                <a:latin typeface="Lucida Console" pitchFamily="49" charset="0"/>
              </a:rPr>
              <a:t>) </a:t>
            </a:r>
            <a:r>
              <a:rPr kumimoji="0" lang="ko-KR" altLang="en-US" dirty="0" smtClean="0">
                <a:latin typeface="Lucida Console" pitchFamily="49" charset="0"/>
              </a:rPr>
              <a:t>전기회로의 소자 간 연결 상태</a:t>
            </a:r>
            <a:endParaRPr kumimoji="0" lang="en-US" altLang="ko-KR" dirty="0" smtClean="0">
              <a:latin typeface="Lucida Console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Lucida Console" pitchFamily="49" charset="0"/>
              </a:rPr>
              <a:t>(</a:t>
            </a:r>
            <a:r>
              <a:rPr lang="ko-KR" altLang="en-US" dirty="0">
                <a:latin typeface="Lucida Console" pitchFamily="49" charset="0"/>
              </a:rPr>
              <a:t>예</a:t>
            </a:r>
            <a:r>
              <a:rPr lang="en-US" altLang="ko-KR" dirty="0">
                <a:latin typeface="Lucida Console" pitchFamily="49" charset="0"/>
              </a:rPr>
              <a:t>) </a:t>
            </a:r>
            <a:r>
              <a:rPr kumimoji="0" lang="ko-KR" altLang="en-US" dirty="0" smtClean="0">
                <a:latin typeface="Lucida Console" pitchFamily="49" charset="0"/>
              </a:rPr>
              <a:t>지도에서 도시들의 연결 상태</a:t>
            </a:r>
            <a:endParaRPr kumimoji="0" lang="en-US" altLang="ko-KR" dirty="0" smtClean="0">
              <a:latin typeface="Lucida Console" pitchFamily="49" charset="0"/>
            </a:endParaRPr>
          </a:p>
        </p:txBody>
      </p:sp>
      <p:sp>
        <p:nvSpPr>
          <p:cNvPr id="4100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109275"/>
            <a:ext cx="5448998" cy="2966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65"/>
    </mc:Choice>
    <mc:Fallback xmlns="">
      <p:transition spd="slow" advTm="13326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인접 행렬 구현</a:t>
            </a:r>
            <a:endParaRPr lang="en-US" altLang="ko-KR" dirty="0" smtClean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MAX_VERTICES 50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n;	// </a:t>
            </a:r>
            <a:r>
              <a:rPr lang="ko-KR" altLang="en-US" sz="1400" dirty="0">
                <a:latin typeface="Trebuchet MS" panose="020B0603020202020204" pitchFamily="34" charset="0"/>
              </a:rPr>
              <a:t>정점의 개수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[MAX_VERTICES][MAX_VERTICES];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그래프 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r,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g-&gt;n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(r = 0; r&lt;MAX_VERTICES; r++)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for (c = 0; c&lt;MAX_VERTICES; </a:t>
            </a:r>
            <a:r>
              <a:rPr lang="en-US" altLang="ko-KR" sz="1400" dirty="0" err="1">
                <a:latin typeface="Trebuchet MS" panose="020B0603020202020204" pitchFamily="34" charset="0"/>
              </a:rPr>
              <a:t>c++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[r][c]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2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036"/>
    </mc:Choice>
    <mc:Fallback xmlns="">
      <p:transition spd="slow" advTm="12403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인접 행렬 구현</a:t>
            </a:r>
            <a:endParaRPr lang="en-US" altLang="ko-KR" dirty="0" smtClean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정점 삽입 연산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(((g-&gt;n) + 1) &gt; MAX_VERTICES)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그래프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ko-KR" altLang="en-US" sz="1400" dirty="0">
                <a:latin typeface="Trebuchet MS" panose="020B0603020202020204" pitchFamily="34" charset="0"/>
              </a:rPr>
              <a:t>정점의 개수 초과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g-&gt;n++;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간선 삽입 연산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start,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end)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(start &gt;= g-&gt;n || end &gt;= g-&gt;n)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</a:t>
            </a:r>
            <a:r>
              <a:rPr lang="ko-KR" altLang="en-US" sz="1400" dirty="0">
                <a:latin typeface="Trebuchet MS" panose="020B0603020202020204" pitchFamily="34" charset="0"/>
              </a:rPr>
              <a:t>그래프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ko-KR" altLang="en-US" sz="1400" dirty="0">
                <a:latin typeface="Trebuchet MS" panose="020B0603020202020204" pitchFamily="34" charset="0"/>
              </a:rPr>
              <a:t>정점 번호 오류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[start][end] =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[end][start] =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22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09"/>
    </mc:Choice>
    <mc:Fallback xmlns="">
      <p:transition spd="slow" advTm="9320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인접 행렬 구현</a:t>
            </a:r>
            <a:endParaRPr lang="en-US" altLang="ko-KR" dirty="0" smtClean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main()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*g;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 = 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=0;i&lt;4;i++)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(g,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1,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2,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print_adj_mat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free(g);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0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0"/>
    </mc:Choice>
    <mc:Fallback xmlns="">
      <p:transition spd="slow" advTm="1223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탐색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하나의 </a:t>
            </a:r>
            <a:r>
              <a:rPr lang="ko-KR" altLang="en-US" dirty="0" err="1" smtClean="0"/>
              <a:t>정점으로부터</a:t>
            </a:r>
            <a:r>
              <a:rPr lang="ko-KR" altLang="en-US" dirty="0" smtClean="0"/>
              <a:t> 시작하여 차례대로 모든 정점들을 한번씩 방문</a:t>
            </a:r>
          </a:p>
          <a:p>
            <a:pPr eaLnBrk="1" hangingPunct="1"/>
            <a:r>
              <a:rPr lang="ko-KR" altLang="en-US" dirty="0" smtClean="0"/>
              <a:t>많은 문제들이 단순히 그래프의 노드를 탐색하는 것으로 해결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도로망에서 특정 도시에서 다른 도시로 갈 수 있는지 여부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전자회로에서 특정 단자와 다른 단자가 서로 연결되어 있는지 여부</a:t>
            </a:r>
            <a:endParaRPr lang="en-US" altLang="ko-K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4104075"/>
            <a:ext cx="38576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"/>
    </mc:Choice>
    <mc:Fallback xmlns="">
      <p:transition spd="slow" advTm="293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탐색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 latinLnBrk="0"/>
            <a:r>
              <a:rPr lang="ko-KR" altLang="en-US" dirty="0"/>
              <a:t>깊이 우선 탐색</a:t>
            </a:r>
            <a:r>
              <a:rPr lang="en-US" altLang="ko-KR" dirty="0"/>
              <a:t>(DFS: depth first search)</a:t>
            </a:r>
          </a:p>
          <a:p>
            <a:pPr lvl="0" fontAlgn="base" latinLnBrk="0"/>
            <a:r>
              <a:rPr lang="ko-KR" altLang="en-US" dirty="0"/>
              <a:t>너비 우선 탐색</a:t>
            </a:r>
            <a:r>
              <a:rPr lang="en-US" altLang="ko-KR" dirty="0"/>
              <a:t>(BFS: breath first search)</a:t>
            </a:r>
          </a:p>
          <a:p>
            <a:pPr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3" y="2663915"/>
            <a:ext cx="7791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깊이 우선 탐색</a:t>
            </a:r>
            <a:r>
              <a:rPr lang="en-US" altLang="ko-KR" smtClean="0">
                <a:latin typeface="Lucida Console" pitchFamily="49" charset="0"/>
              </a:rPr>
              <a:t>(DFS)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b="1" dirty="0" smtClean="0">
                <a:latin typeface="Trebuchet MS" panose="020B0603020202020204" pitchFamily="34" charset="0"/>
              </a:rPr>
              <a:t>깊이 우선 탐색</a:t>
            </a:r>
            <a:r>
              <a:rPr lang="en-US" altLang="ko-KR" dirty="0" smtClean="0">
                <a:latin typeface="Trebuchet MS" panose="020B0603020202020204" pitchFamily="34" charset="0"/>
              </a:rPr>
              <a:t> (DFS: depth-first search)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한 방향으로 갈 수 있을 때까지 가다가 더 이상 갈 수 없게 되면 가장 가까운 갈림길로 돌아와서 이 곳으로부터 다른 방향으로 다시 탐색 진행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되돌아가기 위해서는 스택 필요</a:t>
            </a:r>
            <a:r>
              <a:rPr lang="en-US" altLang="ko-KR" dirty="0" smtClean="0">
                <a:latin typeface="Trebuchet MS" panose="020B0603020202020204" pitchFamily="34" charset="0"/>
              </a:rPr>
              <a:t>(</a:t>
            </a:r>
            <a:r>
              <a:rPr lang="ko-KR" altLang="en-US" dirty="0" err="1" smtClean="0">
                <a:latin typeface="Trebuchet MS" panose="020B0603020202020204" pitchFamily="34" charset="0"/>
              </a:rPr>
              <a:t>순환함수</a:t>
            </a:r>
            <a:r>
              <a:rPr lang="ko-KR" altLang="en-US" dirty="0" smtClean="0">
                <a:latin typeface="Trebuchet MS" panose="020B0603020202020204" pitchFamily="34" charset="0"/>
              </a:rPr>
              <a:t> 호출로 묵시적인 스택 이용 가능</a:t>
            </a:r>
            <a:r>
              <a:rPr lang="en-US" altLang="ko-KR" dirty="0" smtClean="0">
                <a:latin typeface="Trebuchet MS" panose="020B0603020202020204" pitchFamily="34" charset="0"/>
              </a:rPr>
              <a:t>)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397737"/>
            <a:ext cx="3516312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알고리즘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depth_first_search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(v):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v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all u ∈ (v</a:t>
            </a:r>
            <a:r>
              <a:rPr lang="ko-KR" altLang="en-US" sz="1400" dirty="0">
                <a:latin typeface="Trebuchet MS" panose="020B0603020202020204" pitchFamily="34" charset="0"/>
              </a:rPr>
              <a:t>에 인접한 정점</a:t>
            </a:r>
            <a:r>
              <a:rPr lang="en-US" altLang="ko-KR" sz="1400" dirty="0">
                <a:latin typeface="Trebuchet MS" panose="020B0603020202020204" pitchFamily="34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(u</a:t>
            </a:r>
            <a:r>
              <a:rPr lang="ko-KR" altLang="en-US" sz="1400" dirty="0">
                <a:latin typeface="Trebuchet MS" panose="020B0603020202020204" pitchFamily="34" charset="0"/>
              </a:rPr>
              <a:t>가 아직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then </a:t>
            </a:r>
            <a:r>
              <a:rPr lang="en-US" altLang="ko-KR" sz="1400" dirty="0" err="1">
                <a:latin typeface="Trebuchet MS" panose="020B0603020202020204" pitchFamily="34" charset="0"/>
              </a:rPr>
              <a:t>depth_first_search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943835"/>
            <a:ext cx="8776403" cy="387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1718810"/>
            <a:ext cx="8633456" cy="380318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2321750" y="2078850"/>
            <a:ext cx="45005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프로그램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05190" y="1943835"/>
            <a:ext cx="7920038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인접 행렬로 표현된 그래프에 대한 깊이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dfs_mat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w;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visited[v] = TRUE;		// 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latin typeface="Trebuchet MS" panose="020B0603020202020204" pitchFamily="34" charset="0"/>
              </a:rPr>
              <a:t>의 방문 표시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%d -&gt; ", v);		// </a:t>
            </a:r>
            <a:r>
              <a:rPr lang="ko-KR" altLang="en-US" sz="1400" dirty="0">
                <a:latin typeface="Trebuchet MS" panose="020B0603020202020204" pitchFamily="34" charset="0"/>
              </a:rPr>
              <a:t>방문한 정점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for (w = 0; w&lt;g-&gt;n; w++) 		// </a:t>
            </a:r>
            <a:r>
              <a:rPr lang="ko-KR" altLang="en-US" sz="1400" dirty="0">
                <a:latin typeface="Trebuchet MS" panose="020B0603020202020204" pitchFamily="34" charset="0"/>
              </a:rPr>
              <a:t>인접 정점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if (g-&gt;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[v][w] &amp;&amp; !visited[w])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dfs_mat</a:t>
            </a:r>
            <a:r>
              <a:rPr lang="en-US" altLang="ko-KR" sz="1400" dirty="0">
                <a:latin typeface="Trebuchet MS" panose="020B0603020202020204" pitchFamily="34" charset="0"/>
              </a:rPr>
              <a:t>(g, w);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w</a:t>
            </a:r>
            <a:r>
              <a:rPr lang="ko-KR" altLang="en-US" sz="1400" dirty="0">
                <a:latin typeface="Trebuchet MS" panose="020B0603020202020204" pitchFamily="34" charset="0"/>
              </a:rPr>
              <a:t>에서 </a:t>
            </a:r>
            <a:r>
              <a:rPr lang="en-US" altLang="ko-KR" sz="1400" dirty="0">
                <a:latin typeface="Trebuchet MS" panose="020B0603020202020204" pitchFamily="34" charset="0"/>
              </a:rPr>
              <a:t>DFS </a:t>
            </a:r>
            <a:r>
              <a:rPr lang="ko-KR" altLang="en-US" sz="1400" dirty="0">
                <a:latin typeface="Trebuchet MS" panose="020B0603020202020204" pitchFamily="34" charset="0"/>
              </a:rPr>
              <a:t>새로 시작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역사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24313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smtClean="0"/>
              <a:t>1800</a:t>
            </a:r>
            <a:r>
              <a:rPr lang="ko-KR" altLang="en-US" smtClean="0"/>
              <a:t>년대 오일러에 의하여 창안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오일러 문제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모든 다리를 한번만 건너서 처음 출발했던 장소로 돌아오는 문제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A,B,C,D </a:t>
            </a:r>
            <a:r>
              <a:rPr lang="ko-KR" altLang="en-US" smtClean="0"/>
              <a:t>지역의</a:t>
            </a:r>
            <a:r>
              <a:rPr lang="en-US" altLang="ko-KR" smtClean="0"/>
              <a:t> </a:t>
            </a:r>
            <a:r>
              <a:rPr lang="ko-KR" altLang="en-US" smtClean="0"/>
              <a:t>연결 관계 표현</a:t>
            </a:r>
          </a:p>
          <a:p>
            <a:pPr lvl="1" eaLnBrk="1" hangingPunct="1"/>
            <a:r>
              <a:rPr lang="ko-KR" altLang="en-US" smtClean="0"/>
              <a:t>위치</a:t>
            </a:r>
            <a:r>
              <a:rPr lang="en-US" altLang="ko-KR" smtClean="0"/>
              <a:t>: </a:t>
            </a:r>
            <a:r>
              <a:rPr lang="ko-KR" altLang="en-US" smtClean="0"/>
              <a:t>정점</a:t>
            </a:r>
            <a:r>
              <a:rPr lang="en-US" altLang="ko-KR" smtClean="0"/>
              <a:t>(node)</a:t>
            </a:r>
          </a:p>
          <a:p>
            <a:pPr lvl="1" eaLnBrk="1" hangingPunct="1"/>
            <a:r>
              <a:rPr lang="ko-KR" altLang="en-US" smtClean="0"/>
              <a:t>다리</a:t>
            </a:r>
            <a:r>
              <a:rPr lang="en-US" altLang="ko-KR" smtClean="0"/>
              <a:t>: </a:t>
            </a:r>
            <a:r>
              <a:rPr lang="ko-KR" altLang="en-US" smtClean="0"/>
              <a:t>간선</a:t>
            </a:r>
            <a:r>
              <a:rPr lang="en-US" altLang="ko-KR" smtClean="0"/>
              <a:t>(edge)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오일러 정리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모든 정점에 연결된 간선의 수가 짝수이면 오일러 경로 존재함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따라서 그래프 </a:t>
            </a:r>
            <a:r>
              <a:rPr lang="en-US" altLang="ko-KR" smtClean="0"/>
              <a:t>(b)</a:t>
            </a:r>
            <a:r>
              <a:rPr lang="ko-KR" altLang="en-US" smtClean="0"/>
              <a:t>에는 오일러</a:t>
            </a:r>
            <a:endParaRPr lang="en-US" altLang="ko-KR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경로가 존재하지 않음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11" y="1853824"/>
            <a:ext cx="3567822" cy="179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69" y="3672214"/>
            <a:ext cx="3307305" cy="22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990"/>
    </mc:Choice>
    <mc:Fallback xmlns="">
      <p:transition spd="slow" advTm="71699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프로그램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06678" y="1493785"/>
            <a:ext cx="7920038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*g;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 = 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&lt;4;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(g,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1, 2);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2, 3);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깊이 우선 탐색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dfs_mat</a:t>
            </a:r>
            <a:r>
              <a:rPr lang="en-US" altLang="ko-KR" sz="1400" dirty="0">
                <a:latin typeface="Trebuchet MS" panose="020B0603020202020204" pitchFamily="34" charset="0"/>
              </a:rPr>
              <a:t>(g, 0);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free(g);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0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실행결과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12648" y="1943835"/>
            <a:ext cx="7920038" cy="1600438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깊이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0 -&gt;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1 -&gt;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2 -&gt;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 </a:t>
            </a:r>
            <a:r>
              <a:rPr lang="en-US" altLang="ko-K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-&gt;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DFS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인접 리스트 버전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05190" y="1943835"/>
            <a:ext cx="7920038" cy="315163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visited[MAX_VERTICES];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인접 리스트로 표현된 그래프에 대한 깊이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dfs_list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GraphNode</a:t>
            </a:r>
            <a:r>
              <a:rPr lang="en-US" altLang="ko-KR" sz="1400" dirty="0">
                <a:latin typeface="Trebuchet MS" panose="020B0603020202020204" pitchFamily="34" charset="0"/>
              </a:rPr>
              <a:t>* w;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visited[v] = TRUE;   		// 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latin typeface="Trebuchet MS" panose="020B0603020202020204" pitchFamily="34" charset="0"/>
              </a:rPr>
              <a:t>의 방문 표시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%d -&gt; ", v);		// </a:t>
            </a:r>
            <a:r>
              <a:rPr lang="ko-KR" altLang="en-US" sz="1400" dirty="0">
                <a:latin typeface="Trebuchet MS" panose="020B0603020202020204" pitchFamily="34" charset="0"/>
              </a:rPr>
              <a:t>방문한 정점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for (w = 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adj_list</a:t>
            </a:r>
            <a:r>
              <a:rPr lang="en-US" altLang="ko-KR" sz="1400" dirty="0">
                <a:latin typeface="Trebuchet MS" panose="020B0603020202020204" pitchFamily="34" charset="0"/>
              </a:rPr>
              <a:t>[v]; w; w = w-&gt;link)// </a:t>
            </a:r>
            <a:r>
              <a:rPr lang="ko-KR" altLang="en-US" sz="1400" dirty="0">
                <a:latin typeface="Trebuchet MS" panose="020B0603020202020204" pitchFamily="34" charset="0"/>
              </a:rPr>
              <a:t>인접 정점 탐색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if (!visited[w-&gt;vertex])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dfs_list</a:t>
            </a:r>
            <a:r>
              <a:rPr lang="en-US" altLang="ko-KR" sz="1400" dirty="0">
                <a:latin typeface="Trebuchet MS" panose="020B0603020202020204" pitchFamily="34" charset="0"/>
              </a:rPr>
              <a:t>(g, w-&gt;vertex); 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w</a:t>
            </a:r>
            <a:r>
              <a:rPr lang="ko-KR" altLang="en-US" sz="1400" dirty="0">
                <a:latin typeface="Trebuchet MS" panose="020B0603020202020204" pitchFamily="34" charset="0"/>
              </a:rPr>
              <a:t>에서 </a:t>
            </a:r>
            <a:r>
              <a:rPr lang="en-US" altLang="ko-KR" sz="1400" dirty="0">
                <a:latin typeface="Trebuchet MS" panose="020B0603020202020204" pitchFamily="34" charset="0"/>
              </a:rPr>
              <a:t>DFS </a:t>
            </a:r>
            <a:r>
              <a:rPr lang="ko-KR" altLang="en-US" sz="1400" dirty="0">
                <a:latin typeface="Trebuchet MS" panose="020B0603020202020204" pitchFamily="34" charset="0"/>
              </a:rPr>
              <a:t>새로 시작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7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DFS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명시적 스택 사용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05190" y="1943835"/>
            <a:ext cx="7920038" cy="2893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DFS-iterative(G, v):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 smtClean="0">
                <a:latin typeface="Trebuchet MS" panose="020B0603020202020204" pitchFamily="34" charset="0"/>
              </a:rPr>
              <a:t>스택 </a:t>
            </a:r>
            <a:r>
              <a:rPr lang="en-US" altLang="ko-KR" sz="1400" dirty="0">
                <a:latin typeface="Trebuchet MS" panose="020B0603020202020204" pitchFamily="34" charset="0"/>
              </a:rPr>
              <a:t>S</a:t>
            </a:r>
            <a:r>
              <a:rPr lang="ko-KR" altLang="en-US" sz="1400" dirty="0">
                <a:latin typeface="Trebuchet MS" panose="020B0603020202020204" pitchFamily="34" charset="0"/>
              </a:rPr>
              <a:t>를 생성한다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S.push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(v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while </a:t>
            </a:r>
            <a:r>
              <a:rPr lang="en-US" altLang="ko-KR" sz="1400" dirty="0">
                <a:latin typeface="Trebuchet MS" panose="020B0603020202020204" pitchFamily="34" charset="0"/>
              </a:rPr>
              <a:t>(not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(S))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v = </a:t>
            </a:r>
            <a:r>
              <a:rPr lang="en-US" altLang="ko-KR" sz="1400" dirty="0" err="1">
                <a:latin typeface="Trebuchet MS" panose="020B0603020202020204" pitchFamily="34" charset="0"/>
              </a:rPr>
              <a:t>S.pop</a:t>
            </a:r>
            <a:r>
              <a:rPr lang="en-US" altLang="ko-KR" sz="1400" dirty="0">
                <a:latin typeface="Trebuchet MS" panose="020B0603020202020204" pitchFamily="34" charset="0"/>
              </a:rPr>
              <a:t>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if (v</a:t>
            </a:r>
            <a:r>
              <a:rPr lang="ko-KR" altLang="en-US" sz="1400" dirty="0">
                <a:latin typeface="Trebuchet MS" panose="020B0603020202020204" pitchFamily="34" charset="0"/>
              </a:rPr>
              <a:t>가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 v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     </a:t>
            </a:r>
            <a:r>
              <a:rPr lang="en-US" altLang="ko-KR" sz="1400" dirty="0">
                <a:latin typeface="Trebuchet MS" panose="020B0603020202020204" pitchFamily="34" charset="0"/>
              </a:rPr>
              <a:t>for all u ∈ (v</a:t>
            </a:r>
            <a:r>
              <a:rPr lang="ko-KR" altLang="en-US" sz="1400" dirty="0">
                <a:latin typeface="Trebuchet MS" panose="020B0603020202020204" pitchFamily="34" charset="0"/>
              </a:rPr>
              <a:t>에 인접한 정점</a:t>
            </a:r>
            <a:r>
              <a:rPr lang="en-US" altLang="ko-KR" sz="1400" dirty="0">
                <a:latin typeface="Trebuchet MS" panose="020B0603020202020204" pitchFamily="34" charset="0"/>
              </a:rPr>
              <a:t>)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   </a:t>
            </a:r>
            <a:r>
              <a:rPr lang="en-US" altLang="ko-KR" sz="1400" dirty="0">
                <a:latin typeface="Trebuchet MS" panose="020B0603020202020204" pitchFamily="34" charset="0"/>
              </a:rPr>
              <a:t>if (u</a:t>
            </a:r>
            <a:r>
              <a:rPr lang="ko-KR" altLang="en-US" sz="1400" dirty="0">
                <a:latin typeface="Trebuchet MS" panose="020B0603020202020204" pitchFamily="34" charset="0"/>
              </a:rPr>
              <a:t>가 아직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S.push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(u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7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깊이우선탐색의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인접 행렬 </a:t>
            </a:r>
            <a:r>
              <a:rPr lang="en-US" altLang="ko-KR" dirty="0" smtClean="0"/>
              <a:t>-&gt;O(n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인접 리스트</a:t>
            </a:r>
            <a:r>
              <a:rPr lang="en-US" altLang="ko-KR" dirty="0" smtClean="0"/>
              <a:t>-&gt;O(</a:t>
            </a:r>
            <a:r>
              <a:rPr lang="en-US" altLang="ko-KR" dirty="0" err="1" smtClean="0"/>
              <a:t>n+e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너비우선 탐색</a:t>
            </a:r>
            <a:r>
              <a:rPr lang="en-US" altLang="ko-KR" smtClean="0"/>
              <a:t>(BFS)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너비 우선 탐색</a:t>
            </a:r>
            <a:r>
              <a:rPr lang="en-US" altLang="ko-KR" dirty="0" smtClean="0">
                <a:latin typeface="Lucida Console" pitchFamily="49" charset="0"/>
              </a:rPr>
              <a:t>(BFS: breadth-first search)</a:t>
            </a:r>
          </a:p>
          <a:p>
            <a:pPr lvl="1" eaLnBrk="1" hangingPunct="1"/>
            <a:r>
              <a:rPr lang="ko-KR" altLang="en-US" dirty="0" smtClean="0"/>
              <a:t> 시작 </a:t>
            </a:r>
            <a:r>
              <a:rPr lang="ko-KR" altLang="en-US" dirty="0" err="1" smtClean="0"/>
              <a:t>정점으로부터</a:t>
            </a:r>
            <a:r>
              <a:rPr lang="ko-KR" altLang="en-US" dirty="0" smtClean="0"/>
              <a:t> 가까운 정점을 먼저 방문하고                                   멀리 떨어져 있는 정점을 나중에 방문하는 순회 방법</a:t>
            </a:r>
          </a:p>
          <a:p>
            <a:pPr lvl="1" eaLnBrk="1" hangingPunct="1"/>
            <a:r>
              <a:rPr lang="ko-KR" altLang="en-US" dirty="0" smtClean="0"/>
              <a:t>큐를 사용하여 구현됨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474005"/>
            <a:ext cx="6079105" cy="2260491"/>
          </a:xfrm>
          <a:prstGeom prst="rect">
            <a:avLst/>
          </a:prstGeom>
        </p:spPr>
      </p:pic>
      <p:sp>
        <p:nvSpPr>
          <p:cNvPr id="3" name="자유형 2"/>
          <p:cNvSpPr/>
          <p:nvPr/>
        </p:nvSpPr>
        <p:spPr>
          <a:xfrm>
            <a:off x="1485900" y="3429000"/>
            <a:ext cx="1890346" cy="2505808"/>
          </a:xfrm>
          <a:custGeom>
            <a:avLst/>
            <a:gdLst>
              <a:gd name="connsiteX0" fmla="*/ 888023 w 1890346"/>
              <a:gd name="connsiteY0" fmla="*/ 0 h 2505808"/>
              <a:gd name="connsiteX1" fmla="*/ 844062 w 1890346"/>
              <a:gd name="connsiteY1" fmla="*/ 17585 h 2505808"/>
              <a:gd name="connsiteX2" fmla="*/ 817685 w 1890346"/>
              <a:gd name="connsiteY2" fmla="*/ 26377 h 2505808"/>
              <a:gd name="connsiteX3" fmla="*/ 791308 w 1890346"/>
              <a:gd name="connsiteY3" fmla="*/ 43962 h 2505808"/>
              <a:gd name="connsiteX4" fmla="*/ 747346 w 1890346"/>
              <a:gd name="connsiteY4" fmla="*/ 70338 h 2505808"/>
              <a:gd name="connsiteX5" fmla="*/ 720969 w 1890346"/>
              <a:gd name="connsiteY5" fmla="*/ 87923 h 2505808"/>
              <a:gd name="connsiteX6" fmla="*/ 518746 w 1890346"/>
              <a:gd name="connsiteY6" fmla="*/ 211015 h 2505808"/>
              <a:gd name="connsiteX7" fmla="*/ 413238 w 1890346"/>
              <a:gd name="connsiteY7" fmla="*/ 281354 h 2505808"/>
              <a:gd name="connsiteX8" fmla="*/ 281354 w 1890346"/>
              <a:gd name="connsiteY8" fmla="*/ 360485 h 2505808"/>
              <a:gd name="connsiteX9" fmla="*/ 228600 w 1890346"/>
              <a:gd name="connsiteY9" fmla="*/ 413238 h 2505808"/>
              <a:gd name="connsiteX10" fmla="*/ 211015 w 1890346"/>
              <a:gd name="connsiteY10" fmla="*/ 457200 h 2505808"/>
              <a:gd name="connsiteX11" fmla="*/ 175846 w 1890346"/>
              <a:gd name="connsiteY11" fmla="*/ 527538 h 2505808"/>
              <a:gd name="connsiteX12" fmla="*/ 149469 w 1890346"/>
              <a:gd name="connsiteY12" fmla="*/ 597877 h 2505808"/>
              <a:gd name="connsiteX13" fmla="*/ 114300 w 1890346"/>
              <a:gd name="connsiteY13" fmla="*/ 668215 h 2505808"/>
              <a:gd name="connsiteX14" fmla="*/ 61546 w 1890346"/>
              <a:gd name="connsiteY14" fmla="*/ 817685 h 2505808"/>
              <a:gd name="connsiteX15" fmla="*/ 43962 w 1890346"/>
              <a:gd name="connsiteY15" fmla="*/ 1002323 h 2505808"/>
              <a:gd name="connsiteX16" fmla="*/ 26377 w 1890346"/>
              <a:gd name="connsiteY16" fmla="*/ 1248508 h 2505808"/>
              <a:gd name="connsiteX17" fmla="*/ 17585 w 1890346"/>
              <a:gd name="connsiteY17" fmla="*/ 1406769 h 2505808"/>
              <a:gd name="connsiteX18" fmla="*/ 0 w 1890346"/>
              <a:gd name="connsiteY18" fmla="*/ 1521069 h 2505808"/>
              <a:gd name="connsiteX19" fmla="*/ 17585 w 1890346"/>
              <a:gd name="connsiteY19" fmla="*/ 1705708 h 2505808"/>
              <a:gd name="connsiteX20" fmla="*/ 52754 w 1890346"/>
              <a:gd name="connsiteY20" fmla="*/ 1776046 h 2505808"/>
              <a:gd name="connsiteX21" fmla="*/ 79131 w 1890346"/>
              <a:gd name="connsiteY21" fmla="*/ 1811215 h 2505808"/>
              <a:gd name="connsiteX22" fmla="*/ 105508 w 1890346"/>
              <a:gd name="connsiteY22" fmla="*/ 1872762 h 2505808"/>
              <a:gd name="connsiteX23" fmla="*/ 325315 w 1890346"/>
              <a:gd name="connsiteY23" fmla="*/ 2066192 h 2505808"/>
              <a:gd name="connsiteX24" fmla="*/ 351692 w 1890346"/>
              <a:gd name="connsiteY24" fmla="*/ 2074985 h 2505808"/>
              <a:gd name="connsiteX25" fmla="*/ 413238 w 1890346"/>
              <a:gd name="connsiteY25" fmla="*/ 2110154 h 2505808"/>
              <a:gd name="connsiteX26" fmla="*/ 492369 w 1890346"/>
              <a:gd name="connsiteY26" fmla="*/ 2145323 h 2505808"/>
              <a:gd name="connsiteX27" fmla="*/ 571500 w 1890346"/>
              <a:gd name="connsiteY27" fmla="*/ 2198077 h 2505808"/>
              <a:gd name="connsiteX28" fmla="*/ 747346 w 1890346"/>
              <a:gd name="connsiteY28" fmla="*/ 2277208 h 2505808"/>
              <a:gd name="connsiteX29" fmla="*/ 773723 w 1890346"/>
              <a:gd name="connsiteY29" fmla="*/ 2286000 h 2505808"/>
              <a:gd name="connsiteX30" fmla="*/ 879231 w 1890346"/>
              <a:gd name="connsiteY30" fmla="*/ 2329962 h 2505808"/>
              <a:gd name="connsiteX31" fmla="*/ 914400 w 1890346"/>
              <a:gd name="connsiteY31" fmla="*/ 2338754 h 2505808"/>
              <a:gd name="connsiteX32" fmla="*/ 1002323 w 1890346"/>
              <a:gd name="connsiteY32" fmla="*/ 2373923 h 2505808"/>
              <a:gd name="connsiteX33" fmla="*/ 1028700 w 1890346"/>
              <a:gd name="connsiteY33" fmla="*/ 2391508 h 2505808"/>
              <a:gd name="connsiteX34" fmla="*/ 1169377 w 1890346"/>
              <a:gd name="connsiteY34" fmla="*/ 2453054 h 2505808"/>
              <a:gd name="connsiteX35" fmla="*/ 1213338 w 1890346"/>
              <a:gd name="connsiteY35" fmla="*/ 2470638 h 2505808"/>
              <a:gd name="connsiteX36" fmla="*/ 1248508 w 1890346"/>
              <a:gd name="connsiteY36" fmla="*/ 2479431 h 2505808"/>
              <a:gd name="connsiteX37" fmla="*/ 1292469 w 1890346"/>
              <a:gd name="connsiteY37" fmla="*/ 2497015 h 2505808"/>
              <a:gd name="connsiteX38" fmla="*/ 1318846 w 1890346"/>
              <a:gd name="connsiteY38" fmla="*/ 2505808 h 2505808"/>
              <a:gd name="connsiteX39" fmla="*/ 1503485 w 1890346"/>
              <a:gd name="connsiteY39" fmla="*/ 2497015 h 2505808"/>
              <a:gd name="connsiteX40" fmla="*/ 1529862 w 1890346"/>
              <a:gd name="connsiteY40" fmla="*/ 2488223 h 2505808"/>
              <a:gd name="connsiteX41" fmla="*/ 1565031 w 1890346"/>
              <a:gd name="connsiteY41" fmla="*/ 2479431 h 2505808"/>
              <a:gd name="connsiteX42" fmla="*/ 1617785 w 1890346"/>
              <a:gd name="connsiteY42" fmla="*/ 2461846 h 2505808"/>
              <a:gd name="connsiteX43" fmla="*/ 1696915 w 1890346"/>
              <a:gd name="connsiteY43" fmla="*/ 2435469 h 2505808"/>
              <a:gd name="connsiteX44" fmla="*/ 1749669 w 1890346"/>
              <a:gd name="connsiteY44" fmla="*/ 2409092 h 2505808"/>
              <a:gd name="connsiteX45" fmla="*/ 1837592 w 1890346"/>
              <a:gd name="connsiteY45" fmla="*/ 2365131 h 2505808"/>
              <a:gd name="connsiteX46" fmla="*/ 1890346 w 1890346"/>
              <a:gd name="connsiteY46" fmla="*/ 2329962 h 2505808"/>
              <a:gd name="connsiteX47" fmla="*/ 1881554 w 1890346"/>
              <a:gd name="connsiteY47" fmla="*/ 2215662 h 2505808"/>
              <a:gd name="connsiteX48" fmla="*/ 1872762 w 1890346"/>
              <a:gd name="connsiteY48" fmla="*/ 2189285 h 2505808"/>
              <a:gd name="connsiteX49" fmla="*/ 1863969 w 1890346"/>
              <a:gd name="connsiteY49" fmla="*/ 2145323 h 2505808"/>
              <a:gd name="connsiteX50" fmla="*/ 1837592 w 1890346"/>
              <a:gd name="connsiteY50" fmla="*/ 2110154 h 2505808"/>
              <a:gd name="connsiteX51" fmla="*/ 1820008 w 1890346"/>
              <a:gd name="connsiteY51" fmla="*/ 2074985 h 2505808"/>
              <a:gd name="connsiteX52" fmla="*/ 1802423 w 1890346"/>
              <a:gd name="connsiteY52" fmla="*/ 2048608 h 2505808"/>
              <a:gd name="connsiteX53" fmla="*/ 1784838 w 1890346"/>
              <a:gd name="connsiteY53" fmla="*/ 2013438 h 2505808"/>
              <a:gd name="connsiteX54" fmla="*/ 1749669 w 1890346"/>
              <a:gd name="connsiteY54" fmla="*/ 1960685 h 2505808"/>
              <a:gd name="connsiteX55" fmla="*/ 1732085 w 1890346"/>
              <a:gd name="connsiteY55" fmla="*/ 1899138 h 2505808"/>
              <a:gd name="connsiteX56" fmla="*/ 1723292 w 1890346"/>
              <a:gd name="connsiteY56" fmla="*/ 1872762 h 2505808"/>
              <a:gd name="connsiteX57" fmla="*/ 1732085 w 1890346"/>
              <a:gd name="connsiteY57" fmla="*/ 1485900 h 2505808"/>
              <a:gd name="connsiteX58" fmla="*/ 1740877 w 1890346"/>
              <a:gd name="connsiteY58" fmla="*/ 1459523 h 2505808"/>
              <a:gd name="connsiteX59" fmla="*/ 1749669 w 1890346"/>
              <a:gd name="connsiteY59" fmla="*/ 1371600 h 2505808"/>
              <a:gd name="connsiteX60" fmla="*/ 1767254 w 1890346"/>
              <a:gd name="connsiteY60" fmla="*/ 1336431 h 2505808"/>
              <a:gd name="connsiteX61" fmla="*/ 1802423 w 1890346"/>
              <a:gd name="connsiteY61" fmla="*/ 1257300 h 2505808"/>
              <a:gd name="connsiteX62" fmla="*/ 1811215 w 1890346"/>
              <a:gd name="connsiteY62" fmla="*/ 1204546 h 2505808"/>
              <a:gd name="connsiteX63" fmla="*/ 1820008 w 1890346"/>
              <a:gd name="connsiteY63" fmla="*/ 1160585 h 2505808"/>
              <a:gd name="connsiteX64" fmla="*/ 1837592 w 1890346"/>
              <a:gd name="connsiteY64" fmla="*/ 1037492 h 2505808"/>
              <a:gd name="connsiteX65" fmla="*/ 1828800 w 1890346"/>
              <a:gd name="connsiteY65" fmla="*/ 914400 h 2505808"/>
              <a:gd name="connsiteX66" fmla="*/ 1820008 w 1890346"/>
              <a:gd name="connsiteY66" fmla="*/ 879231 h 2505808"/>
              <a:gd name="connsiteX67" fmla="*/ 1793631 w 1890346"/>
              <a:gd name="connsiteY67" fmla="*/ 791308 h 2505808"/>
              <a:gd name="connsiteX68" fmla="*/ 1767254 w 1890346"/>
              <a:gd name="connsiteY68" fmla="*/ 729762 h 2505808"/>
              <a:gd name="connsiteX69" fmla="*/ 1740877 w 1890346"/>
              <a:gd name="connsiteY69" fmla="*/ 668215 h 2505808"/>
              <a:gd name="connsiteX70" fmla="*/ 1732085 w 1890346"/>
              <a:gd name="connsiteY70" fmla="*/ 641838 h 2505808"/>
              <a:gd name="connsiteX71" fmla="*/ 1714500 w 1890346"/>
              <a:gd name="connsiteY71" fmla="*/ 606669 h 2505808"/>
              <a:gd name="connsiteX72" fmla="*/ 1696915 w 1890346"/>
              <a:gd name="connsiteY72" fmla="*/ 562708 h 2505808"/>
              <a:gd name="connsiteX73" fmla="*/ 1626577 w 1890346"/>
              <a:gd name="connsiteY73" fmla="*/ 448408 h 2505808"/>
              <a:gd name="connsiteX74" fmla="*/ 1582615 w 1890346"/>
              <a:gd name="connsiteY74" fmla="*/ 378069 h 2505808"/>
              <a:gd name="connsiteX75" fmla="*/ 1556238 w 1890346"/>
              <a:gd name="connsiteY75" fmla="*/ 342900 h 2505808"/>
              <a:gd name="connsiteX76" fmla="*/ 1468315 w 1890346"/>
              <a:gd name="connsiteY76" fmla="*/ 281354 h 2505808"/>
              <a:gd name="connsiteX77" fmla="*/ 1415562 w 1890346"/>
              <a:gd name="connsiteY77" fmla="*/ 246185 h 2505808"/>
              <a:gd name="connsiteX78" fmla="*/ 1336431 w 1890346"/>
              <a:gd name="connsiteY78" fmla="*/ 228600 h 2505808"/>
              <a:gd name="connsiteX79" fmla="*/ 1274885 w 1890346"/>
              <a:gd name="connsiteY79" fmla="*/ 193431 h 2505808"/>
              <a:gd name="connsiteX80" fmla="*/ 1230923 w 1890346"/>
              <a:gd name="connsiteY80" fmla="*/ 184638 h 2505808"/>
              <a:gd name="connsiteX81" fmla="*/ 1195754 w 1890346"/>
              <a:gd name="connsiteY81" fmla="*/ 175846 h 2505808"/>
              <a:gd name="connsiteX82" fmla="*/ 1169377 w 1890346"/>
              <a:gd name="connsiteY82" fmla="*/ 158262 h 2505808"/>
              <a:gd name="connsiteX83" fmla="*/ 1125415 w 1890346"/>
              <a:gd name="connsiteY83" fmla="*/ 149469 h 2505808"/>
              <a:gd name="connsiteX84" fmla="*/ 1081454 w 1890346"/>
              <a:gd name="connsiteY84" fmla="*/ 131885 h 2505808"/>
              <a:gd name="connsiteX85" fmla="*/ 1055077 w 1890346"/>
              <a:gd name="connsiteY85" fmla="*/ 123092 h 2505808"/>
              <a:gd name="connsiteX86" fmla="*/ 1028700 w 1890346"/>
              <a:gd name="connsiteY86" fmla="*/ 105508 h 2505808"/>
              <a:gd name="connsiteX87" fmla="*/ 975946 w 1890346"/>
              <a:gd name="connsiteY87" fmla="*/ 87923 h 2505808"/>
              <a:gd name="connsiteX88" fmla="*/ 949569 w 1890346"/>
              <a:gd name="connsiteY88" fmla="*/ 70338 h 2505808"/>
              <a:gd name="connsiteX89" fmla="*/ 896815 w 1890346"/>
              <a:gd name="connsiteY89" fmla="*/ 52754 h 2505808"/>
              <a:gd name="connsiteX90" fmla="*/ 852854 w 1890346"/>
              <a:gd name="connsiteY90" fmla="*/ 43962 h 250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0346" h="2505808">
                <a:moveTo>
                  <a:pt x="888023" y="0"/>
                </a:moveTo>
                <a:cubicBezTo>
                  <a:pt x="873369" y="5862"/>
                  <a:pt x="858840" y="12043"/>
                  <a:pt x="844062" y="17585"/>
                </a:cubicBezTo>
                <a:cubicBezTo>
                  <a:pt x="835384" y="20839"/>
                  <a:pt x="825974" y="22232"/>
                  <a:pt x="817685" y="26377"/>
                </a:cubicBezTo>
                <a:cubicBezTo>
                  <a:pt x="808233" y="31103"/>
                  <a:pt x="800269" y="38362"/>
                  <a:pt x="791308" y="43962"/>
                </a:cubicBezTo>
                <a:cubicBezTo>
                  <a:pt x="776816" y="53019"/>
                  <a:pt x="761838" y="61281"/>
                  <a:pt x="747346" y="70338"/>
                </a:cubicBezTo>
                <a:cubicBezTo>
                  <a:pt x="738385" y="75938"/>
                  <a:pt x="730097" y="82598"/>
                  <a:pt x="720969" y="87923"/>
                </a:cubicBezTo>
                <a:cubicBezTo>
                  <a:pt x="552170" y="186390"/>
                  <a:pt x="743243" y="65752"/>
                  <a:pt x="518746" y="211015"/>
                </a:cubicBezTo>
                <a:cubicBezTo>
                  <a:pt x="490268" y="229442"/>
                  <a:pt x="428333" y="272968"/>
                  <a:pt x="413238" y="281354"/>
                </a:cubicBezTo>
                <a:cubicBezTo>
                  <a:pt x="399000" y="289264"/>
                  <a:pt x="300822" y="341017"/>
                  <a:pt x="281354" y="360485"/>
                </a:cubicBezTo>
                <a:lnTo>
                  <a:pt x="228600" y="413238"/>
                </a:lnTo>
                <a:cubicBezTo>
                  <a:pt x="222738" y="427892"/>
                  <a:pt x="217629" y="442870"/>
                  <a:pt x="211015" y="457200"/>
                </a:cubicBezTo>
                <a:cubicBezTo>
                  <a:pt x="200030" y="481001"/>
                  <a:pt x="186353" y="503522"/>
                  <a:pt x="175846" y="527538"/>
                </a:cubicBezTo>
                <a:cubicBezTo>
                  <a:pt x="165809" y="550479"/>
                  <a:pt x="159506" y="574936"/>
                  <a:pt x="149469" y="597877"/>
                </a:cubicBezTo>
                <a:cubicBezTo>
                  <a:pt x="138962" y="621893"/>
                  <a:pt x="124946" y="644261"/>
                  <a:pt x="114300" y="668215"/>
                </a:cubicBezTo>
                <a:cubicBezTo>
                  <a:pt x="79826" y="745782"/>
                  <a:pt x="81977" y="746178"/>
                  <a:pt x="61546" y="817685"/>
                </a:cubicBezTo>
                <a:cubicBezTo>
                  <a:pt x="55685" y="879231"/>
                  <a:pt x="46433" y="940548"/>
                  <a:pt x="43962" y="1002323"/>
                </a:cubicBezTo>
                <a:cubicBezTo>
                  <a:pt x="34799" y="1231391"/>
                  <a:pt x="58357" y="1152566"/>
                  <a:pt x="26377" y="1248508"/>
                </a:cubicBezTo>
                <a:cubicBezTo>
                  <a:pt x="23446" y="1301262"/>
                  <a:pt x="22674" y="1354180"/>
                  <a:pt x="17585" y="1406769"/>
                </a:cubicBezTo>
                <a:cubicBezTo>
                  <a:pt x="13872" y="1445138"/>
                  <a:pt x="0" y="1482521"/>
                  <a:pt x="0" y="1521069"/>
                </a:cubicBezTo>
                <a:cubicBezTo>
                  <a:pt x="0" y="1582894"/>
                  <a:pt x="8184" y="1644602"/>
                  <a:pt x="17585" y="1705708"/>
                </a:cubicBezTo>
                <a:cubicBezTo>
                  <a:pt x="21453" y="1730851"/>
                  <a:pt x="38225" y="1755706"/>
                  <a:pt x="52754" y="1776046"/>
                </a:cubicBezTo>
                <a:cubicBezTo>
                  <a:pt x="61271" y="1787970"/>
                  <a:pt x="72114" y="1798350"/>
                  <a:pt x="79131" y="1811215"/>
                </a:cubicBezTo>
                <a:cubicBezTo>
                  <a:pt x="89819" y="1830810"/>
                  <a:pt x="94024" y="1853622"/>
                  <a:pt x="105508" y="1872762"/>
                </a:cubicBezTo>
                <a:cubicBezTo>
                  <a:pt x="156754" y="1958173"/>
                  <a:pt x="237224" y="2022146"/>
                  <a:pt x="325315" y="2066192"/>
                </a:cubicBezTo>
                <a:cubicBezTo>
                  <a:pt x="333605" y="2070337"/>
                  <a:pt x="343402" y="2070840"/>
                  <a:pt x="351692" y="2074985"/>
                </a:cubicBezTo>
                <a:cubicBezTo>
                  <a:pt x="372826" y="2085552"/>
                  <a:pt x="392104" y="2099587"/>
                  <a:pt x="413238" y="2110154"/>
                </a:cubicBezTo>
                <a:cubicBezTo>
                  <a:pt x="504538" y="2155804"/>
                  <a:pt x="333168" y="2049802"/>
                  <a:pt x="492369" y="2145323"/>
                </a:cubicBezTo>
                <a:cubicBezTo>
                  <a:pt x="519553" y="2161633"/>
                  <a:pt x="543342" y="2183513"/>
                  <a:pt x="571500" y="2198077"/>
                </a:cubicBezTo>
                <a:cubicBezTo>
                  <a:pt x="628592" y="2227607"/>
                  <a:pt x="686367" y="2256883"/>
                  <a:pt x="747346" y="2277208"/>
                </a:cubicBezTo>
                <a:cubicBezTo>
                  <a:pt x="756138" y="2280139"/>
                  <a:pt x="765118" y="2282558"/>
                  <a:pt x="773723" y="2286000"/>
                </a:cubicBezTo>
                <a:cubicBezTo>
                  <a:pt x="809098" y="2300150"/>
                  <a:pt x="843557" y="2316584"/>
                  <a:pt x="879231" y="2329962"/>
                </a:cubicBezTo>
                <a:cubicBezTo>
                  <a:pt x="890545" y="2334205"/>
                  <a:pt x="903020" y="2334690"/>
                  <a:pt x="914400" y="2338754"/>
                </a:cubicBezTo>
                <a:cubicBezTo>
                  <a:pt x="944126" y="2349370"/>
                  <a:pt x="973663" y="2360695"/>
                  <a:pt x="1002323" y="2373923"/>
                </a:cubicBezTo>
                <a:cubicBezTo>
                  <a:pt x="1011918" y="2378351"/>
                  <a:pt x="1019150" y="2386984"/>
                  <a:pt x="1028700" y="2391508"/>
                </a:cubicBezTo>
                <a:cubicBezTo>
                  <a:pt x="1074957" y="2413419"/>
                  <a:pt x="1122332" y="2432892"/>
                  <a:pt x="1169377" y="2453054"/>
                </a:cubicBezTo>
                <a:cubicBezTo>
                  <a:pt x="1183883" y="2459271"/>
                  <a:pt x="1198027" y="2466810"/>
                  <a:pt x="1213338" y="2470638"/>
                </a:cubicBezTo>
                <a:cubicBezTo>
                  <a:pt x="1225061" y="2473569"/>
                  <a:pt x="1237044" y="2475610"/>
                  <a:pt x="1248508" y="2479431"/>
                </a:cubicBezTo>
                <a:cubicBezTo>
                  <a:pt x="1263481" y="2484422"/>
                  <a:pt x="1277691" y="2491473"/>
                  <a:pt x="1292469" y="2497015"/>
                </a:cubicBezTo>
                <a:cubicBezTo>
                  <a:pt x="1301147" y="2500269"/>
                  <a:pt x="1310054" y="2502877"/>
                  <a:pt x="1318846" y="2505808"/>
                </a:cubicBezTo>
                <a:cubicBezTo>
                  <a:pt x="1380392" y="2502877"/>
                  <a:pt x="1442082" y="2502132"/>
                  <a:pt x="1503485" y="2497015"/>
                </a:cubicBezTo>
                <a:cubicBezTo>
                  <a:pt x="1512721" y="2496245"/>
                  <a:pt x="1520951" y="2490769"/>
                  <a:pt x="1529862" y="2488223"/>
                </a:cubicBezTo>
                <a:cubicBezTo>
                  <a:pt x="1541481" y="2484903"/>
                  <a:pt x="1553457" y="2482903"/>
                  <a:pt x="1565031" y="2479431"/>
                </a:cubicBezTo>
                <a:cubicBezTo>
                  <a:pt x="1582785" y="2474105"/>
                  <a:pt x="1600031" y="2467172"/>
                  <a:pt x="1617785" y="2461846"/>
                </a:cubicBezTo>
                <a:cubicBezTo>
                  <a:pt x="1669691" y="2446274"/>
                  <a:pt x="1639873" y="2461398"/>
                  <a:pt x="1696915" y="2435469"/>
                </a:cubicBezTo>
                <a:cubicBezTo>
                  <a:pt x="1714813" y="2427333"/>
                  <a:pt x="1731771" y="2417227"/>
                  <a:pt x="1749669" y="2409092"/>
                </a:cubicBezTo>
                <a:cubicBezTo>
                  <a:pt x="1816832" y="2378564"/>
                  <a:pt x="1772157" y="2406772"/>
                  <a:pt x="1837592" y="2365131"/>
                </a:cubicBezTo>
                <a:cubicBezTo>
                  <a:pt x="1855422" y="2353785"/>
                  <a:pt x="1890346" y="2329962"/>
                  <a:pt x="1890346" y="2329962"/>
                </a:cubicBezTo>
                <a:cubicBezTo>
                  <a:pt x="1887415" y="2291862"/>
                  <a:pt x="1886294" y="2253579"/>
                  <a:pt x="1881554" y="2215662"/>
                </a:cubicBezTo>
                <a:cubicBezTo>
                  <a:pt x="1880404" y="2206466"/>
                  <a:pt x="1875010" y="2198276"/>
                  <a:pt x="1872762" y="2189285"/>
                </a:cubicBezTo>
                <a:cubicBezTo>
                  <a:pt x="1869137" y="2174787"/>
                  <a:pt x="1870039" y="2158979"/>
                  <a:pt x="1863969" y="2145323"/>
                </a:cubicBezTo>
                <a:cubicBezTo>
                  <a:pt x="1858017" y="2131932"/>
                  <a:pt x="1845358" y="2122580"/>
                  <a:pt x="1837592" y="2110154"/>
                </a:cubicBezTo>
                <a:cubicBezTo>
                  <a:pt x="1830646" y="2099040"/>
                  <a:pt x="1826511" y="2086365"/>
                  <a:pt x="1820008" y="2074985"/>
                </a:cubicBezTo>
                <a:cubicBezTo>
                  <a:pt x="1814765" y="2065810"/>
                  <a:pt x="1807666" y="2057783"/>
                  <a:pt x="1802423" y="2048608"/>
                </a:cubicBezTo>
                <a:cubicBezTo>
                  <a:pt x="1795920" y="2037228"/>
                  <a:pt x="1791582" y="2024677"/>
                  <a:pt x="1784838" y="2013438"/>
                </a:cubicBezTo>
                <a:cubicBezTo>
                  <a:pt x="1773965" y="1995316"/>
                  <a:pt x="1749669" y="1960685"/>
                  <a:pt x="1749669" y="1960685"/>
                </a:cubicBezTo>
                <a:cubicBezTo>
                  <a:pt x="1728580" y="1897416"/>
                  <a:pt x="1754176" y="1976453"/>
                  <a:pt x="1732085" y="1899138"/>
                </a:cubicBezTo>
                <a:cubicBezTo>
                  <a:pt x="1729539" y="1890227"/>
                  <a:pt x="1726223" y="1881554"/>
                  <a:pt x="1723292" y="1872762"/>
                </a:cubicBezTo>
                <a:cubicBezTo>
                  <a:pt x="1726223" y="1743808"/>
                  <a:pt x="1726601" y="1614771"/>
                  <a:pt x="1732085" y="1485900"/>
                </a:cubicBezTo>
                <a:cubicBezTo>
                  <a:pt x="1732479" y="1476640"/>
                  <a:pt x="1739468" y="1468683"/>
                  <a:pt x="1740877" y="1459523"/>
                </a:cubicBezTo>
                <a:cubicBezTo>
                  <a:pt x="1745356" y="1430412"/>
                  <a:pt x="1743498" y="1400400"/>
                  <a:pt x="1749669" y="1371600"/>
                </a:cubicBezTo>
                <a:cubicBezTo>
                  <a:pt x="1752415" y="1358784"/>
                  <a:pt x="1762091" y="1348478"/>
                  <a:pt x="1767254" y="1336431"/>
                </a:cubicBezTo>
                <a:cubicBezTo>
                  <a:pt x="1812288" y="1231353"/>
                  <a:pt x="1708209" y="1445728"/>
                  <a:pt x="1802423" y="1257300"/>
                </a:cubicBezTo>
                <a:cubicBezTo>
                  <a:pt x="1805354" y="1239715"/>
                  <a:pt x="1808026" y="1222086"/>
                  <a:pt x="1811215" y="1204546"/>
                </a:cubicBezTo>
                <a:cubicBezTo>
                  <a:pt x="1813888" y="1189843"/>
                  <a:pt x="1817677" y="1175346"/>
                  <a:pt x="1820008" y="1160585"/>
                </a:cubicBezTo>
                <a:cubicBezTo>
                  <a:pt x="1826472" y="1119645"/>
                  <a:pt x="1831731" y="1078523"/>
                  <a:pt x="1837592" y="1037492"/>
                </a:cubicBezTo>
                <a:cubicBezTo>
                  <a:pt x="1834661" y="996461"/>
                  <a:pt x="1833342" y="955284"/>
                  <a:pt x="1828800" y="914400"/>
                </a:cubicBezTo>
                <a:cubicBezTo>
                  <a:pt x="1827466" y="902390"/>
                  <a:pt x="1822629" y="891027"/>
                  <a:pt x="1820008" y="879231"/>
                </a:cubicBezTo>
                <a:cubicBezTo>
                  <a:pt x="1796857" y="775054"/>
                  <a:pt x="1828659" y="896392"/>
                  <a:pt x="1793631" y="791308"/>
                </a:cubicBezTo>
                <a:cubicBezTo>
                  <a:pt x="1774706" y="734534"/>
                  <a:pt x="1798160" y="776120"/>
                  <a:pt x="1767254" y="729762"/>
                </a:cubicBezTo>
                <a:cubicBezTo>
                  <a:pt x="1746635" y="667904"/>
                  <a:pt x="1773471" y="744268"/>
                  <a:pt x="1740877" y="668215"/>
                </a:cubicBezTo>
                <a:cubicBezTo>
                  <a:pt x="1737226" y="659696"/>
                  <a:pt x="1735736" y="650357"/>
                  <a:pt x="1732085" y="641838"/>
                </a:cubicBezTo>
                <a:cubicBezTo>
                  <a:pt x="1726922" y="629791"/>
                  <a:pt x="1719823" y="618646"/>
                  <a:pt x="1714500" y="606669"/>
                </a:cubicBezTo>
                <a:cubicBezTo>
                  <a:pt x="1708090" y="592247"/>
                  <a:pt x="1704342" y="576634"/>
                  <a:pt x="1696915" y="562708"/>
                </a:cubicBezTo>
                <a:cubicBezTo>
                  <a:pt x="1639813" y="455641"/>
                  <a:pt x="1662785" y="506340"/>
                  <a:pt x="1626577" y="448408"/>
                </a:cubicBezTo>
                <a:cubicBezTo>
                  <a:pt x="1606038" y="415545"/>
                  <a:pt x="1602708" y="406199"/>
                  <a:pt x="1582615" y="378069"/>
                </a:cubicBezTo>
                <a:cubicBezTo>
                  <a:pt x="1574098" y="366145"/>
                  <a:pt x="1566600" y="353262"/>
                  <a:pt x="1556238" y="342900"/>
                </a:cubicBezTo>
                <a:cubicBezTo>
                  <a:pt x="1543217" y="329879"/>
                  <a:pt x="1476935" y="287101"/>
                  <a:pt x="1468315" y="281354"/>
                </a:cubicBezTo>
                <a:lnTo>
                  <a:pt x="1415562" y="246185"/>
                </a:lnTo>
                <a:cubicBezTo>
                  <a:pt x="1365894" y="233767"/>
                  <a:pt x="1392242" y="239762"/>
                  <a:pt x="1336431" y="228600"/>
                </a:cubicBezTo>
                <a:cubicBezTo>
                  <a:pt x="1317134" y="215735"/>
                  <a:pt x="1297198" y="200869"/>
                  <a:pt x="1274885" y="193431"/>
                </a:cubicBezTo>
                <a:cubicBezTo>
                  <a:pt x="1260708" y="188705"/>
                  <a:pt x="1245511" y="187880"/>
                  <a:pt x="1230923" y="184638"/>
                </a:cubicBezTo>
                <a:cubicBezTo>
                  <a:pt x="1219127" y="182017"/>
                  <a:pt x="1207477" y="178777"/>
                  <a:pt x="1195754" y="175846"/>
                </a:cubicBezTo>
                <a:cubicBezTo>
                  <a:pt x="1186962" y="169985"/>
                  <a:pt x="1179271" y="161972"/>
                  <a:pt x="1169377" y="158262"/>
                </a:cubicBezTo>
                <a:cubicBezTo>
                  <a:pt x="1155384" y="153015"/>
                  <a:pt x="1139729" y="153763"/>
                  <a:pt x="1125415" y="149469"/>
                </a:cubicBezTo>
                <a:cubicBezTo>
                  <a:pt x="1110298" y="144934"/>
                  <a:pt x="1096232" y="137427"/>
                  <a:pt x="1081454" y="131885"/>
                </a:cubicBezTo>
                <a:cubicBezTo>
                  <a:pt x="1072776" y="128631"/>
                  <a:pt x="1063367" y="127237"/>
                  <a:pt x="1055077" y="123092"/>
                </a:cubicBezTo>
                <a:cubicBezTo>
                  <a:pt x="1045626" y="118366"/>
                  <a:pt x="1038356" y="109800"/>
                  <a:pt x="1028700" y="105508"/>
                </a:cubicBezTo>
                <a:cubicBezTo>
                  <a:pt x="1011762" y="97980"/>
                  <a:pt x="975946" y="87923"/>
                  <a:pt x="975946" y="87923"/>
                </a:cubicBezTo>
                <a:cubicBezTo>
                  <a:pt x="967154" y="82061"/>
                  <a:pt x="959225" y="74630"/>
                  <a:pt x="949569" y="70338"/>
                </a:cubicBezTo>
                <a:cubicBezTo>
                  <a:pt x="932631" y="62810"/>
                  <a:pt x="896815" y="52754"/>
                  <a:pt x="896815" y="52754"/>
                </a:cubicBezTo>
                <a:cubicBezTo>
                  <a:pt x="864985" y="31534"/>
                  <a:pt x="879889" y="30443"/>
                  <a:pt x="852854" y="43962"/>
                </a:cubicBezTo>
              </a:path>
            </a:pathLst>
          </a:cu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691680" y="4149080"/>
            <a:ext cx="540060" cy="455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BFS </a:t>
            </a:r>
            <a:r>
              <a:rPr lang="ko-KR" altLang="en-US" dirty="0" smtClean="0"/>
              <a:t>알고리즘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12648" y="1763815"/>
            <a:ext cx="7920038" cy="26345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breadth_first_search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(v):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 smtClean="0">
                <a:latin typeface="Trebuchet MS" panose="020B0603020202020204" pitchFamily="34" charset="0"/>
              </a:rPr>
              <a:t>큐 </a:t>
            </a:r>
            <a:r>
              <a:rPr lang="en-US" altLang="ko-KR" sz="1400" dirty="0">
                <a:latin typeface="Trebuchet MS" panose="020B0603020202020204" pitchFamily="34" charset="0"/>
              </a:rPr>
              <a:t>Q</a:t>
            </a:r>
            <a:r>
              <a:rPr lang="ko-KR" altLang="en-US" sz="1400" dirty="0">
                <a:latin typeface="Trebuchet MS" panose="020B0603020202020204" pitchFamily="34" charset="0"/>
              </a:rPr>
              <a:t>에 정점 </a:t>
            </a:r>
            <a:r>
              <a:rPr lang="en-US" altLang="ko-KR" sz="1400" dirty="0"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latin typeface="Trebuchet MS" panose="020B0603020202020204" pitchFamily="34" charset="0"/>
              </a:rPr>
              <a:t>를 삽입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while </a:t>
            </a:r>
            <a:r>
              <a:rPr lang="en-US" altLang="ko-KR" sz="1400" dirty="0">
                <a:latin typeface="Trebuchet MS" panose="020B0603020202020204" pitchFamily="34" charset="0"/>
              </a:rPr>
              <a:t>(Q</a:t>
            </a:r>
            <a:r>
              <a:rPr lang="ko-KR" altLang="en-US" sz="1400" dirty="0">
                <a:latin typeface="Trebuchet MS" panose="020B0603020202020204" pitchFamily="34" charset="0"/>
              </a:rPr>
              <a:t>가 공백이 아니면</a:t>
            </a:r>
            <a:r>
              <a:rPr lang="en-US" altLang="ko-KR" sz="1400" dirty="0">
                <a:latin typeface="Trebuchet MS" panose="020B0603020202020204" pitchFamily="34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</a:t>
            </a:r>
            <a:r>
              <a:rPr lang="ko-KR" altLang="en-US" sz="1400" dirty="0">
                <a:latin typeface="Trebuchet MS" panose="020B0603020202020204" pitchFamily="34" charset="0"/>
              </a:rPr>
              <a:t>에서 정점 </a:t>
            </a:r>
            <a:r>
              <a:rPr lang="en-US" altLang="ko-KR" sz="1400" dirty="0">
                <a:latin typeface="Trebuchet MS" panose="020B0603020202020204" pitchFamily="34" charset="0"/>
              </a:rPr>
              <a:t>w</a:t>
            </a:r>
            <a:r>
              <a:rPr lang="ko-KR" altLang="en-US" sz="1400" dirty="0">
                <a:latin typeface="Trebuchet MS" panose="020B0603020202020204" pitchFamily="34" charset="0"/>
              </a:rPr>
              <a:t>를 삭제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all u ∈ (w</a:t>
            </a:r>
            <a:r>
              <a:rPr lang="ko-KR" altLang="en-US" sz="1400" dirty="0">
                <a:latin typeface="Trebuchet MS" panose="020B0603020202020204" pitchFamily="34" charset="0"/>
              </a:rPr>
              <a:t>에 인접한 정점</a:t>
            </a:r>
            <a:r>
              <a:rPr lang="en-US" altLang="ko-KR" sz="1400" dirty="0">
                <a:latin typeface="Trebuchet MS" panose="020B0603020202020204" pitchFamily="34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(u</a:t>
            </a:r>
            <a:r>
              <a:rPr lang="ko-KR" altLang="en-US" sz="1400" dirty="0">
                <a:latin typeface="Trebuchet MS" panose="020B0603020202020204" pitchFamily="34" charset="0"/>
              </a:rPr>
              <a:t>가 아직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then 	u</a:t>
            </a:r>
            <a:r>
              <a:rPr lang="ko-KR" altLang="en-US" sz="1400" dirty="0">
                <a:latin typeface="Trebuchet MS" panose="020B0603020202020204" pitchFamily="34" charset="0"/>
              </a:rPr>
              <a:t>를 큐에 삽입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u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5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너비우선 탐색</a:t>
            </a:r>
            <a:r>
              <a:rPr lang="en-US" altLang="ko-KR" smtClean="0"/>
              <a:t>(BFS)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28195" y="1600200"/>
            <a:ext cx="672255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너비우선 탐색</a:t>
            </a:r>
            <a:r>
              <a:rPr lang="en-US" altLang="ko-KR" smtClean="0"/>
              <a:t>(BFS)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38004" y="1600200"/>
            <a:ext cx="690294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BFS </a:t>
            </a:r>
            <a:r>
              <a:rPr lang="ko-KR" altLang="en-US" smtClean="0"/>
              <a:t>프로그램</a:t>
            </a:r>
            <a:r>
              <a:rPr lang="en-US" altLang="ko-KR" smtClean="0"/>
              <a:t>(</a:t>
            </a:r>
            <a:r>
              <a:rPr lang="ko-KR" altLang="en-US" smtClean="0"/>
              <a:t>인접행렬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94465" y="1718810"/>
            <a:ext cx="792003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bfs_mat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w;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queue_init</a:t>
            </a:r>
            <a:r>
              <a:rPr lang="en-US" altLang="ko-KR" sz="1400" dirty="0">
                <a:latin typeface="Trebuchet MS" panose="020B0603020202020204" pitchFamily="34" charset="0"/>
              </a:rPr>
              <a:t>(&amp;q);     // </a:t>
            </a:r>
            <a:r>
              <a:rPr lang="ko-KR" altLang="en-US" sz="1400" dirty="0">
                <a:latin typeface="Trebuchet MS" panose="020B0603020202020204" pitchFamily="34" charset="0"/>
              </a:rPr>
              <a:t>큐 초기화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visited[v] = TRUE;          // 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v </a:t>
            </a:r>
            <a:r>
              <a:rPr lang="ko-KR" altLang="en-US" sz="1400" dirty="0">
                <a:latin typeface="Trebuchet MS" panose="020B0603020202020204" pitchFamily="34" charset="0"/>
              </a:rPr>
              <a:t>방문 표시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 </a:t>
            </a:r>
            <a:r>
              <a:rPr lang="ko-KR" altLang="en-US" sz="1400" dirty="0"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latin typeface="Trebuchet MS" panose="020B0603020202020204" pitchFamily="34" charset="0"/>
              </a:rPr>
              <a:t>-&gt; ", v);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v);			// </a:t>
            </a:r>
            <a:r>
              <a:rPr lang="ko-KR" altLang="en-US" sz="1400" dirty="0">
                <a:latin typeface="Trebuchet MS" panose="020B0603020202020204" pitchFamily="34" charset="0"/>
              </a:rPr>
              <a:t>시작 정점을 큐에 저장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(&amp;q)) 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v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		// </a:t>
            </a:r>
            <a:r>
              <a:rPr lang="ko-KR" altLang="en-US" sz="1400" dirty="0">
                <a:latin typeface="Trebuchet MS" panose="020B0603020202020204" pitchFamily="34" charset="0"/>
              </a:rPr>
              <a:t>큐에 정점 추출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for (w = 0; w&lt;g-&gt;n; w++)	// </a:t>
            </a:r>
            <a:r>
              <a:rPr lang="ko-KR" altLang="en-US" sz="1400" dirty="0">
                <a:latin typeface="Trebuchet MS" panose="020B0603020202020204" pitchFamily="34" charset="0"/>
              </a:rPr>
              <a:t>인접 정점 탐색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if (g-&gt;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adj_mat</a:t>
            </a:r>
            <a:r>
              <a:rPr lang="en-US" altLang="ko-KR" sz="1400" dirty="0">
                <a:latin typeface="Trebuchet MS" panose="020B0603020202020204" pitchFamily="34" charset="0"/>
              </a:rPr>
              <a:t>[v][w] &amp;&amp; !visited[w]) 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visited[w] = TRUE;    // </a:t>
            </a:r>
            <a:r>
              <a:rPr lang="ko-KR" altLang="en-US" sz="1400" dirty="0">
                <a:latin typeface="Trebuchet MS" panose="020B0603020202020204" pitchFamily="34" charset="0"/>
              </a:rPr>
              <a:t>방문 표시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</a:t>
            </a:r>
            <a:r>
              <a:rPr lang="ko-KR" altLang="en-US" sz="1400" dirty="0"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latin typeface="Trebuchet MS" panose="020B0603020202020204" pitchFamily="34" charset="0"/>
              </a:rPr>
              <a:t>-&gt; ", w);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w); 	// </a:t>
            </a:r>
            <a:r>
              <a:rPr lang="ko-KR" altLang="en-US" sz="1400" dirty="0">
                <a:latin typeface="Trebuchet MS" panose="020B0603020202020204" pitchFamily="34" charset="0"/>
              </a:rPr>
              <a:t>방문한 정점을 큐에 저장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그래프로 표현하는 것들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도로망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선수과목</a:t>
            </a:r>
            <a:r>
              <a:rPr lang="ko-KR" altLang="en-US" dirty="0"/>
              <a:t> 관계</a:t>
            </a:r>
          </a:p>
          <a:p>
            <a:endParaRPr lang="ko-KR" altLang="en-US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63815"/>
            <a:ext cx="5553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4045052"/>
            <a:ext cx="32591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85"/>
    </mc:Choice>
    <mc:Fallback xmlns="">
      <p:transition spd="slow" advTm="72385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BFS </a:t>
            </a:r>
            <a:r>
              <a:rPr lang="ko-KR" altLang="en-US" smtClean="0"/>
              <a:t>프로그램</a:t>
            </a:r>
            <a:r>
              <a:rPr lang="en-US" altLang="ko-KR" smtClean="0"/>
              <a:t>(</a:t>
            </a:r>
            <a:r>
              <a:rPr lang="ko-KR" altLang="en-US" smtClean="0"/>
              <a:t>인접행렬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94465" y="1718810"/>
            <a:ext cx="7920037" cy="440120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*g;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g = 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));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graph_init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&lt;6;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(g,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2);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2, 1);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2, 3);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0, 4);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4, 5);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(g, 1, 5);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너비 우선 탐색</a:t>
            </a:r>
            <a:r>
              <a:rPr lang="en-US" altLang="ko-KR" sz="1400" dirty="0">
                <a:latin typeface="Trebuchet MS" panose="020B0603020202020204" pitchFamily="34" charset="0"/>
              </a:rPr>
              <a:t>\n");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bfs_mat</a:t>
            </a:r>
            <a:r>
              <a:rPr lang="en-US" altLang="ko-KR" sz="1400" dirty="0">
                <a:latin typeface="Trebuchet MS" panose="020B0603020202020204" pitchFamily="34" charset="0"/>
              </a:rPr>
              <a:t>(g, 0);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free(g);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실행결과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12648" y="1943835"/>
            <a:ext cx="7920038" cy="1341906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너비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2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4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1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3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 5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-&gt;</a:t>
            </a:r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BFS </a:t>
            </a:r>
            <a:r>
              <a:rPr lang="ko-KR" altLang="en-US" smtClean="0"/>
              <a:t>프로그램</a:t>
            </a:r>
            <a:r>
              <a:rPr lang="en-US" altLang="ko-KR" smtClean="0"/>
              <a:t>(</a:t>
            </a:r>
            <a:r>
              <a:rPr lang="ko-KR" altLang="en-US" smtClean="0"/>
              <a:t>인접리스트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520700" y="1358900"/>
            <a:ext cx="7920038" cy="440120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bfs_list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v)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GraphNode</a:t>
            </a:r>
            <a:r>
              <a:rPr lang="en-US" altLang="ko-KR" sz="1400" dirty="0">
                <a:latin typeface="Trebuchet MS" panose="020B0603020202020204" pitchFamily="34" charset="0"/>
              </a:rPr>
              <a:t>* w;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(&amp;q);    				// </a:t>
            </a:r>
            <a:r>
              <a:rPr lang="ko-KR" altLang="en-US" sz="1400" dirty="0">
                <a:latin typeface="Trebuchet MS" panose="020B0603020202020204" pitchFamily="34" charset="0"/>
              </a:rPr>
              <a:t>큐 초기 화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visited[v] = TRUE;      // 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v </a:t>
            </a:r>
            <a:r>
              <a:rPr lang="ko-KR" altLang="en-US" sz="1400" dirty="0">
                <a:latin typeface="Trebuchet MS" panose="020B0603020202020204" pitchFamily="34" charset="0"/>
              </a:rPr>
              <a:t>방문 표시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</a:t>
            </a:r>
            <a:r>
              <a:rPr lang="ko-KR" altLang="en-US" sz="1400" dirty="0"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latin typeface="Trebuchet MS" panose="020B0603020202020204" pitchFamily="34" charset="0"/>
              </a:rPr>
              <a:t>-&gt; ", v);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v);			// </a:t>
            </a:r>
            <a:r>
              <a:rPr lang="ko-KR" altLang="en-US" sz="1400" dirty="0" err="1">
                <a:latin typeface="Trebuchet MS" panose="020B0603020202020204" pitchFamily="34" charset="0"/>
              </a:rPr>
              <a:t>시작정점을</a:t>
            </a:r>
            <a:r>
              <a:rPr lang="ko-KR" altLang="en-US" sz="1400" dirty="0">
                <a:latin typeface="Trebuchet MS" panose="020B0603020202020204" pitchFamily="34" charset="0"/>
              </a:rPr>
              <a:t> 큐에 저장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(&amp;q)) {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v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		// </a:t>
            </a:r>
            <a:r>
              <a:rPr lang="ko-KR" altLang="en-US" sz="1400" dirty="0">
                <a:latin typeface="Trebuchet MS" panose="020B0603020202020204" pitchFamily="34" charset="0"/>
              </a:rPr>
              <a:t>큐에 저장된 정점 선택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for (w = 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adj_list</a:t>
            </a:r>
            <a:r>
              <a:rPr lang="en-US" altLang="ko-KR" sz="1400" dirty="0">
                <a:latin typeface="Trebuchet MS" panose="020B0603020202020204" pitchFamily="34" charset="0"/>
              </a:rPr>
              <a:t>[v]; w; w = w-&gt;link) //</a:t>
            </a:r>
            <a:r>
              <a:rPr lang="ko-KR" altLang="en-US" sz="1400" dirty="0">
                <a:latin typeface="Trebuchet MS" panose="020B0603020202020204" pitchFamily="34" charset="0"/>
              </a:rPr>
              <a:t>인접 정점 탐색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if (!visited[w-&gt;vertex]) {	// </a:t>
            </a:r>
            <a:r>
              <a:rPr lang="ko-KR" altLang="en-US" sz="1400" dirty="0" err="1">
                <a:latin typeface="Trebuchet MS" panose="020B0603020202020204" pitchFamily="34" charset="0"/>
              </a:rPr>
              <a:t>미방문</a:t>
            </a:r>
            <a:r>
              <a:rPr lang="ko-KR" altLang="en-US" sz="1400" dirty="0">
                <a:latin typeface="Trebuchet MS" panose="020B0603020202020204" pitchFamily="34" charset="0"/>
              </a:rPr>
              <a:t> 정점 탐색 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>
                <a:latin typeface="Trebuchet MS" panose="020B0603020202020204" pitchFamily="34" charset="0"/>
              </a:rPr>
              <a:t>visited[w-&gt;vertex] = TRUE;   // </a:t>
            </a:r>
            <a:r>
              <a:rPr lang="ko-KR" altLang="en-US" sz="1400" dirty="0">
                <a:latin typeface="Trebuchet MS" panose="020B0603020202020204" pitchFamily="34" charset="0"/>
              </a:rPr>
              <a:t>방문 표시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</a:t>
            </a:r>
            <a:r>
              <a:rPr lang="ko-KR" altLang="en-US" sz="1400" dirty="0">
                <a:latin typeface="Trebuchet MS" panose="020B0603020202020204" pitchFamily="34" charset="0"/>
              </a:rPr>
              <a:t>방문 </a:t>
            </a:r>
            <a:r>
              <a:rPr lang="en-US" altLang="ko-KR" sz="1400" dirty="0">
                <a:latin typeface="Trebuchet MS" panose="020B0603020202020204" pitchFamily="34" charset="0"/>
              </a:rPr>
              <a:t>-&gt; ", w-&gt;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vextex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w-&gt;vertex);	//</a:t>
            </a:r>
            <a:r>
              <a:rPr lang="ko-KR" altLang="en-US" sz="1400" dirty="0">
                <a:latin typeface="Trebuchet MS" panose="020B0603020202020204" pitchFamily="34" charset="0"/>
              </a:rPr>
              <a:t>정점을 큐에 삽입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ts val="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너비우선탐색의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인접 행렬 </a:t>
            </a:r>
            <a:r>
              <a:rPr lang="en-US" altLang="ko-KR" dirty="0" smtClean="0"/>
              <a:t>-&gt;O(n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인접 리스트</a:t>
            </a:r>
            <a:r>
              <a:rPr lang="en-US" altLang="ko-KR" dirty="0" smtClean="0"/>
              <a:t>-&gt;O(</a:t>
            </a:r>
            <a:r>
              <a:rPr lang="en-US" altLang="ko-KR" dirty="0" err="1" smtClean="0"/>
              <a:t>n+e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정의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그래프 </a:t>
            </a:r>
            <a:r>
              <a:rPr lang="en-US" altLang="ko-KR" dirty="0" smtClean="0"/>
              <a:t>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(V, E)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정점</a:t>
            </a:r>
            <a:r>
              <a:rPr lang="en-US" altLang="ko-KR" dirty="0" smtClean="0"/>
              <a:t>(vertices)</a:t>
            </a:r>
          </a:p>
          <a:p>
            <a:pPr lvl="1" eaLnBrk="1" hangingPunct="1"/>
            <a:r>
              <a:rPr lang="ko-KR" altLang="en-US" dirty="0" smtClean="0"/>
              <a:t>여러 가지 특성을 가질 수 있는 객체 의미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V(G) :</a:t>
            </a:r>
            <a:r>
              <a:rPr lang="ko-KR" altLang="en-US" dirty="0" smtClean="0"/>
              <a:t> 그래프</a:t>
            </a:r>
            <a:r>
              <a:rPr lang="en-US" altLang="ko-KR" dirty="0" smtClean="0"/>
              <a:t> G</a:t>
            </a:r>
            <a:r>
              <a:rPr lang="ko-KR" altLang="en-US" dirty="0" smtClean="0"/>
              <a:t>의 정점들의 집합</a:t>
            </a:r>
          </a:p>
          <a:p>
            <a:pPr lvl="1" eaLnBrk="1" hangingPunct="1"/>
            <a:r>
              <a:rPr lang="ko-KR" altLang="en-US" dirty="0" err="1" smtClean="0"/>
              <a:t>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라고도 불림</a:t>
            </a:r>
          </a:p>
          <a:p>
            <a:pPr eaLnBrk="1" hangingPunct="1"/>
            <a:r>
              <a:rPr lang="ko-KR" altLang="en-US" dirty="0" smtClean="0"/>
              <a:t>간선</a:t>
            </a:r>
            <a:r>
              <a:rPr lang="en-US" altLang="ko-KR" dirty="0" smtClean="0"/>
              <a:t>(edge)</a:t>
            </a:r>
          </a:p>
          <a:p>
            <a:pPr lvl="1" eaLnBrk="1" hangingPunct="1"/>
            <a:r>
              <a:rPr lang="ko-KR" altLang="en-US" dirty="0" smtClean="0"/>
              <a:t>정점들 간의 관계 의미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E(G) :</a:t>
            </a:r>
            <a:r>
              <a:rPr lang="ko-KR" altLang="en-US" dirty="0" smtClean="0"/>
              <a:t> 그래프</a:t>
            </a:r>
            <a:r>
              <a:rPr lang="en-US" altLang="ko-KR" dirty="0" smtClean="0"/>
              <a:t> G</a:t>
            </a:r>
            <a:r>
              <a:rPr lang="ko-KR" altLang="en-US" dirty="0" smtClean="0"/>
              <a:t>의 간선들의 집합</a:t>
            </a:r>
          </a:p>
          <a:p>
            <a:pPr lvl="1" eaLnBrk="1" hangingPunct="1"/>
            <a:r>
              <a:rPr lang="ko-KR" altLang="en-US" dirty="0" smtClean="0"/>
              <a:t>링크</a:t>
            </a:r>
            <a:r>
              <a:rPr lang="en-US" altLang="ko-KR" dirty="0" smtClean="0"/>
              <a:t>(link)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2933945"/>
            <a:ext cx="356711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14"/>
    </mc:Choice>
    <mc:Fallback xmlns="">
      <p:transition spd="slow" advTm="20861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표현의 예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16000" y="3968750"/>
            <a:ext cx="7561263" cy="1665288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V(</a:t>
            </a:r>
            <a:r>
              <a:rPr lang="en-US" altLang="ko-KR" sz="1400" dirty="0" err="1" smtClean="0">
                <a:latin typeface="Trebuchet MS" pitchFamily="34" charset="0"/>
                <a:ea typeface="휴먼엑스포" pitchFamily="18" charset="-127"/>
              </a:rPr>
              <a:t>G1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)= {0, 1, 2, 3},      E(</a:t>
            </a:r>
            <a:r>
              <a:rPr lang="en-US" altLang="ko-KR" sz="1400" dirty="0" err="1" smtClean="0">
                <a:latin typeface="Trebuchet MS" pitchFamily="34" charset="0"/>
                <a:ea typeface="휴먼엑스포" pitchFamily="18" charset="-127"/>
              </a:rPr>
              <a:t>G1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)= {(0, 1), (0, 2), (0, 3), (1, 2), (2, 3)}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V(</a:t>
            </a:r>
            <a:r>
              <a:rPr lang="en-US" altLang="ko-KR" sz="1400" dirty="0" err="1" smtClean="0">
                <a:latin typeface="Trebuchet MS" pitchFamily="34" charset="0"/>
                <a:ea typeface="휴먼엑스포" pitchFamily="18" charset="-127"/>
              </a:rPr>
              <a:t>G2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)= {0, 1, 2, 3},      E(</a:t>
            </a:r>
            <a:r>
              <a:rPr lang="en-US" altLang="ko-KR" sz="1400" dirty="0" err="1" smtClean="0">
                <a:latin typeface="Trebuchet MS" pitchFamily="34" charset="0"/>
                <a:ea typeface="휴먼엑스포" pitchFamily="18" charset="-127"/>
              </a:rPr>
              <a:t>G3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)= {(0, 1), (0, 2))}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400" dirty="0" smtClean="0">
              <a:latin typeface="Trebuchet MS" pitchFamily="34" charset="0"/>
              <a:ea typeface="휴먼엑스포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V(</a:t>
            </a:r>
            <a:r>
              <a:rPr lang="en-US" altLang="ko-KR" sz="1400" dirty="0" err="1" smtClean="0">
                <a:latin typeface="Trebuchet MS" pitchFamily="34" charset="0"/>
                <a:ea typeface="휴먼엑스포" pitchFamily="18" charset="-127"/>
              </a:rPr>
              <a:t>G2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)= {0, 1, 2},         E(</a:t>
            </a:r>
            <a:r>
              <a:rPr lang="en-US" altLang="ko-KR" sz="1400" dirty="0" err="1" smtClean="0">
                <a:latin typeface="Trebuchet MS" pitchFamily="34" charset="0"/>
                <a:ea typeface="휴먼엑스포" pitchFamily="18" charset="-127"/>
              </a:rPr>
              <a:t>G2</a:t>
            </a: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>)= {&lt;0, 1&gt;, &lt;1, 0&gt;, &lt;1, 2&gt;}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  <a:t/>
            </a:r>
            <a:br>
              <a:rPr lang="en-US" altLang="ko-KR" sz="1400" dirty="0" smtClean="0">
                <a:latin typeface="Trebuchet MS" pitchFamily="34" charset="0"/>
                <a:ea typeface="휴먼엑스포" pitchFamily="18" charset="-127"/>
              </a:rPr>
            </a:br>
            <a:endParaRPr lang="en-US" altLang="ko-KR" sz="1400" dirty="0" smtClean="0">
              <a:latin typeface="Trebuchet MS" pitchFamily="34" charset="0"/>
              <a:ea typeface="휴먼엑스포" pitchFamily="18" charset="-127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583795"/>
            <a:ext cx="6257611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23"/>
    </mc:Choice>
    <mc:Fallback xmlns="">
      <p:transition spd="slow" advTm="17102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그래프의 종류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15923"/>
            <a:ext cx="8153400" cy="3664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39"/>
    </mc:Choice>
    <mc:Fallback xmlns="">
      <p:transition spd="slow" advTm="5723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네트워크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가중치 그래프</a:t>
            </a:r>
            <a:r>
              <a:rPr lang="en-US" altLang="ko-KR" dirty="0" smtClean="0"/>
              <a:t>(weighted graph)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(network)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간선에 비용</a:t>
            </a:r>
            <a:r>
              <a:rPr lang="en-US" altLang="ko-KR" dirty="0" smtClean="0"/>
              <a:t>(cost)</a:t>
            </a:r>
            <a:r>
              <a:rPr lang="ko-KR" altLang="en-US" dirty="0" smtClean="0"/>
              <a:t>이나 가중치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가 할당된 그래프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네트워크 예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정점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각 도시를 의미</a:t>
            </a:r>
            <a:r>
              <a:rPr lang="en-US" altLang="ko-KR" dirty="0" smtClean="0"/>
              <a:t> </a:t>
            </a:r>
          </a:p>
          <a:p>
            <a:pPr lvl="1" eaLnBrk="1" hangingPunct="1"/>
            <a:r>
              <a:rPr lang="ko-KR" altLang="en-US" dirty="0" smtClean="0"/>
              <a:t>간선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도시를 연결하는 도로 의미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가중치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도로의 길이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25" y="3023955"/>
            <a:ext cx="3388262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139"/>
    </mc:Choice>
    <mc:Fallback xmlns="">
      <p:transition spd="slow" advTm="14913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부분 그래프</a:t>
            </a:r>
            <a:r>
              <a:rPr lang="en-US" altLang="ko-KR" smtClean="0"/>
              <a:t>(subgraph)</a:t>
            </a:r>
            <a:endParaRPr lang="ko-KR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800" y="1600200"/>
            <a:ext cx="8229600" cy="7493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ko-KR" altLang="en-US" smtClean="0"/>
              <a:t>정점 집합 </a:t>
            </a:r>
            <a:r>
              <a:rPr lang="en-US" altLang="ko-KR" smtClean="0"/>
              <a:t>V(G)</a:t>
            </a:r>
            <a:r>
              <a:rPr lang="ko-KR" altLang="en-US" smtClean="0"/>
              <a:t>와 간선 집합 </a:t>
            </a:r>
            <a:r>
              <a:rPr lang="en-US" altLang="ko-KR" smtClean="0"/>
              <a:t>E(G)</a:t>
            </a:r>
            <a:r>
              <a:rPr lang="ko-KR" altLang="en-US" smtClean="0"/>
              <a:t>의 부분 집합으로 이루어진 그래프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그래프 </a:t>
            </a:r>
            <a:r>
              <a:rPr lang="en-US" altLang="ko-KR" smtClean="0"/>
              <a:t>G1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부분 그래프들</a:t>
            </a:r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2573905"/>
            <a:ext cx="5572810" cy="322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16"/>
    </mc:Choice>
    <mc:Fallback xmlns="">
      <p:transition spd="slow" advTm="12631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제05장 클래스, 객체, 메소드(강의)</Template>
  <TotalTime>18695</TotalTime>
  <Words>1074</Words>
  <Application>Microsoft Office PowerPoint</Application>
  <PresentationFormat>화면 슬라이드 쇼(4:3)</PresentationFormat>
  <Paragraphs>348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HY얕은샘물M</vt:lpstr>
      <vt:lpstr>굴림</vt:lpstr>
      <vt:lpstr>휴먼엑스포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10장 그래프</vt:lpstr>
      <vt:lpstr>그래프(graph) </vt:lpstr>
      <vt:lpstr>그래프 역사</vt:lpstr>
      <vt:lpstr>그래프로 표현하는 것들</vt:lpstr>
      <vt:lpstr>그래프 정의</vt:lpstr>
      <vt:lpstr>그래프 표현의 예</vt:lpstr>
      <vt:lpstr>그래프의 종류</vt:lpstr>
      <vt:lpstr>네트워크</vt:lpstr>
      <vt:lpstr>부분 그래프(subgraph)</vt:lpstr>
      <vt:lpstr>그래프</vt:lpstr>
      <vt:lpstr>그래프</vt:lpstr>
      <vt:lpstr>그래프의 경로(path)</vt:lpstr>
      <vt:lpstr>그래프의 경로(path)</vt:lpstr>
      <vt:lpstr>그래프의 연결정도</vt:lpstr>
      <vt:lpstr>그래프의 연결정도</vt:lpstr>
      <vt:lpstr>그래프 ADT </vt:lpstr>
      <vt:lpstr>그래프 표현 방법</vt:lpstr>
      <vt:lpstr>인접행렬 방법</vt:lpstr>
      <vt:lpstr>인접 리스트 방법</vt:lpstr>
      <vt:lpstr>인접 행렬 구현</vt:lpstr>
      <vt:lpstr>인접 행렬 구현</vt:lpstr>
      <vt:lpstr>인접 행렬 구현</vt:lpstr>
      <vt:lpstr>그래프 탐색</vt:lpstr>
      <vt:lpstr>그래프 탐색</vt:lpstr>
      <vt:lpstr>깊이 우선 탐색(DFS)</vt:lpstr>
      <vt:lpstr>DFS 알고리즘</vt:lpstr>
      <vt:lpstr>DFS 알고리즘</vt:lpstr>
      <vt:lpstr>DFS 알고리즘</vt:lpstr>
      <vt:lpstr>DFS 프로그램</vt:lpstr>
      <vt:lpstr>DFS 프로그램</vt:lpstr>
      <vt:lpstr>실행결과</vt:lpstr>
      <vt:lpstr>DFS 프로그램(인접 리스트 버전)</vt:lpstr>
      <vt:lpstr>DFS 프로그램(명시적 스택 사용)</vt:lpstr>
      <vt:lpstr>깊이우선탐색의 분석</vt:lpstr>
      <vt:lpstr>너비우선 탐색(BFS)</vt:lpstr>
      <vt:lpstr>BFS 알고리즘</vt:lpstr>
      <vt:lpstr>너비우선 탐색(BFS)</vt:lpstr>
      <vt:lpstr>너비우선 탐색(BFS)</vt:lpstr>
      <vt:lpstr>BFS 프로그램(인접행렬)</vt:lpstr>
      <vt:lpstr>BFS 프로그램(인접행렬)</vt:lpstr>
      <vt:lpstr>실행결과</vt:lpstr>
      <vt:lpstr>BFS 프로그램(인접리스트)</vt:lpstr>
      <vt:lpstr>너비우선탐색의 분석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Hwee Kim</cp:lastModifiedBy>
  <cp:revision>401</cp:revision>
  <dcterms:created xsi:type="dcterms:W3CDTF">2004-02-19T02:52:38Z</dcterms:created>
  <dcterms:modified xsi:type="dcterms:W3CDTF">2020-05-25T00:00:54Z</dcterms:modified>
</cp:coreProperties>
</file>