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92" r:id="rId2"/>
    <p:sldId id="486" r:id="rId3"/>
    <p:sldId id="539" r:id="rId4"/>
    <p:sldId id="488" r:id="rId5"/>
    <p:sldId id="540" r:id="rId6"/>
    <p:sldId id="489" r:id="rId7"/>
    <p:sldId id="490" r:id="rId8"/>
    <p:sldId id="517" r:id="rId9"/>
    <p:sldId id="492" r:id="rId10"/>
    <p:sldId id="541" r:id="rId11"/>
    <p:sldId id="542" r:id="rId12"/>
    <p:sldId id="543" r:id="rId13"/>
    <p:sldId id="520" r:id="rId14"/>
    <p:sldId id="544" r:id="rId15"/>
    <p:sldId id="521" r:id="rId16"/>
    <p:sldId id="545" r:id="rId17"/>
    <p:sldId id="546" r:id="rId18"/>
    <p:sldId id="547" r:id="rId19"/>
    <p:sldId id="548" r:id="rId20"/>
    <p:sldId id="549" r:id="rId21"/>
    <p:sldId id="530" r:id="rId22"/>
    <p:sldId id="493" r:id="rId23"/>
    <p:sldId id="550" r:id="rId24"/>
    <p:sldId id="495" r:id="rId25"/>
    <p:sldId id="494" r:id="rId26"/>
    <p:sldId id="523" r:id="rId27"/>
    <p:sldId id="551" r:id="rId28"/>
    <p:sldId id="552" r:id="rId29"/>
    <p:sldId id="553" r:id="rId30"/>
    <p:sldId id="554" r:id="rId31"/>
    <p:sldId id="531" r:id="rId32"/>
    <p:sldId id="497" r:id="rId33"/>
    <p:sldId id="555" r:id="rId34"/>
    <p:sldId id="556" r:id="rId35"/>
    <p:sldId id="498" r:id="rId36"/>
    <p:sldId id="518" r:id="rId37"/>
    <p:sldId id="499" r:id="rId38"/>
    <p:sldId id="500" r:id="rId39"/>
    <p:sldId id="501" r:id="rId40"/>
    <p:sldId id="502" r:id="rId41"/>
    <p:sldId id="525" r:id="rId42"/>
    <p:sldId id="557" r:id="rId43"/>
    <p:sldId id="558" r:id="rId44"/>
    <p:sldId id="559" r:id="rId45"/>
    <p:sldId id="560" r:id="rId46"/>
    <p:sldId id="532" r:id="rId47"/>
    <p:sldId id="561" r:id="rId48"/>
    <p:sldId id="503" r:id="rId49"/>
    <p:sldId id="519" r:id="rId50"/>
    <p:sldId id="562" r:id="rId51"/>
    <p:sldId id="563" r:id="rId52"/>
    <p:sldId id="564" r:id="rId53"/>
    <p:sldId id="527" r:id="rId54"/>
    <p:sldId id="565" r:id="rId55"/>
    <p:sldId id="537" r:id="rId56"/>
    <p:sldId id="533" r:id="rId57"/>
    <p:sldId id="506" r:id="rId58"/>
    <p:sldId id="508" r:id="rId59"/>
    <p:sldId id="566" r:id="rId60"/>
    <p:sldId id="507" r:id="rId61"/>
    <p:sldId id="528" r:id="rId62"/>
    <p:sldId id="529" r:id="rId63"/>
    <p:sldId id="567" r:id="rId64"/>
    <p:sldId id="568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66FF"/>
    <a:srgbClr val="E1C48F"/>
    <a:srgbClr val="3399FF"/>
    <a:srgbClr val="FF3300"/>
    <a:srgbClr val="FF66CC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85" d="100"/>
          <a:sy n="85" d="100"/>
        </p:scale>
        <p:origin x="96" y="3120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B2D102-0AE8-43BE-BF46-049F1F041B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21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234D1-AC82-42BA-86B8-1693A5D08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1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F64A2D99-B0C4-4F1A-9B6C-8AD934A9CC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331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8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54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80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0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1F9CD34-151A-4F9D-B3AE-9E4356F92F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04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50F605-AC0F-44CF-A553-741EA9D7D4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9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8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0F8F43-C9C4-45F1-96D4-A0C16CA360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0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1E2E8D6-28BC-4B8F-9EE5-E2FC43B1AF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93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6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11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그래프</a:t>
            </a:r>
            <a:r>
              <a:rPr lang="en-US" altLang="ko-KR" dirty="0" smtClean="0">
                <a:latin typeface="+mj-ea"/>
              </a:rPr>
              <a:t>II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590" y="1898830"/>
            <a:ext cx="6486525" cy="1543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744035"/>
            <a:ext cx="6572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590" y="1853825"/>
            <a:ext cx="6505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union-find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0544" y="1853825"/>
            <a:ext cx="7920037" cy="24622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UNION(a, b):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root1 </a:t>
            </a:r>
            <a:r>
              <a:rPr lang="en-US" altLang="ko-KR" sz="1400" dirty="0">
                <a:latin typeface="Trebuchet MS" panose="020B0603020202020204" pitchFamily="34" charset="0"/>
              </a:rPr>
              <a:t>= FIND(a);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root2 </a:t>
            </a:r>
            <a:r>
              <a:rPr lang="en-US" altLang="ko-KR" sz="1400" dirty="0">
                <a:latin typeface="Trebuchet MS" panose="020B0603020202020204" pitchFamily="34" charset="0"/>
              </a:rPr>
              <a:t>= FIND(b);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if </a:t>
            </a:r>
            <a:r>
              <a:rPr lang="en-US" altLang="ko-KR" sz="1400" dirty="0">
                <a:latin typeface="Trebuchet MS" panose="020B0603020202020204" pitchFamily="34" charset="0"/>
              </a:rPr>
              <a:t>root1 ≠ root2 	// </a:t>
            </a:r>
            <a:r>
              <a:rPr lang="ko-KR" altLang="en-US" sz="1400" dirty="0"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  parent[root1</a:t>
            </a:r>
            <a:r>
              <a:rPr lang="en-US" altLang="ko-KR" sz="1400" dirty="0">
                <a:latin typeface="Trebuchet MS" panose="020B0603020202020204" pitchFamily="34" charset="0"/>
              </a:rPr>
              <a:t>] = root2;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FIND(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):		//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if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== -1)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   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08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union-find </a:t>
            </a:r>
            <a:r>
              <a:rPr lang="ko-KR" altLang="en-US" smtClean="0"/>
              <a:t>프로그램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560" y="1718810"/>
            <a:ext cx="7920037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parent[MAX_VERTICES];		// </a:t>
            </a:r>
            <a:r>
              <a:rPr lang="ko-KR" altLang="en-US" sz="1400" dirty="0">
                <a:latin typeface="Trebuchet MS" panose="020B0603020202020204" pitchFamily="34" charset="0"/>
              </a:rPr>
              <a:t>부모 노드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	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-1;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latin typeface="Trebuchet MS" panose="020B0603020202020204" pitchFamily="34" charset="0"/>
              </a:rPr>
              <a:t>가 속하는 집합을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if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== -1)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union-find </a:t>
            </a:r>
            <a:r>
              <a:rPr lang="ko-KR" altLang="en-US" smtClean="0"/>
              <a:t>프로그램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0544" y="1808820"/>
            <a:ext cx="7920037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두개의 원소가 속한 집합을 합친다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set_union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a,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b)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root1 =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(a);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root2 =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(b);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if (root1 != root2) 	// </a:t>
            </a:r>
            <a:r>
              <a:rPr lang="ko-KR" altLang="en-US" sz="1400" dirty="0"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parent[root1] = root2;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8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76545" y="1219200"/>
            <a:ext cx="7920038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 100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 1000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parent[MAX_VERTICES];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부모 노드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	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-1;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가 속하는 집합을 반환한다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if (parent[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== 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550" y="1808820"/>
            <a:ext cx="7920038" cy="375487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원소가 속한 집합을 합친다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set_union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a,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root1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(a);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root2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(b);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(root1 != root2) 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parent[root1] = root2;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{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간선을 나타내는 구조체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start, end, weight;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edges[2 * 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16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76545" y="1235433"/>
            <a:ext cx="792003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그래프 초기화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g-&gt;n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 2 * MAX_VERTICES;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].start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].end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].weight = INF;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 삽입 연산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end,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g-&gt;edges[g-&gt;n].start = start;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g-&gt;edges[g-&gt;n].end = end;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g-&gt;edges[g-&gt;n].weight = w;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g-&gt;n++;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qsort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에 사용되는 함수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compare(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void* a,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void* 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 x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Edge*)a;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 y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Edge*)b;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(x-&gt;weight - y-&gt;weight);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550" y="1208012"/>
            <a:ext cx="792003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최소 비용 신장 트리 프로그램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*g)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현재까지 선택된 간선의 수	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u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와 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집합 번호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e;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(g-&gt;n);	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집합 초기화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qsort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(g-&gt;edges, g-&gt;n,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Edge), compare);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크루스칼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최소 신장 트리 알고리즘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while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 (g-&gt;n - 1))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간선의 수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 (n-1)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e = 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e.start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u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집합 번호 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e.end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집합 번호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if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!=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{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서로 속한 집합이 다르면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(%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d,%d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%d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e.start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e.end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e.weight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set_union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집합을 합친다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*g;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(g);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0, 1, 29);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1, 2, 16);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2, 3, 12);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3, 4, 22);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4, 5, 27);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5, 0, 10);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1, 15);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3, 18);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4, 25);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free(g);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신장 트리</a:t>
            </a:r>
            <a:r>
              <a:rPr lang="en-US" altLang="ko-KR" smtClean="0">
                <a:latin typeface="Trebuchet MS" pitchFamily="34" charset="0"/>
              </a:rPr>
              <a:t>(spanning tree)</a:t>
            </a:r>
            <a:endParaRPr lang="ko-KR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latin typeface="Trebuchet MS" pitchFamily="34" charset="0"/>
              </a:rPr>
              <a:t>그</a:t>
            </a:r>
            <a:r>
              <a:rPr lang="ko-KR" altLang="en-US" dirty="0" err="1" smtClean="0"/>
              <a:t>래프내의</a:t>
            </a:r>
            <a:r>
              <a:rPr lang="ko-KR" altLang="en-US" dirty="0" smtClean="0"/>
              <a:t> 모든 정점을 포함하는 트리</a:t>
            </a:r>
          </a:p>
          <a:p>
            <a:pPr eaLnBrk="1" hangingPunct="1"/>
            <a:r>
              <a:rPr lang="en-US" altLang="ko-KR" dirty="0" smtClean="0"/>
              <a:t>n</a:t>
            </a:r>
            <a:r>
              <a:rPr lang="ko-KR" altLang="en-US" dirty="0" smtClean="0"/>
              <a:t>개의 정점을 가지는 그래프의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신장트리는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간선을 가짐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293985"/>
            <a:ext cx="7946016" cy="184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크루스칼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최소 신장 트리 알고리즘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(5,0) 10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(2,3) 12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(6,1) 15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(1,2) 16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(3,4) 22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(4,5) 27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99030"/>
            <a:ext cx="2066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Kruskal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853825"/>
            <a:ext cx="8229600" cy="4272338"/>
          </a:xfrm>
        </p:spPr>
        <p:txBody>
          <a:bodyPr/>
          <a:lstStyle/>
          <a:p>
            <a:r>
              <a:rPr lang="en-US" altLang="ko-KR" sz="2000" dirty="0" err="1" smtClean="0"/>
              <a:t>Kruskal</a:t>
            </a:r>
            <a:r>
              <a:rPr lang="ko-KR" altLang="en-US" sz="2000" dirty="0" smtClean="0"/>
              <a:t> 알고리즘은 대부분 간선들을 정렬하는 시간에 좌우됨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사이클 테스트  등의 작업은 정렬에 비해 매우 신속하게 수행됨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000" dirty="0" smtClean="0"/>
              <a:t>네트워크의 간선 </a:t>
            </a:r>
            <a:r>
              <a:rPr lang="en-US" altLang="ko-KR" sz="2000" i="1" dirty="0" smtClean="0"/>
              <a:t>e</a:t>
            </a:r>
            <a:r>
              <a:rPr lang="ko-KR" altLang="en-US" sz="2000" i="1" dirty="0" smtClean="0"/>
              <a:t>개를 </a:t>
            </a:r>
            <a:r>
              <a:rPr lang="ko-KR" altLang="en-US" sz="2000" i="1" dirty="0" err="1" smtClean="0"/>
              <a:t>퀵정렬과</a:t>
            </a:r>
            <a:r>
              <a:rPr lang="ko-KR" altLang="en-US" sz="2000" i="1" dirty="0" smtClean="0"/>
              <a:t> 같은 효율적인 알고리즘으로 정렬</a:t>
            </a:r>
            <a:r>
              <a:rPr lang="ko-KR" altLang="en-US" sz="2000" dirty="0" smtClean="0"/>
              <a:t>한다면 </a:t>
            </a:r>
            <a:r>
              <a:rPr lang="en-US" altLang="ko-KR" sz="2000" dirty="0" err="1" smtClean="0"/>
              <a:t>Kruskal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알고리즘의 시간 복잡도는 </a:t>
            </a:r>
            <a:r>
              <a:rPr lang="en-US" altLang="ko-KR" sz="2000" i="1" dirty="0" smtClean="0"/>
              <a:t>O(e*log(e))</a:t>
            </a:r>
            <a:r>
              <a:rPr lang="ko-KR" altLang="en-US" sz="2000" i="1" dirty="0" smtClean="0"/>
              <a:t>가 된다</a:t>
            </a:r>
            <a:endParaRPr lang="en-US" altLang="ko-KR" sz="20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시작 정점에서부터 출발하여 신장 트리 집합을 단계적으로 </a:t>
            </a:r>
            <a:r>
              <a:rPr lang="ko-KR" altLang="en-US" dirty="0" err="1" smtClean="0"/>
              <a:t>확장해나감</a:t>
            </a:r>
            <a:endParaRPr lang="ko-KR" altLang="en-US" dirty="0" smtClean="0"/>
          </a:p>
          <a:p>
            <a:pPr eaLnBrk="1" hangingPunct="1"/>
            <a:r>
              <a:rPr lang="ko-KR" altLang="en-US" dirty="0" smtClean="0"/>
              <a:t>신장 트리 집합에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인접한 정점 중에서 최저 간선으로 연결된 정점 선택하여 신장 트리 집합에 추가함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3429000"/>
            <a:ext cx="4909170" cy="280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4279"/>
            <a:ext cx="2474912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AutoShape 6"/>
          <p:cNvSpPr>
            <a:spLocks noChangeArrowheads="1"/>
          </p:cNvSpPr>
          <p:nvPr/>
        </p:nvSpPr>
        <p:spPr bwMode="auto">
          <a:xfrm>
            <a:off x="4031940" y="1808820"/>
            <a:ext cx="2655772" cy="2115635"/>
          </a:xfrm>
          <a:prstGeom prst="cloudCallout">
            <a:avLst>
              <a:gd name="adj1" fmla="val -74745"/>
              <a:gd name="adj2" fmla="val -422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(a, b)=29</a:t>
            </a: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(f, e)=27</a:t>
            </a:r>
          </a:p>
          <a:p>
            <a:pPr algn="ctr" eaLnBrk="1" hangingPunct="1"/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(f, e) </a:t>
            </a:r>
            <a:r>
              <a:rPr lang="ko-KR" altLang="en-US" sz="1400">
                <a:solidFill>
                  <a:srgbClr val="FF0000"/>
                </a:solidFill>
              </a:rPr>
              <a:t>선택 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정점 </a:t>
            </a:r>
            <a:r>
              <a:rPr lang="en-US" altLang="ko-KR" sz="1400">
                <a:solidFill>
                  <a:srgbClr val="FF0000"/>
                </a:solidFill>
              </a:rPr>
              <a:t>e</a:t>
            </a:r>
            <a:r>
              <a:rPr lang="ko-KR" altLang="en-US" sz="1400">
                <a:solidFill>
                  <a:srgbClr val="FF0000"/>
                </a:solidFill>
              </a:rPr>
              <a:t>가 신장 트리 집합에 추가됨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359150"/>
            <a:ext cx="29987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15938"/>
            <a:ext cx="551815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718810"/>
            <a:ext cx="5041900" cy="44275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 100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 1000L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weight[MAX_VERTICES][MAX_VERTICES];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selected[MAX_VERTICES];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distance[MAX_VERTICES];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최소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[v]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값을 갖는 정점을 반환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get_min_vertex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(!selected[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v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break;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 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(!selected[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&amp;&amp; (distance[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&lt; distance[v])) v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(v);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367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prim(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u, v;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(u = 0; u&lt;g-&gt;n; u++)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distance[u] = INF;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distance[s]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u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get_min_vertex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(g-&gt;n);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selected[u] = TRUE;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(distance[u] == INF) return;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%d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추가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\n", u);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for (v = 0; v&lt;g-&gt;n; v++)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if (g-&gt;weight[u][v] != INF)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if (!selected[v] &amp;&amp; g-&gt;weight[u][v]&lt; distance[v])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distance[v] = g-&gt;weight[u][v];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260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g = { 7,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{{ 0, 29, INF, INF, INF, 10,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29,  0, 16, INF, INF, INF, 15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16, 0, 12, INF, INF,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12, 0, 22, INF, 18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INF, 22, 0, 27, 25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10, INF, INF, INF, 27, 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15, INF, 18, 25, INF, 0 } 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prim(&amp;g, 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28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신장 트리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  <a:endParaRPr lang="ko-KR" altLang="en-US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76545" y="1718810"/>
            <a:ext cx="7920038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	(</a:t>
            </a:r>
            <a:r>
              <a:rPr lang="en-US" altLang="ko-KR" sz="1400" dirty="0" err="1">
                <a:latin typeface="Trebuchet MS" panose="020B0603020202020204" pitchFamily="34" charset="0"/>
              </a:rPr>
              <a:t>v,u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latin typeface="Trebuchet MS" panose="020B0603020202020204" pitchFamily="34" charset="0"/>
              </a:rPr>
              <a:t>를 신장 트리 간선이라고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2364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6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99030"/>
            <a:ext cx="2066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Prim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주 </a:t>
            </a:r>
            <a:r>
              <a:rPr lang="ko-KR" altLang="en-US" sz="2000" dirty="0" err="1" smtClean="0"/>
              <a:t>반복문이</a:t>
            </a:r>
            <a:r>
              <a:rPr lang="ko-KR" altLang="en-US" sz="2000" dirty="0" smtClean="0"/>
              <a:t> 정점의 수 </a:t>
            </a:r>
            <a:r>
              <a:rPr lang="en-US" altLang="ko-KR" sz="2000" i="1" dirty="0" smtClean="0"/>
              <a:t>n</a:t>
            </a:r>
            <a:r>
              <a:rPr lang="ko-KR" altLang="en-US" sz="2000" i="1" dirty="0" smtClean="0"/>
              <a:t>만큼 반복하고</a:t>
            </a:r>
            <a:r>
              <a:rPr lang="en-US" altLang="ko-KR" sz="2000" i="1" dirty="0" smtClean="0"/>
              <a:t>, </a:t>
            </a:r>
            <a:r>
              <a:rPr lang="ko-KR" altLang="en-US" sz="2000" i="1" dirty="0" smtClean="0"/>
              <a:t>내부 </a:t>
            </a:r>
            <a:r>
              <a:rPr lang="ko-KR" altLang="en-US" sz="2000" i="1" dirty="0" err="1" smtClean="0"/>
              <a:t>반복문이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/>
              <a:t>n</a:t>
            </a:r>
            <a:r>
              <a:rPr lang="ko-KR" altLang="en-US" sz="2000" i="1" dirty="0" smtClean="0"/>
              <a:t>번 반복하</a:t>
            </a:r>
            <a:r>
              <a:rPr lang="ko-KR" altLang="en-US" sz="2000" dirty="0" smtClean="0"/>
              <a:t>므로 </a:t>
            </a:r>
            <a:r>
              <a:rPr lang="en-US" altLang="ko-KR" sz="2000" dirty="0" smtClean="0"/>
              <a:t>Prim</a:t>
            </a:r>
            <a:r>
              <a:rPr lang="ko-KR" altLang="en-US" sz="2000" dirty="0" smtClean="0"/>
              <a:t>의 알고리즘은 </a:t>
            </a:r>
            <a:r>
              <a:rPr lang="en-US" altLang="ko-KR" sz="2000" b="1" i="1" dirty="0" smtClean="0">
                <a:latin typeface="MMTimesItalic"/>
              </a:rPr>
              <a:t>O</a:t>
            </a:r>
            <a:r>
              <a:rPr lang="en-US" altLang="ko-KR" sz="2000" b="1" i="1" dirty="0" smtClean="0">
                <a:latin typeface="MMTimesRoman"/>
              </a:rPr>
              <a:t>(</a:t>
            </a:r>
            <a:r>
              <a:rPr lang="en-US" altLang="ko-KR" sz="2000" b="1" i="1" dirty="0" smtClean="0">
                <a:latin typeface="MMTimesItalic"/>
              </a:rPr>
              <a:t>n</a:t>
            </a:r>
            <a:r>
              <a:rPr lang="en-US" altLang="ko-KR" sz="2000" b="1" i="1" baseline="30000" dirty="0" smtClean="0">
                <a:latin typeface="MMTimesItalic"/>
              </a:rPr>
              <a:t>2</a:t>
            </a:r>
            <a:r>
              <a:rPr lang="en-US" altLang="ko-KR" sz="2000" b="1" i="1" dirty="0" smtClean="0">
                <a:latin typeface="MMTimesItalic"/>
              </a:rPr>
              <a:t>)</a:t>
            </a:r>
            <a:r>
              <a:rPr lang="en-US" altLang="ko-KR" sz="2000" i="1" dirty="0" smtClean="0">
                <a:latin typeface="MMTimesRoman"/>
              </a:rPr>
              <a:t> </a:t>
            </a:r>
            <a:r>
              <a:rPr lang="ko-KR" altLang="en-US" sz="2000" i="1" dirty="0" smtClean="0"/>
              <a:t>의 복잡도를 가진다</a:t>
            </a:r>
            <a:r>
              <a:rPr lang="en-US" altLang="ko-KR" sz="2000" i="1" dirty="0" smtClean="0"/>
              <a:t>.</a:t>
            </a:r>
          </a:p>
          <a:p>
            <a:endParaRPr lang="en-US" altLang="ko-KR" sz="2000" i="1" dirty="0" smtClean="0"/>
          </a:p>
          <a:p>
            <a:r>
              <a:rPr lang="ko-KR" altLang="en-US" sz="2000" dirty="0" smtClean="0"/>
              <a:t>희박한 그래프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i="1" dirty="0" smtClean="0"/>
              <a:t>O(e*log(e)) 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Kruskal</a:t>
            </a:r>
            <a:r>
              <a:rPr lang="ko-KR" altLang="en-US" dirty="0" smtClean="0"/>
              <a:t>의 알고리즘이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유리</a:t>
            </a:r>
          </a:p>
          <a:p>
            <a:r>
              <a:rPr lang="ko-KR" altLang="en-US" sz="2000" dirty="0" smtClean="0"/>
              <a:t>밀집한 그래프</a:t>
            </a:r>
            <a:endParaRPr lang="en-US" altLang="ko-KR" sz="2000" dirty="0" smtClean="0"/>
          </a:p>
          <a:p>
            <a:pPr lvl="1"/>
            <a:r>
              <a:rPr lang="en-US" altLang="ko-KR" b="1" i="1" dirty="0">
                <a:latin typeface="MMTimesItalic"/>
              </a:rPr>
              <a:t>O</a:t>
            </a:r>
            <a:r>
              <a:rPr lang="en-US" altLang="ko-KR" b="1" i="1" dirty="0">
                <a:latin typeface="MMTimesRoman"/>
              </a:rPr>
              <a:t>(</a:t>
            </a:r>
            <a:r>
              <a:rPr lang="en-US" altLang="ko-KR" b="1" i="1" dirty="0">
                <a:latin typeface="MMTimesItalic"/>
              </a:rPr>
              <a:t>n</a:t>
            </a:r>
            <a:r>
              <a:rPr lang="en-US" altLang="ko-KR" b="1" i="1" baseline="30000" dirty="0">
                <a:latin typeface="MMTimesItalic"/>
              </a:rPr>
              <a:t>2</a:t>
            </a:r>
            <a:r>
              <a:rPr lang="en-US" altLang="ko-KR" b="1" i="1" dirty="0">
                <a:latin typeface="MMTimesItalic"/>
              </a:rPr>
              <a:t>)</a:t>
            </a:r>
            <a:r>
              <a:rPr lang="en-US" altLang="ko-KR" i="1" dirty="0">
                <a:latin typeface="MMTimesRoman"/>
              </a:rPr>
              <a:t>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Prim</a:t>
            </a:r>
            <a:r>
              <a:rPr lang="ko-KR" altLang="en-US" dirty="0" smtClean="0"/>
              <a:t>의 알고리즘이 유리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최단 경로</a:t>
            </a:r>
            <a:r>
              <a:rPr lang="en-US" altLang="ko-KR" smtClean="0"/>
              <a:t>(shortest path) </a:t>
            </a:r>
            <a:endParaRPr lang="ko-KR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네트워크에서 정점 </a:t>
            </a:r>
            <a:r>
              <a:rPr lang="en-US" altLang="ko-KR" dirty="0" smtClean="0"/>
              <a:t>u</a:t>
            </a:r>
            <a:r>
              <a:rPr lang="ko-KR" altLang="en-US" dirty="0" smtClean="0"/>
              <a:t>와 정점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연결하는 경로 중에서 간선들의 가중치 합이 최소가 되는 경로</a:t>
            </a:r>
          </a:p>
          <a:p>
            <a:pPr eaLnBrk="1" hangingPunct="1"/>
            <a:r>
              <a:rPr lang="ko-KR" altLang="en-US" dirty="0" smtClean="0"/>
              <a:t>간선의 가중치는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</a:t>
            </a: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3068960"/>
            <a:ext cx="5447087" cy="290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</a:t>
            </a:r>
            <a:r>
              <a:rPr lang="ko-KR" altLang="en-US" dirty="0" err="1" smtClean="0"/>
              <a:t>인접행렬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7637" y="2490787"/>
            <a:ext cx="6543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5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Dijkstra</a:t>
            </a:r>
            <a:r>
              <a:rPr lang="en-US" altLang="ko-KR" dirty="0"/>
              <a:t>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하나의 시작 정점에서 다른 정점까지의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계산</a:t>
            </a:r>
            <a:endParaRPr lang="ko-KR" altLang="en-US" dirty="0"/>
          </a:p>
          <a:p>
            <a:r>
              <a:rPr lang="en-US" altLang="ko-KR" dirty="0" smtClean="0"/>
              <a:t>Floyd </a:t>
            </a:r>
            <a:r>
              <a:rPr lang="ko-KR" altLang="en-US" dirty="0" smtClean="0"/>
              <a:t>알고리즘은 </a:t>
            </a:r>
            <a:r>
              <a:rPr lang="ko-KR" altLang="en-US" dirty="0"/>
              <a:t>모든 정점에서 다른 모든 정점까지의 최단 </a:t>
            </a:r>
            <a:r>
              <a:rPr lang="ko-KR" altLang="en-US" dirty="0" smtClean="0"/>
              <a:t>경로를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8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하나의 시작 </a:t>
            </a:r>
            <a:r>
              <a:rPr lang="ko-KR" altLang="en-US" sz="1800" dirty="0" err="1" smtClean="0">
                <a:latin typeface="Trebuchet MS" pitchFamily="34" charset="0"/>
              </a:rPr>
              <a:t>정점으로부터</a:t>
            </a:r>
            <a:r>
              <a:rPr lang="ko-KR" altLang="en-US" sz="1800" dirty="0" smtClean="0">
                <a:latin typeface="Trebuchet MS" pitchFamily="34" charset="0"/>
              </a:rPr>
              <a:t> 모든 다른 정점까지의 최단 경로 찾음</a:t>
            </a: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집합 </a:t>
            </a:r>
            <a:r>
              <a:rPr lang="en-US" altLang="ko-KR" sz="1800" dirty="0" smtClean="0">
                <a:latin typeface="Trebuchet MS" pitchFamily="34" charset="0"/>
              </a:rPr>
              <a:t>S: </a:t>
            </a:r>
            <a:r>
              <a:rPr lang="ko-KR" altLang="en-US" sz="1600" dirty="0" smtClean="0">
                <a:latin typeface="Trebuchet MS" pitchFamily="34" charset="0"/>
              </a:rPr>
              <a:t>시작 정점 </a:t>
            </a:r>
            <a:r>
              <a:rPr lang="en-US" altLang="ko-KR" sz="1600" dirty="0" smtClean="0">
                <a:latin typeface="Trebuchet MS" pitchFamily="34" charset="0"/>
              </a:rPr>
              <a:t>v</a:t>
            </a:r>
            <a:r>
              <a:rPr lang="ko-KR" altLang="en-US" sz="1600" dirty="0" smtClean="0">
                <a:latin typeface="Trebuchet MS" pitchFamily="34" charset="0"/>
              </a:rPr>
              <a:t>로부터의 </a:t>
            </a:r>
            <a:r>
              <a:rPr lang="ko-KR" altLang="en-US" sz="1600" dirty="0" err="1" smtClean="0">
                <a:latin typeface="Trebuchet MS" pitchFamily="34" charset="0"/>
              </a:rPr>
              <a:t>최단경로가</a:t>
            </a:r>
            <a:r>
              <a:rPr lang="ko-KR" altLang="en-US" sz="1600" dirty="0" smtClean="0">
                <a:latin typeface="Trebuchet MS" pitchFamily="34" charset="0"/>
              </a:rPr>
              <a:t> 이미 발견된 정점들의 집합</a:t>
            </a:r>
          </a:p>
          <a:p>
            <a:pPr eaLnBrk="1" hangingPunct="1"/>
            <a:r>
              <a:rPr lang="en-US" altLang="ko-KR" sz="1800" dirty="0" smtClean="0">
                <a:latin typeface="Trebuchet MS" pitchFamily="34" charset="0"/>
              </a:rPr>
              <a:t>distance </a:t>
            </a:r>
            <a:r>
              <a:rPr lang="ko-KR" altLang="en-US" sz="1800" dirty="0" smtClean="0">
                <a:latin typeface="Trebuchet MS" pitchFamily="34" charset="0"/>
              </a:rPr>
              <a:t>배열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  <a:r>
              <a:rPr lang="ko-KR" altLang="en-US" sz="1600" dirty="0" err="1" smtClean="0">
                <a:latin typeface="Trebuchet MS" pitchFamily="34" charset="0"/>
              </a:rPr>
              <a:t>최단경로가</a:t>
            </a:r>
            <a:r>
              <a:rPr lang="ko-KR" altLang="en-US" sz="1600" dirty="0" smtClean="0">
                <a:latin typeface="Trebuchet MS" pitchFamily="34" charset="0"/>
              </a:rPr>
              <a:t> 알려진 </a:t>
            </a:r>
            <a:r>
              <a:rPr lang="ko-KR" altLang="en-US" sz="1600" dirty="0" err="1" smtClean="0">
                <a:latin typeface="Trebuchet MS" pitchFamily="34" charset="0"/>
              </a:rPr>
              <a:t>정점들만을</a:t>
            </a:r>
            <a:r>
              <a:rPr lang="ko-KR" altLang="en-US" sz="1600" dirty="0" smtClean="0">
                <a:latin typeface="Trebuchet MS" pitchFamily="34" charset="0"/>
              </a:rPr>
              <a:t> 이용한 다른 정점들까지의 </a:t>
            </a:r>
            <a:r>
              <a:rPr lang="ko-KR" altLang="en-US" sz="1600" dirty="0" err="1" smtClean="0">
                <a:latin typeface="Trebuchet MS" pitchFamily="34" charset="0"/>
              </a:rPr>
              <a:t>최단경로</a:t>
            </a:r>
            <a:r>
              <a:rPr lang="ko-KR" altLang="en-US" sz="1600" dirty="0" smtClean="0">
                <a:latin typeface="Trebuchet MS" pitchFamily="34" charset="0"/>
              </a:rPr>
              <a:t> 길이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매 단계에서 가장 </a:t>
            </a:r>
            <a:r>
              <a:rPr lang="en-US" altLang="ko-KR" sz="1800" dirty="0" smtClean="0">
                <a:latin typeface="Trebuchet MS" pitchFamily="34" charset="0"/>
              </a:rPr>
              <a:t>distance </a:t>
            </a:r>
            <a:r>
              <a:rPr lang="ko-KR" altLang="en-US" sz="1800" dirty="0" smtClean="0">
                <a:latin typeface="Trebuchet MS" pitchFamily="34" charset="0"/>
              </a:rPr>
              <a:t>값이 작은 정점을 </a:t>
            </a:r>
            <a:r>
              <a:rPr lang="en-US" altLang="ko-KR" sz="1800" dirty="0" smtClean="0">
                <a:latin typeface="Trebuchet MS" pitchFamily="34" charset="0"/>
              </a:rPr>
              <a:t>S</a:t>
            </a:r>
            <a:r>
              <a:rPr lang="ko-KR" altLang="en-US" sz="1800" dirty="0" smtClean="0">
                <a:latin typeface="Trebuchet MS" pitchFamily="34" charset="0"/>
              </a:rPr>
              <a:t>에 추가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983038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53825"/>
            <a:ext cx="4924425" cy="3285365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/>
              <a:t>각 단계에서 </a:t>
            </a:r>
            <a:r>
              <a:rPr lang="en-US" altLang="ko-KR" sz="1600" dirty="0"/>
              <a:t>S</a:t>
            </a:r>
            <a:r>
              <a:rPr lang="ko-KR" altLang="en-US" sz="1600" dirty="0"/>
              <a:t>안에 있지 않은 정점 중에서 가장 </a:t>
            </a:r>
            <a:r>
              <a:rPr lang="en-US" altLang="ko-KR" sz="1600" dirty="0"/>
              <a:t>distance</a:t>
            </a:r>
            <a:r>
              <a:rPr lang="ko-KR" altLang="en-US" sz="1600" dirty="0"/>
              <a:t>값이 작은 정점을 </a:t>
            </a:r>
            <a:r>
              <a:rPr lang="en-US" altLang="ko-KR" sz="1600" dirty="0"/>
              <a:t>S</a:t>
            </a:r>
            <a:r>
              <a:rPr lang="ko-KR" altLang="en-US" sz="1600" dirty="0" smtClean="0"/>
              <a:t>에 추가한다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를 거쳐서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로 가는 가상적인 더 짧은 경로가 있다고 가정해보자</a:t>
            </a:r>
            <a:r>
              <a:rPr lang="en-US" altLang="ko-KR" sz="1600" dirty="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그러면 정점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까지의 거리는 정점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까지의 거리 ②와 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로 가는 </a:t>
            </a:r>
            <a:r>
              <a:rPr lang="ko-KR" altLang="en-US" sz="1600" dirty="0" err="1" smtClean="0"/>
              <a:t>거리③을</a:t>
            </a:r>
            <a:r>
              <a:rPr lang="ko-KR" altLang="en-US" sz="1600" dirty="0" smtClean="0"/>
              <a:t> 합한 값이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경로 ②는 경로 ①보다 항상 길 수 밖에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현재 </a:t>
            </a:r>
            <a:r>
              <a:rPr lang="en-US" altLang="ko-KR" sz="1600" dirty="0" smtClean="0"/>
              <a:t>distance </a:t>
            </a:r>
            <a:r>
              <a:rPr lang="ko-KR" altLang="en-US" sz="1600" dirty="0" smtClean="0"/>
              <a:t>값이 가장 작은 정점은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이기 때문이다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26" y="1718810"/>
            <a:ext cx="32416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</a:p>
        </p:txBody>
      </p:sp>
      <p:sp>
        <p:nvSpPr>
          <p:cNvPr id="54275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새로운 정점이 </a:t>
            </a:r>
            <a:r>
              <a:rPr lang="en-US" altLang="ko-KR" smtClean="0">
                <a:latin typeface="Trebuchet MS" pitchFamily="34" charset="0"/>
              </a:rPr>
              <a:t>S</a:t>
            </a:r>
            <a:r>
              <a:rPr lang="ko-KR" altLang="en-US" smtClean="0">
                <a:latin typeface="Trebuchet MS" pitchFamily="34" charset="0"/>
              </a:rPr>
              <a:t>에 추가되면 </a:t>
            </a:r>
            <a:r>
              <a:rPr lang="en-US" altLang="ko-KR" smtClean="0">
                <a:latin typeface="Trebuchet MS" pitchFamily="34" charset="0"/>
              </a:rPr>
              <a:t>distance</a:t>
            </a:r>
            <a:r>
              <a:rPr lang="ko-KR" altLang="en-US" smtClean="0">
                <a:latin typeface="Trebuchet MS" pitchFamily="34" charset="0"/>
              </a:rPr>
              <a:t>값 갱신</a:t>
            </a:r>
            <a:endParaRPr lang="en-US" altLang="ko-KR" smtClean="0">
              <a:latin typeface="Trebuchet MS" pitchFamily="34" charset="0"/>
            </a:endParaRP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73" y="2708920"/>
            <a:ext cx="72453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 err="1" smtClean="0">
                <a:ea typeface="+mn-ea"/>
              </a:rPr>
              <a:t>Dijkstra</a:t>
            </a:r>
            <a:r>
              <a:rPr lang="ko-KR" altLang="en-US" sz="4000" dirty="0" smtClean="0">
                <a:ea typeface="+mn-ea"/>
              </a:rPr>
              <a:t>의 </a:t>
            </a:r>
            <a:r>
              <a:rPr lang="ko-KR" altLang="en-US" sz="4000" dirty="0" err="1" smtClean="0">
                <a:ea typeface="+mn-ea"/>
              </a:rPr>
              <a:t>최단경로</a:t>
            </a:r>
            <a:r>
              <a:rPr lang="ko-KR" altLang="en-US" sz="4000" dirty="0" smtClean="0">
                <a:ea typeface="+mn-ea"/>
              </a:rPr>
              <a:t> 알고리즘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431800" y="1628775"/>
            <a:ext cx="8326438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// </a:t>
            </a:r>
            <a:r>
              <a:rPr lang="ko-KR" altLang="en-US" sz="1400">
                <a:latin typeface="Trebuchet MS" panose="020B0603020202020204" pitchFamily="34" charset="0"/>
              </a:rPr>
              <a:t>입력</a:t>
            </a:r>
            <a:r>
              <a:rPr lang="en-US" altLang="ko-KR" sz="1400">
                <a:latin typeface="Trebuchet MS" panose="020B0603020202020204" pitchFamily="34" charset="0"/>
              </a:rPr>
              <a:t>: </a:t>
            </a:r>
            <a:r>
              <a:rPr lang="ko-KR" altLang="en-US" sz="1400">
                <a:latin typeface="Trebuchet MS" panose="020B0603020202020204" pitchFamily="34" charset="0"/>
              </a:rPr>
              <a:t>가중치 그래프 </a:t>
            </a:r>
            <a:r>
              <a:rPr lang="en-US" altLang="ko-KR" sz="1400">
                <a:latin typeface="Trebuchet MS" panose="020B0603020202020204" pitchFamily="34" charset="0"/>
              </a:rPr>
              <a:t>G, </a:t>
            </a:r>
            <a:r>
              <a:rPr lang="ko-KR" altLang="en-US" sz="1400">
                <a:latin typeface="Trebuchet MS" panose="020B0603020202020204" pitchFamily="34" charset="0"/>
              </a:rPr>
              <a:t>가중치는 음수가 아님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// </a:t>
            </a:r>
            <a:r>
              <a:rPr lang="ko-KR" altLang="en-US" sz="1400">
                <a:latin typeface="Trebuchet MS" panose="020B0603020202020204" pitchFamily="34" charset="0"/>
              </a:rPr>
              <a:t>출력</a:t>
            </a:r>
            <a:r>
              <a:rPr lang="en-US" altLang="ko-KR" sz="1400">
                <a:latin typeface="Trebuchet MS" panose="020B0603020202020204" pitchFamily="34" charset="0"/>
              </a:rPr>
              <a:t>: distance </a:t>
            </a:r>
            <a:r>
              <a:rPr lang="ko-KR" altLang="en-US" sz="1400">
                <a:latin typeface="Trebuchet MS" panose="020B0603020202020204" pitchFamily="34" charset="0"/>
              </a:rPr>
              <a:t>배열</a:t>
            </a:r>
            <a:r>
              <a:rPr lang="en-US" altLang="ko-KR" sz="1400">
                <a:latin typeface="Trebuchet MS" panose="020B0603020202020204" pitchFamily="34" charset="0"/>
              </a:rPr>
              <a:t>, distance[u]</a:t>
            </a:r>
            <a:r>
              <a:rPr lang="ko-KR" altLang="en-US" sz="1400">
                <a:latin typeface="Trebuchet MS" panose="020B0603020202020204" pitchFamily="34" charset="0"/>
              </a:rPr>
              <a:t>는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에서 </a:t>
            </a:r>
            <a:r>
              <a:rPr lang="en-US" altLang="ko-KR" sz="1400">
                <a:latin typeface="Trebuchet MS" panose="020B0603020202020204" pitchFamily="34" charset="0"/>
              </a:rPr>
              <a:t>u</a:t>
            </a:r>
            <a:r>
              <a:rPr lang="ko-KR" altLang="en-US" sz="1400">
                <a:latin typeface="Trebuchet MS" panose="020B0603020202020204" pitchFamily="34" charset="0"/>
              </a:rPr>
              <a:t>까지의 최단 거리이다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shortest_path(G,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S←{v}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for </a:t>
            </a:r>
            <a:r>
              <a:rPr lang="ko-KR" altLang="en-US" sz="1400">
                <a:latin typeface="Trebuchet MS" panose="020B0603020202020204" pitchFamily="34" charset="0"/>
              </a:rPr>
              <a:t>각 정점 </a:t>
            </a:r>
            <a:r>
              <a:rPr lang="en-US" altLang="ko-KR" sz="1400">
                <a:latin typeface="Trebuchet MS" panose="020B0603020202020204" pitchFamily="34" charset="0"/>
              </a:rPr>
              <a:t>w∈G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	distance[w]←weight[v][w];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while </a:t>
            </a:r>
            <a:r>
              <a:rPr lang="ko-KR" altLang="en-US" sz="1400">
                <a:latin typeface="Trebuchet MS" panose="020B0603020202020204" pitchFamily="34" charset="0"/>
              </a:rPr>
              <a:t>모든 정점이 </a:t>
            </a:r>
            <a:r>
              <a:rPr lang="en-US" altLang="ko-KR" sz="1400">
                <a:latin typeface="Trebuchet MS" panose="020B0603020202020204" pitchFamily="34" charset="0"/>
              </a:rPr>
              <a:t>S</a:t>
            </a:r>
            <a:r>
              <a:rPr lang="ko-KR" altLang="en-US" sz="1400">
                <a:latin typeface="Trebuchet MS" panose="020B0603020202020204" pitchFamily="34" charset="0"/>
              </a:rPr>
              <a:t>에 포함되지 않으면 </a:t>
            </a:r>
            <a:r>
              <a:rPr lang="en-US" altLang="ko-KR" sz="1400">
                <a:latin typeface="Trebuchet MS" panose="020B0603020202020204" pitchFamily="34" charset="0"/>
              </a:rPr>
              <a:t>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	u←</a:t>
            </a:r>
            <a:r>
              <a:rPr lang="ko-KR" altLang="en-US" sz="1400">
                <a:latin typeface="Trebuchet MS" panose="020B0603020202020204" pitchFamily="34" charset="0"/>
              </a:rPr>
              <a:t>집합 </a:t>
            </a:r>
            <a:r>
              <a:rPr lang="en-US" altLang="ko-KR" sz="1400">
                <a:latin typeface="Trebuchet MS" panose="020B0603020202020204" pitchFamily="34" charset="0"/>
              </a:rPr>
              <a:t>S</a:t>
            </a:r>
            <a:r>
              <a:rPr lang="ko-KR" altLang="en-US" sz="1400">
                <a:latin typeface="Trebuchet MS" panose="020B0603020202020204" pitchFamily="34" charset="0"/>
              </a:rPr>
              <a:t>에 속하지 않는 정점 중에서 최소 </a:t>
            </a:r>
            <a:r>
              <a:rPr lang="en-US" altLang="ko-KR" sz="1400">
                <a:latin typeface="Trebuchet MS" panose="020B0603020202020204" pitchFamily="34" charset="0"/>
              </a:rPr>
              <a:t>distance </a:t>
            </a:r>
            <a:r>
              <a:rPr lang="ko-KR" altLang="en-US" sz="1400">
                <a:latin typeface="Trebuchet MS" panose="020B0603020202020204" pitchFamily="34" charset="0"/>
              </a:rPr>
              <a:t>정점</a:t>
            </a:r>
            <a:r>
              <a:rPr lang="en-US" altLang="ko-KR" sz="140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	S←S∪{u}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	for u</a:t>
            </a:r>
            <a:r>
              <a:rPr lang="ko-KR" altLang="en-US" sz="1400">
                <a:latin typeface="Trebuchet MS" panose="020B0603020202020204" pitchFamily="34" charset="0"/>
              </a:rPr>
              <a:t>에 인접하고 </a:t>
            </a:r>
            <a:r>
              <a:rPr lang="en-US" altLang="ko-KR" sz="1400">
                <a:latin typeface="Trebuchet MS" panose="020B0603020202020204" pitchFamily="34" charset="0"/>
              </a:rPr>
              <a:t>S</a:t>
            </a:r>
            <a:r>
              <a:rPr lang="ko-KR" altLang="en-US" sz="1400">
                <a:latin typeface="Trebuchet MS" panose="020B0603020202020204" pitchFamily="34" charset="0"/>
              </a:rPr>
              <a:t>에 있는 각 정점 </a:t>
            </a:r>
            <a:r>
              <a:rPr lang="en-US" altLang="ko-KR" sz="1400">
                <a:latin typeface="Trebuchet MS" panose="020B0603020202020204" pitchFamily="34" charset="0"/>
              </a:rPr>
              <a:t>z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 		if distance[u]+weight[u][z] &lt; distance[z]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			then distance[z]←distance[u]+weight[u][z];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24" y="1628800"/>
            <a:ext cx="2556985" cy="215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18810"/>
            <a:ext cx="2568700" cy="217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08" y="4149080"/>
            <a:ext cx="2542901" cy="21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5" y="4127975"/>
            <a:ext cx="2539122" cy="220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52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최소비용 </a:t>
            </a:r>
            <a:r>
              <a:rPr lang="ko-KR" altLang="en-US" dirty="0" err="1" smtClean="0"/>
              <a:t>신장트리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Trebuchet MS" pitchFamily="34" charset="0"/>
              </a:rPr>
              <a:t> (minimum spanning tree)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719263"/>
            <a:ext cx="8229600" cy="22050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smtClean="0"/>
              <a:t>네트워크에 있는 모든 정점들을 가장 적은 수의 간선과 비용으로 연결</a:t>
            </a:r>
          </a:p>
          <a:p>
            <a:pPr eaLnBrk="1" hangingPunct="1"/>
            <a:r>
              <a:rPr lang="en-US" altLang="ko-KR" smtClean="0"/>
              <a:t>MST</a:t>
            </a:r>
            <a:r>
              <a:rPr lang="ko-KR" altLang="en-US" smtClean="0"/>
              <a:t>의 응용</a:t>
            </a:r>
          </a:p>
          <a:p>
            <a:pPr lvl="1" eaLnBrk="1" hangingPunct="1"/>
            <a:r>
              <a:rPr lang="ko-KR" altLang="en-US" smtClean="0"/>
              <a:t>도로 건설 </a:t>
            </a:r>
            <a:r>
              <a:rPr lang="en-US" altLang="ko-KR" smtClean="0"/>
              <a:t>- </a:t>
            </a:r>
            <a:r>
              <a:rPr lang="ko-KR" altLang="en-US" smtClean="0"/>
              <a:t>도시들을 모두 연결하면서 도로의 길이를 최소가 되도록 하는 문제 </a:t>
            </a:r>
          </a:p>
          <a:p>
            <a:pPr lvl="1" eaLnBrk="1" hangingPunct="1"/>
            <a:r>
              <a:rPr lang="ko-KR" altLang="en-US" smtClean="0"/>
              <a:t>전기 회로 </a:t>
            </a:r>
            <a:r>
              <a:rPr lang="en-US" altLang="ko-KR" smtClean="0"/>
              <a:t>- </a:t>
            </a:r>
            <a:r>
              <a:rPr lang="ko-KR" altLang="en-US" smtClean="0"/>
              <a:t>단자들을 모두 연결하면서 전선의 길이를 가장 최소로 하는 문제 </a:t>
            </a:r>
          </a:p>
          <a:p>
            <a:pPr lvl="1" eaLnBrk="1" hangingPunct="1"/>
            <a:r>
              <a:rPr lang="ko-KR" altLang="en-US" smtClean="0"/>
              <a:t>통신 </a:t>
            </a:r>
            <a:r>
              <a:rPr lang="en-US" altLang="ko-KR" smtClean="0"/>
              <a:t>- </a:t>
            </a:r>
            <a:r>
              <a:rPr lang="ko-KR" altLang="en-US" smtClean="0"/>
              <a:t>전화선의 길이가 최소가 되도록 전화 케이블 망을 구성하는 문제 </a:t>
            </a:r>
          </a:p>
          <a:p>
            <a:pPr lvl="1" eaLnBrk="1" hangingPunct="1"/>
            <a:r>
              <a:rPr lang="ko-KR" altLang="en-US" smtClean="0"/>
              <a:t>배관 </a:t>
            </a:r>
            <a:r>
              <a:rPr lang="en-US" altLang="ko-KR" smtClean="0"/>
              <a:t>- </a:t>
            </a:r>
            <a:r>
              <a:rPr lang="ko-KR" altLang="en-US" smtClean="0"/>
              <a:t>파이프를 모두 연결하면서 파이프의 총 길이를 최소로 하는 문제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834045"/>
            <a:ext cx="2970330" cy="229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3795"/>
            <a:ext cx="2419349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63" y="1583795"/>
            <a:ext cx="24145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19" y="4014065"/>
            <a:ext cx="2430270" cy="22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limits.h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	100	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	1000000	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무한대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연결이 없는 경우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*/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weight[MAX_VERTICES][MAX_VERTICES];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distance[MAX_VERTICES];/*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시작정점으로부터의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최단경로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거리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found[MAX_VERTICES];		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방문한 정점 표시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267765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choose(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distance[],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found[])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min,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min = INT_MAX;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-1;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]&lt; min &amp;&amp; !found[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min = 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183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u, w;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g-&gt;weight[start][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FALSE;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found[start] = TRUE;    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시작 정점 방문 표시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distance[start]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&lt;g-&gt;n-1;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print_status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u = choose(distance, g-&gt;n, found);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found[u] = TRUE;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for (w = 0; w&lt;g-&gt;n; w++)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if (!found[w])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if (distance[u] + g-&gt;weight[u][w]&lt;distance[w])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distance[w] = distance[u] + g-&gt;weight[u][w];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47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g = { 7,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{{ 0,  7,  INF, INF,   3,  10,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7,  0,    4,  10,   2,   6,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 4,    0,   2, INF, INF,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10,    2,   0,  11,   9,   4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3,  2,  INF,  11,   0, INF,   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10,  6,  INF,   9, INF,   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INF,   4,   5, INF,   0 } 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(&amp;g, 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7603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3754874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1: distance:  0  7  *  *  3 10  *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0  0  0  0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2: distance:  0  5  * 14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0  0  0  1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3: distance:  0  5  9 14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0  0  1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4: distance:  0  5  9 12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0  0  1  0  1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5: distance:  0  5  9 11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1  0  1  0  1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6: distance:  0  5  9 11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1  0  1  1 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05" y="2348880"/>
            <a:ext cx="2589833" cy="24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</a:t>
            </a:r>
            <a:r>
              <a:rPr lang="en-US" altLang="ko-KR" sz="3600" smtClean="0"/>
              <a:t>Dijkstra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네트워크에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정점이 있다면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Dijkstra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최단경로</a:t>
            </a:r>
            <a:r>
              <a:rPr lang="ko-KR" altLang="en-US" sz="2400" dirty="0" smtClean="0"/>
              <a:t> 알고리즘은 </a:t>
            </a:r>
            <a:r>
              <a:rPr lang="ko-KR" altLang="en-US" sz="2400" dirty="0" err="1" smtClean="0"/>
              <a:t>주반복문을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번 반복하고 내부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2n</a:t>
            </a:r>
            <a:r>
              <a:rPr lang="ko-KR" altLang="en-US" sz="2400" dirty="0" smtClean="0"/>
              <a:t>번 반복하므로 </a:t>
            </a:r>
            <a:r>
              <a:rPr lang="en-US" altLang="ko-KR" sz="2400" i="1" dirty="0" smtClean="0">
                <a:latin typeface="MMTimesItalic"/>
              </a:rPr>
              <a:t>O</a:t>
            </a:r>
            <a:r>
              <a:rPr lang="en-US" altLang="ko-KR" sz="2400" i="1" dirty="0" smtClean="0">
                <a:latin typeface="MMTimesRoman"/>
              </a:rPr>
              <a:t>(n</a:t>
            </a:r>
            <a:r>
              <a:rPr lang="en-US" altLang="ko-KR" sz="2400" i="1" baseline="30000" dirty="0" smtClean="0">
                <a:latin typeface="MMTimesRoman"/>
              </a:rPr>
              <a:t>2</a:t>
            </a:r>
            <a:r>
              <a:rPr lang="en-US" altLang="ko-KR" sz="2400" i="1" dirty="0" smtClean="0">
                <a:latin typeface="MMTimesRoman"/>
              </a:rPr>
              <a:t>)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복잡도를가진다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13849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(G):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 smtClean="0">
                <a:latin typeface="Trebuchet MS" panose="020B0603020202020204" pitchFamily="34" charset="0"/>
              </a:rPr>
              <a:t>for </a:t>
            </a:r>
            <a:r>
              <a:rPr lang="en-US" altLang="ko-KR" sz="1400" dirty="0">
                <a:latin typeface="Trebuchet MS" panose="020B0603020202020204" pitchFamily="34" charset="0"/>
              </a:rPr>
              <a:t>k ← 0 to n - 1  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for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← 0 to  n - 1 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for j ← 0 to n - 1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min(A[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][j],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A[k][j])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Floyd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185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모든 정점 사이의 </a:t>
            </a:r>
            <a:r>
              <a:rPr lang="ko-KR" altLang="en-US" sz="2000" dirty="0" err="1" smtClean="0"/>
              <a:t>최단경로를</a:t>
            </a:r>
            <a:r>
              <a:rPr lang="ko-KR" altLang="en-US" sz="2000" dirty="0" smtClean="0"/>
              <a:t> 찾음</a:t>
            </a:r>
            <a:r>
              <a:rPr lang="en-US" altLang="ko-KR" sz="2000" dirty="0" smtClean="0"/>
              <a:t> </a:t>
            </a:r>
          </a:p>
          <a:p>
            <a:pPr eaLnBrk="1" hangingPunct="1"/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중 반복을 하는 루프로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</a:p>
          <a:p>
            <a:pPr lvl="1" eaLnBrk="1" hangingPunct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/>
              <a:t>까지의 정점만을 이용한 정점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까지의 최단 경로 길이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-1</a:t>
            </a:r>
            <a:r>
              <a:rPr lang="en-US" altLang="ko-KR" dirty="0" err="1" smtClean="0"/>
              <a:t>→A</a:t>
            </a:r>
            <a:r>
              <a:rPr lang="en-US" altLang="ko-KR" baseline="30000" dirty="0" err="1" smtClean="0"/>
              <a:t>0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1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>
                <a:latin typeface="Arial" pitchFamily="34" charset="0"/>
              </a:rPr>
              <a:t>…</a:t>
            </a:r>
            <a:r>
              <a:rPr lang="en-US" altLang="ko-KR" dirty="0" smtClean="0"/>
              <a:t> → A</a:t>
            </a:r>
            <a:r>
              <a:rPr lang="en-US" altLang="ko-KR" baseline="30000" dirty="0" smtClean="0"/>
              <a:t>n-1</a:t>
            </a:r>
            <a:r>
              <a:rPr lang="ko-KR" altLang="en-US" dirty="0" smtClean="0"/>
              <a:t>순으로 최단 경로 </a:t>
            </a:r>
            <a:r>
              <a:rPr lang="ko-KR" altLang="en-US" dirty="0" err="1" smtClean="0"/>
              <a:t>구해감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ko-KR" altLang="en-US" dirty="0" smtClean="0">
                <a:latin typeface="Trebuchet MS" pitchFamily="34" charset="0"/>
              </a:rPr>
              <a:t>까지 </a:t>
            </a:r>
            <a:r>
              <a:rPr lang="ko-KR" altLang="en-US" dirty="0" err="1" smtClean="0">
                <a:latin typeface="Trebuchet MS" pitchFamily="34" charset="0"/>
              </a:rPr>
              <a:t>구해진</a:t>
            </a:r>
            <a:r>
              <a:rPr lang="ko-KR" altLang="en-US" dirty="0" smtClean="0">
                <a:latin typeface="Trebuchet MS" pitchFamily="34" charset="0"/>
              </a:rPr>
              <a:t> 상태에서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번째 정점이 추가로 고려되는 상황을 생각하자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4374105"/>
            <a:ext cx="235808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571" y="1808820"/>
            <a:ext cx="8153400" cy="24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0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Trebuchet MS" pitchFamily="34" charset="0"/>
              </a:rPr>
              <a:t>0</a:t>
            </a:r>
            <a:r>
              <a:rPr lang="ko-KR" altLang="en-US" sz="1800" dirty="0" smtClean="0">
                <a:latin typeface="Trebuchet MS" pitchFamily="34" charset="0"/>
              </a:rPr>
              <a:t>부터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까지의 정점만을 사용하여 정점 </a:t>
            </a:r>
            <a:r>
              <a:rPr lang="en-US" altLang="ko-KR" sz="1800" dirty="0" err="1" smtClean="0">
                <a:latin typeface="Trebuchet MS" pitchFamily="34" charset="0"/>
              </a:rPr>
              <a:t>i</a:t>
            </a:r>
            <a:r>
              <a:rPr lang="ko-KR" altLang="en-US" sz="1800" dirty="0" smtClean="0">
                <a:latin typeface="Trebuchet MS" pitchFamily="34" charset="0"/>
              </a:rPr>
              <a:t>에서 정점 </a:t>
            </a:r>
            <a:r>
              <a:rPr lang="en-US" altLang="ko-KR" sz="1800" dirty="0" smtClean="0">
                <a:latin typeface="Trebuchet MS" pitchFamily="34" charset="0"/>
              </a:rPr>
              <a:t>j</a:t>
            </a:r>
            <a:r>
              <a:rPr lang="ko-KR" altLang="en-US" sz="1800" dirty="0" smtClean="0">
                <a:latin typeface="Trebuchet MS" pitchFamily="34" charset="0"/>
              </a:rPr>
              <a:t>로 가는 최단 경로는 다음의 </a:t>
            </a:r>
            <a:r>
              <a:rPr lang="en-US" altLang="ko-KR" sz="1800" dirty="0" smtClean="0">
                <a:latin typeface="Trebuchet MS" pitchFamily="34" charset="0"/>
              </a:rPr>
              <a:t>2</a:t>
            </a:r>
            <a:r>
              <a:rPr lang="ko-KR" altLang="en-US" sz="1800" dirty="0" smtClean="0">
                <a:latin typeface="Trebuchet MS" pitchFamily="34" charset="0"/>
              </a:rPr>
              <a:t>가지의 경우로 </a:t>
            </a:r>
            <a:r>
              <a:rPr lang="ko-KR" altLang="en-US" sz="1800" dirty="0" err="1" smtClean="0">
                <a:latin typeface="Trebuchet MS" pitchFamily="34" charset="0"/>
              </a:rPr>
              <a:t>나뉘어진다</a:t>
            </a:r>
            <a:r>
              <a:rPr lang="en-US" altLang="ko-KR" sz="1800" dirty="0" smtClean="0">
                <a:latin typeface="Trebuchet MS" pitchFamily="34" charset="0"/>
              </a:rPr>
              <a:t>.</a:t>
            </a: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정점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를 거치지 않는 경우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][j] </a:t>
            </a:r>
            <a:r>
              <a:rPr lang="ko-KR" altLang="en-US" sz="1600" dirty="0" smtClean="0"/>
              <a:t>는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/>
              <a:t>보다 큰 정점은 통과하지 않으므로 </a:t>
            </a:r>
            <a:r>
              <a:rPr lang="ko-KR" altLang="en-US" sz="1600" dirty="0" err="1" smtClean="0"/>
              <a:t>최단거리는</a:t>
            </a:r>
            <a:r>
              <a:rPr lang="ko-KR" altLang="en-US" sz="1600" dirty="0" smtClean="0"/>
              <a:t> 여전히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][j]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임</a:t>
            </a:r>
            <a:endParaRPr lang="en-US" altLang="ko-KR" sz="1600" dirty="0" smtClean="0"/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정점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를 거치는 경우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ko-KR" altLang="en-US" sz="1600" dirty="0" smtClean="0">
                <a:latin typeface="Trebuchet MS" pitchFamily="34" charset="0"/>
              </a:rPr>
              <a:t>에서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>
                <a:latin typeface="Trebuchet MS" pitchFamily="34" charset="0"/>
              </a:rPr>
              <a:t>까지의 </a:t>
            </a:r>
            <a:r>
              <a:rPr lang="ko-KR" altLang="en-US" sz="1600" dirty="0" err="1" smtClean="0">
                <a:latin typeface="Trebuchet MS" pitchFamily="34" charset="0"/>
              </a:rPr>
              <a:t>최단거리</a:t>
            </a:r>
            <a:r>
              <a:rPr lang="ko-KR" altLang="en-US" sz="1600" dirty="0" smtClean="0">
                <a:latin typeface="Trebuchet MS" pitchFamily="34" charset="0"/>
              </a:rPr>
              <a:t> 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][k]</a:t>
            </a:r>
            <a:r>
              <a:rPr lang="ko-KR" altLang="en-US" sz="1600" dirty="0" smtClean="0">
                <a:latin typeface="Trebuchet MS" pitchFamily="34" charset="0"/>
              </a:rPr>
              <a:t>에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>
                <a:latin typeface="Trebuchet MS" pitchFamily="34" charset="0"/>
              </a:rPr>
              <a:t>에서 </a:t>
            </a:r>
            <a:r>
              <a:rPr lang="en-US" altLang="ko-KR" sz="1600" dirty="0" smtClean="0">
                <a:latin typeface="Trebuchet MS" pitchFamily="34" charset="0"/>
              </a:rPr>
              <a:t>j</a:t>
            </a:r>
            <a:r>
              <a:rPr lang="ko-KR" altLang="en-US" sz="1600" dirty="0" smtClean="0">
                <a:latin typeface="Trebuchet MS" pitchFamily="34" charset="0"/>
              </a:rPr>
              <a:t>까지의 </a:t>
            </a:r>
            <a:r>
              <a:rPr lang="ko-KR" altLang="en-US" sz="1600" dirty="0" err="1" smtClean="0">
                <a:latin typeface="Trebuchet MS" pitchFamily="34" charset="0"/>
              </a:rPr>
              <a:t>최단거리</a:t>
            </a:r>
            <a:r>
              <a:rPr lang="ko-KR" altLang="en-US" sz="1600" dirty="0" smtClean="0">
                <a:latin typeface="Trebuchet MS" pitchFamily="34" charset="0"/>
              </a:rPr>
              <a:t> 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[k][j]</a:t>
            </a:r>
            <a:r>
              <a:rPr lang="ko-KR" altLang="en-US" sz="1600" dirty="0" smtClean="0">
                <a:latin typeface="Trebuchet MS" pitchFamily="34" charset="0"/>
              </a:rPr>
              <a:t>를 더한 값</a:t>
            </a:r>
            <a:endParaRPr lang="en-US" altLang="ko-KR" sz="1600" dirty="0" smtClean="0">
              <a:latin typeface="Trebuchet MS" pitchFamily="34" charset="0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4194085"/>
            <a:ext cx="235808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3288" y="1600200"/>
            <a:ext cx="721237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8820"/>
            <a:ext cx="7848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375487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for (j = 0; j&lt;g-&gt;n;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g-&gt;weight[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printA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(k = 0; k&lt;g-&gt;n; k++) 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for (j = 0; j&lt;g-&gt;n;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	if (A[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 &lt;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		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printA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g = { 7,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{{ 0,  7,  INF, INF,   3,  10,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7,  0,    4,  10,   2,   6,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 4,    0,   2, INF, INF,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10,    2,   0,  11,   9,   4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3,  2,  INF,  11,   0, INF,   5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10,  6,  INF,   9, INF,   0,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INF, INF,   4,   5, INF,   0 } 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};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5271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98538"/>
            <a:ext cx="2303462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1363663"/>
            <a:ext cx="2205037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 Floyd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100" dirty="0" smtClean="0"/>
              <a:t>네트워크에 </a:t>
            </a:r>
            <a:r>
              <a:rPr lang="en-US" altLang="ko-KR" sz="2100" dirty="0" smtClean="0"/>
              <a:t>n</a:t>
            </a:r>
            <a:r>
              <a:rPr lang="ko-KR" altLang="en-US" sz="2100" dirty="0" smtClean="0"/>
              <a:t>개의 정점이 있다면</a:t>
            </a:r>
            <a:r>
              <a:rPr lang="en-US" altLang="ko-KR" sz="2100" dirty="0" smtClean="0"/>
              <a:t>, Floyd</a:t>
            </a:r>
            <a:r>
              <a:rPr lang="ko-KR" altLang="en-US" sz="2100" dirty="0" smtClean="0"/>
              <a:t>의 </a:t>
            </a:r>
            <a:r>
              <a:rPr lang="ko-KR" altLang="en-US" sz="2100" dirty="0" err="1" smtClean="0"/>
              <a:t>최단경로</a:t>
            </a:r>
            <a:r>
              <a:rPr lang="ko-KR" altLang="en-US" sz="2100" dirty="0" smtClean="0"/>
              <a:t> 알고리즘은 </a:t>
            </a:r>
            <a:r>
              <a:rPr lang="en-US" altLang="ko-KR" sz="2100" dirty="0" smtClean="0"/>
              <a:t>3</a:t>
            </a:r>
            <a:r>
              <a:rPr lang="ko-KR" altLang="en-US" sz="2100" dirty="0" smtClean="0"/>
              <a:t>중 </a:t>
            </a:r>
            <a:r>
              <a:rPr lang="ko-KR" altLang="en-US" sz="2100" dirty="0" err="1" smtClean="0"/>
              <a:t>반복문을</a:t>
            </a:r>
            <a:r>
              <a:rPr lang="ko-KR" altLang="en-US" sz="2100" dirty="0" smtClean="0"/>
              <a:t> 실행되므로 시간 복잡도는 </a:t>
            </a:r>
            <a:r>
              <a:rPr lang="en-US" altLang="ko-KR" sz="2100" i="1" dirty="0">
                <a:latin typeface="MMTimesItalic"/>
              </a:rPr>
              <a:t>O</a:t>
            </a:r>
            <a:r>
              <a:rPr lang="en-US" altLang="ko-KR" sz="2100" i="1" dirty="0">
                <a:latin typeface="MMTimesRoman"/>
              </a:rPr>
              <a:t>(</a:t>
            </a:r>
            <a:r>
              <a:rPr lang="en-US" altLang="ko-KR" sz="2100" i="1" dirty="0">
                <a:latin typeface="MMTimesItalic"/>
              </a:rPr>
              <a:t>n</a:t>
            </a:r>
            <a:r>
              <a:rPr lang="en-US" altLang="ko-KR" sz="2100" i="1" baseline="30000" dirty="0">
                <a:latin typeface="MMTimesRoman"/>
              </a:rPr>
              <a:t>3</a:t>
            </a:r>
            <a:r>
              <a:rPr lang="en-US" altLang="ko-KR" sz="2100" i="1" dirty="0">
                <a:latin typeface="MMTimesRoman"/>
              </a:rPr>
              <a:t>)</a:t>
            </a:r>
            <a:r>
              <a:rPr lang="ko-KR" altLang="en-US" sz="2100" dirty="0"/>
              <a:t> 이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된다</a:t>
            </a:r>
            <a:endParaRPr lang="en-US" altLang="ko-KR" sz="2100" dirty="0" smtClean="0"/>
          </a:p>
          <a:p>
            <a:r>
              <a:rPr lang="ko-KR" altLang="en-US" sz="2100" dirty="0" smtClean="0"/>
              <a:t>모든 </a:t>
            </a:r>
            <a:r>
              <a:rPr lang="ko-KR" altLang="en-US" sz="2100" dirty="0" err="1" smtClean="0"/>
              <a:t>정점상의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최단경로를</a:t>
            </a:r>
            <a:r>
              <a:rPr lang="ko-KR" altLang="en-US" sz="2100" dirty="0" smtClean="0"/>
              <a:t> 구하려면 </a:t>
            </a:r>
            <a:r>
              <a:rPr lang="en-US" altLang="ko-KR" sz="2100" dirty="0" err="1" smtClean="0"/>
              <a:t>Dijkstra</a:t>
            </a:r>
            <a:r>
              <a:rPr lang="ko-KR" altLang="en-US" sz="2100" dirty="0" smtClean="0"/>
              <a:t>의 알고리즘</a:t>
            </a:r>
            <a:r>
              <a:rPr lang="en-US" altLang="ko-KR" sz="2100" i="1" dirty="0" smtClean="0">
                <a:latin typeface="MMTimesItalic"/>
              </a:rPr>
              <a:t> O</a:t>
            </a:r>
            <a:r>
              <a:rPr lang="en-US" altLang="ko-KR" sz="2100" i="1" dirty="0" smtClean="0">
                <a:latin typeface="MMTimesRoman"/>
              </a:rPr>
              <a:t>(</a:t>
            </a:r>
            <a:r>
              <a:rPr lang="en-US" altLang="ko-KR" sz="2100" i="1" dirty="0" smtClean="0">
                <a:latin typeface="MMTimesItalic"/>
              </a:rPr>
              <a:t>n</a:t>
            </a:r>
            <a:r>
              <a:rPr lang="en-US" altLang="ko-KR" sz="2100" i="1" dirty="0" smtClean="0">
                <a:latin typeface="MMTimesRoman"/>
              </a:rPr>
              <a:t>2)</a:t>
            </a:r>
            <a:r>
              <a:rPr lang="ko-KR" altLang="en-US" sz="2100" dirty="0" smtClean="0"/>
              <a:t>을 </a:t>
            </a:r>
            <a:r>
              <a:rPr lang="en-US" altLang="ko-KR" sz="2100" i="1" dirty="0" smtClean="0"/>
              <a:t>n</a:t>
            </a:r>
            <a:r>
              <a:rPr lang="ko-KR" altLang="en-US" sz="2100" dirty="0" smtClean="0"/>
              <a:t>번 반복해도 되며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이 경우 전체 복잡도는 </a:t>
            </a:r>
            <a:r>
              <a:rPr lang="en-US" altLang="ko-KR" sz="2100" i="1" dirty="0">
                <a:latin typeface="MMTimesItalic"/>
              </a:rPr>
              <a:t>O</a:t>
            </a:r>
            <a:r>
              <a:rPr lang="en-US" altLang="ko-KR" sz="2100" i="1" dirty="0">
                <a:latin typeface="MMTimesRoman"/>
              </a:rPr>
              <a:t>(</a:t>
            </a:r>
            <a:r>
              <a:rPr lang="en-US" altLang="ko-KR" sz="2100" i="1" dirty="0">
                <a:latin typeface="MMTimesItalic"/>
              </a:rPr>
              <a:t>n</a:t>
            </a:r>
            <a:r>
              <a:rPr lang="en-US" altLang="ko-KR" sz="2100" i="1" baseline="30000" dirty="0">
                <a:latin typeface="MMTimesRoman"/>
              </a:rPr>
              <a:t>3</a:t>
            </a:r>
            <a:r>
              <a:rPr lang="en-US" altLang="ko-KR" sz="2100" i="1" dirty="0">
                <a:latin typeface="MMTimesRoman"/>
              </a:rPr>
              <a:t>)</a:t>
            </a:r>
            <a:r>
              <a:rPr lang="ko-KR" altLang="en-US" sz="2100" dirty="0"/>
              <a:t> </a:t>
            </a:r>
            <a:r>
              <a:rPr lang="ko-KR" altLang="en-US" sz="2100" dirty="0" smtClean="0"/>
              <a:t>이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된다</a:t>
            </a:r>
            <a:endParaRPr lang="en-US" altLang="ko-KR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</a:t>
            </a:r>
            <a:r>
              <a:rPr lang="en-US" altLang="ko-KR" smtClean="0">
                <a:latin typeface="Trebuchet MS" pitchFamily="34" charset="0"/>
              </a:rPr>
              <a:t>(topological sort)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66563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229600" cy="55435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 smtClean="0"/>
              <a:t>방향 그래프에서 간선 </a:t>
            </a:r>
            <a:r>
              <a:rPr lang="en-US" altLang="ko-KR" dirty="0" smtClean="0"/>
              <a:t>&lt;u, v&gt;</a:t>
            </a:r>
            <a:r>
              <a:rPr lang="ko-KR" altLang="en-US" dirty="0" smtClean="0"/>
              <a:t>가 있다면 정점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는 정점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선행함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방향 그래프 정점들의 선행 순서를 위배하지 않으면서 모든 정점을 나열</a:t>
            </a:r>
            <a:endParaRPr lang="en-US" altLang="ko-KR" dirty="0" smtClean="0"/>
          </a:p>
          <a:p>
            <a:r>
              <a:rPr lang="ko-KR" altLang="en-US" dirty="0" smtClean="0"/>
              <a:t>선수 과목은 과목들의 선행 관계 표현함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위상 순서</a:t>
            </a:r>
            <a:r>
              <a:rPr lang="en-US" altLang="ko-KR" dirty="0" smtClean="0"/>
              <a:t>(topological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order)</a:t>
            </a:r>
          </a:p>
          <a:p>
            <a:pPr lvl="1"/>
            <a:r>
              <a:rPr lang="en-US" altLang="ko-KR" dirty="0" smtClean="0"/>
              <a:t>(0,1,2,3,4,5) , (1,0,2,3,4,5)</a:t>
            </a:r>
          </a:p>
          <a:p>
            <a:r>
              <a:rPr lang="en-US" altLang="ko-KR" dirty="0" smtClean="0"/>
              <a:t>(2,0,1,3,4,5)</a:t>
            </a:r>
            <a:r>
              <a:rPr lang="ko-KR" altLang="en-US" dirty="0" smtClean="0"/>
              <a:t>는 위상 순서가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왜냐하면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정점이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정점 앞에 오기 때문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36907"/>
              </p:ext>
            </p:extLst>
          </p:nvPr>
        </p:nvGraphicFramePr>
        <p:xfrm>
          <a:off x="1196625" y="3023955"/>
          <a:ext cx="3644900" cy="192246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선수과목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컴퓨터개론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이산수학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C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언어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자료구조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0, 1, 2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확률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알고리즘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2, 3, 4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6600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58970"/>
            <a:ext cx="2673415" cy="151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위상정렬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4212" y="2619375"/>
            <a:ext cx="8010525" cy="2457450"/>
          </a:xfrm>
          <a:prstGeom prst="rect">
            <a:avLst/>
          </a:prstGeom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알고리즘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6750" y="1853825"/>
            <a:ext cx="78105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탐욕적인 방법</a:t>
            </a:r>
            <a:r>
              <a:rPr lang="en-US" altLang="ko-KR" sz="2000" dirty="0" smtClean="0">
                <a:latin typeface="Trebuchet MS" pitchFamily="34" charset="0"/>
              </a:rPr>
              <a:t>(greedy method)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주요 알고리즘 설계 기법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각 단계에서 최선의 답을 선택하는 과정을 반복함으로써 최종적인 해답에 도달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탐욕적인 방법은 항상 최적의 해답을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  <a:r>
              <a:rPr lang="ko-KR" altLang="en-US" sz="1800" dirty="0" smtClean="0">
                <a:latin typeface="Trebuchet MS" pitchFamily="34" charset="0"/>
              </a:rPr>
              <a:t>주는지 검증 필요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800" dirty="0" err="1" smtClean="0">
                <a:latin typeface="Trebuchet MS" pitchFamily="34" charset="0"/>
              </a:rPr>
              <a:t>Kruskal</a:t>
            </a:r>
            <a:r>
              <a:rPr lang="ko-KR" altLang="en-US" sz="1800" dirty="0" smtClean="0">
                <a:latin typeface="Trebuchet MS" pitchFamily="34" charset="0"/>
              </a:rPr>
              <a:t> </a:t>
            </a:r>
            <a:r>
              <a:rPr lang="en-US" altLang="ko-KR" sz="1800" dirty="0" smtClean="0">
                <a:latin typeface="Trebuchet MS" pitchFamily="34" charset="0"/>
              </a:rPr>
              <a:t>MST </a:t>
            </a:r>
            <a:r>
              <a:rPr lang="ko-KR" altLang="en-US" sz="1800" dirty="0" smtClean="0">
                <a:latin typeface="Trebuchet MS" pitchFamily="34" charset="0"/>
              </a:rPr>
              <a:t>알고리즘은 최적의 해답 임이 증명됨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969060"/>
            <a:ext cx="2783063" cy="201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위상정렬의 예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538790"/>
            <a:ext cx="5862096" cy="46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657225" y="1628775"/>
            <a:ext cx="7920038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위상정렬을</a:t>
            </a:r>
            <a:r>
              <a:rPr lang="ko-KR" altLang="en-US" sz="1400" dirty="0">
                <a:latin typeface="Trebuchet MS" panose="020B0603020202020204" pitchFamily="34" charset="0"/>
              </a:rPr>
              <a:t> 수행한다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topo_sort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 *node;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모든 정점의 진입 차수를 계산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*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(g-&gt;n * 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		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 *node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ko-KR" altLang="en-US" sz="1400" dirty="0">
                <a:latin typeface="Trebuchet MS" panose="020B0603020202020204" pitchFamily="34" charset="0"/>
              </a:rPr>
              <a:t>에서 나오는 간선들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while (node !=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[node-&gt;vertex]++;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node = node-&gt;link;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611560" y="1448780"/>
            <a:ext cx="7920038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진입 차수가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인 정점을 스택에 삽입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== 0) push(&amp;s,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위상 순서를 생성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w = pop(&amp;s);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-&gt;", w);		//</a:t>
            </a:r>
            <a:r>
              <a:rPr lang="ko-KR" altLang="en-US" sz="1400" dirty="0">
                <a:latin typeface="Trebuchet MS" panose="020B0603020202020204" pitchFamily="34" charset="0"/>
              </a:rPr>
              <a:t>정점 출력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node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[w];	//</a:t>
            </a:r>
            <a:r>
              <a:rPr lang="ko-KR" altLang="en-US" sz="1400" dirty="0">
                <a:latin typeface="Trebuchet MS" panose="020B0603020202020204" pitchFamily="34" charset="0"/>
              </a:rPr>
              <a:t>각 정점의 진입 차수를 변경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while (node !=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u = node-&gt;vertex;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[u]--;			//</a:t>
            </a:r>
            <a:r>
              <a:rPr lang="ko-KR" altLang="en-US" sz="1400" dirty="0">
                <a:latin typeface="Trebuchet MS" panose="020B0603020202020204" pitchFamily="34" charset="0"/>
              </a:rPr>
              <a:t>진입 차수를 감소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[u] == 0) push(&amp;s, u);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node = node-&gt;link;   // </a:t>
            </a:r>
            <a:r>
              <a:rPr lang="ko-KR" altLang="en-US" sz="1400" dirty="0">
                <a:latin typeface="Trebuchet MS" panose="020B0603020202020204" pitchFamily="34" charset="0"/>
              </a:rPr>
              <a:t>다음 정점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free(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return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g-&gt;n);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반환값이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이면 성공</a:t>
            </a:r>
            <a:r>
              <a:rPr lang="en-US" altLang="ko-KR" sz="1400" dirty="0">
                <a:latin typeface="Trebuchet MS" panose="020B0603020202020204" pitchFamily="34" charset="0"/>
              </a:rPr>
              <a:t>, 0</a:t>
            </a:r>
            <a:r>
              <a:rPr lang="ko-KR" altLang="en-US" sz="1400" dirty="0">
                <a:latin typeface="Trebuchet MS" panose="020B0603020202020204" pitchFamily="34" charset="0"/>
              </a:rPr>
              <a:t>이면 실패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68300"/>
            <a:ext cx="8229600" cy="765175"/>
          </a:xfrm>
        </p:spPr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611560" y="1448780"/>
            <a:ext cx="7920038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main(void)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g;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0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1);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2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3);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4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5);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0, 2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0, 3);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1, 3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1, 4);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2, 3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2, 5);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3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3, 5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4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4, 5);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위상 정렬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topo_sort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동적 메모리 반환 코드 생략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68300"/>
            <a:ext cx="8229600" cy="765175"/>
          </a:xfrm>
        </p:spPr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775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30777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5 -&gt;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3" y="2526197"/>
            <a:ext cx="2505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08820"/>
            <a:ext cx="5760640" cy="420289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09600"/>
            <a:ext cx="3859213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650875"/>
            <a:ext cx="3859213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Kruskal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MST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union-find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원소가 어떤 집합에 속하는지 알아냄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Kruskal</a:t>
            </a:r>
            <a:r>
              <a:rPr lang="ko-KR" altLang="en-US" dirty="0" smtClean="0">
                <a:latin typeface="Trebuchet MS" pitchFamily="34" charset="0"/>
              </a:rPr>
              <a:t>의 </a:t>
            </a:r>
            <a:r>
              <a:rPr lang="en-US" altLang="ko-KR" dirty="0" smtClean="0">
                <a:latin typeface="Trebuchet MS" pitchFamily="34" charset="0"/>
              </a:rPr>
              <a:t>MST </a:t>
            </a:r>
            <a:r>
              <a:rPr lang="ko-KR" altLang="en-US" dirty="0" smtClean="0">
                <a:latin typeface="Trebuchet MS" pitchFamily="34" charset="0"/>
              </a:rPr>
              <a:t>알고리즘에서 사이클 검사에 사용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242612" y="3193958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같은 집합에 속함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4797025" y="3193958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다른 집합에 속함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68150"/>
            <a:ext cx="6694850" cy="2758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18868</TotalTime>
  <Words>1446</Words>
  <Application>Microsoft Office PowerPoint</Application>
  <PresentationFormat>화면 슬라이드 쇼(4:3)</PresentationFormat>
  <Paragraphs>585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HY얕은샘물M</vt:lpstr>
      <vt:lpstr>HY엽서L</vt:lpstr>
      <vt:lpstr>MMTimesItalic</vt:lpstr>
      <vt:lpstr>MMTimesRoman</vt:lpstr>
      <vt:lpstr>굴림</vt:lpstr>
      <vt:lpstr>한컴바탕</vt:lpstr>
      <vt:lpstr>Arial</vt:lpstr>
      <vt:lpstr>Trebuchet MS</vt:lpstr>
      <vt:lpstr>Tw Cen MT</vt:lpstr>
      <vt:lpstr>Wingdings</vt:lpstr>
      <vt:lpstr>Wingdings 2</vt:lpstr>
      <vt:lpstr>가을</vt:lpstr>
      <vt:lpstr>11장 그래프II</vt:lpstr>
      <vt:lpstr>신장 트리(spanning tree)</vt:lpstr>
      <vt:lpstr>신장 트리 알고리즘</vt:lpstr>
      <vt:lpstr>최소비용 신장트리  (minimum spanning tree)</vt:lpstr>
      <vt:lpstr>MST의 예</vt:lpstr>
      <vt:lpstr>Kruskal의 MST 알고리즘</vt:lpstr>
      <vt:lpstr>Kruskal의 MST 알고리즘 </vt:lpstr>
      <vt:lpstr>PowerPoint 프레젠테이션</vt:lpstr>
      <vt:lpstr>Kruskal의 MST 알고리즘</vt:lpstr>
      <vt:lpstr>Kruskal의 MST 알고리즘</vt:lpstr>
      <vt:lpstr>Kruskal의 MST 알고리즘</vt:lpstr>
      <vt:lpstr>union-find 알고리즘</vt:lpstr>
      <vt:lpstr>union-find 프로그램</vt:lpstr>
      <vt:lpstr>union-find 프로그램</vt:lpstr>
      <vt:lpstr>Kruskal의 MST 프로그램</vt:lpstr>
      <vt:lpstr>Kruskal의 MST 프로그램</vt:lpstr>
      <vt:lpstr>Kruskal의 MST 프로그램</vt:lpstr>
      <vt:lpstr>Kruskal의 MST 프로그램</vt:lpstr>
      <vt:lpstr>Kruskal의 MST 프로그램</vt:lpstr>
      <vt:lpstr>실행 결과</vt:lpstr>
      <vt:lpstr> Kruskal의 MST 알고리즘 복잡도</vt:lpstr>
      <vt:lpstr>Prim의 MST 알고리즘</vt:lpstr>
      <vt:lpstr>Prim의 MST 알고리즘</vt:lpstr>
      <vt:lpstr>PowerPoint 프레젠테이션</vt:lpstr>
      <vt:lpstr>Prim의 MST 알고리즘</vt:lpstr>
      <vt:lpstr>Prim의 MST 프로그램</vt:lpstr>
      <vt:lpstr>Prim의 MST 프로그램</vt:lpstr>
      <vt:lpstr>Prim의 MST 프로그램</vt:lpstr>
      <vt:lpstr>Prim의 MST 프로그램</vt:lpstr>
      <vt:lpstr>실행 결과</vt:lpstr>
      <vt:lpstr> Prim의 MST 알고리즘 복잡도</vt:lpstr>
      <vt:lpstr>최단 경로(shortest path) </vt:lpstr>
      <vt:lpstr>가중치 인접행렬</vt:lpstr>
      <vt:lpstr>최단경로 알고리즘</vt:lpstr>
      <vt:lpstr>Dijkstra의 최단경로 알고리즘 </vt:lpstr>
      <vt:lpstr>Dijkstra의 최단경로 알고리즘 </vt:lpstr>
      <vt:lpstr>Dijkstra의 최단경로 알고리즘</vt:lpstr>
      <vt:lpstr>Dijkstra의 최단경로 알고리즘</vt:lpstr>
      <vt:lpstr>Dijkstra의 최단경로 알고리즘</vt:lpstr>
      <vt:lpstr>Dijkstra의 최단경로 알고리즘</vt:lpstr>
      <vt:lpstr>Dijkstra의 최단경로 프로그램</vt:lpstr>
      <vt:lpstr>Dijkstra의 최단경로 프로그램</vt:lpstr>
      <vt:lpstr>Dijkstra의 최단경로 프로그램</vt:lpstr>
      <vt:lpstr>Dijkstra의 최단경로 프로그램</vt:lpstr>
      <vt:lpstr>실행 결과</vt:lpstr>
      <vt:lpstr> Dijkstra의 최단경로 알고리즘 복잡도</vt:lpstr>
      <vt:lpstr>Floyd 알고리즘</vt:lpstr>
      <vt:lpstr>Floyd의 최단경로 알고리즘</vt:lpstr>
      <vt:lpstr>Floyd의 최단경로 알고리즘</vt:lpstr>
      <vt:lpstr>Floyd의 최단경로 알고리즘</vt:lpstr>
      <vt:lpstr>Floyd의 최단경로 알고리즘</vt:lpstr>
      <vt:lpstr>Floyd의 최단경로 알고리즘</vt:lpstr>
      <vt:lpstr>Floyd의 최단경로 프로그램</vt:lpstr>
      <vt:lpstr>Floyd의 최단경로 프로그램</vt:lpstr>
      <vt:lpstr>Floyd의 최단경로</vt:lpstr>
      <vt:lpstr>  Floyd의 최단경로 알고리즘 복잡도</vt:lpstr>
      <vt:lpstr>위상정렬(topological sort) </vt:lpstr>
      <vt:lpstr>위상정렬</vt:lpstr>
      <vt:lpstr>위상정렬 알고리즘</vt:lpstr>
      <vt:lpstr>위상정렬의 예</vt:lpstr>
      <vt:lpstr>위상정렬 프로그램</vt:lpstr>
      <vt:lpstr>위상정렬 프로그램(cont.)</vt:lpstr>
      <vt:lpstr>위상정렬 프로그램(cont.)</vt:lpstr>
      <vt:lpstr>실행 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Hwee Kim</cp:lastModifiedBy>
  <cp:revision>414</cp:revision>
  <dcterms:created xsi:type="dcterms:W3CDTF">2004-02-19T02:52:38Z</dcterms:created>
  <dcterms:modified xsi:type="dcterms:W3CDTF">2020-06-01T06:14:26Z</dcterms:modified>
</cp:coreProperties>
</file>