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1938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581400"/>
            <a:ext cx="614928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1520" y="1447800"/>
            <a:ext cx="6149280" cy="2133600"/>
          </a:xfrm>
        </p:spPr>
        <p:txBody>
          <a:bodyPr anchor="b"/>
          <a:lstStyle>
            <a:lvl1pPr algn="r"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859216" cy="490343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8DB-EEAD-4886-8C97-595091881C9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19744F-EFB5-4AD6-9F01-F6FC838CCE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67544" y="6426201"/>
            <a:ext cx="2819399" cy="126999"/>
          </a:xfrm>
        </p:spPr>
        <p:txBody>
          <a:bodyPr/>
          <a:lstStyle/>
          <a:p>
            <a:fld id="{D8F958DB-EEAD-4886-8C97-595091881C9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187724" y="6420676"/>
            <a:ext cx="533400" cy="152400"/>
          </a:xfrm>
        </p:spPr>
        <p:txBody>
          <a:bodyPr/>
          <a:lstStyle/>
          <a:p>
            <a:fld id="{D119744F-EFB5-4AD6-9F01-F6FC838CCE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3259672" y="6413696"/>
            <a:ext cx="2820987" cy="1524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13276"/>
            <a:ext cx="6274560" cy="1752600"/>
          </a:xfrm>
        </p:spPr>
        <p:txBody>
          <a:bodyPr anchor="b"/>
          <a:lstStyle>
            <a:lvl1pPr algn="r"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85617"/>
            <a:ext cx="6275040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4008" y="1280140"/>
            <a:ext cx="3676808" cy="4885164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3682752" cy="4896544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7848872" cy="523527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8DB-EEAD-4886-8C97-595091881C9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19744F-EFB5-4AD6-9F01-F6FC838CCE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8DB-EEAD-4886-8C97-595091881C9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19744F-EFB5-4AD6-9F01-F6FC838CCE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7848872" cy="523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7859216" cy="490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19744F-EFB5-4AD6-9F01-F6FC838CCED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67544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F958DB-EEAD-4886-8C97-595091881C9B}" type="datetimeFigureOut">
              <a:rPr lang="ko-KR" altLang="en-US" smtClean="0"/>
              <a:pPr/>
              <a:t>2020-03-16</a:t>
            </a:fld>
            <a:endParaRPr lang="ko-KR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413696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i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ea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30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Segoe UI Black" panose="020B0A02040204020203" pitchFamily="34" charset="0"/>
              </a:rPr>
              <a:t>순환</a:t>
            </a:r>
            <a:r>
              <a:rPr lang="en-US" altLang="ko-KR" dirty="0" smtClean="0">
                <a:cs typeface="Segoe UI Black" panose="020B0A02040204020203" pitchFamily="34" charset="0"/>
              </a:rPr>
              <a:t>(</a:t>
            </a:r>
            <a:r>
              <a:rPr lang="ko-KR" altLang="en-US" dirty="0" smtClean="0">
                <a:cs typeface="Segoe UI Black" panose="020B0A02040204020203" pitchFamily="34" charset="0"/>
              </a:rPr>
              <a:t>보충</a:t>
            </a:r>
            <a:r>
              <a:rPr lang="en-US" altLang="ko-KR" dirty="0" smtClean="0">
                <a:cs typeface="Segoe UI Black" panose="020B0A02040204020203" pitchFamily="34" charset="0"/>
              </a:rPr>
              <a:t>)</a:t>
            </a:r>
            <a:endParaRPr lang="ko-KR" altLang="en-US" dirty="0">
              <a:latin typeface="+mj-ea"/>
              <a:ea typeface="+mj-ea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18"/>
    </mc:Choice>
    <mc:Fallback xmlns="">
      <p:transition spd="slow" advTm="2641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순환 구현의 일반적인 </a:t>
                </a:r>
                <a:r>
                  <a:rPr lang="ko-KR" altLang="en-US" dirty="0" err="1" smtClean="0"/>
                  <a:t>시간복잡도</a:t>
                </a:r>
                <a:r>
                  <a:rPr lang="ko-KR" altLang="en-US" dirty="0" smtClean="0"/>
                  <a:t> 계산법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순환 계산에 자기 호출이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회만 쓰이고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인수가 </a:t>
                </a:r>
                <a:r>
                  <a:rPr lang="ko-KR" altLang="en-US" dirty="0" err="1" smtClean="0"/>
                  <a:t>등비적으로</a:t>
                </a:r>
                <a:r>
                  <a:rPr lang="ko-KR" altLang="en-US" dirty="0" smtClean="0"/>
                  <a:t> 감소할 때 </a:t>
                </a:r>
                <a:r>
                  <a:rPr lang="en-US" altLang="ko-KR" dirty="0" smtClean="0"/>
                  <a:t>(n/2, n/3):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거듭제곱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행렬식을 이용한 피보나치 수열</a:t>
                </a:r>
                <a:r>
                  <a:rPr lang="en-US" altLang="ko-KR" dirty="0" smtClean="0"/>
                  <a:t>)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5" t="-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이항계수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시간복잡도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1907704" y="2572997"/>
            <a:ext cx="4766668" cy="2294964"/>
            <a:chOff x="3175842" y="2358172"/>
            <a:chExt cx="4766668" cy="22949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타원 43"/>
                <p:cNvSpPr/>
                <p:nvPr/>
              </p:nvSpPr>
              <p:spPr>
                <a:xfrm>
                  <a:off x="3175842" y="2358172"/>
                  <a:ext cx="936104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타원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2" y="2358172"/>
                  <a:ext cx="936104" cy="2880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타원 44"/>
                <p:cNvSpPr/>
                <p:nvPr/>
              </p:nvSpPr>
              <p:spPr>
                <a:xfrm>
                  <a:off x="3175842" y="2952914"/>
                  <a:ext cx="936104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타원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2" y="2952914"/>
                  <a:ext cx="936104" cy="2880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타원 45"/>
                <p:cNvSpPr/>
                <p:nvPr/>
              </p:nvSpPr>
              <p:spPr>
                <a:xfrm>
                  <a:off x="3175842" y="3576463"/>
                  <a:ext cx="936104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타원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2" y="3576463"/>
                  <a:ext cx="936104" cy="2880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타원 46"/>
                <p:cNvSpPr/>
                <p:nvPr/>
              </p:nvSpPr>
              <p:spPr>
                <a:xfrm>
                  <a:off x="3175842" y="4365104"/>
                  <a:ext cx="936104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타원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2" y="4365104"/>
                  <a:ext cx="936104" cy="2880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489044" y="3967861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044" y="3967861"/>
                  <a:ext cx="3097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직선 연결선 49"/>
            <p:cNvCxnSpPr>
              <a:stCxn id="44" idx="4"/>
              <a:endCxn id="45" idx="0"/>
            </p:cNvCxnSpPr>
            <p:nvPr/>
          </p:nvCxnSpPr>
          <p:spPr>
            <a:xfrm>
              <a:off x="3643894" y="2646204"/>
              <a:ext cx="0" cy="306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45" idx="4"/>
              <a:endCxn id="46" idx="0"/>
            </p:cNvCxnSpPr>
            <p:nvPr/>
          </p:nvCxnSpPr>
          <p:spPr>
            <a:xfrm>
              <a:off x="3643894" y="3240946"/>
              <a:ext cx="0" cy="335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오른쪽 중괄호 52"/>
            <p:cNvSpPr/>
            <p:nvPr/>
          </p:nvSpPr>
          <p:spPr>
            <a:xfrm>
              <a:off x="4355976" y="2420888"/>
              <a:ext cx="288032" cy="216024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669178" y="3316342"/>
                  <a:ext cx="3273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+1=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178" y="3316342"/>
                  <a:ext cx="327333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730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순환 구현의 일반적인 </a:t>
                </a:r>
                <a:r>
                  <a:rPr lang="ko-KR" altLang="en-US" dirty="0" err="1" smtClean="0"/>
                  <a:t>시간복잡도</a:t>
                </a:r>
                <a:r>
                  <a:rPr lang="ko-KR" altLang="en-US" dirty="0" smtClean="0"/>
                  <a:t> 계산법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순환 </a:t>
                </a:r>
                <a:r>
                  <a:rPr lang="ko-KR" altLang="en-US" dirty="0"/>
                  <a:t>계산에 자기 호출이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회만 쓰이고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인수가 </a:t>
                </a:r>
                <a:r>
                  <a:rPr lang="ko-KR" altLang="en-US" dirty="0" err="1" smtClean="0"/>
                  <a:t>등차적으로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감소할 </a:t>
                </a:r>
                <a:r>
                  <a:rPr lang="ko-KR" altLang="en-US" dirty="0" smtClean="0"/>
                  <a:t>때 </a:t>
                </a:r>
                <a:r>
                  <a:rPr lang="en-US" altLang="ko-KR" dirty="0" smtClean="0"/>
                  <a:t>(n-1, n-2):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(</a:t>
                </a:r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팩토리얼</a:t>
                </a:r>
                <a:r>
                  <a:rPr lang="en-US" altLang="ko-KR" dirty="0" smtClean="0"/>
                  <a:t>)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5" t="-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이항계수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시간복잡도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03474" y="2572997"/>
            <a:ext cx="2659809" cy="2294964"/>
            <a:chOff x="3175842" y="2358172"/>
            <a:chExt cx="2659809" cy="22949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타원 4"/>
                <p:cNvSpPr/>
                <p:nvPr/>
              </p:nvSpPr>
              <p:spPr>
                <a:xfrm>
                  <a:off x="3175842" y="2358172"/>
                  <a:ext cx="936104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타원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2" y="2358172"/>
                  <a:ext cx="936104" cy="2880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타원 5"/>
                <p:cNvSpPr/>
                <p:nvPr/>
              </p:nvSpPr>
              <p:spPr>
                <a:xfrm>
                  <a:off x="3175842" y="2952914"/>
                  <a:ext cx="936104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2" y="2952914"/>
                  <a:ext cx="936104" cy="2880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타원 6"/>
                <p:cNvSpPr/>
                <p:nvPr/>
              </p:nvSpPr>
              <p:spPr>
                <a:xfrm>
                  <a:off x="3175842" y="3576463"/>
                  <a:ext cx="936104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2" y="3576463"/>
                  <a:ext cx="936104" cy="2880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타원 7"/>
                <p:cNvSpPr/>
                <p:nvPr/>
              </p:nvSpPr>
              <p:spPr>
                <a:xfrm>
                  <a:off x="3175842" y="4365104"/>
                  <a:ext cx="936104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2" y="4365104"/>
                  <a:ext cx="936104" cy="2880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89044" y="3967861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044" y="3967861"/>
                  <a:ext cx="3097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직선 연결선 9"/>
            <p:cNvCxnSpPr>
              <a:stCxn id="5" idx="4"/>
              <a:endCxn id="6" idx="0"/>
            </p:cNvCxnSpPr>
            <p:nvPr/>
          </p:nvCxnSpPr>
          <p:spPr>
            <a:xfrm>
              <a:off x="3643894" y="2646204"/>
              <a:ext cx="0" cy="306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7" idx="0"/>
            </p:cNvCxnSpPr>
            <p:nvPr/>
          </p:nvCxnSpPr>
          <p:spPr>
            <a:xfrm>
              <a:off x="3643894" y="3240946"/>
              <a:ext cx="0" cy="335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오른쪽 중괄호 11"/>
            <p:cNvSpPr/>
            <p:nvPr/>
          </p:nvSpPr>
          <p:spPr>
            <a:xfrm>
              <a:off x="4355976" y="2420888"/>
              <a:ext cx="288032" cy="216024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69178" y="3316342"/>
                  <a:ext cx="11664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178" y="3316342"/>
                  <a:ext cx="116647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415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순환 구현의 일반적인 </a:t>
                </a:r>
                <a:r>
                  <a:rPr lang="ko-KR" altLang="en-US" dirty="0" err="1" smtClean="0"/>
                  <a:t>시간복잡도</a:t>
                </a:r>
                <a:r>
                  <a:rPr lang="ko-KR" altLang="en-US" dirty="0" smtClean="0"/>
                  <a:t> 계산법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순환 </a:t>
                </a:r>
                <a:r>
                  <a:rPr lang="ko-KR" altLang="en-US" dirty="0" smtClean="0"/>
                  <a:t>계산에 자기 호출이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회 이상</a:t>
                </a:r>
                <a:r>
                  <a:rPr lang="en-US" altLang="ko-KR" dirty="0" smtClean="0"/>
                  <a:t>(x</a:t>
                </a:r>
                <a:r>
                  <a:rPr lang="ko-KR" altLang="en-US" dirty="0" smtClean="0"/>
                  <a:t>회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 쓰이고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인수가 </a:t>
                </a:r>
                <a:r>
                  <a:rPr lang="ko-KR" altLang="en-US" dirty="0" err="1" smtClean="0"/>
                  <a:t>등비적으로</a:t>
                </a:r>
                <a:r>
                  <a:rPr lang="ko-KR" altLang="en-US" dirty="0" smtClean="0"/>
                  <a:t> 감소할 때 </a:t>
                </a:r>
                <a:r>
                  <a:rPr lang="en-US" altLang="ko-KR" dirty="0" smtClean="0"/>
                  <a:t>(n/y):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5" t="-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이항계수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시간복잡도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71586" y="2276872"/>
            <a:ext cx="7444830" cy="3852120"/>
            <a:chOff x="1187624" y="2267580"/>
            <a:chExt cx="7444830" cy="38521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타원 4"/>
                <p:cNvSpPr/>
                <p:nvPr/>
              </p:nvSpPr>
              <p:spPr>
                <a:xfrm>
                  <a:off x="3491880" y="2348880"/>
                  <a:ext cx="936104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타원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880" y="2348880"/>
                  <a:ext cx="936104" cy="2880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타원 5"/>
                <p:cNvSpPr/>
                <p:nvPr/>
              </p:nvSpPr>
              <p:spPr>
                <a:xfrm>
                  <a:off x="2411663" y="3068960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663" y="3068960"/>
                  <a:ext cx="792088" cy="2880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타원 6"/>
                <p:cNvSpPr/>
                <p:nvPr/>
              </p:nvSpPr>
              <p:spPr>
                <a:xfrm>
                  <a:off x="4860032" y="3068960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3068960"/>
                  <a:ext cx="792088" cy="2880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타원 7"/>
                <p:cNvSpPr/>
                <p:nvPr/>
              </p:nvSpPr>
              <p:spPr>
                <a:xfrm>
                  <a:off x="1619575" y="3647122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575" y="3647122"/>
                  <a:ext cx="792088" cy="2880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타원 8"/>
                <p:cNvSpPr/>
                <p:nvPr/>
              </p:nvSpPr>
              <p:spPr>
                <a:xfrm>
                  <a:off x="3203751" y="3647122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타원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751" y="3647122"/>
                  <a:ext cx="792088" cy="2880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타원 9"/>
                <p:cNvSpPr/>
                <p:nvPr/>
              </p:nvSpPr>
              <p:spPr>
                <a:xfrm>
                  <a:off x="4067944" y="3647122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타원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3647122"/>
                  <a:ext cx="792088" cy="2880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타원 10"/>
                <p:cNvSpPr/>
                <p:nvPr/>
              </p:nvSpPr>
              <p:spPr>
                <a:xfrm>
                  <a:off x="5652120" y="3647122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타원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0" y="3647122"/>
                  <a:ext cx="792088" cy="2880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연결선 11"/>
            <p:cNvCxnSpPr>
              <a:stCxn id="5" idx="4"/>
              <a:endCxn id="6" idx="0"/>
            </p:cNvCxnSpPr>
            <p:nvPr/>
          </p:nvCxnSpPr>
          <p:spPr>
            <a:xfrm flipH="1">
              <a:off x="2807707" y="2636912"/>
              <a:ext cx="1152225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5" idx="4"/>
              <a:endCxn id="7" idx="0"/>
            </p:cNvCxnSpPr>
            <p:nvPr/>
          </p:nvCxnSpPr>
          <p:spPr>
            <a:xfrm>
              <a:off x="3959932" y="2636912"/>
              <a:ext cx="129614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6" idx="4"/>
              <a:endCxn id="8" idx="0"/>
            </p:cNvCxnSpPr>
            <p:nvPr/>
          </p:nvCxnSpPr>
          <p:spPr>
            <a:xfrm flipH="1">
              <a:off x="2015619" y="3356992"/>
              <a:ext cx="792088" cy="29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6" idx="4"/>
              <a:endCxn id="9" idx="0"/>
            </p:cNvCxnSpPr>
            <p:nvPr/>
          </p:nvCxnSpPr>
          <p:spPr>
            <a:xfrm>
              <a:off x="2807707" y="3356992"/>
              <a:ext cx="792088" cy="29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7" idx="4"/>
              <a:endCxn id="10" idx="0"/>
            </p:cNvCxnSpPr>
            <p:nvPr/>
          </p:nvCxnSpPr>
          <p:spPr>
            <a:xfrm flipH="1">
              <a:off x="4463988" y="3356992"/>
              <a:ext cx="792088" cy="29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7" idx="4"/>
              <a:endCxn id="11" idx="0"/>
            </p:cNvCxnSpPr>
            <p:nvPr/>
          </p:nvCxnSpPr>
          <p:spPr>
            <a:xfrm>
              <a:off x="5256076" y="3356992"/>
              <a:ext cx="792088" cy="29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860769" y="393515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769" y="3935154"/>
                  <a:ext cx="3097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444945" y="3962166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945" y="3962166"/>
                  <a:ext cx="3097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05142" y="3962166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142" y="3962166"/>
                  <a:ext cx="3097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893314" y="393515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3314" y="3935154"/>
                  <a:ext cx="3097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타원 21"/>
                <p:cNvSpPr/>
                <p:nvPr/>
              </p:nvSpPr>
              <p:spPr>
                <a:xfrm>
                  <a:off x="1619575" y="4292946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타원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575" y="4292946"/>
                  <a:ext cx="792088" cy="28803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타원 22"/>
                <p:cNvSpPr/>
                <p:nvPr/>
              </p:nvSpPr>
              <p:spPr>
                <a:xfrm>
                  <a:off x="3203751" y="4292946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타원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751" y="4292946"/>
                  <a:ext cx="792088" cy="28803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타원 23"/>
                <p:cNvSpPr/>
                <p:nvPr/>
              </p:nvSpPr>
              <p:spPr>
                <a:xfrm>
                  <a:off x="4067944" y="4304486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타원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4304486"/>
                  <a:ext cx="792088" cy="28803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타원 24"/>
                <p:cNvSpPr/>
                <p:nvPr/>
              </p:nvSpPr>
              <p:spPr>
                <a:xfrm>
                  <a:off x="5652120" y="4308119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타원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0" y="4308119"/>
                  <a:ext cx="792088" cy="28803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596336" y="2267580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336" y="2267580"/>
                  <a:ext cx="30970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96336" y="2990981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336" y="2990981"/>
                  <a:ext cx="30970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563834" y="359283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834" y="3592834"/>
                  <a:ext cx="309700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15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569437" y="3911331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437" y="3911331"/>
                  <a:ext cx="30970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569634" y="4270242"/>
                  <a:ext cx="309700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634" y="4270242"/>
                  <a:ext cx="309700" cy="374270"/>
                </a:xfrm>
                <a:prstGeom prst="rect">
                  <a:avLst/>
                </a:prstGeom>
                <a:blipFill>
                  <a:blip r:embed="rId16"/>
                  <a:stretch>
                    <a:fillRect r="-254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869918" y="4675921"/>
                  <a:ext cx="1762536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918" y="4675921"/>
                  <a:ext cx="1762536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187624" y="5157192"/>
                  <a:ext cx="6552728" cy="962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5157192"/>
                  <a:ext cx="6552728" cy="962508"/>
                </a:xfrm>
                <a:prstGeom prst="rect">
                  <a:avLst/>
                </a:prstGeom>
                <a:blipFill>
                  <a:blip r:embed="rId18"/>
                  <a:stretch>
                    <a:fillRect b="-50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781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순환 구현의 일반적인 </a:t>
                </a:r>
                <a:r>
                  <a:rPr lang="ko-KR" altLang="en-US" dirty="0" err="1" smtClean="0"/>
                  <a:t>시간복잡도</a:t>
                </a:r>
                <a:r>
                  <a:rPr lang="ko-KR" altLang="en-US" dirty="0" smtClean="0"/>
                  <a:t> 계산법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순환 </a:t>
                </a:r>
                <a:r>
                  <a:rPr lang="ko-KR" altLang="en-US" dirty="0"/>
                  <a:t>계산에 자기 호출이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회 </a:t>
                </a:r>
                <a:r>
                  <a:rPr lang="ko-KR" altLang="en-US" dirty="0" smtClean="0"/>
                  <a:t>이상 </a:t>
                </a:r>
                <a:r>
                  <a:rPr lang="ko-KR" altLang="en-US" dirty="0"/>
                  <a:t>쓰이고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인수가 </a:t>
                </a:r>
                <a:r>
                  <a:rPr lang="ko-KR" altLang="en-US" dirty="0" err="1" smtClean="0"/>
                  <a:t>등차적으로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감소할 때 </a:t>
                </a:r>
                <a:r>
                  <a:rPr lang="en-US" altLang="ko-KR" dirty="0"/>
                  <a:t>(</a:t>
                </a:r>
                <a:r>
                  <a:rPr lang="en-US" altLang="ko-KR" dirty="0" smtClean="0"/>
                  <a:t>n-1, n-2):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피보나치 수열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하노이의 탑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이항계수</a:t>
                </a:r>
                <a:r>
                  <a:rPr lang="en-US" altLang="ko-KR" dirty="0" smtClean="0"/>
                  <a:t>)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5" t="-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이항계수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시간복잡도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43780" y="2276872"/>
            <a:ext cx="6718412" cy="3515168"/>
            <a:chOff x="1187624" y="2267580"/>
            <a:chExt cx="6718412" cy="35151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타원 4"/>
                <p:cNvSpPr/>
                <p:nvPr/>
              </p:nvSpPr>
              <p:spPr>
                <a:xfrm>
                  <a:off x="3491880" y="2348880"/>
                  <a:ext cx="936104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타원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880" y="2348880"/>
                  <a:ext cx="936104" cy="2880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타원 5"/>
                <p:cNvSpPr/>
                <p:nvPr/>
              </p:nvSpPr>
              <p:spPr>
                <a:xfrm>
                  <a:off x="2411663" y="3068960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663" y="3068960"/>
                  <a:ext cx="792088" cy="2880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타원 6"/>
                <p:cNvSpPr/>
                <p:nvPr/>
              </p:nvSpPr>
              <p:spPr>
                <a:xfrm>
                  <a:off x="4860032" y="3068960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3068960"/>
                  <a:ext cx="792088" cy="2880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타원 7"/>
                <p:cNvSpPr/>
                <p:nvPr/>
              </p:nvSpPr>
              <p:spPr>
                <a:xfrm>
                  <a:off x="1619575" y="3647122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575" y="3647122"/>
                  <a:ext cx="792088" cy="2880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타원 8"/>
                <p:cNvSpPr/>
                <p:nvPr/>
              </p:nvSpPr>
              <p:spPr>
                <a:xfrm>
                  <a:off x="3203751" y="3647122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타원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751" y="3647122"/>
                  <a:ext cx="792088" cy="2880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타원 9"/>
                <p:cNvSpPr/>
                <p:nvPr/>
              </p:nvSpPr>
              <p:spPr>
                <a:xfrm>
                  <a:off x="4067944" y="3647122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타원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3647122"/>
                  <a:ext cx="792088" cy="2880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타원 10"/>
                <p:cNvSpPr/>
                <p:nvPr/>
              </p:nvSpPr>
              <p:spPr>
                <a:xfrm>
                  <a:off x="5652120" y="3647122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타원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0" y="3647122"/>
                  <a:ext cx="792088" cy="2880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연결선 11"/>
            <p:cNvCxnSpPr>
              <a:stCxn id="5" idx="4"/>
              <a:endCxn id="6" idx="0"/>
            </p:cNvCxnSpPr>
            <p:nvPr/>
          </p:nvCxnSpPr>
          <p:spPr>
            <a:xfrm flipH="1">
              <a:off x="2807707" y="2636912"/>
              <a:ext cx="1152225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5" idx="4"/>
              <a:endCxn id="7" idx="0"/>
            </p:cNvCxnSpPr>
            <p:nvPr/>
          </p:nvCxnSpPr>
          <p:spPr>
            <a:xfrm>
              <a:off x="3959932" y="2636912"/>
              <a:ext cx="129614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6" idx="4"/>
              <a:endCxn id="8" idx="0"/>
            </p:cNvCxnSpPr>
            <p:nvPr/>
          </p:nvCxnSpPr>
          <p:spPr>
            <a:xfrm flipH="1">
              <a:off x="2015619" y="3356992"/>
              <a:ext cx="792088" cy="29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6" idx="4"/>
              <a:endCxn id="9" idx="0"/>
            </p:cNvCxnSpPr>
            <p:nvPr/>
          </p:nvCxnSpPr>
          <p:spPr>
            <a:xfrm>
              <a:off x="2807707" y="3356992"/>
              <a:ext cx="792088" cy="29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7" idx="4"/>
              <a:endCxn id="10" idx="0"/>
            </p:cNvCxnSpPr>
            <p:nvPr/>
          </p:nvCxnSpPr>
          <p:spPr>
            <a:xfrm flipH="1">
              <a:off x="4463988" y="3356992"/>
              <a:ext cx="792088" cy="29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7" idx="4"/>
              <a:endCxn id="11" idx="0"/>
            </p:cNvCxnSpPr>
            <p:nvPr/>
          </p:nvCxnSpPr>
          <p:spPr>
            <a:xfrm>
              <a:off x="5256076" y="3356992"/>
              <a:ext cx="792088" cy="29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860769" y="393515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769" y="3935154"/>
                  <a:ext cx="3097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444945" y="3962166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945" y="3962166"/>
                  <a:ext cx="3097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05142" y="3962166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142" y="3962166"/>
                  <a:ext cx="3097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893314" y="393515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3314" y="3935154"/>
                  <a:ext cx="3097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타원 21"/>
                <p:cNvSpPr/>
                <p:nvPr/>
              </p:nvSpPr>
              <p:spPr>
                <a:xfrm>
                  <a:off x="1619575" y="4292946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타원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575" y="4292946"/>
                  <a:ext cx="792088" cy="28803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타원 22"/>
                <p:cNvSpPr/>
                <p:nvPr/>
              </p:nvSpPr>
              <p:spPr>
                <a:xfrm>
                  <a:off x="3203751" y="4292946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타원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751" y="4292946"/>
                  <a:ext cx="792088" cy="28803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타원 23"/>
                <p:cNvSpPr/>
                <p:nvPr/>
              </p:nvSpPr>
              <p:spPr>
                <a:xfrm>
                  <a:off x="4067944" y="4304486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타원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4304486"/>
                  <a:ext cx="792088" cy="28803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타원 24"/>
                <p:cNvSpPr/>
                <p:nvPr/>
              </p:nvSpPr>
              <p:spPr>
                <a:xfrm>
                  <a:off x="5652120" y="4308119"/>
                  <a:ext cx="792088" cy="2880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타원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0" y="4308119"/>
                  <a:ext cx="792088" cy="28803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596336" y="2267580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336" y="2267580"/>
                  <a:ext cx="3097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96336" y="2990981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336" y="2990981"/>
                  <a:ext cx="30970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563834" y="359283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834" y="3592834"/>
                  <a:ext cx="30970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569437" y="3911331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437" y="3911331"/>
                  <a:ext cx="30970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569634" y="4270242"/>
                  <a:ext cx="309700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634" y="4270242"/>
                  <a:ext cx="309700" cy="374270"/>
                </a:xfrm>
                <a:prstGeom prst="rect">
                  <a:avLst/>
                </a:prstGeom>
                <a:blipFill>
                  <a:blip r:embed="rId15"/>
                  <a:stretch>
                    <a:fillRect r="-980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187624" y="5157192"/>
                  <a:ext cx="6552728" cy="625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5157192"/>
                  <a:ext cx="6552728" cy="62555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517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이항계수</a:t>
                </a:r>
                <a:r>
                  <a:rPr lang="ko-KR" altLang="en-US" dirty="0" smtClean="0"/>
                  <a:t> </a:t>
                </a:r>
                <a:r>
                  <a:rPr lang="ko-KR" altLang="en-US" dirty="0" smtClean="0"/>
                  <a:t>계산의 경우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ko-KR" altLang="en-US" dirty="0" smtClean="0"/>
                  <a:t>이라는 가정 하에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반복적 구현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배열을 사용하여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kn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으로 구현 가능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5" t="-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이항계수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시간복잡도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14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0" smtClean="0">
                        <a:latin typeface="Cambria Math" panose="02040503050406030204" pitchFamily="18" charset="0"/>
                      </a:rPr>
                      <m:t>정의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ko-KR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ko-KR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ko-KR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ko-KR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ko-KR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0" dirty="0">
                        <a:latin typeface="Cambria Math" panose="02040503050406030204" pitchFamily="18" charset="0"/>
                      </a:rPr>
                      <m:t>일반항</m:t>
                    </m:r>
                    <m:r>
                      <a:rPr lang="en-US" altLang="ko-KR" i="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endParaRPr lang="en-US" altLang="ko-KR" b="0" dirty="0" smtClean="0">
                  <a:latin typeface="Cambria Math" panose="02040503050406030204" pitchFamily="18" charset="0"/>
                </a:endParaRPr>
              </a:p>
              <a:p>
                <a:r>
                  <a:rPr lang="ko-KR" altLang="en-US" b="0" dirty="0" smtClean="0">
                    <a:latin typeface="Cambria Math" panose="02040503050406030204" pitchFamily="18" charset="0"/>
                  </a:rPr>
                  <a:t>실제 계산에서 일반항을 쓸 수 없을까</a:t>
                </a:r>
                <a:r>
                  <a:rPr lang="en-US" altLang="ko-KR" b="0" dirty="0" smtClean="0">
                    <a:latin typeface="Cambria Math" panose="02040503050406030204" pitchFamily="18" charset="0"/>
                  </a:rPr>
                  <a:t>? -&gt; double</a:t>
                </a:r>
                <a:r>
                  <a:rPr lang="ko-KR" altLang="en-US" b="0" dirty="0" smtClean="0">
                    <a:latin typeface="Cambria Math" panose="02040503050406030204" pitchFamily="18" charset="0"/>
                  </a:rPr>
                  <a:t>의 </a:t>
                </a:r>
                <a:r>
                  <a:rPr lang="ko-KR" altLang="en-US" b="0" dirty="0" err="1" smtClean="0">
                    <a:latin typeface="Cambria Math" panose="02040503050406030204" pitchFamily="18" charset="0"/>
                  </a:rPr>
                  <a:t>부정확성</a:t>
                </a:r>
                <a:r>
                  <a:rPr lang="ko-KR" altLang="en-US" b="0" dirty="0" smtClean="0">
                    <a:latin typeface="Cambria Math" panose="02040503050406030204" pitchFamily="18" charset="0"/>
                  </a:rPr>
                  <a:t> 때문에 정확한 계산이 어려움</a:t>
                </a:r>
                <a:endParaRPr lang="en-US" altLang="ko-KR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i="0" dirty="0">
                        <a:latin typeface="Cambria Math" panose="02040503050406030204" pitchFamily="18" charset="0"/>
                      </a:rPr>
                      <m:t>행렬식을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0" dirty="0">
                        <a:latin typeface="Cambria Math" panose="02040503050406030204" pitchFamily="18" charset="0"/>
                      </a:rPr>
                      <m:t>이용한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0" dirty="0">
                        <a:latin typeface="Cambria Math" panose="02040503050406030204" pitchFamily="18" charset="0"/>
                      </a:rPr>
                      <m:t>표현</m:t>
                    </m:r>
                    <m:r>
                      <a:rPr lang="en-US" altLang="ko-KR" i="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5" r="-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피보나치 수열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39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matrix </a:t>
                </a:r>
                <a:r>
                  <a:rPr lang="en-US" altLang="ko-KR" dirty="0" err="1"/>
                  <a:t>fib_power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int</a:t>
                </a:r>
                <a:r>
                  <a:rPr lang="en-US" altLang="ko-KR" dirty="0"/>
                  <a:t> n) {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if (n==1) 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;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else if n</a:t>
                </a:r>
                <a:r>
                  <a:rPr lang="ko-KR" altLang="en-US" dirty="0"/>
                  <a:t>이 짝수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return </a:t>
                </a:r>
                <a:r>
                  <a:rPr lang="en-US" altLang="ko-KR" dirty="0" err="1"/>
                  <a:t>fib_power</a:t>
                </a:r>
                <a:r>
                  <a:rPr lang="en-US" altLang="ko-KR" dirty="0"/>
                  <a:t>(n/2)^2;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else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*</a:t>
                </a:r>
                <a:r>
                  <a:rPr lang="en-US" altLang="ko-KR" dirty="0" err="1"/>
                  <a:t>fib_power</a:t>
                </a:r>
                <a:r>
                  <a:rPr lang="en-US" altLang="ko-KR" dirty="0"/>
                  <a:t>(n/2)^2;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}</a:t>
                </a:r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err="1" smtClean="0"/>
                  <a:t>int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fib_matrix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int</a:t>
                </a:r>
                <a:r>
                  <a:rPr lang="en-US" altLang="ko-KR" dirty="0" smtClean="0"/>
                  <a:t> n) {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r>
                  <a:rPr lang="en-US" altLang="ko-KR" dirty="0" err="1" smtClean="0"/>
                  <a:t>tmp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fib_power</a:t>
                </a:r>
                <a:r>
                  <a:rPr lang="en-US" altLang="ko-KR" dirty="0" smtClean="0"/>
                  <a:t>(n-1)</a:t>
                </a:r>
                <a:r>
                  <a:rPr lang="ko-KR" altLang="en-US" dirty="0" smtClean="0"/>
                  <a:t>*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return </a:t>
                </a:r>
                <a:r>
                  <a:rPr lang="en-US" altLang="ko-KR" dirty="0" err="1" smtClean="0"/>
                  <a:t>tmp</a:t>
                </a:r>
                <a:r>
                  <a:rPr lang="en-US" altLang="ko-KR" dirty="0" smtClean="0"/>
                  <a:t>[0][0]; //</a:t>
                </a:r>
                <a:r>
                  <a:rPr lang="en-US" altLang="ko-KR" dirty="0" err="1" smtClean="0"/>
                  <a:t>tmp</a:t>
                </a:r>
                <a:r>
                  <a:rPr lang="ko-KR" altLang="en-US" dirty="0" smtClean="0"/>
                  <a:t>의 첫째 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첫째 열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}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 t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피보나치 수열 계산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유사코드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8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기본적인 순환적 구현 </a:t>
                </a:r>
                <a:r>
                  <a:rPr lang="en-US" altLang="ko-KR" dirty="0" smtClean="0"/>
                  <a:t>fib(n):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ko-KR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반복적 구현 </a:t>
                </a:r>
                <a:r>
                  <a:rPr lang="en-US" altLang="ko-KR" dirty="0" err="1" smtClean="0"/>
                  <a:t>fib_iter</a:t>
                </a:r>
                <a:r>
                  <a:rPr lang="en-US" altLang="ko-KR" dirty="0" smtClean="0"/>
                  <a:t>(n):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행렬식을 이용한 순환적 구현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fib_power</a:t>
                </a:r>
                <a:r>
                  <a:rPr lang="en-US" altLang="ko-KR" dirty="0" smtClean="0"/>
                  <a:t>(n): </a:t>
                </a:r>
                <a:r>
                  <a:rPr lang="ko-KR" altLang="en-US" dirty="0" smtClean="0"/>
                  <a:t>순환을 이용한 거듭제곱 구현과 본질적으로 동일함</a:t>
                </a:r>
                <a:r>
                  <a:rPr lang="en-US" altLang="ko-KR" dirty="0" smtClean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  <m:r>
                      <a:rPr lang="en-US" altLang="ko-KR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fib_matrix</a:t>
                </a:r>
                <a:r>
                  <a:rPr lang="en-US" altLang="ko-KR" dirty="0" smtClean="0"/>
                  <a:t>(n): </a:t>
                </a:r>
                <a:r>
                  <a:rPr lang="en-US" altLang="ko-KR" dirty="0" err="1" smtClean="0"/>
                  <a:t>fib_power</a:t>
                </a:r>
                <a:r>
                  <a:rPr lang="en-US" altLang="ko-KR" dirty="0" smtClean="0"/>
                  <a:t>(n)</a:t>
                </a:r>
                <a:r>
                  <a:rPr lang="ko-KR" altLang="en-US" dirty="0" smtClean="0"/>
                  <a:t>에 종속적</a:t>
                </a:r>
                <a:r>
                  <a:rPr lang="en-US" altLang="ko-KR" dirty="0" smtClean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  <m:r>
                      <a:rPr lang="en-US" altLang="ko-KR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5" t="-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피보나치 수열 계산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시간복잡도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68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82998" y="5367392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82798" y="4221088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82598" y="3064853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막대가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개인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하노이의 탑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916832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2564904"/>
            <a:ext cx="129614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2420888"/>
            <a:ext cx="1008112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9592" y="2276872"/>
            <a:ext cx="720080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608" y="2132856"/>
            <a:ext cx="432048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1916832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88024" y="1916832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88224" y="1912725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82398" y="3064853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6334" y="3712925"/>
            <a:ext cx="129614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0350" y="3568909"/>
            <a:ext cx="1008112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94566" y="3707614"/>
            <a:ext cx="720080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38582" y="3563598"/>
            <a:ext cx="432048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82798" y="3064853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82998" y="3060746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82598" y="4221088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82398" y="4221088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6334" y="4869160"/>
            <a:ext cx="129614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357405" y="4863849"/>
            <a:ext cx="1008112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94566" y="4863849"/>
            <a:ext cx="720080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38582" y="4719833"/>
            <a:ext cx="432048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582998" y="4216981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82798" y="5371499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982598" y="5371499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2398" y="5371499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06934" y="6014260"/>
            <a:ext cx="129614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357405" y="6014260"/>
            <a:ext cx="1008112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694566" y="6014260"/>
            <a:ext cx="720080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838582" y="5870244"/>
            <a:ext cx="432048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17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6582998" y="4216981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82798" y="4221088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82598" y="3064853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막대가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개인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하노이의 탑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916832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1916832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88024" y="1916832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88224" y="1912725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82398" y="3064853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82798" y="3064853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82998" y="3060746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82598" y="4221088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82398" y="4221088"/>
            <a:ext cx="1440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00192" y="4563443"/>
            <a:ext cx="720080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44208" y="4419427"/>
            <a:ext cx="432048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06934" y="2570405"/>
            <a:ext cx="129614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150950" y="3563744"/>
            <a:ext cx="1008112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694566" y="2570405"/>
            <a:ext cx="720080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838582" y="2426389"/>
            <a:ext cx="432048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83996" y="3720479"/>
            <a:ext cx="129614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96187" y="3715497"/>
            <a:ext cx="720080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840203" y="3571481"/>
            <a:ext cx="432048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55717" y="4713818"/>
            <a:ext cx="1008112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988763" y="4870553"/>
            <a:ext cx="129614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364644" y="2570405"/>
            <a:ext cx="1008112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6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void Hanoi_tower4(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n, char from, char tmp1, char tmp2, char to)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if (n==1)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원판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%c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%c</a:t>
            </a:r>
            <a:r>
              <a:rPr lang="ko-KR" altLang="en-US" dirty="0" smtClean="0"/>
              <a:t>으로 옮긴다</a:t>
            </a:r>
            <a:r>
              <a:rPr lang="en-US" altLang="ko-KR" dirty="0" smtClean="0"/>
              <a:t>.\n”, from, to);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else if (n==2)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원판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</a:t>
            </a:r>
            <a:r>
              <a:rPr lang="en-US" altLang="ko-KR" dirty="0"/>
              <a:t>%c</a:t>
            </a:r>
            <a:r>
              <a:rPr lang="ko-KR" altLang="en-US" dirty="0"/>
              <a:t>에서 </a:t>
            </a:r>
            <a:r>
              <a:rPr lang="en-US" altLang="ko-KR" dirty="0"/>
              <a:t>%c</a:t>
            </a:r>
            <a:r>
              <a:rPr lang="ko-KR" altLang="en-US" dirty="0"/>
              <a:t>으로 옮긴다</a:t>
            </a:r>
            <a:r>
              <a:rPr lang="en-US" altLang="ko-KR" dirty="0"/>
              <a:t>.\n”, </a:t>
            </a:r>
            <a:r>
              <a:rPr lang="en-US" altLang="ko-KR" dirty="0" smtClean="0"/>
              <a:t>from, tmp1);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원판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을 </a:t>
            </a:r>
            <a:r>
              <a:rPr lang="en-US" altLang="ko-KR" dirty="0"/>
              <a:t>%c</a:t>
            </a:r>
            <a:r>
              <a:rPr lang="ko-KR" altLang="en-US" dirty="0"/>
              <a:t>에서 </a:t>
            </a:r>
            <a:r>
              <a:rPr lang="en-US" altLang="ko-KR" dirty="0"/>
              <a:t>%c</a:t>
            </a:r>
            <a:r>
              <a:rPr lang="ko-KR" altLang="en-US" dirty="0"/>
              <a:t>으로 옮긴다</a:t>
            </a:r>
            <a:r>
              <a:rPr lang="en-US" altLang="ko-KR" dirty="0"/>
              <a:t>.\n”, </a:t>
            </a:r>
            <a:r>
              <a:rPr lang="en-US" altLang="ko-KR" dirty="0" smtClean="0"/>
              <a:t>from, to);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원판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</a:t>
            </a:r>
            <a:r>
              <a:rPr lang="en-US" altLang="ko-KR" dirty="0"/>
              <a:t>%c</a:t>
            </a:r>
            <a:r>
              <a:rPr lang="ko-KR" altLang="en-US" dirty="0"/>
              <a:t>에서 </a:t>
            </a:r>
            <a:r>
              <a:rPr lang="en-US" altLang="ko-KR" dirty="0"/>
              <a:t>%c</a:t>
            </a:r>
            <a:r>
              <a:rPr lang="ko-KR" altLang="en-US" dirty="0"/>
              <a:t>으로 옮긴다</a:t>
            </a:r>
            <a:r>
              <a:rPr lang="en-US" altLang="ko-KR" dirty="0"/>
              <a:t>.\n”, </a:t>
            </a:r>
            <a:r>
              <a:rPr lang="en-US" altLang="ko-KR" dirty="0" smtClean="0"/>
              <a:t>tmp1, to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else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hanoi_tower4(n-2, from, tmp2, to, tmp1);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원판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을 </a:t>
            </a:r>
            <a:r>
              <a:rPr lang="en-US" altLang="ko-KR" dirty="0"/>
              <a:t>%c</a:t>
            </a:r>
            <a:r>
              <a:rPr lang="ko-KR" altLang="en-US" dirty="0"/>
              <a:t>에서 </a:t>
            </a:r>
            <a:r>
              <a:rPr lang="en-US" altLang="ko-KR" dirty="0"/>
              <a:t>%c</a:t>
            </a:r>
            <a:r>
              <a:rPr lang="ko-KR" altLang="en-US" dirty="0"/>
              <a:t>으로 옮긴다</a:t>
            </a:r>
            <a:r>
              <a:rPr lang="en-US" altLang="ko-KR" dirty="0"/>
              <a:t>.\n”, </a:t>
            </a:r>
            <a:r>
              <a:rPr lang="en-US" altLang="ko-KR" dirty="0" smtClean="0"/>
              <a:t>n-1, from</a:t>
            </a:r>
            <a:r>
              <a:rPr lang="en-US" altLang="ko-KR" dirty="0"/>
              <a:t>, </a:t>
            </a:r>
            <a:r>
              <a:rPr lang="en-US" altLang="ko-KR" dirty="0" smtClean="0"/>
              <a:t>tmp2);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원판 </a:t>
            </a:r>
            <a:r>
              <a:rPr lang="en-US" altLang="ko-KR" dirty="0"/>
              <a:t>%d</a:t>
            </a:r>
            <a:r>
              <a:rPr lang="ko-KR" altLang="en-US" dirty="0"/>
              <a:t>을 </a:t>
            </a:r>
            <a:r>
              <a:rPr lang="en-US" altLang="ko-KR" dirty="0"/>
              <a:t>%c</a:t>
            </a:r>
            <a:r>
              <a:rPr lang="ko-KR" altLang="en-US" dirty="0"/>
              <a:t>에서 </a:t>
            </a:r>
            <a:r>
              <a:rPr lang="en-US" altLang="ko-KR" dirty="0"/>
              <a:t>%c</a:t>
            </a:r>
            <a:r>
              <a:rPr lang="ko-KR" altLang="en-US" dirty="0"/>
              <a:t>으로 옮긴다</a:t>
            </a:r>
            <a:r>
              <a:rPr lang="en-US" altLang="ko-KR" dirty="0"/>
              <a:t>.\n”, </a:t>
            </a:r>
            <a:r>
              <a:rPr lang="en-US" altLang="ko-KR" dirty="0" smtClean="0"/>
              <a:t>n, </a:t>
            </a:r>
            <a:r>
              <a:rPr lang="en-US" altLang="ko-KR" dirty="0"/>
              <a:t>from, </a:t>
            </a:r>
            <a:r>
              <a:rPr lang="en-US" altLang="ko-KR" dirty="0" smtClean="0"/>
              <a:t>to);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원판 </a:t>
            </a:r>
            <a:r>
              <a:rPr lang="en-US" altLang="ko-KR" dirty="0"/>
              <a:t>%d</a:t>
            </a:r>
            <a:r>
              <a:rPr lang="ko-KR" altLang="en-US" dirty="0"/>
              <a:t>을 </a:t>
            </a:r>
            <a:r>
              <a:rPr lang="en-US" altLang="ko-KR" dirty="0"/>
              <a:t>%c</a:t>
            </a:r>
            <a:r>
              <a:rPr lang="ko-KR" altLang="en-US" dirty="0"/>
              <a:t>에서 </a:t>
            </a:r>
            <a:r>
              <a:rPr lang="en-US" altLang="ko-KR" dirty="0"/>
              <a:t>%c</a:t>
            </a:r>
            <a:r>
              <a:rPr lang="ko-KR" altLang="en-US" dirty="0"/>
              <a:t>으로 옮긴다</a:t>
            </a:r>
            <a:r>
              <a:rPr lang="en-US" altLang="ko-KR" dirty="0"/>
              <a:t>.\n”, </a:t>
            </a:r>
            <a:r>
              <a:rPr lang="en-US" altLang="ko-KR" dirty="0" smtClean="0"/>
              <a:t>n-1, tmp2, </a:t>
            </a:r>
            <a:r>
              <a:rPr lang="en-US" altLang="ko-KR" dirty="0"/>
              <a:t>to);    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Hanoi_tower4(n-2, tmp1, from, tmp2, to);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하노이의 </a:t>
            </a:r>
            <a:r>
              <a:rPr lang="ko-KR" altLang="en-US" dirty="0" smtClean="0"/>
              <a:t>탑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2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: n</a:t>
                </a:r>
                <a:r>
                  <a:rPr lang="ko-KR" altLang="en-US" dirty="0" smtClean="0"/>
                  <a:t>개의 서로 다른 물건들 가운데 순서를 고려하지 않고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개의 서로 다른 물건을 고르는 경우의 수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일반항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)!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실제 계산에서 일반항을 쓸 수 없을까</a:t>
                </a:r>
                <a:r>
                  <a:rPr lang="en-US" altLang="ko-KR" dirty="0" smtClean="0"/>
                  <a:t>? -&gt; n</a:t>
                </a:r>
                <a:r>
                  <a:rPr lang="ko-KR" altLang="en-US" dirty="0" smtClean="0"/>
                  <a:t>이 커지면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ko-KR" altLang="en-US" dirty="0" smtClean="0"/>
                  <a:t>을 계산에 사용하기 </a:t>
                </a:r>
                <a:r>
                  <a:rPr lang="ko-KR" altLang="en-US" dirty="0" err="1" smtClean="0"/>
                  <a:t>어려워짐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순환적 정의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dirty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=0 </m:t>
                            </m:r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5" t="-871" r="-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이항계수</a:t>
            </a:r>
            <a:r>
              <a:rPr lang="ko-KR" altLang="en-US" dirty="0" smtClean="0"/>
              <a:t>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0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k)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if (k == 0) return 1;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if (k == n) return 1;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return 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(n-1, k-1)+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(n-1,k);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이항계수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유사코드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255163"/>
      </p:ext>
    </p:extLst>
  </p:cSld>
  <p:clrMapOvr>
    <a:masterClrMapping/>
  </p:clrMapOvr>
</p:sld>
</file>

<file path=ppt/theme/theme1.xml><?xml version="1.0" encoding="utf-8"?>
<a:theme xmlns:a="http://schemas.openxmlformats.org/drawingml/2006/main" name="복합">
  <a:themeElements>
    <a:clrScheme name="복합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복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401</TotalTime>
  <Words>607</Words>
  <Application>Microsoft Office PowerPoint</Application>
  <PresentationFormat>화면 슬라이드 쇼(4:3)</PresentationFormat>
  <Paragraphs>127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Calibri</vt:lpstr>
      <vt:lpstr>Cambria Math</vt:lpstr>
      <vt:lpstr>Segoe UI Black</vt:lpstr>
      <vt:lpstr>Wingdings</vt:lpstr>
      <vt:lpstr>복합</vt:lpstr>
      <vt:lpstr>순환(보충)</vt:lpstr>
      <vt:lpstr>피보나치 수열 계산</vt:lpstr>
      <vt:lpstr>피보나치 수열 계산(유사코드)</vt:lpstr>
      <vt:lpstr>피보나치 수열 계산(시간복잡도)</vt:lpstr>
      <vt:lpstr>하노이의 탑(변형)</vt:lpstr>
      <vt:lpstr>하노이의 탑(변형)</vt:lpstr>
      <vt:lpstr>하노이의 탑(변형)</vt:lpstr>
      <vt:lpstr>이항계수 계산</vt:lpstr>
      <vt:lpstr>이항계수 계산(유사코드)</vt:lpstr>
      <vt:lpstr>이항계수 계산(시간복잡도)</vt:lpstr>
      <vt:lpstr>이항계수 계산(시간복잡도)</vt:lpstr>
      <vt:lpstr>이항계수 계산(시간복잡도)</vt:lpstr>
      <vt:lpstr>이항계수 계산(시간복잡도)</vt:lpstr>
      <vt:lpstr>이항계수 계산(시간복잡도)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rainmasta@nate.com</dc:creator>
  <cp:lastModifiedBy>Hwee Kim</cp:lastModifiedBy>
  <cp:revision>94</cp:revision>
  <dcterms:created xsi:type="dcterms:W3CDTF">2014-06-03T08:27:41Z</dcterms:created>
  <dcterms:modified xsi:type="dcterms:W3CDTF">2020-03-16T03:51:35Z</dcterms:modified>
</cp:coreProperties>
</file>