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2" r:id="rId2"/>
  </p:sldMasterIdLst>
  <p:sldIdLst>
    <p:sldId id="366" r:id="rId3"/>
    <p:sldId id="324" r:id="rId4"/>
    <p:sldId id="325" r:id="rId5"/>
    <p:sldId id="326" r:id="rId6"/>
    <p:sldId id="327" r:id="rId7"/>
    <p:sldId id="367" r:id="rId8"/>
    <p:sldId id="368" r:id="rId9"/>
    <p:sldId id="371" r:id="rId10"/>
    <p:sldId id="372" r:id="rId11"/>
    <p:sldId id="328" r:id="rId12"/>
    <p:sldId id="373" r:id="rId13"/>
    <p:sldId id="329" r:id="rId14"/>
    <p:sldId id="330" r:id="rId15"/>
    <p:sldId id="363" r:id="rId16"/>
    <p:sldId id="364" r:id="rId17"/>
    <p:sldId id="374" r:id="rId18"/>
    <p:sldId id="375" r:id="rId19"/>
    <p:sldId id="331" r:id="rId20"/>
    <p:sldId id="376" r:id="rId21"/>
    <p:sldId id="352" r:id="rId22"/>
    <p:sldId id="360" r:id="rId23"/>
    <p:sldId id="361" r:id="rId24"/>
    <p:sldId id="362" r:id="rId25"/>
    <p:sldId id="377" r:id="rId26"/>
    <p:sldId id="333" r:id="rId27"/>
    <p:sldId id="335" r:id="rId28"/>
    <p:sldId id="354" r:id="rId29"/>
    <p:sldId id="355" r:id="rId30"/>
    <p:sldId id="334" r:id="rId31"/>
    <p:sldId id="356" r:id="rId32"/>
    <p:sldId id="357" r:id="rId33"/>
    <p:sldId id="358" r:id="rId34"/>
    <p:sldId id="379" r:id="rId35"/>
    <p:sldId id="340" r:id="rId36"/>
    <p:sldId id="380" r:id="rId37"/>
    <p:sldId id="341" r:id="rId38"/>
    <p:sldId id="342" r:id="rId39"/>
    <p:sldId id="343" r:id="rId40"/>
    <p:sldId id="344" r:id="rId41"/>
    <p:sldId id="381" r:id="rId42"/>
    <p:sldId id="353" r:id="rId43"/>
    <p:sldId id="349" r:id="rId44"/>
    <p:sldId id="351" r:id="rId45"/>
    <p:sldId id="382" r:id="rId46"/>
    <p:sldId id="383" r:id="rId47"/>
    <p:sldId id="384" r:id="rId48"/>
    <p:sldId id="385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3399FF"/>
    <a:srgbClr val="FF3300"/>
    <a:srgbClr val="FFFF99"/>
    <a:srgbClr val="33CC33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85" d="100"/>
          <a:sy n="85" d="100"/>
        </p:scale>
        <p:origin x="96" y="3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5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3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406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948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5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3755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43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62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849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11B2AAEE-0ECC-4F9E-94C1-A5210D63F3AE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3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MD개성체" panose="02020603020101020101" pitchFamily="18" charset="-127"/>
          <a:ea typeface="MD개성체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24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5330531"/>
              </p:ext>
            </p:extLst>
          </p:nvPr>
        </p:nvGraphicFramePr>
        <p:xfrm>
          <a:off x="2275973" y="2333793"/>
          <a:ext cx="41862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2171700" imgH="241300" progId="Equation.3">
                  <p:embed/>
                </p:oleObj>
              </mc:Choice>
              <mc:Fallback>
                <p:oleObj name="Equation" r:id="rId3" imgW="2171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973" y="2333793"/>
                        <a:ext cx="41862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90735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다항식의 일반적인 형태</a:t>
            </a:r>
          </a:p>
          <a:p>
            <a:pPr marL="381000" indent="-381000" eaLnBrk="1" hangingPunct="1"/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프로그램에서 다항식을 처리하려면 다항식을 위한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필요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ko-KR" altLang="en-US" sz="2400" dirty="0" err="1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자료구조를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사용해야 다항식의 덧셈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뺄셈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곱셈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나눗셈 연산을 할 때 편리하고 효율적일까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381000" indent="-381000"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배열을 사용한 </a:t>
            </a:r>
            <a:r>
              <a:rPr lang="en-US" altLang="ko-KR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가지 방법</a:t>
            </a:r>
            <a:endParaRPr lang="en-US" altLang="ko-KR" sz="2800" dirty="0" smtClean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다항식의 모든 항을 배열에 저장</a:t>
            </a: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다항식의 </a:t>
            </a:r>
            <a:r>
              <a:rPr lang="en-US" altLang="ko-KR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이 아닌 항만을 배열에 저장</a:t>
            </a:r>
          </a:p>
        </p:txBody>
      </p:sp>
    </p:spTree>
    <p:extLst>
      <p:ext uri="{BB962C8B-B14F-4D97-AF65-F5344CB8AC3E}">
        <p14:creationId xmlns:p14="http://schemas.microsoft.com/office/powerpoint/2010/main" val="3338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628775"/>
            <a:ext cx="8056562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모든 차수에 대한 계수값을 배열로 저장</a:t>
            </a:r>
          </a:p>
          <a:p>
            <a:pPr eaLnBrk="1" hangingPunct="1"/>
            <a:r>
              <a:rPr lang="ko-KR" altLang="en-US" smtClean="0"/>
              <a:t>하나의 다항식을 하나의 배열로 표현</a:t>
            </a:r>
          </a:p>
        </p:txBody>
      </p:sp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971600" y="3113965"/>
            <a:ext cx="6721475" cy="1671637"/>
            <a:chOff x="0" y="1262"/>
            <a:chExt cx="4702" cy="1284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438" y="1262"/>
            <a:ext cx="27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Equation" r:id="rId3" imgW="2070100" imgH="203200" progId="Equation.3">
                    <p:embed/>
                  </p:oleObj>
                </mc:Choice>
                <mc:Fallback>
                  <p:oleObj name="Equation" r:id="rId3" imgW="20701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262"/>
                          <a:ext cx="278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Line 6"/>
            <p:cNvSpPr>
              <a:spLocks noChangeShapeType="1"/>
            </p:cNvSpPr>
            <p:nvPr/>
          </p:nvSpPr>
          <p:spPr bwMode="auto">
            <a:xfrm flipH="1">
              <a:off x="1872" y="1533"/>
              <a:ext cx="26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6" name="Line 7"/>
            <p:cNvSpPr>
              <a:spLocks noChangeShapeType="1"/>
            </p:cNvSpPr>
            <p:nvPr/>
          </p:nvSpPr>
          <p:spPr bwMode="auto">
            <a:xfrm flipH="1">
              <a:off x="2269" y="1533"/>
              <a:ext cx="271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7" name="Line 8"/>
            <p:cNvSpPr>
              <a:spLocks noChangeShapeType="1"/>
            </p:cNvSpPr>
            <p:nvPr/>
          </p:nvSpPr>
          <p:spPr bwMode="auto">
            <a:xfrm flipH="1">
              <a:off x="2668" y="1533"/>
              <a:ext cx="43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8" name="Line 9"/>
            <p:cNvSpPr>
              <a:spLocks noChangeShapeType="1"/>
            </p:cNvSpPr>
            <p:nvPr/>
          </p:nvSpPr>
          <p:spPr bwMode="auto">
            <a:xfrm>
              <a:off x="669" y="1533"/>
              <a:ext cx="0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 flipH="1">
              <a:off x="1072" y="1533"/>
              <a:ext cx="129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 flipH="1">
              <a:off x="1484" y="1533"/>
              <a:ext cx="152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1" name="Text Box 12"/>
            <p:cNvSpPr txBox="1">
              <a:spLocks noChangeArrowheads="1"/>
            </p:cNvSpPr>
            <p:nvPr/>
          </p:nvSpPr>
          <p:spPr bwMode="auto">
            <a:xfrm>
              <a:off x="0" y="2244"/>
              <a:ext cx="51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i="1">
                  <a:latin typeface="Lucida Console" pitchFamily="49" charset="0"/>
                  <a:ea typeface="HY엽서L" pitchFamily="18" charset="-127"/>
                </a:rPr>
                <a:t>coef</a:t>
              </a:r>
            </a:p>
          </p:txBody>
        </p:sp>
        <p:sp>
          <p:nvSpPr>
            <p:cNvPr id="2062" name="AutoShape 13"/>
            <p:cNvSpPr>
              <a:spLocks noChangeArrowheads="1"/>
            </p:cNvSpPr>
            <p:nvPr/>
          </p:nvSpPr>
          <p:spPr bwMode="auto">
            <a:xfrm>
              <a:off x="494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10</a:t>
              </a:r>
            </a:p>
          </p:txBody>
        </p:sp>
        <p:sp>
          <p:nvSpPr>
            <p:cNvPr id="2063" name="AutoShape 14"/>
            <p:cNvSpPr>
              <a:spLocks noChangeArrowheads="1"/>
            </p:cNvSpPr>
            <p:nvPr/>
          </p:nvSpPr>
          <p:spPr bwMode="auto">
            <a:xfrm>
              <a:off x="87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4" name="AutoShape 15"/>
            <p:cNvSpPr>
              <a:spLocks noChangeArrowheads="1"/>
            </p:cNvSpPr>
            <p:nvPr/>
          </p:nvSpPr>
          <p:spPr bwMode="auto">
            <a:xfrm>
              <a:off x="125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5" name="AutoShape 16"/>
            <p:cNvSpPr>
              <a:spLocks noChangeArrowheads="1"/>
            </p:cNvSpPr>
            <p:nvPr/>
          </p:nvSpPr>
          <p:spPr bwMode="auto">
            <a:xfrm>
              <a:off x="163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6" name="AutoShape 17"/>
            <p:cNvSpPr>
              <a:spLocks noChangeArrowheads="1"/>
            </p:cNvSpPr>
            <p:nvPr/>
          </p:nvSpPr>
          <p:spPr bwMode="auto">
            <a:xfrm>
              <a:off x="201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2067" name="AutoShape 18"/>
            <p:cNvSpPr>
              <a:spLocks noChangeArrowheads="1"/>
            </p:cNvSpPr>
            <p:nvPr/>
          </p:nvSpPr>
          <p:spPr bwMode="auto">
            <a:xfrm>
              <a:off x="239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2068" name="AutoShape 19"/>
            <p:cNvSpPr>
              <a:spLocks noChangeArrowheads="1"/>
            </p:cNvSpPr>
            <p:nvPr/>
          </p:nvSpPr>
          <p:spPr bwMode="auto">
            <a:xfrm>
              <a:off x="277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69" name="AutoShape 20"/>
            <p:cNvSpPr>
              <a:spLocks noChangeArrowheads="1"/>
            </p:cNvSpPr>
            <p:nvPr/>
          </p:nvSpPr>
          <p:spPr bwMode="auto">
            <a:xfrm>
              <a:off x="315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0" name="AutoShape 21"/>
            <p:cNvSpPr>
              <a:spLocks noChangeArrowheads="1"/>
            </p:cNvSpPr>
            <p:nvPr/>
          </p:nvSpPr>
          <p:spPr bwMode="auto">
            <a:xfrm>
              <a:off x="353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1" name="AutoShape 22"/>
            <p:cNvSpPr>
              <a:spLocks noChangeArrowheads="1"/>
            </p:cNvSpPr>
            <p:nvPr/>
          </p:nvSpPr>
          <p:spPr bwMode="auto">
            <a:xfrm>
              <a:off x="391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2" name="AutoShape 23"/>
            <p:cNvSpPr>
              <a:spLocks noChangeArrowheads="1"/>
            </p:cNvSpPr>
            <p:nvPr/>
          </p:nvSpPr>
          <p:spPr bwMode="auto">
            <a:xfrm>
              <a:off x="429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3" name="AutoShape 24"/>
            <p:cNvSpPr>
              <a:spLocks noChangeArrowheads="1"/>
            </p:cNvSpPr>
            <p:nvPr/>
          </p:nvSpPr>
          <p:spPr bwMode="auto">
            <a:xfrm>
              <a:off x="49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074" name="AutoShape 25"/>
            <p:cNvSpPr>
              <a:spLocks noChangeArrowheads="1"/>
            </p:cNvSpPr>
            <p:nvPr/>
          </p:nvSpPr>
          <p:spPr bwMode="auto">
            <a:xfrm>
              <a:off x="87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075" name="AutoShape 26"/>
            <p:cNvSpPr>
              <a:spLocks noChangeArrowheads="1"/>
            </p:cNvSpPr>
            <p:nvPr/>
          </p:nvSpPr>
          <p:spPr bwMode="auto">
            <a:xfrm>
              <a:off x="125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076" name="AutoShape 27"/>
            <p:cNvSpPr>
              <a:spLocks noChangeArrowheads="1"/>
            </p:cNvSpPr>
            <p:nvPr/>
          </p:nvSpPr>
          <p:spPr bwMode="auto">
            <a:xfrm>
              <a:off x="1635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077" name="AutoShape 28"/>
            <p:cNvSpPr>
              <a:spLocks noChangeArrowheads="1"/>
            </p:cNvSpPr>
            <p:nvPr/>
          </p:nvSpPr>
          <p:spPr bwMode="auto">
            <a:xfrm>
              <a:off x="201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2078" name="AutoShape 29"/>
            <p:cNvSpPr>
              <a:spLocks noChangeArrowheads="1"/>
            </p:cNvSpPr>
            <p:nvPr/>
          </p:nvSpPr>
          <p:spPr bwMode="auto">
            <a:xfrm>
              <a:off x="240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2079" name="AutoShape 30"/>
            <p:cNvSpPr>
              <a:spLocks noChangeArrowheads="1"/>
            </p:cNvSpPr>
            <p:nvPr/>
          </p:nvSpPr>
          <p:spPr bwMode="auto">
            <a:xfrm>
              <a:off x="277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6</a:t>
              </a:r>
            </a:p>
          </p:txBody>
        </p:sp>
        <p:sp>
          <p:nvSpPr>
            <p:cNvPr id="2080" name="AutoShape 31"/>
            <p:cNvSpPr>
              <a:spLocks noChangeArrowheads="1"/>
            </p:cNvSpPr>
            <p:nvPr/>
          </p:nvSpPr>
          <p:spPr bwMode="auto">
            <a:xfrm>
              <a:off x="315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7</a:t>
              </a:r>
            </a:p>
          </p:txBody>
        </p:sp>
        <p:sp>
          <p:nvSpPr>
            <p:cNvPr id="2081" name="AutoShape 32"/>
            <p:cNvSpPr>
              <a:spLocks noChangeArrowheads="1"/>
            </p:cNvSpPr>
            <p:nvPr/>
          </p:nvSpPr>
          <p:spPr bwMode="auto">
            <a:xfrm>
              <a:off x="353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082" name="AutoShape 33"/>
            <p:cNvSpPr>
              <a:spLocks noChangeArrowheads="1"/>
            </p:cNvSpPr>
            <p:nvPr/>
          </p:nvSpPr>
          <p:spPr bwMode="auto">
            <a:xfrm>
              <a:off x="391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9</a:t>
              </a:r>
            </a:p>
          </p:txBody>
        </p:sp>
        <p:sp>
          <p:nvSpPr>
            <p:cNvPr id="2083" name="AutoShape 34"/>
            <p:cNvSpPr>
              <a:spLocks noChangeArrowheads="1"/>
            </p:cNvSpPr>
            <p:nvPr/>
          </p:nvSpPr>
          <p:spPr bwMode="auto">
            <a:xfrm>
              <a:off x="4294" y="1647"/>
              <a:ext cx="408" cy="35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595200" y="1763815"/>
            <a:ext cx="8117260" cy="2121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just" eaLnBrk="0" hangingPunct="0">
              <a:spcBef>
                <a:spcPts val="0"/>
              </a:spcBef>
              <a:spcAft>
                <a:spcPts val="0"/>
              </a:spcAft>
              <a:defRPr kern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MAX_DEGREE 101 // 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다항식의 </a:t>
            </a:r>
            <a:r>
              <a:rPr lang="ko-KR" altLang="en-US" sz="1600" dirty="0" err="1">
                <a:solidFill>
                  <a:srgbClr val="000000"/>
                </a:solidFill>
                <a:ea typeface="휴먼명조"/>
              </a:rPr>
              <a:t>최대차수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+ 1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{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degree;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[MAX_DEGREE];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} polynomial;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polynomial a = { 5, {10, 0, 0, 0, 6, 3} };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611188" y="1673225"/>
            <a:ext cx="6975475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 = A+B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여기서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다항식이다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구조체가 반환된다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poly_add1(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C;	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다항식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배열 인덱스 변수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다항식 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--;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01570" y="1718810"/>
            <a:ext cx="6975475" cy="4278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==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+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&gt;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&gt;0;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-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"%3.1f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91580" y="1763815"/>
            <a:ext cx="6975475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주함수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 = { 5,{ 3, 6, 0, 0, 0, 10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 = { 4,{ 7, 0, 5, 0, 1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 </a:t>
            </a:r>
            <a:r>
              <a:rPr lang="en-US" altLang="ko-KR" sz="1600" kern="0" dirty="0">
                <a:solidFill>
                  <a:srgbClr val="008080"/>
                </a:solidFill>
                <a:latin typeface="Trebuchet MS" panose="020B0603020202020204" pitchFamily="34" charset="0"/>
                <a:ea typeface="휴먼명조"/>
              </a:rPr>
              <a:t>=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poly_add1(a,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(“-----------------------------------------------------------------------------\n”);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(c);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1471172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3.0x^5 + 6.0x^4 + 0.0x^3 + 0.0x^2 + 0.0x^1 + 10.0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7.0x^4 + 0.0x^3 + 5.0x^2 + 0.0x^1 + 1.0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-----------------------------------------------------------------------------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3.0x^5 + 13.0x^4 + 0.0x^3 + 5.0x^2 + 0.0x^1 + 11.0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6631" y="1673805"/>
            <a:ext cx="8012113" cy="43037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다항식에서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항만을 배열에 저장</a:t>
            </a:r>
          </a:p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형식으로 배열에 저장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10x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>+6x+3 -&gt; ((10,5), (6,1), (3,0))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4769" y="3609020"/>
            <a:ext cx="7515835" cy="21605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MAX_TERMS 101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terms[MAX_TERMS];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avail;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6605" y="1763815"/>
            <a:ext cx="4486275" cy="400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113965"/>
            <a:ext cx="5600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배열이란</a:t>
            </a:r>
            <a:r>
              <a:rPr lang="en-US" altLang="ko-KR" smtClean="0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같은 형의 변수를 여러 개 만드는 경우에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list1, list2, list3, list4, list5, list6;</a:t>
            </a:r>
            <a:r>
              <a:rPr lang="en-US" altLang="ko-KR" dirty="0" smtClean="0"/>
              <a:t>	</a:t>
            </a:r>
            <a:r>
              <a:rPr lang="en-US" altLang="ko-KR" dirty="0" smtClean="0">
                <a:sym typeface="Wingdings" pitchFamily="2" charset="2"/>
              </a:rPr>
              <a:t>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list[6];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2843935"/>
            <a:ext cx="439102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106488" y="1719263"/>
            <a:ext cx="6165850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MAX_TERMS 101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808480" indent="-161798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terms[MAX_TERMS]={ {8,3}, {7,1}, {1,0}, {10,3}, {3,2},{1,0} };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avail=6;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 개의 정수를 비교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compare(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a&gt;b )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'&gt;';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a==b )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'=';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'&lt;';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016000" y="1943100"/>
            <a:ext cx="6165850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새로운 항을 다항식에 추가한다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kern="0" dirty="0" smtClean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attach(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avail&gt;MAX_TERMS ){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"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항의 개수가 너무 많음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terms[avail].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terms[avail++].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다항식 표현 방법 </a:t>
            </a:r>
            <a:r>
              <a:rPr lang="en-US" altLang="ko-KR" dirty="0" smtClean="0"/>
              <a:t>#2(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881589" y="1403775"/>
            <a:ext cx="7695855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 = A + B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poly_add2(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Be,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*Cs,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*Ce)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	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*Cs = avail;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As &lt;=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Be 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switch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(compare(terms[As].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expon,terms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)){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'&gt;':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 B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attach(terms[As].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As++;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'=':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== B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+ 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 attach(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tempcoef,terms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As++;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'&lt;':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 B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attach(terms[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958850" y="1673225"/>
            <a:ext cx="7807198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(;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*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avail - 1;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"%3.1fx^%d\n"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341530" y="1673225"/>
            <a:ext cx="8550950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As = 0, Ae = 2,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3, Be = 5, Cs, Ce;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poly_add2(As, Ae,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Be, &amp;Cs, &amp;Ce);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(As, Ae);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Be);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(“-----------------------------------------------------------------------------\n”);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(Cs, Ce);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272890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배열을 이용하여 행렬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(matrix)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표현하는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가지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2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eaLnBrk="1" hangingPunct="1">
              <a:buClr>
                <a:srgbClr val="FF3300"/>
              </a:buClr>
            </a:pPr>
            <a:r>
              <a:rPr lang="ko-KR" altLang="en-US" sz="2000" dirty="0" err="1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희소행렬</a:t>
            </a:r>
            <a:r>
              <a:rPr lang="en-US" altLang="ko-KR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배열</a:t>
            </a:r>
          </a:p>
        </p:txBody>
      </p:sp>
      <p:graphicFrame>
        <p:nvGraphicFramePr>
          <p:cNvPr id="3074" name="Object 10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243836"/>
              </p:ext>
            </p:extLst>
          </p:nvPr>
        </p:nvGraphicFramePr>
        <p:xfrm>
          <a:off x="2321750" y="3654025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50" y="3654025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 표현방법 </a:t>
            </a:r>
            <a:r>
              <a:rPr lang="en-US" altLang="ko-KR" smtClean="0"/>
              <a:t>#1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1603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행렬의 연산들을 간단하게 구현할 수 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81050" lvl="1" indent="-323850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희소 행렬의 경우 많은 메모리 공간 낭비</a:t>
            </a:r>
          </a:p>
        </p:txBody>
      </p:sp>
      <p:graphicFrame>
        <p:nvGraphicFramePr>
          <p:cNvPr id="4098" name="Object 99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3519488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19488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4616450" y="3743325"/>
            <a:ext cx="1079500" cy="1409700"/>
            <a:chOff x="1842" y="1070"/>
            <a:chExt cx="1726" cy="1772"/>
          </a:xfrm>
        </p:grpSpPr>
        <p:sp>
          <p:nvSpPr>
            <p:cNvPr id="4183" name="AutoShape 5"/>
            <p:cNvSpPr>
              <a:spLocks noChangeArrowheads="1"/>
            </p:cNvSpPr>
            <p:nvPr/>
          </p:nvSpPr>
          <p:spPr bwMode="auto">
            <a:xfrm>
              <a:off x="2212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84" name="AutoShape 6"/>
            <p:cNvSpPr>
              <a:spLocks noChangeArrowheads="1"/>
            </p:cNvSpPr>
            <p:nvPr/>
          </p:nvSpPr>
          <p:spPr bwMode="auto">
            <a:xfrm>
              <a:off x="2220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85" name="AutoShape 7"/>
            <p:cNvSpPr>
              <a:spLocks noChangeArrowheads="1"/>
            </p:cNvSpPr>
            <p:nvPr/>
          </p:nvSpPr>
          <p:spPr bwMode="auto">
            <a:xfrm>
              <a:off x="2645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6" name="AutoShape 8"/>
            <p:cNvSpPr>
              <a:spLocks noChangeArrowheads="1"/>
            </p:cNvSpPr>
            <p:nvPr/>
          </p:nvSpPr>
          <p:spPr bwMode="auto">
            <a:xfrm>
              <a:off x="2653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87" name="AutoShape 9"/>
            <p:cNvSpPr>
              <a:spLocks noChangeArrowheads="1"/>
            </p:cNvSpPr>
            <p:nvPr/>
          </p:nvSpPr>
          <p:spPr bwMode="auto">
            <a:xfrm>
              <a:off x="3090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88" name="AutoShape 10"/>
            <p:cNvSpPr>
              <a:spLocks noChangeArrowheads="1"/>
            </p:cNvSpPr>
            <p:nvPr/>
          </p:nvSpPr>
          <p:spPr bwMode="auto">
            <a:xfrm>
              <a:off x="3098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89" name="AutoShape 11"/>
            <p:cNvSpPr>
              <a:spLocks noChangeArrowheads="1"/>
            </p:cNvSpPr>
            <p:nvPr/>
          </p:nvSpPr>
          <p:spPr bwMode="auto">
            <a:xfrm>
              <a:off x="2237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90" name="AutoShape 12"/>
            <p:cNvSpPr>
              <a:spLocks noChangeArrowheads="1"/>
            </p:cNvSpPr>
            <p:nvPr/>
          </p:nvSpPr>
          <p:spPr bwMode="auto">
            <a:xfrm>
              <a:off x="2670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4191" name="AutoShape 13"/>
            <p:cNvSpPr>
              <a:spLocks noChangeArrowheads="1"/>
            </p:cNvSpPr>
            <p:nvPr/>
          </p:nvSpPr>
          <p:spPr bwMode="auto">
            <a:xfrm>
              <a:off x="3115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92" name="AutoShape 14"/>
            <p:cNvSpPr>
              <a:spLocks noChangeArrowheads="1"/>
            </p:cNvSpPr>
            <p:nvPr/>
          </p:nvSpPr>
          <p:spPr bwMode="auto">
            <a:xfrm>
              <a:off x="2261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3" name="AutoShape 15"/>
            <p:cNvSpPr>
              <a:spLocks noChangeArrowheads="1"/>
            </p:cNvSpPr>
            <p:nvPr/>
          </p:nvSpPr>
          <p:spPr bwMode="auto">
            <a:xfrm>
              <a:off x="2695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4" name="AutoShape 16"/>
            <p:cNvSpPr>
              <a:spLocks noChangeArrowheads="1"/>
            </p:cNvSpPr>
            <p:nvPr/>
          </p:nvSpPr>
          <p:spPr bwMode="auto">
            <a:xfrm>
              <a:off x="3139" y="1070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95" name="AutoShape 17"/>
            <p:cNvSpPr>
              <a:spLocks noChangeArrowheads="1"/>
            </p:cNvSpPr>
            <p:nvPr/>
          </p:nvSpPr>
          <p:spPr bwMode="auto">
            <a:xfrm>
              <a:off x="1880" y="1483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6" name="AutoShape 18"/>
            <p:cNvSpPr>
              <a:spLocks noChangeArrowheads="1"/>
            </p:cNvSpPr>
            <p:nvPr/>
          </p:nvSpPr>
          <p:spPr bwMode="auto">
            <a:xfrm>
              <a:off x="1842" y="1966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7" name="AutoShape 19"/>
            <p:cNvSpPr>
              <a:spLocks noChangeArrowheads="1"/>
            </p:cNvSpPr>
            <p:nvPr/>
          </p:nvSpPr>
          <p:spPr bwMode="auto">
            <a:xfrm>
              <a:off x="1847" y="2429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</p:grpSp>
      <p:grpSp>
        <p:nvGrpSpPr>
          <p:cNvPr id="4102" name="Group 20"/>
          <p:cNvGrpSpPr>
            <a:grpSpLocks/>
          </p:cNvGrpSpPr>
          <p:nvPr/>
        </p:nvGrpSpPr>
        <p:grpSpPr bwMode="auto">
          <a:xfrm>
            <a:off x="6192838" y="3249613"/>
            <a:ext cx="1798637" cy="2178050"/>
            <a:chOff x="1192" y="1012"/>
            <a:chExt cx="2991" cy="2899"/>
          </a:xfrm>
        </p:grpSpPr>
        <p:sp>
          <p:nvSpPr>
            <p:cNvPr id="4105" name="AutoShape 21"/>
            <p:cNvSpPr>
              <a:spLocks noChangeArrowheads="1"/>
            </p:cNvSpPr>
            <p:nvPr/>
          </p:nvSpPr>
          <p:spPr bwMode="auto">
            <a:xfrm>
              <a:off x="1548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6" name="AutoShape 22"/>
            <p:cNvSpPr>
              <a:spLocks noChangeArrowheads="1"/>
            </p:cNvSpPr>
            <p:nvPr/>
          </p:nvSpPr>
          <p:spPr bwMode="auto">
            <a:xfrm>
              <a:off x="1981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7" name="AutoShape 23"/>
            <p:cNvSpPr>
              <a:spLocks noChangeArrowheads="1"/>
            </p:cNvSpPr>
            <p:nvPr/>
          </p:nvSpPr>
          <p:spPr bwMode="auto">
            <a:xfrm>
              <a:off x="2426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08" name="AutoShape 24"/>
            <p:cNvSpPr>
              <a:spLocks noChangeArrowheads="1"/>
            </p:cNvSpPr>
            <p:nvPr/>
          </p:nvSpPr>
          <p:spPr bwMode="auto">
            <a:xfrm>
              <a:off x="1573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9" name="AutoShape 25"/>
            <p:cNvSpPr>
              <a:spLocks noChangeArrowheads="1"/>
            </p:cNvSpPr>
            <p:nvPr/>
          </p:nvSpPr>
          <p:spPr bwMode="auto">
            <a:xfrm>
              <a:off x="2006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0" name="AutoShape 26"/>
            <p:cNvSpPr>
              <a:spLocks noChangeArrowheads="1"/>
            </p:cNvSpPr>
            <p:nvPr/>
          </p:nvSpPr>
          <p:spPr bwMode="auto">
            <a:xfrm>
              <a:off x="2451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1" name="AutoShape 27"/>
            <p:cNvSpPr>
              <a:spLocks noChangeArrowheads="1"/>
            </p:cNvSpPr>
            <p:nvPr/>
          </p:nvSpPr>
          <p:spPr bwMode="auto">
            <a:xfrm>
              <a:off x="1192" y="348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4112" name="AutoShape 28"/>
            <p:cNvSpPr>
              <a:spLocks noChangeArrowheads="1"/>
            </p:cNvSpPr>
            <p:nvPr/>
          </p:nvSpPr>
          <p:spPr bwMode="auto">
            <a:xfrm>
              <a:off x="2852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3" name="AutoShape 29"/>
            <p:cNvSpPr>
              <a:spLocks noChangeArrowheads="1"/>
            </p:cNvSpPr>
            <p:nvPr/>
          </p:nvSpPr>
          <p:spPr bwMode="auto">
            <a:xfrm>
              <a:off x="3285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4" name="AutoShape 30"/>
            <p:cNvSpPr>
              <a:spLocks noChangeArrowheads="1"/>
            </p:cNvSpPr>
            <p:nvPr/>
          </p:nvSpPr>
          <p:spPr bwMode="auto">
            <a:xfrm>
              <a:off x="3730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5" name="AutoShape 31"/>
            <p:cNvSpPr>
              <a:spLocks noChangeArrowheads="1"/>
            </p:cNvSpPr>
            <p:nvPr/>
          </p:nvSpPr>
          <p:spPr bwMode="auto">
            <a:xfrm>
              <a:off x="2877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6" name="AutoShape 32"/>
            <p:cNvSpPr>
              <a:spLocks noChangeArrowheads="1"/>
            </p:cNvSpPr>
            <p:nvPr/>
          </p:nvSpPr>
          <p:spPr bwMode="auto">
            <a:xfrm>
              <a:off x="3310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7" name="AutoShape 33"/>
            <p:cNvSpPr>
              <a:spLocks noChangeArrowheads="1"/>
            </p:cNvSpPr>
            <p:nvPr/>
          </p:nvSpPr>
          <p:spPr bwMode="auto">
            <a:xfrm>
              <a:off x="3755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8" name="AutoShape 34"/>
            <p:cNvSpPr>
              <a:spLocks noChangeArrowheads="1"/>
            </p:cNvSpPr>
            <p:nvPr/>
          </p:nvSpPr>
          <p:spPr bwMode="auto">
            <a:xfrm>
              <a:off x="1548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9" name="AutoShape 35"/>
            <p:cNvSpPr>
              <a:spLocks noChangeArrowheads="1"/>
            </p:cNvSpPr>
            <p:nvPr/>
          </p:nvSpPr>
          <p:spPr bwMode="auto">
            <a:xfrm>
              <a:off x="1981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0" name="AutoShape 36"/>
            <p:cNvSpPr>
              <a:spLocks noChangeArrowheads="1"/>
            </p:cNvSpPr>
            <p:nvPr/>
          </p:nvSpPr>
          <p:spPr bwMode="auto">
            <a:xfrm>
              <a:off x="2426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1" name="AutoShape 37"/>
            <p:cNvSpPr>
              <a:spLocks noChangeArrowheads="1"/>
            </p:cNvSpPr>
            <p:nvPr/>
          </p:nvSpPr>
          <p:spPr bwMode="auto">
            <a:xfrm>
              <a:off x="1573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2" name="AutoShape 38"/>
            <p:cNvSpPr>
              <a:spLocks noChangeArrowheads="1"/>
            </p:cNvSpPr>
            <p:nvPr/>
          </p:nvSpPr>
          <p:spPr bwMode="auto">
            <a:xfrm>
              <a:off x="2006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3" name="AutoShape 39"/>
            <p:cNvSpPr>
              <a:spLocks noChangeArrowheads="1"/>
            </p:cNvSpPr>
            <p:nvPr/>
          </p:nvSpPr>
          <p:spPr bwMode="auto">
            <a:xfrm>
              <a:off x="2451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24" name="AutoShape 40"/>
            <p:cNvSpPr>
              <a:spLocks noChangeArrowheads="1"/>
            </p:cNvSpPr>
            <p:nvPr/>
          </p:nvSpPr>
          <p:spPr bwMode="auto">
            <a:xfrm>
              <a:off x="1192" y="3076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25" name="AutoShape 41"/>
            <p:cNvSpPr>
              <a:spLocks noChangeArrowheads="1"/>
            </p:cNvSpPr>
            <p:nvPr/>
          </p:nvSpPr>
          <p:spPr bwMode="auto">
            <a:xfrm>
              <a:off x="2852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6" name="AutoShape 42"/>
            <p:cNvSpPr>
              <a:spLocks noChangeArrowheads="1"/>
            </p:cNvSpPr>
            <p:nvPr/>
          </p:nvSpPr>
          <p:spPr bwMode="auto">
            <a:xfrm>
              <a:off x="3285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7" name="AutoShape 43"/>
            <p:cNvSpPr>
              <a:spLocks noChangeArrowheads="1"/>
            </p:cNvSpPr>
            <p:nvPr/>
          </p:nvSpPr>
          <p:spPr bwMode="auto">
            <a:xfrm>
              <a:off x="3730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8" name="AutoShape 44"/>
            <p:cNvSpPr>
              <a:spLocks noChangeArrowheads="1"/>
            </p:cNvSpPr>
            <p:nvPr/>
          </p:nvSpPr>
          <p:spPr bwMode="auto">
            <a:xfrm>
              <a:off x="2877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9" name="AutoShape 45"/>
            <p:cNvSpPr>
              <a:spLocks noChangeArrowheads="1"/>
            </p:cNvSpPr>
            <p:nvPr/>
          </p:nvSpPr>
          <p:spPr bwMode="auto">
            <a:xfrm>
              <a:off x="3310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0" name="AutoShape 46"/>
            <p:cNvSpPr>
              <a:spLocks noChangeArrowheads="1"/>
            </p:cNvSpPr>
            <p:nvPr/>
          </p:nvSpPr>
          <p:spPr bwMode="auto">
            <a:xfrm>
              <a:off x="3755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1" name="AutoShape 47"/>
            <p:cNvSpPr>
              <a:spLocks noChangeArrowheads="1"/>
            </p:cNvSpPr>
            <p:nvPr/>
          </p:nvSpPr>
          <p:spPr bwMode="auto">
            <a:xfrm>
              <a:off x="1548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4132" name="AutoShape 48"/>
            <p:cNvSpPr>
              <a:spLocks noChangeArrowheads="1"/>
            </p:cNvSpPr>
            <p:nvPr/>
          </p:nvSpPr>
          <p:spPr bwMode="auto">
            <a:xfrm>
              <a:off x="1981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33" name="AutoShape 49"/>
            <p:cNvSpPr>
              <a:spLocks noChangeArrowheads="1"/>
            </p:cNvSpPr>
            <p:nvPr/>
          </p:nvSpPr>
          <p:spPr bwMode="auto">
            <a:xfrm>
              <a:off x="2426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4" name="AutoShape 50"/>
            <p:cNvSpPr>
              <a:spLocks noChangeArrowheads="1"/>
            </p:cNvSpPr>
            <p:nvPr/>
          </p:nvSpPr>
          <p:spPr bwMode="auto">
            <a:xfrm>
              <a:off x="1573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5" name="AutoShape 51"/>
            <p:cNvSpPr>
              <a:spLocks noChangeArrowheads="1"/>
            </p:cNvSpPr>
            <p:nvPr/>
          </p:nvSpPr>
          <p:spPr bwMode="auto">
            <a:xfrm>
              <a:off x="2006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6" name="AutoShape 52"/>
            <p:cNvSpPr>
              <a:spLocks noChangeArrowheads="1"/>
            </p:cNvSpPr>
            <p:nvPr/>
          </p:nvSpPr>
          <p:spPr bwMode="auto">
            <a:xfrm>
              <a:off x="2451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7" name="AutoShape 53"/>
            <p:cNvSpPr>
              <a:spLocks noChangeArrowheads="1"/>
            </p:cNvSpPr>
            <p:nvPr/>
          </p:nvSpPr>
          <p:spPr bwMode="auto">
            <a:xfrm>
              <a:off x="1192" y="2667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38" name="AutoShape 54"/>
            <p:cNvSpPr>
              <a:spLocks noChangeArrowheads="1"/>
            </p:cNvSpPr>
            <p:nvPr/>
          </p:nvSpPr>
          <p:spPr bwMode="auto">
            <a:xfrm>
              <a:off x="2852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9" name="AutoShape 55"/>
            <p:cNvSpPr>
              <a:spLocks noChangeArrowheads="1"/>
            </p:cNvSpPr>
            <p:nvPr/>
          </p:nvSpPr>
          <p:spPr bwMode="auto">
            <a:xfrm>
              <a:off x="3285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0" name="AutoShape 56"/>
            <p:cNvSpPr>
              <a:spLocks noChangeArrowheads="1"/>
            </p:cNvSpPr>
            <p:nvPr/>
          </p:nvSpPr>
          <p:spPr bwMode="auto">
            <a:xfrm>
              <a:off x="3730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1" name="AutoShape 57"/>
            <p:cNvSpPr>
              <a:spLocks noChangeArrowheads="1"/>
            </p:cNvSpPr>
            <p:nvPr/>
          </p:nvSpPr>
          <p:spPr bwMode="auto">
            <a:xfrm>
              <a:off x="2877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2" name="AutoShape 58"/>
            <p:cNvSpPr>
              <a:spLocks noChangeArrowheads="1"/>
            </p:cNvSpPr>
            <p:nvPr/>
          </p:nvSpPr>
          <p:spPr bwMode="auto">
            <a:xfrm>
              <a:off x="3310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3" name="AutoShape 59"/>
            <p:cNvSpPr>
              <a:spLocks noChangeArrowheads="1"/>
            </p:cNvSpPr>
            <p:nvPr/>
          </p:nvSpPr>
          <p:spPr bwMode="auto">
            <a:xfrm>
              <a:off x="3755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44" name="AutoShape 60"/>
            <p:cNvSpPr>
              <a:spLocks noChangeArrowheads="1"/>
            </p:cNvSpPr>
            <p:nvPr/>
          </p:nvSpPr>
          <p:spPr bwMode="auto">
            <a:xfrm>
              <a:off x="1548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5" name="AutoShape 61"/>
            <p:cNvSpPr>
              <a:spLocks noChangeArrowheads="1"/>
            </p:cNvSpPr>
            <p:nvPr/>
          </p:nvSpPr>
          <p:spPr bwMode="auto">
            <a:xfrm>
              <a:off x="1981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6" name="AutoShape 62"/>
            <p:cNvSpPr>
              <a:spLocks noChangeArrowheads="1"/>
            </p:cNvSpPr>
            <p:nvPr/>
          </p:nvSpPr>
          <p:spPr bwMode="auto">
            <a:xfrm>
              <a:off x="2426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7" name="AutoShape 63"/>
            <p:cNvSpPr>
              <a:spLocks noChangeArrowheads="1"/>
            </p:cNvSpPr>
            <p:nvPr/>
          </p:nvSpPr>
          <p:spPr bwMode="auto">
            <a:xfrm>
              <a:off x="1573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8" name="AutoShape 64"/>
            <p:cNvSpPr>
              <a:spLocks noChangeArrowheads="1"/>
            </p:cNvSpPr>
            <p:nvPr/>
          </p:nvSpPr>
          <p:spPr bwMode="auto">
            <a:xfrm>
              <a:off x="2006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9" name="AutoShape 65"/>
            <p:cNvSpPr>
              <a:spLocks noChangeArrowheads="1"/>
            </p:cNvSpPr>
            <p:nvPr/>
          </p:nvSpPr>
          <p:spPr bwMode="auto">
            <a:xfrm>
              <a:off x="2451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0" name="AutoShape 66"/>
            <p:cNvSpPr>
              <a:spLocks noChangeArrowheads="1"/>
            </p:cNvSpPr>
            <p:nvPr/>
          </p:nvSpPr>
          <p:spPr bwMode="auto">
            <a:xfrm>
              <a:off x="1192" y="2255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51" name="AutoShape 67"/>
            <p:cNvSpPr>
              <a:spLocks noChangeArrowheads="1"/>
            </p:cNvSpPr>
            <p:nvPr/>
          </p:nvSpPr>
          <p:spPr bwMode="auto">
            <a:xfrm>
              <a:off x="2852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2" name="AutoShape 68"/>
            <p:cNvSpPr>
              <a:spLocks noChangeArrowheads="1"/>
            </p:cNvSpPr>
            <p:nvPr/>
          </p:nvSpPr>
          <p:spPr bwMode="auto">
            <a:xfrm>
              <a:off x="3285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3" name="AutoShape 69"/>
            <p:cNvSpPr>
              <a:spLocks noChangeArrowheads="1"/>
            </p:cNvSpPr>
            <p:nvPr/>
          </p:nvSpPr>
          <p:spPr bwMode="auto">
            <a:xfrm>
              <a:off x="3730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4" name="AutoShape 70"/>
            <p:cNvSpPr>
              <a:spLocks noChangeArrowheads="1"/>
            </p:cNvSpPr>
            <p:nvPr/>
          </p:nvSpPr>
          <p:spPr bwMode="auto">
            <a:xfrm>
              <a:off x="2877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5" name="AutoShape 71"/>
            <p:cNvSpPr>
              <a:spLocks noChangeArrowheads="1"/>
            </p:cNvSpPr>
            <p:nvPr/>
          </p:nvSpPr>
          <p:spPr bwMode="auto">
            <a:xfrm>
              <a:off x="3310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56" name="AutoShape 72"/>
            <p:cNvSpPr>
              <a:spLocks noChangeArrowheads="1"/>
            </p:cNvSpPr>
            <p:nvPr/>
          </p:nvSpPr>
          <p:spPr bwMode="auto">
            <a:xfrm>
              <a:off x="3755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7" name="AutoShape 73"/>
            <p:cNvSpPr>
              <a:spLocks noChangeArrowheads="1"/>
            </p:cNvSpPr>
            <p:nvPr/>
          </p:nvSpPr>
          <p:spPr bwMode="auto">
            <a:xfrm>
              <a:off x="1548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58" name="AutoShape 74"/>
            <p:cNvSpPr>
              <a:spLocks noChangeArrowheads="1"/>
            </p:cNvSpPr>
            <p:nvPr/>
          </p:nvSpPr>
          <p:spPr bwMode="auto">
            <a:xfrm>
              <a:off x="1981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9" name="AutoShape 75"/>
            <p:cNvSpPr>
              <a:spLocks noChangeArrowheads="1"/>
            </p:cNvSpPr>
            <p:nvPr/>
          </p:nvSpPr>
          <p:spPr bwMode="auto">
            <a:xfrm>
              <a:off x="2426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0" name="AutoShape 76"/>
            <p:cNvSpPr>
              <a:spLocks noChangeArrowheads="1"/>
            </p:cNvSpPr>
            <p:nvPr/>
          </p:nvSpPr>
          <p:spPr bwMode="auto">
            <a:xfrm>
              <a:off x="1573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1" name="AutoShape 77"/>
            <p:cNvSpPr>
              <a:spLocks noChangeArrowheads="1"/>
            </p:cNvSpPr>
            <p:nvPr/>
          </p:nvSpPr>
          <p:spPr bwMode="auto">
            <a:xfrm>
              <a:off x="2006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2" name="AutoShape 78"/>
            <p:cNvSpPr>
              <a:spLocks noChangeArrowheads="1"/>
            </p:cNvSpPr>
            <p:nvPr/>
          </p:nvSpPr>
          <p:spPr bwMode="auto">
            <a:xfrm>
              <a:off x="2451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63" name="AutoShape 79"/>
            <p:cNvSpPr>
              <a:spLocks noChangeArrowheads="1"/>
            </p:cNvSpPr>
            <p:nvPr/>
          </p:nvSpPr>
          <p:spPr bwMode="auto">
            <a:xfrm>
              <a:off x="1192" y="1843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64" name="AutoShape 80"/>
            <p:cNvSpPr>
              <a:spLocks noChangeArrowheads="1"/>
            </p:cNvSpPr>
            <p:nvPr/>
          </p:nvSpPr>
          <p:spPr bwMode="auto">
            <a:xfrm>
              <a:off x="2852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5" name="AutoShape 81"/>
            <p:cNvSpPr>
              <a:spLocks noChangeArrowheads="1"/>
            </p:cNvSpPr>
            <p:nvPr/>
          </p:nvSpPr>
          <p:spPr bwMode="auto">
            <a:xfrm>
              <a:off x="3285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6" name="AutoShape 82"/>
            <p:cNvSpPr>
              <a:spLocks noChangeArrowheads="1"/>
            </p:cNvSpPr>
            <p:nvPr/>
          </p:nvSpPr>
          <p:spPr bwMode="auto">
            <a:xfrm>
              <a:off x="3730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67" name="AutoShape 83"/>
            <p:cNvSpPr>
              <a:spLocks noChangeArrowheads="1"/>
            </p:cNvSpPr>
            <p:nvPr/>
          </p:nvSpPr>
          <p:spPr bwMode="auto">
            <a:xfrm>
              <a:off x="2877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8" name="AutoShape 84"/>
            <p:cNvSpPr>
              <a:spLocks noChangeArrowheads="1"/>
            </p:cNvSpPr>
            <p:nvPr/>
          </p:nvSpPr>
          <p:spPr bwMode="auto">
            <a:xfrm>
              <a:off x="3310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9" name="AutoShape 85"/>
            <p:cNvSpPr>
              <a:spLocks noChangeArrowheads="1"/>
            </p:cNvSpPr>
            <p:nvPr/>
          </p:nvSpPr>
          <p:spPr bwMode="auto">
            <a:xfrm>
              <a:off x="3755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70" name="AutoShape 86"/>
            <p:cNvSpPr>
              <a:spLocks noChangeArrowheads="1"/>
            </p:cNvSpPr>
            <p:nvPr/>
          </p:nvSpPr>
          <p:spPr bwMode="auto">
            <a:xfrm>
              <a:off x="1548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1" name="AutoShape 87"/>
            <p:cNvSpPr>
              <a:spLocks noChangeArrowheads="1"/>
            </p:cNvSpPr>
            <p:nvPr/>
          </p:nvSpPr>
          <p:spPr bwMode="auto">
            <a:xfrm>
              <a:off x="1981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2" name="AutoShape 88"/>
            <p:cNvSpPr>
              <a:spLocks noChangeArrowheads="1"/>
            </p:cNvSpPr>
            <p:nvPr/>
          </p:nvSpPr>
          <p:spPr bwMode="auto">
            <a:xfrm>
              <a:off x="2426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3" name="AutoShape 89"/>
            <p:cNvSpPr>
              <a:spLocks noChangeArrowheads="1"/>
            </p:cNvSpPr>
            <p:nvPr/>
          </p:nvSpPr>
          <p:spPr bwMode="auto">
            <a:xfrm>
              <a:off x="1572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4" name="AutoShape 90"/>
            <p:cNvSpPr>
              <a:spLocks noChangeArrowheads="1"/>
            </p:cNvSpPr>
            <p:nvPr/>
          </p:nvSpPr>
          <p:spPr bwMode="auto">
            <a:xfrm>
              <a:off x="2005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75" name="AutoShape 91"/>
            <p:cNvSpPr>
              <a:spLocks noChangeArrowheads="1"/>
            </p:cNvSpPr>
            <p:nvPr/>
          </p:nvSpPr>
          <p:spPr bwMode="auto">
            <a:xfrm>
              <a:off x="2451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76" name="AutoShape 92"/>
            <p:cNvSpPr>
              <a:spLocks noChangeArrowheads="1"/>
            </p:cNvSpPr>
            <p:nvPr/>
          </p:nvSpPr>
          <p:spPr bwMode="auto">
            <a:xfrm>
              <a:off x="1192" y="1430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7" name="AutoShape 93"/>
            <p:cNvSpPr>
              <a:spLocks noChangeArrowheads="1"/>
            </p:cNvSpPr>
            <p:nvPr/>
          </p:nvSpPr>
          <p:spPr bwMode="auto">
            <a:xfrm>
              <a:off x="2852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78" name="AutoShape 94"/>
            <p:cNvSpPr>
              <a:spLocks noChangeArrowheads="1"/>
            </p:cNvSpPr>
            <p:nvPr/>
          </p:nvSpPr>
          <p:spPr bwMode="auto">
            <a:xfrm>
              <a:off x="3285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9" name="AutoShape 95"/>
            <p:cNvSpPr>
              <a:spLocks noChangeArrowheads="1"/>
            </p:cNvSpPr>
            <p:nvPr/>
          </p:nvSpPr>
          <p:spPr bwMode="auto">
            <a:xfrm>
              <a:off x="3730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0" name="AutoShape 96"/>
            <p:cNvSpPr>
              <a:spLocks noChangeArrowheads="1"/>
            </p:cNvSpPr>
            <p:nvPr/>
          </p:nvSpPr>
          <p:spPr bwMode="auto">
            <a:xfrm>
              <a:off x="2876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81" name="AutoShape 97"/>
            <p:cNvSpPr>
              <a:spLocks noChangeArrowheads="1"/>
            </p:cNvSpPr>
            <p:nvPr/>
          </p:nvSpPr>
          <p:spPr bwMode="auto">
            <a:xfrm>
              <a:off x="3309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82" name="AutoShape 98"/>
            <p:cNvSpPr>
              <a:spLocks noChangeArrowheads="1"/>
            </p:cNvSpPr>
            <p:nvPr/>
          </p:nvSpPr>
          <p:spPr bwMode="auto">
            <a:xfrm>
              <a:off x="3755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</p:grpSp>
      <p:sp>
        <p:nvSpPr>
          <p:cNvPr id="4103" name="Text Box 100"/>
          <p:cNvSpPr txBox="1">
            <a:spLocks noChangeArrowheads="1"/>
          </p:cNvSpPr>
          <p:nvPr/>
        </p:nvSpPr>
        <p:spPr bwMode="auto">
          <a:xfrm>
            <a:off x="4257675" y="43291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A=</a:t>
            </a:r>
          </a:p>
        </p:txBody>
      </p:sp>
      <p:sp>
        <p:nvSpPr>
          <p:cNvPr id="4104" name="Text Box 101"/>
          <p:cNvSpPr txBox="1">
            <a:spLocks noChangeArrowheads="1"/>
          </p:cNvSpPr>
          <p:nvPr/>
        </p:nvSpPr>
        <p:spPr bwMode="auto">
          <a:xfrm>
            <a:off x="5832475" y="432911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B=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전치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01570" y="1219200"/>
            <a:ext cx="8010890" cy="50167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3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3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행렬 전치 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matrix_transpose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 = 0; r&lt;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r++)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[c][r] 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[r][c];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 = 0; r&lt;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r++)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[r][c]);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22288" y="1719263"/>
            <a:ext cx="6975475" cy="3845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array1[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= { { 2,3,0 },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8,9,1 },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7,0,5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array2[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matrix_transpose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(array1, array2);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(array1);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(array2);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 표현방법 </a:t>
            </a:r>
            <a:r>
              <a:rPr lang="en-US" altLang="ko-KR" smtClean="0"/>
              <a:t>#2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58150" cy="1738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희소 행렬의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메모리 공간의 절약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각종 행렬 연산들의 구현이 복잡해진다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grpSp>
        <p:nvGrpSpPr>
          <p:cNvPr id="5125" name="Group 110"/>
          <p:cNvGrpSpPr>
            <a:grpSpLocks/>
          </p:cNvGrpSpPr>
          <p:nvPr/>
        </p:nvGrpSpPr>
        <p:grpSpPr bwMode="auto">
          <a:xfrm>
            <a:off x="1106488" y="2798763"/>
            <a:ext cx="6794500" cy="3252787"/>
            <a:chOff x="243" y="984"/>
            <a:chExt cx="5188" cy="2660"/>
          </a:xfrm>
        </p:grpSpPr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852" y="1294"/>
              <a:ext cx="850" cy="2350"/>
              <a:chOff x="1142" y="453"/>
              <a:chExt cx="1700" cy="3278"/>
            </a:xfrm>
          </p:grpSpPr>
          <p:sp>
            <p:nvSpPr>
              <p:cNvPr id="5182" name="AutoShape 7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3" name="AutoShape 8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4" name="AutoShape 9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85" name="AutoShape 10"/>
              <p:cNvSpPr>
                <a:spLocks noChangeArrowheads="1"/>
              </p:cNvSpPr>
              <p:nvPr/>
            </p:nvSpPr>
            <p:spPr bwMode="auto">
              <a:xfrm>
                <a:off x="1142" y="3326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86" name="AutoShape 11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7" name="AutoShape 12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88" name="AutoShape 13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89" name="AutoShape 14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0" name="AutoShape 15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1" name="AutoShape 16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2" name="AutoShape 17"/>
              <p:cNvSpPr>
                <a:spLocks noChangeArrowheads="1"/>
              </p:cNvSpPr>
              <p:nvPr/>
            </p:nvSpPr>
            <p:spPr bwMode="auto">
              <a:xfrm>
                <a:off x="1154" y="2924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93" name="AutoShape 18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4" name="AutoShape 19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5" name="AutoShape 20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6" name="AutoShape 21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7" name="AutoShape 22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8" name="AutoShape 23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9" name="AutoShape 24"/>
              <p:cNvSpPr>
                <a:spLocks noChangeArrowheads="1"/>
              </p:cNvSpPr>
              <p:nvPr/>
            </p:nvSpPr>
            <p:spPr bwMode="auto">
              <a:xfrm>
                <a:off x="1154" y="2511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200" name="AutoShape 25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1" name="AutoShape 26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dirty="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2" name="AutoShape 27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203" name="AutoShape 28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4" name="AutoShape 29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5" name="AutoShape 30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07" name="AutoShape 32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8" name="AutoShape 33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9" name="AutoShape 34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210" name="AutoShape 35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1" name="AutoShape 36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2" name="AutoShape 37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13" name="AutoShape 38"/>
              <p:cNvSpPr>
                <a:spLocks noChangeArrowheads="1"/>
              </p:cNvSpPr>
              <p:nvPr/>
            </p:nvSpPr>
            <p:spPr bwMode="auto">
              <a:xfrm>
                <a:off x="1154" y="1687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214" name="AutoShape 39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5" name="AutoShape 40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6" name="AutoShape 41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217" name="AutoShape 42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8" name="AutoShape 43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9" name="AutoShape 44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0" name="AutoShape 45"/>
              <p:cNvSpPr>
                <a:spLocks noChangeArrowheads="1"/>
              </p:cNvSpPr>
              <p:nvPr/>
            </p:nvSpPr>
            <p:spPr bwMode="auto">
              <a:xfrm>
                <a:off x="1154" y="1277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221" name="AutoShape 46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2" name="AutoShape 47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3" name="AutoShape 48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4" name="AutoShape 49"/>
              <p:cNvSpPr>
                <a:spLocks noChangeArrowheads="1"/>
              </p:cNvSpPr>
              <p:nvPr/>
            </p:nvSpPr>
            <p:spPr bwMode="auto">
              <a:xfrm>
                <a:off x="1537" y="453"/>
                <a:ext cx="394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225" name="AutoShape 50"/>
              <p:cNvSpPr>
                <a:spLocks noChangeArrowheads="1"/>
              </p:cNvSpPr>
              <p:nvPr/>
            </p:nvSpPr>
            <p:spPr bwMode="auto">
              <a:xfrm>
                <a:off x="1970" y="453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226" name="AutoShape 51"/>
              <p:cNvSpPr>
                <a:spLocks noChangeArrowheads="1"/>
              </p:cNvSpPr>
              <p:nvPr/>
            </p:nvSpPr>
            <p:spPr bwMode="auto">
              <a:xfrm>
                <a:off x="2413" y="455"/>
                <a:ext cx="390" cy="404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227" name="AutoShape 52"/>
              <p:cNvSpPr>
                <a:spLocks noChangeArrowheads="1"/>
              </p:cNvSpPr>
              <p:nvPr/>
            </p:nvSpPr>
            <p:spPr bwMode="auto">
              <a:xfrm>
                <a:off x="1154" y="864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pSp>
          <p:nvGrpSpPr>
            <p:cNvPr id="5127" name="Group 53"/>
            <p:cNvGrpSpPr>
              <a:grpSpLocks/>
            </p:cNvGrpSpPr>
            <p:nvPr/>
          </p:nvGrpSpPr>
          <p:grpSpPr bwMode="auto">
            <a:xfrm>
              <a:off x="4468" y="1310"/>
              <a:ext cx="822" cy="2324"/>
              <a:chOff x="1142" y="454"/>
              <a:chExt cx="1700" cy="3279"/>
            </a:xfrm>
          </p:grpSpPr>
          <p:sp>
            <p:nvSpPr>
              <p:cNvPr id="5136" name="AutoShape 54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37" name="AutoShape 55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8" name="AutoShape 56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9" name="AutoShape 57"/>
              <p:cNvSpPr>
                <a:spLocks noChangeArrowheads="1"/>
              </p:cNvSpPr>
              <p:nvPr/>
            </p:nvSpPr>
            <p:spPr bwMode="auto">
              <a:xfrm>
                <a:off x="1142" y="3325"/>
                <a:ext cx="399" cy="408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40" name="AutoShape 58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5141" name="AutoShape 59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42" name="AutoShape 60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3" name="AutoShape 61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44" name="AutoShape 62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5" name="AutoShape 63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46" name="AutoShape 64"/>
              <p:cNvSpPr>
                <a:spLocks noChangeArrowheads="1"/>
              </p:cNvSpPr>
              <p:nvPr/>
            </p:nvSpPr>
            <p:spPr bwMode="auto">
              <a:xfrm>
                <a:off x="1155" y="2924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47" name="AutoShape 65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48" name="AutoShape 66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9" name="AutoShape 67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50" name="AutoShape 68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1" name="AutoShape 69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2" name="AutoShape 70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53" name="AutoShape 71"/>
              <p:cNvSpPr>
                <a:spLocks noChangeArrowheads="1"/>
              </p:cNvSpPr>
              <p:nvPr/>
            </p:nvSpPr>
            <p:spPr bwMode="auto">
              <a:xfrm>
                <a:off x="1155" y="2512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154" name="AutoShape 72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55" name="AutoShape 73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6" name="AutoShape 74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6</a:t>
                </a:r>
              </a:p>
            </p:txBody>
          </p:sp>
          <p:sp>
            <p:nvSpPr>
              <p:cNvPr id="5157" name="AutoShape 75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8" name="AutoShape 76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9" name="AutoShape 77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0" name="AutoShape 78"/>
              <p:cNvSpPr>
                <a:spLocks noChangeArrowheads="1"/>
              </p:cNvSpPr>
              <p:nvPr/>
            </p:nvSpPr>
            <p:spPr bwMode="auto">
              <a:xfrm>
                <a:off x="1155" y="2100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3</a:t>
                </a:r>
              </a:p>
            </p:txBody>
          </p:sp>
          <p:sp>
            <p:nvSpPr>
              <p:cNvPr id="5161" name="AutoShape 79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2" name="AutoShape 80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63" name="AutoShape 81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164" name="AutoShape 82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65" name="AutoShape 83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6" name="AutoShape 84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7" name="AutoShape 85"/>
              <p:cNvSpPr>
                <a:spLocks noChangeArrowheads="1"/>
              </p:cNvSpPr>
              <p:nvPr/>
            </p:nvSpPr>
            <p:spPr bwMode="auto">
              <a:xfrm>
                <a:off x="1155" y="1688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168" name="AutoShape 86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9" name="AutoShape 87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0" name="AutoShape 88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171" name="AutoShape 89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2" name="AutoShape 90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73" name="AutoShape 91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74" name="AutoShape 92"/>
              <p:cNvSpPr>
                <a:spLocks noChangeArrowheads="1"/>
              </p:cNvSpPr>
              <p:nvPr/>
            </p:nvSpPr>
            <p:spPr bwMode="auto">
              <a:xfrm>
                <a:off x="1155" y="127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175" name="AutoShape 93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6" name="AutoShape 94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77" name="AutoShape 95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78" name="AutoShape 96"/>
              <p:cNvSpPr>
                <a:spLocks noChangeArrowheads="1"/>
              </p:cNvSpPr>
              <p:nvPr/>
            </p:nvSpPr>
            <p:spPr bwMode="auto">
              <a:xfrm>
                <a:off x="1538" y="454"/>
                <a:ext cx="394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179" name="AutoShape 97"/>
              <p:cNvSpPr>
                <a:spLocks noChangeArrowheads="1"/>
              </p:cNvSpPr>
              <p:nvPr/>
            </p:nvSpPr>
            <p:spPr bwMode="auto">
              <a:xfrm>
                <a:off x="1969" y="456"/>
                <a:ext cx="392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180" name="AutoShape 98"/>
              <p:cNvSpPr>
                <a:spLocks noChangeArrowheads="1"/>
              </p:cNvSpPr>
              <p:nvPr/>
            </p:nvSpPr>
            <p:spPr bwMode="auto">
              <a:xfrm>
                <a:off x="2416" y="454"/>
                <a:ext cx="391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181" name="AutoShape 99"/>
              <p:cNvSpPr>
                <a:spLocks noChangeArrowheads="1"/>
              </p:cNvSpPr>
              <p:nvPr/>
            </p:nvSpPr>
            <p:spPr bwMode="auto">
              <a:xfrm>
                <a:off x="1155" y="86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aphicFrame>
          <p:nvGraphicFramePr>
            <p:cNvPr id="5122" name="Object 100"/>
            <p:cNvGraphicFramePr>
              <a:graphicFrameLocks noChangeAspect="1"/>
            </p:cNvGraphicFramePr>
            <p:nvPr/>
          </p:nvGraphicFramePr>
          <p:xfrm>
            <a:off x="243" y="1791"/>
            <a:ext cx="2042" cy="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" name="Equation" r:id="rId3" imgW="2628900" imgH="1371600" progId="Equation.3">
                    <p:embed/>
                  </p:oleObj>
                </mc:Choice>
                <mc:Fallback>
                  <p:oleObj name="Equation" r:id="rId3" imgW="2628900" imgH="1371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1791"/>
                          <a:ext cx="2042" cy="1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102"/>
            <p:cNvSpPr txBox="1">
              <a:spLocks noChangeArrowheads="1"/>
            </p:cNvSpPr>
            <p:nvPr/>
          </p:nvSpPr>
          <p:spPr bwMode="auto">
            <a:xfrm>
              <a:off x="2567" y="2351"/>
              <a:ext cx="3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A=</a:t>
              </a:r>
            </a:p>
          </p:txBody>
        </p:sp>
        <p:sp>
          <p:nvSpPr>
            <p:cNvPr id="5129" name="Text Box 103"/>
            <p:cNvSpPr txBox="1">
              <a:spLocks noChangeArrowheads="1"/>
            </p:cNvSpPr>
            <p:nvPr/>
          </p:nvSpPr>
          <p:spPr bwMode="auto">
            <a:xfrm>
              <a:off x="4099" y="2330"/>
              <a:ext cx="36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B=</a:t>
              </a:r>
            </a:p>
          </p:txBody>
        </p:sp>
        <p:sp>
          <p:nvSpPr>
            <p:cNvPr id="5130" name="Oval 104"/>
            <p:cNvSpPr>
              <a:spLocks noChangeArrowheads="1"/>
            </p:cNvSpPr>
            <p:nvPr/>
          </p:nvSpPr>
          <p:spPr bwMode="auto">
            <a:xfrm>
              <a:off x="2852" y="1508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1" name="Freeform 105"/>
            <p:cNvSpPr>
              <a:spLocks/>
            </p:cNvSpPr>
            <p:nvPr/>
          </p:nvSpPr>
          <p:spPr bwMode="auto">
            <a:xfrm>
              <a:off x="584" y="1248"/>
              <a:ext cx="2296" cy="912"/>
            </a:xfrm>
            <a:custGeom>
              <a:avLst/>
              <a:gdLst>
                <a:gd name="T0" fmla="*/ 2296 w 2296"/>
                <a:gd name="T1" fmla="*/ 373 h 912"/>
                <a:gd name="T2" fmla="*/ 1134 w 2296"/>
                <a:gd name="T3" fmla="*/ 90 h 912"/>
                <a:gd name="T4" fmla="*/ 0 w 2296"/>
                <a:gd name="T5" fmla="*/ 912 h 912"/>
                <a:gd name="T6" fmla="*/ 0 60000 65536"/>
                <a:gd name="T7" fmla="*/ 0 60000 65536"/>
                <a:gd name="T8" fmla="*/ 0 60000 65536"/>
                <a:gd name="T9" fmla="*/ 0 w 2296"/>
                <a:gd name="T10" fmla="*/ 0 h 912"/>
                <a:gd name="T11" fmla="*/ 2296 w 229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6" h="912">
                  <a:moveTo>
                    <a:pt x="2296" y="373"/>
                  </a:moveTo>
                  <a:cubicBezTo>
                    <a:pt x="1906" y="186"/>
                    <a:pt x="1517" y="0"/>
                    <a:pt x="1134" y="90"/>
                  </a:cubicBezTo>
                  <a:cubicBezTo>
                    <a:pt x="751" y="180"/>
                    <a:pt x="375" y="546"/>
                    <a:pt x="0" y="91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Oval 106"/>
            <p:cNvSpPr>
              <a:spLocks noChangeArrowheads="1"/>
            </p:cNvSpPr>
            <p:nvPr/>
          </p:nvSpPr>
          <p:spPr bwMode="auto">
            <a:xfrm>
              <a:off x="4439" y="1536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3" name="Freeform 107"/>
            <p:cNvSpPr>
              <a:spLocks/>
            </p:cNvSpPr>
            <p:nvPr/>
          </p:nvSpPr>
          <p:spPr bwMode="auto">
            <a:xfrm>
              <a:off x="1859" y="984"/>
              <a:ext cx="2580" cy="836"/>
            </a:xfrm>
            <a:custGeom>
              <a:avLst/>
              <a:gdLst>
                <a:gd name="T0" fmla="*/ 2580 w 2580"/>
                <a:gd name="T1" fmla="*/ 751 h 836"/>
                <a:gd name="T2" fmla="*/ 1134 w 2580"/>
                <a:gd name="T3" fmla="*/ 14 h 836"/>
                <a:gd name="T4" fmla="*/ 0 w 2580"/>
                <a:gd name="T5" fmla="*/ 836 h 836"/>
                <a:gd name="T6" fmla="*/ 0 60000 65536"/>
                <a:gd name="T7" fmla="*/ 0 60000 65536"/>
                <a:gd name="T8" fmla="*/ 0 60000 65536"/>
                <a:gd name="T9" fmla="*/ 0 w 2580"/>
                <a:gd name="T10" fmla="*/ 0 h 836"/>
                <a:gd name="T11" fmla="*/ 2580 w 2580"/>
                <a:gd name="T12" fmla="*/ 836 h 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0" h="836">
                  <a:moveTo>
                    <a:pt x="2580" y="751"/>
                  </a:moveTo>
                  <a:cubicBezTo>
                    <a:pt x="2072" y="375"/>
                    <a:pt x="1564" y="0"/>
                    <a:pt x="1134" y="14"/>
                  </a:cubicBezTo>
                  <a:cubicBezTo>
                    <a:pt x="704" y="28"/>
                    <a:pt x="352" y="432"/>
                    <a:pt x="0" y="836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Oval 108"/>
            <p:cNvSpPr>
              <a:spLocks noChangeArrowheads="1"/>
            </p:cNvSpPr>
            <p:nvPr/>
          </p:nvSpPr>
          <p:spPr bwMode="auto">
            <a:xfrm>
              <a:off x="442" y="2103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5" name="Oval 109"/>
            <p:cNvSpPr>
              <a:spLocks noChangeArrowheads="1"/>
            </p:cNvSpPr>
            <p:nvPr/>
          </p:nvSpPr>
          <p:spPr bwMode="auto">
            <a:xfrm>
              <a:off x="1746" y="1735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 </a:t>
            </a:r>
            <a:r>
              <a:rPr lang="en-US" altLang="ko-KR" smtClean="0"/>
              <a:t>ADT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32416"/>
            <a:ext cx="8153400" cy="2064937"/>
          </a:xfrm>
          <a:prstGeom prst="rect">
            <a:avLst/>
          </a:prstGeom>
        </p:spPr>
      </p:pic>
      <p:pic>
        <p:nvPicPr>
          <p:cNvPr id="10245" name="Picture 9" descr="MCj023308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 b="37477"/>
          <a:stretch>
            <a:fillRect/>
          </a:stretch>
        </p:blipFill>
        <p:spPr bwMode="auto">
          <a:xfrm>
            <a:off x="3536950" y="4554538"/>
            <a:ext cx="1716088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10"/>
          <p:cNvSpPr>
            <a:spLocks noChangeShapeType="1"/>
          </p:cNvSpPr>
          <p:nvPr/>
        </p:nvSpPr>
        <p:spPr bwMode="auto">
          <a:xfrm flipV="1">
            <a:off x="4346575" y="5678488"/>
            <a:ext cx="1081088" cy="676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7" name="Line 11"/>
          <p:cNvSpPr>
            <a:spLocks noChangeShapeType="1"/>
          </p:cNvSpPr>
          <p:nvPr/>
        </p:nvSpPr>
        <p:spPr bwMode="auto">
          <a:xfrm flipH="1">
            <a:off x="4392613" y="5364163"/>
            <a:ext cx="1035050" cy="630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3702050" y="6227763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인덱스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337175" y="5094288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희소 행렬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22288" y="1719263"/>
            <a:ext cx="6975475" cy="3845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row;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col;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value;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data[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MAX_TERMS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rows;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cols;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열의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terms;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91580" y="215325"/>
            <a:ext cx="6975475" cy="659687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matrix_transpose2(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행렬 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에서 현재 저장 위치</a:t>
            </a:r>
            <a:endParaRPr lang="ko-KR" altLang="en-US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b.rows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.rows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&gt; 0)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 &lt;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 == c)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09600" y="1403775"/>
            <a:ext cx="6975475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"(%d, %d, %d)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 =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{ 0, 3, 7 },{ 1, 0, 9 },{ 1, 5, 8 },{ 3, 0, 6 },{ 3, 1, 5 },{ 4, 5, 1 },{ 5, 2, 2 } },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6,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6,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7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result;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result = matrix_transpose2(m);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(result);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3149773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====================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(0, 1, 9)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(0, 3, 6)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(1, 3, 5)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(2, 5, 2)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(3, 0, 7)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(5, 1, 8)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(5, 4, 1)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====================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1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</a:t>
            </a:r>
            <a:r>
              <a:rPr lang="en-US" altLang="ko-KR" smtClean="0"/>
              <a:t>(pointer)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1"/>
            <a:ext cx="7742820" cy="6547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포인터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변수의 주소를 가지고 있는 변수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751115" y="2844478"/>
            <a:ext cx="2443162" cy="2151062"/>
            <a:chOff x="2789" y="-112"/>
            <a:chExt cx="2624" cy="2432"/>
          </a:xfrm>
        </p:grpSpPr>
        <p:grpSp>
          <p:nvGrpSpPr>
            <p:cNvPr id="32789" name="Group 5"/>
            <p:cNvGrpSpPr>
              <a:grpSpLocks/>
            </p:cNvGrpSpPr>
            <p:nvPr/>
          </p:nvGrpSpPr>
          <p:grpSpPr bwMode="auto">
            <a:xfrm>
              <a:off x="3940" y="235"/>
              <a:ext cx="1052" cy="1037"/>
              <a:chOff x="330" y="1645"/>
              <a:chExt cx="866" cy="1037"/>
            </a:xfrm>
          </p:grpSpPr>
          <p:sp>
            <p:nvSpPr>
              <p:cNvPr id="32799" name="AutoShape 6"/>
              <p:cNvSpPr>
                <a:spLocks noChangeArrowheads="1"/>
              </p:cNvSpPr>
              <p:nvPr/>
            </p:nvSpPr>
            <p:spPr bwMode="auto">
              <a:xfrm rot="5400000">
                <a:off x="558" y="1550"/>
                <a:ext cx="430" cy="847"/>
              </a:xfrm>
              <a:prstGeom prst="triangle">
                <a:avLst>
                  <a:gd name="adj" fmla="val 48370"/>
                </a:avLst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solidFill>
                      <a:schemeClr val="bg1"/>
                    </a:solidFill>
                    <a:latin typeface="HY엽서L" pitchFamily="18" charset="-127"/>
                    <a:ea typeface="HY엽서L" pitchFamily="18" charset="-127"/>
                  </a:rPr>
                  <a:t>26</a:t>
                </a:r>
              </a:p>
            </p:txBody>
          </p:sp>
          <p:sp>
            <p:nvSpPr>
              <p:cNvPr id="32800" name="Rectangle 7"/>
              <p:cNvSpPr>
                <a:spLocks noChangeArrowheads="1"/>
              </p:cNvSpPr>
              <p:nvPr/>
            </p:nvSpPr>
            <p:spPr bwMode="auto">
              <a:xfrm>
                <a:off x="330" y="1645"/>
                <a:ext cx="56" cy="10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2790" name="AutoShape 8"/>
            <p:cNvSpPr>
              <a:spLocks noChangeArrowheads="1"/>
            </p:cNvSpPr>
            <p:nvPr/>
          </p:nvSpPr>
          <p:spPr bwMode="auto">
            <a:xfrm>
              <a:off x="3949" y="932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‘</a:t>
              </a:r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’</a:t>
              </a:r>
              <a:endParaRPr lang="en-US" altLang="ko-KR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2791" name="Text Box 9"/>
            <p:cNvSpPr txBox="1">
              <a:spLocks noChangeArrowheads="1"/>
            </p:cNvSpPr>
            <p:nvPr/>
          </p:nvSpPr>
          <p:spPr bwMode="auto">
            <a:xfrm>
              <a:off x="4427" y="1792"/>
              <a:ext cx="986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변수 </a:t>
              </a:r>
              <a:r>
                <a:rPr lang="en-US" altLang="ko-KR">
                  <a:latin typeface="Lucida Console" pitchFamily="49" charset="0"/>
                  <a:ea typeface="HY엽서L" pitchFamily="18" charset="-127"/>
                </a:rPr>
                <a:t>a</a:t>
              </a:r>
            </a:p>
          </p:txBody>
        </p:sp>
        <p:sp>
          <p:nvSpPr>
            <p:cNvPr id="32792" name="Line 10"/>
            <p:cNvSpPr>
              <a:spLocks noChangeShapeType="1"/>
            </p:cNvSpPr>
            <p:nvPr/>
          </p:nvSpPr>
          <p:spPr bwMode="auto">
            <a:xfrm flipH="1" flipV="1">
              <a:off x="4242" y="1588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3" name="Text Box 11"/>
            <p:cNvSpPr txBox="1">
              <a:spLocks noChangeArrowheads="1"/>
            </p:cNvSpPr>
            <p:nvPr/>
          </p:nvSpPr>
          <p:spPr bwMode="auto">
            <a:xfrm>
              <a:off x="4284" y="-112"/>
              <a:ext cx="689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주소</a:t>
              </a:r>
            </a:p>
          </p:txBody>
        </p:sp>
        <p:sp>
          <p:nvSpPr>
            <p:cNvPr id="32794" name="Line 12"/>
            <p:cNvSpPr>
              <a:spLocks noChangeShapeType="1"/>
            </p:cNvSpPr>
            <p:nvPr/>
          </p:nvSpPr>
          <p:spPr bwMode="auto">
            <a:xfrm flipH="1">
              <a:off x="4242" y="119"/>
              <a:ext cx="4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5" name="AutoShape 13"/>
            <p:cNvSpPr>
              <a:spLocks noChangeArrowheads="1"/>
            </p:cNvSpPr>
            <p:nvPr/>
          </p:nvSpPr>
          <p:spPr bwMode="auto">
            <a:xfrm>
              <a:off x="2789" y="1010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26</a:t>
              </a:r>
            </a:p>
          </p:txBody>
        </p:sp>
        <p:sp>
          <p:nvSpPr>
            <p:cNvPr id="32796" name="Text Box 14"/>
            <p:cNvSpPr txBox="1">
              <a:spLocks noChangeArrowheads="1"/>
            </p:cNvSpPr>
            <p:nvPr/>
          </p:nvSpPr>
          <p:spPr bwMode="auto">
            <a:xfrm>
              <a:off x="3123" y="1905"/>
              <a:ext cx="123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dirty="0">
                  <a:latin typeface="Lucida Console" pitchFamily="49" charset="0"/>
                  <a:ea typeface="HY엽서L" pitchFamily="18" charset="-127"/>
                </a:rPr>
                <a:t>포인터 </a:t>
              </a:r>
              <a:r>
                <a:rPr lang="en-US" altLang="ko-KR" dirty="0">
                  <a:latin typeface="Lucida Console" pitchFamily="49" charset="0"/>
                  <a:ea typeface="HY엽서L" pitchFamily="18" charset="-127"/>
                </a:rPr>
                <a:t>p</a:t>
              </a:r>
            </a:p>
          </p:txBody>
        </p:sp>
        <p:sp>
          <p:nvSpPr>
            <p:cNvPr id="32797" name="Line 15"/>
            <p:cNvSpPr>
              <a:spLocks noChangeShapeType="1"/>
            </p:cNvSpPr>
            <p:nvPr/>
          </p:nvSpPr>
          <p:spPr bwMode="auto">
            <a:xfrm flipH="1" flipV="1">
              <a:off x="2938" y="1702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8" name="Line 16"/>
            <p:cNvSpPr>
              <a:spLocks noChangeShapeType="1"/>
            </p:cNvSpPr>
            <p:nvPr/>
          </p:nvSpPr>
          <p:spPr bwMode="auto">
            <a:xfrm>
              <a:off x="3181" y="1362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2773" name="Text Box 17"/>
          <p:cNvSpPr txBox="1">
            <a:spLocks noChangeArrowheads="1"/>
          </p:cNvSpPr>
          <p:nvPr/>
        </p:nvSpPr>
        <p:spPr bwMode="auto">
          <a:xfrm>
            <a:off x="1012179" y="2560755"/>
            <a:ext cx="3554877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a='A';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algn="just" eaLnBrk="1" hangingPunct="1"/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*p;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algn="just" eaLnBrk="1" hangingPunct="1"/>
            <a:r>
              <a:rPr lang="en-US" altLang="ko-KR" sz="1600">
                <a:latin typeface="¹ÙÅÁ" charset="0"/>
                <a:ea typeface="굴림체" pitchFamily="49" charset="-127"/>
              </a:rPr>
              <a:t>p = &amp;a;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</a:t>
            </a:r>
            <a:r>
              <a:rPr lang="en-US" altLang="ko-KR" smtClean="0"/>
              <a:t>(pointer)</a:t>
            </a:r>
          </a:p>
        </p:txBody>
      </p:sp>
      <p:sp>
        <p:nvSpPr>
          <p:cNvPr id="32775" name="Text Box 19"/>
          <p:cNvSpPr txBox="1">
            <a:spLocks noChangeArrowheads="1"/>
          </p:cNvSpPr>
          <p:nvPr/>
        </p:nvSpPr>
        <p:spPr bwMode="auto">
          <a:xfrm>
            <a:off x="1016605" y="2663915"/>
            <a:ext cx="2744788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>
                <a:latin typeface="¹ÙÅÁ" charset="0"/>
                <a:ea typeface="굴림체" pitchFamily="49" charset="-127"/>
              </a:rPr>
              <a:t>*p= 'B';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710357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포인터가 가리키는 내용의 변경</a:t>
            </a:r>
            <a:r>
              <a:rPr lang="en-US" altLang="ko-KR" dirty="0" smtClean="0"/>
              <a:t>: * </a:t>
            </a:r>
            <a:r>
              <a:rPr lang="ko-KR" altLang="en-US" dirty="0" smtClean="0"/>
              <a:t>연산자 사용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95" y="3203975"/>
            <a:ext cx="3669280" cy="22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포인터와 관련된 연산자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17663"/>
            <a:ext cx="7922840" cy="12262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>
                <a:latin typeface="Lucida Console" pitchFamily="49" charset="0"/>
              </a:rPr>
              <a:t>&amp; </a:t>
            </a:r>
            <a:r>
              <a:rPr lang="ko-KR" altLang="en-US" sz="2000" dirty="0" smtClean="0">
                <a:latin typeface="Lucida Console" pitchFamily="49" charset="0"/>
              </a:rPr>
              <a:t>연산자</a:t>
            </a:r>
            <a:r>
              <a:rPr lang="en-US" altLang="ko-KR" sz="2000" dirty="0" smtClean="0">
                <a:latin typeface="Lucida Console" pitchFamily="49" charset="0"/>
              </a:rPr>
              <a:t>: </a:t>
            </a:r>
            <a:r>
              <a:rPr lang="ko-KR" altLang="en-US" sz="2000" dirty="0" smtClean="0">
                <a:latin typeface="Lucida Console" pitchFamily="49" charset="0"/>
              </a:rPr>
              <a:t>변수의 주소를 추출</a:t>
            </a:r>
          </a:p>
          <a:p>
            <a:pPr eaLnBrk="1" hangingPunct="1"/>
            <a:r>
              <a:rPr lang="ko-KR" altLang="en-US" sz="2000" dirty="0" smtClean="0">
                <a:latin typeface="Lucida Console" pitchFamily="49" charset="0"/>
              </a:rPr>
              <a:t>* 연산자</a:t>
            </a:r>
            <a:r>
              <a:rPr lang="en-US" altLang="ko-KR" sz="2000" dirty="0" smtClean="0">
                <a:latin typeface="Lucida Console" pitchFamily="49" charset="0"/>
              </a:rPr>
              <a:t>: </a:t>
            </a:r>
            <a:r>
              <a:rPr lang="ko-KR" altLang="en-US" sz="2000" dirty="0" smtClean="0">
                <a:latin typeface="Lucida Console" pitchFamily="49" charset="0"/>
              </a:rPr>
              <a:t>포인터가 가리키는 곳의 내용을 추출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618910"/>
            <a:ext cx="452437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디양한 포인터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333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mtClean="0"/>
              <a:t>포인터의 종류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08717" y="2303875"/>
            <a:ext cx="7561262" cy="11264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p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 *pf; // pf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 *pc; // pc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함수의 매개변수로 포인터 사용하기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749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err="1" smtClean="0"/>
              <a:t>함수안에서</a:t>
            </a:r>
            <a:r>
              <a:rPr lang="ko-KR" altLang="en-US" dirty="0" smtClean="0"/>
              <a:t> 매개변수로 전달된 포인터를 이용하여 외부 변수의 값 변경 가능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01570" y="2438890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swap(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 = 1, b = 2;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을 호출하기 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swap(&amp;a, &amp;b);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을 호출한 다음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배열과 포인터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523875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배열의 이름</a:t>
            </a:r>
            <a:r>
              <a:rPr lang="en-US" altLang="ko-KR" smtClean="0"/>
              <a:t>: </a:t>
            </a:r>
            <a:r>
              <a:rPr lang="ko-KR" altLang="en-US" smtClean="0"/>
              <a:t>사실상의 포인터와 같은 역할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2618910"/>
            <a:ext cx="4781550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</a:t>
            </a:r>
            <a:r>
              <a:rPr lang="ko-KR" altLang="en-US" smtClean="0"/>
              <a:t>차원 배열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53825"/>
            <a:ext cx="8153400" cy="1015663"/>
          </a:xfr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 err="1">
                <a:latin typeface="+mn-lt"/>
                <a:ea typeface="+mj-ea"/>
                <a:cs typeface="+mn-cs"/>
              </a:rPr>
              <a:t>int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 list[6];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list[0] = 100; </a:t>
            </a:r>
            <a:r>
              <a:rPr kumimoji="1" lang="en-US" altLang="ko-KR" sz="2000" dirty="0" smtClean="0">
                <a:latin typeface="+mn-lt"/>
                <a:ea typeface="+mj-ea"/>
                <a:cs typeface="+mn-cs"/>
              </a:rPr>
              <a:t>	// 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set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value = list[0]; </a:t>
            </a:r>
            <a:r>
              <a:rPr kumimoji="1" lang="en-US" altLang="ko-KR" sz="2000" dirty="0" smtClean="0">
                <a:latin typeface="+mn-lt"/>
                <a:ea typeface="+mj-ea"/>
                <a:cs typeface="+mn-cs"/>
              </a:rPr>
              <a:t>	// 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get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09020"/>
            <a:ext cx="655320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46575" y="723900"/>
            <a:ext cx="7605713" cy="60016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6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"6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개의 정수를 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&amp;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sum =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sum += *(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+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sum;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list[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(list);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합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= %d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(list));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719263"/>
            <a:ext cx="8057855" cy="161972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2000" b="1" dirty="0" smtClean="0">
                <a:solidFill>
                  <a:srgbClr val="FF3300"/>
                </a:solidFill>
              </a:rPr>
              <a:t>동적 메모리 할당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프로그램의 실행 도중에 메모리를 할당 받는 것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필요한 만큼만 할당을 받고 또 필요한 때에 사용하고 반납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메모리를 매우 효율적으로 사용가능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1666"/>
            <a:ext cx="5130570" cy="2230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79425"/>
          </a:xfrm>
        </p:spPr>
        <p:txBody>
          <a:bodyPr/>
          <a:lstStyle/>
          <a:p>
            <a:pPr eaLnBrk="1" hangingPunct="1"/>
            <a:r>
              <a:rPr lang="ko-KR" altLang="en-US" smtClean="0"/>
              <a:t>전형적인 동적 메모리 할당 코드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90574" y="2460625"/>
            <a:ext cx="7561263" cy="233910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main()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*pi;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pi = 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*)malloc(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)); 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메모리 할당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...	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>
                <a:latin typeface="Trebuchet MS" panose="020B0603020202020204" pitchFamily="34" charset="0"/>
                <a:ea typeface="굴림" panose="020B0600000101010101" pitchFamily="50" charset="-127"/>
              </a:rPr>
              <a:t>…		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</a:t>
            </a:r>
            <a:r>
              <a:rPr lang="ko-KR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 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사용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...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free(pi); </a:t>
            </a:r>
            <a:r>
              <a:rPr lang="en-US" altLang="ko-KR" sz="160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메모리</a:t>
            </a:r>
            <a:r>
              <a:rPr lang="ko-KR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반납</a:t>
            </a:r>
            <a:endParaRPr lang="en-US" altLang="en-US" sz="160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 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12648" y="818710"/>
            <a:ext cx="7561262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MALLOC.C: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을 이용하여 정수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저장할 수 있는 동적 메모리를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할당하고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free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이용하여 메모리를 반납한다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10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p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p[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p[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free(p);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477759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0 1 2 3 4 5 6 7 8 9</a:t>
            </a: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56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(*</a:t>
            </a:r>
            <a:r>
              <a:rPr lang="en-US" altLang="ko-KR" dirty="0" err="1"/>
              <a:t>ps</a:t>
            </a:r>
            <a:r>
              <a:rPr lang="en-US" altLang="ko-KR" dirty="0"/>
              <a:t>).</a:t>
            </a:r>
            <a:r>
              <a:rPr lang="en-US" altLang="ko-KR" dirty="0" err="1"/>
              <a:t>i</a:t>
            </a:r>
            <a:r>
              <a:rPr lang="ko-KR" altLang="en-US" dirty="0"/>
              <a:t>보다 </a:t>
            </a:r>
            <a:r>
              <a:rPr lang="en-US" altLang="ko-KR" dirty="0" err="1"/>
              <a:t>ps</a:t>
            </a:r>
            <a:r>
              <a:rPr lang="en-US" altLang="ko-KR" dirty="0"/>
              <a:t>-&gt;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21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6503" y="1718810"/>
            <a:ext cx="7561262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age;	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	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p = 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6503" y="1718810"/>
            <a:ext cx="7561262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(p-&gt;name,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"Park"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p-&gt;age = 20;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free(p);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list[3][5</a:t>
            </a:r>
            <a:r>
              <a:rPr lang="en-US" altLang="ko-KR" dirty="0" smtClean="0"/>
              <a:t>];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393885"/>
            <a:ext cx="8620125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구조체</a:t>
            </a:r>
            <a:r>
              <a:rPr lang="en-US" altLang="ko-KR" dirty="0" smtClean="0"/>
              <a:t>(structure): </a:t>
            </a:r>
            <a:r>
              <a:rPr lang="ko-KR" altLang="en-US" dirty="0" smtClean="0">
                <a:solidFill>
                  <a:srgbClr val="FF3300"/>
                </a:solidFill>
              </a:rPr>
              <a:t>타입이 다른 데이터를 하나로 묶는 방법</a:t>
            </a:r>
          </a:p>
          <a:p>
            <a:pPr eaLnBrk="1" hangingPunct="1"/>
            <a:r>
              <a:rPr lang="ko-KR" altLang="en-US" dirty="0" smtClean="0"/>
              <a:t>배열</a:t>
            </a:r>
            <a:r>
              <a:rPr lang="en-US" altLang="ko-KR" dirty="0" smtClean="0"/>
              <a:t>(array):   </a:t>
            </a:r>
            <a:r>
              <a:rPr lang="ko-KR" altLang="en-US" dirty="0" smtClean="0"/>
              <a:t>타입이 같은 데이터들을 하나로 묶는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3429000"/>
            <a:ext cx="6115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구조체의 사용예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7923212" cy="4048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/>
              <a:t>구조체의 선언과 구조체 변수의 생성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86492" y="2303875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name[10]; 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age;	  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//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;	 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};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7945" y="4171529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s1;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(s.name, "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s.age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20;</a:t>
            </a: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s.gpa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4.3;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286232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name[10];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age;	  //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;	 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} student;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student s;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student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s = { “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", 20, 4.3 };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6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age;	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	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 = {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20, 4.3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b = {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"park"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21, 4.2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8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14521</TotalTime>
  <Words>1125</Words>
  <Application>Microsoft Office PowerPoint</Application>
  <PresentationFormat>화면 슬라이드 쇼(4:3)</PresentationFormat>
  <Paragraphs>667</Paragraphs>
  <Slides>47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7" baseType="lpstr">
      <vt:lpstr>¹ÙÅÁ</vt:lpstr>
      <vt:lpstr>HY얕은샘물M</vt:lpstr>
      <vt:lpstr>HY엽서L</vt:lpstr>
      <vt:lpstr>MD개성체</vt:lpstr>
      <vt:lpstr>굴림</vt:lpstr>
      <vt:lpstr>굴림체</vt:lpstr>
      <vt:lpstr>맑은 고딕</vt:lpstr>
      <vt:lpstr>새굴림</vt:lpstr>
      <vt:lpstr>한양해서</vt:lpstr>
      <vt:lpstr>휴먼명조</vt:lpstr>
      <vt:lpstr>Arial</vt:lpstr>
      <vt:lpstr>Lucida Console</vt:lpstr>
      <vt:lpstr>Tahoma</vt:lpstr>
      <vt:lpstr>Trebuchet MS</vt:lpstr>
      <vt:lpstr>Tw Cen MT</vt:lpstr>
      <vt:lpstr>Wingdings</vt:lpstr>
      <vt:lpstr>Wingdings 2</vt:lpstr>
      <vt:lpstr>New_Natural01</vt:lpstr>
      <vt:lpstr>가을</vt:lpstr>
      <vt:lpstr>Equation</vt:lpstr>
      <vt:lpstr>3장 배열, 구조체, 포인터</vt:lpstr>
      <vt:lpstr>배열이란?</vt:lpstr>
      <vt:lpstr>배열 ADT</vt:lpstr>
      <vt:lpstr>1차원 배열</vt:lpstr>
      <vt:lpstr>2차원 배열</vt:lpstr>
      <vt:lpstr>구조체</vt:lpstr>
      <vt:lpstr>구조체의 사용예</vt:lpstr>
      <vt:lpstr>typedef </vt:lpstr>
      <vt:lpstr>예제 </vt:lpstr>
      <vt:lpstr>배열의 응용: 다항식</vt:lpstr>
      <vt:lpstr>배열의 응용: 다항식</vt:lpstr>
      <vt:lpstr>다항식 표현 방법 #1</vt:lpstr>
      <vt:lpstr>다항식 표현 방법 #1(계속)</vt:lpstr>
      <vt:lpstr>다항식 표현 방법 #1(계속)</vt:lpstr>
      <vt:lpstr>다항식 표현 방법 #1(계속)</vt:lpstr>
      <vt:lpstr>다항식 표현 방법 #1(계속)</vt:lpstr>
      <vt:lpstr>실행결과</vt:lpstr>
      <vt:lpstr>다항식 표현 방법 #2</vt:lpstr>
      <vt:lpstr>예제</vt:lpstr>
      <vt:lpstr>다항식 표현 방법 #2(계속)</vt:lpstr>
      <vt:lpstr>다항식 표현 방법 #2(계속)</vt:lpstr>
      <vt:lpstr>다항식 표현 방법 #2(계속)</vt:lpstr>
      <vt:lpstr>다항식 표현 방법 #2(계속)</vt:lpstr>
      <vt:lpstr>다항식 표현 방법 #2(계속)</vt:lpstr>
      <vt:lpstr>희소행렬</vt:lpstr>
      <vt:lpstr>희소행렬 표현방법 #1</vt:lpstr>
      <vt:lpstr>행렬 전치 #1</vt:lpstr>
      <vt:lpstr>희소 행렬 #1</vt:lpstr>
      <vt:lpstr>희소행렬 표현방법 #2</vt:lpstr>
      <vt:lpstr>희소 행렬 #1</vt:lpstr>
      <vt:lpstr>희소 행렬 #1</vt:lpstr>
      <vt:lpstr>희소 행렬 #1</vt:lpstr>
      <vt:lpstr>실행결과</vt:lpstr>
      <vt:lpstr>포인터(pointer)</vt:lpstr>
      <vt:lpstr>포인터(pointer)</vt:lpstr>
      <vt:lpstr>포인터와 관련된 연산자</vt:lpstr>
      <vt:lpstr>디양한 포인터</vt:lpstr>
      <vt:lpstr>함수의 매개변수로 포인터 사용하기</vt:lpstr>
      <vt:lpstr>배열과 포인터</vt:lpstr>
      <vt:lpstr>예제</vt:lpstr>
      <vt:lpstr>동적 메모리 할당</vt:lpstr>
      <vt:lpstr>동적 메모리 할당</vt:lpstr>
      <vt:lpstr>동적 메모리 할당 예제</vt:lpstr>
      <vt:lpstr>실행결과</vt:lpstr>
      <vt:lpstr>구조체와 포인터</vt:lpstr>
      <vt:lpstr>예제</vt:lpstr>
      <vt:lpstr>예제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Hwee Kim</cp:lastModifiedBy>
  <cp:revision>204</cp:revision>
  <dcterms:created xsi:type="dcterms:W3CDTF">2004-02-19T02:52:38Z</dcterms:created>
  <dcterms:modified xsi:type="dcterms:W3CDTF">2020-03-23T06:15:00Z</dcterms:modified>
</cp:coreProperties>
</file>