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60" d="100"/>
          <a:sy n="160" d="100"/>
        </p:scale>
        <p:origin x="166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581400"/>
            <a:ext cx="614928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1520" y="1447800"/>
            <a:ext cx="6149280" cy="2133600"/>
          </a:xfrm>
        </p:spPr>
        <p:txBody>
          <a:bodyPr anchor="b"/>
          <a:lstStyle>
            <a:lvl1pPr algn="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859216" cy="490343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67544" y="6426201"/>
            <a:ext cx="2819399" cy="126999"/>
          </a:xfrm>
        </p:spPr>
        <p:txBody>
          <a:bodyPr/>
          <a:lstStyle/>
          <a:p>
            <a:fld id="{D8F958DB-EEAD-4886-8C97-595091881C9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6187724" y="6420676"/>
            <a:ext cx="533400" cy="152400"/>
          </a:xfrm>
        </p:spPr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3259672" y="6413696"/>
            <a:ext cx="2820987" cy="1524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13276"/>
            <a:ext cx="6274560" cy="1752600"/>
          </a:xfrm>
        </p:spPr>
        <p:txBody>
          <a:bodyPr anchor="b"/>
          <a:lstStyle>
            <a:lvl1pPr algn="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85617"/>
            <a:ext cx="6275040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008" y="1280140"/>
            <a:ext cx="3676808" cy="4885164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3682752" cy="4896544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7848872" cy="523527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8DB-EEAD-4886-8C97-595091881C9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9744F-EFB5-4AD6-9F01-F6FC838CCE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7848872" cy="523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7859216" cy="490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19744F-EFB5-4AD6-9F01-F6FC838CCE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67544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F958DB-EEAD-4886-8C97-595091881C9B}" type="datetimeFigureOut">
              <a:rPr lang="ko-KR" altLang="en-US" smtClean="0"/>
              <a:pPr/>
              <a:t>2020-03-23</a:t>
            </a:fld>
            <a:endParaRPr lang="ko-KR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413696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i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ea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Segoe UI Black" panose="020B0A02040204020203" pitchFamily="34" charset="0"/>
              </a:rPr>
              <a:t>배열구조체포인터</a:t>
            </a:r>
            <a:r>
              <a:rPr lang="en-US" altLang="ko-KR" dirty="0" smtClean="0">
                <a:cs typeface="Segoe UI Black" panose="020B0A02040204020203" pitchFamily="34" charset="0"/>
              </a:rPr>
              <a:t>(</a:t>
            </a:r>
            <a:r>
              <a:rPr lang="ko-KR" altLang="en-US" dirty="0" smtClean="0">
                <a:cs typeface="Segoe UI Black" panose="020B0A02040204020203" pitchFamily="34" charset="0"/>
              </a:rPr>
              <a:t>보충</a:t>
            </a:r>
            <a:r>
              <a:rPr lang="en-US" altLang="ko-KR" dirty="0" smtClean="0">
                <a:cs typeface="Segoe UI Black" panose="020B0A02040204020203" pitchFamily="34" charset="0"/>
              </a:rPr>
              <a:t>)</a:t>
            </a:r>
            <a:endParaRPr lang="ko-KR" altLang="en-US" dirty="0">
              <a:latin typeface="+mj-ea"/>
              <a:ea typeface="+mj-ea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8"/>
    </mc:Choice>
    <mc:Fallback xmlns="">
      <p:transition spd="slow" advTm="264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구조체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0282"/>
              </p:ext>
            </p:extLst>
          </p:nvPr>
        </p:nvGraphicFramePr>
        <p:xfrm>
          <a:off x="1331640" y="2492896"/>
          <a:ext cx="2039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2">
                  <a:extLst>
                    <a:ext uri="{9D8B030D-6E8A-4147-A177-3AD203B41FA5}">
                      <a16:colId xmlns:a16="http://schemas.microsoft.com/office/drawing/2014/main" val="805453426"/>
                    </a:ext>
                  </a:extLst>
                </a:gridCol>
                <a:gridCol w="679962">
                  <a:extLst>
                    <a:ext uri="{9D8B030D-6E8A-4147-A177-3AD203B41FA5}">
                      <a16:colId xmlns:a16="http://schemas.microsoft.com/office/drawing/2014/main" val="3825957821"/>
                    </a:ext>
                  </a:extLst>
                </a:gridCol>
                <a:gridCol w="679962">
                  <a:extLst>
                    <a:ext uri="{9D8B030D-6E8A-4147-A177-3AD203B41FA5}">
                      <a16:colId xmlns:a16="http://schemas.microsoft.com/office/drawing/2014/main" val="202336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026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63006"/>
              </p:ext>
            </p:extLst>
          </p:nvPr>
        </p:nvGraphicFramePr>
        <p:xfrm>
          <a:off x="1340447" y="2966348"/>
          <a:ext cx="2039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62">
                  <a:extLst>
                    <a:ext uri="{9D8B030D-6E8A-4147-A177-3AD203B41FA5}">
                      <a16:colId xmlns:a16="http://schemas.microsoft.com/office/drawing/2014/main" val="805453426"/>
                    </a:ext>
                  </a:extLst>
                </a:gridCol>
                <a:gridCol w="679962">
                  <a:extLst>
                    <a:ext uri="{9D8B030D-6E8A-4147-A177-3AD203B41FA5}">
                      <a16:colId xmlns:a16="http://schemas.microsoft.com/office/drawing/2014/main" val="3825957821"/>
                    </a:ext>
                  </a:extLst>
                </a:gridCol>
                <a:gridCol w="679962">
                  <a:extLst>
                    <a:ext uri="{9D8B030D-6E8A-4147-A177-3AD203B41FA5}">
                      <a16:colId xmlns:a16="http://schemas.microsoft.com/office/drawing/2014/main" val="202336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026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532" y="24928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Coef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608" y="29655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Expon</a:t>
            </a:r>
            <a:r>
              <a:rPr lang="en-US" altLang="ko-KR" dirty="0" smtClean="0"/>
              <a:t>[]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7419" y="1669450"/>
                <a:ext cx="182165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dirty="0" smtClean="0"/>
                  <a:t>=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19" y="1669450"/>
                <a:ext cx="1821653" cy="372410"/>
              </a:xfrm>
              <a:prstGeom prst="rect">
                <a:avLst/>
              </a:prstGeom>
              <a:blipFill>
                <a:blip r:embed="rId2"/>
                <a:stretch>
                  <a:fillRect t="-8197" r="-200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46964" y="343829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r>
              <a:rPr lang="en-US" altLang="ko-KR" dirty="0" smtClean="0"/>
              <a:t>=3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2145226"/>
            <a:ext cx="4032448" cy="2291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19672" y="4440190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Polynomial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608" y="5301208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차수를 각각 배열로 묶어 하나의 구조체로 표현함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9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#define MAX_TERMS 101</a:t>
            </a:r>
          </a:p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{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ko-KR" altLang="en-US" dirty="0">
                <a:solidFill>
                  <a:srgbClr val="00B0F0"/>
                </a:solidFill>
              </a:rPr>
              <a:t>다항식 구조체 타입 선언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float </a:t>
            </a:r>
            <a:r>
              <a:rPr lang="en-US" altLang="ko-KR" dirty="0" err="1"/>
              <a:t>coef</a:t>
            </a:r>
            <a:r>
              <a:rPr lang="en-US" altLang="ko-KR" dirty="0"/>
              <a:t>[MAX_TERMS];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ko-KR" altLang="en-US" dirty="0">
                <a:solidFill>
                  <a:srgbClr val="00B0F0"/>
                </a:solidFill>
              </a:rPr>
              <a:t>계수 배열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expon</a:t>
            </a:r>
            <a:r>
              <a:rPr lang="en-US" altLang="ko-KR" dirty="0"/>
              <a:t>[MAX_TERMS]; </a:t>
            </a:r>
            <a:r>
              <a:rPr lang="en-US" altLang="ko-KR" dirty="0">
                <a:solidFill>
                  <a:srgbClr val="00B0F0"/>
                </a:solidFill>
              </a:rPr>
              <a:t>// (</a:t>
            </a:r>
            <a:r>
              <a:rPr lang="ko-KR" altLang="en-US" dirty="0">
                <a:solidFill>
                  <a:srgbClr val="00B0F0"/>
                </a:solidFill>
              </a:rPr>
              <a:t>대응되는</a:t>
            </a:r>
            <a:r>
              <a:rPr lang="en-US" altLang="ko-KR" dirty="0">
                <a:solidFill>
                  <a:srgbClr val="00B0F0"/>
                </a:solidFill>
              </a:rPr>
              <a:t>) </a:t>
            </a:r>
            <a:r>
              <a:rPr lang="ko-KR" altLang="en-US" dirty="0">
                <a:solidFill>
                  <a:srgbClr val="00B0F0"/>
                </a:solidFill>
              </a:rPr>
              <a:t>차수 배열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ko-KR" altLang="en-US" dirty="0">
                <a:solidFill>
                  <a:srgbClr val="00B0F0"/>
                </a:solidFill>
              </a:rPr>
              <a:t>다항식의  항 수</a:t>
            </a:r>
          </a:p>
          <a:p>
            <a:pPr marL="0" indent="0">
              <a:buNone/>
            </a:pPr>
            <a:r>
              <a:rPr lang="en-US" altLang="ko-KR" dirty="0"/>
              <a:t>} polynomial;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구조체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polynomial poly_add3(polynomial A, polynomial B) {</a:t>
            </a:r>
          </a:p>
          <a:p>
            <a:pPr marL="0" indent="0">
              <a:buNone/>
            </a:pPr>
            <a:r>
              <a:rPr lang="en-US" altLang="ko-KR" dirty="0"/>
              <a:t>    polynomial C;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ko-KR" altLang="en-US" dirty="0">
                <a:solidFill>
                  <a:srgbClr val="00B0F0"/>
                </a:solidFill>
              </a:rPr>
              <a:t>결과 다항식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C.num</a:t>
            </a:r>
            <a:r>
              <a:rPr lang="en-US" altLang="ko-KR" dirty="0"/>
              <a:t> = 0;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degree_a</a:t>
            </a:r>
            <a:r>
              <a:rPr lang="en-US" altLang="ko-KR" dirty="0"/>
              <a:t>, </a:t>
            </a:r>
            <a:r>
              <a:rPr lang="en-US" altLang="ko-KR" dirty="0" err="1"/>
              <a:t>degree_b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pos_a</a:t>
            </a:r>
            <a:r>
              <a:rPr lang="en-US" altLang="ko-KR" dirty="0"/>
              <a:t> = 0, </a:t>
            </a:r>
            <a:r>
              <a:rPr lang="en-US" altLang="ko-KR" dirty="0" err="1"/>
              <a:t>pos_b</a:t>
            </a:r>
            <a:r>
              <a:rPr lang="en-US" altLang="ko-KR" dirty="0"/>
              <a:t> = 0, </a:t>
            </a:r>
            <a:r>
              <a:rPr lang="en-US" altLang="ko-KR" dirty="0" err="1"/>
              <a:t>pos_c</a:t>
            </a:r>
            <a:r>
              <a:rPr lang="en-US" altLang="ko-KR" dirty="0"/>
              <a:t> = 0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F0"/>
                </a:solidFill>
              </a:rPr>
              <a:t>// A, B, C</a:t>
            </a:r>
            <a:r>
              <a:rPr lang="ko-KR" altLang="en-US" dirty="0" smtClean="0">
                <a:solidFill>
                  <a:srgbClr val="00B0F0"/>
                </a:solidFill>
              </a:rPr>
              <a:t>에서 사용할 인덱스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while (</a:t>
            </a:r>
            <a:r>
              <a:rPr lang="en-US" altLang="ko-KR" dirty="0" err="1"/>
              <a:t>pos_a</a:t>
            </a:r>
            <a:r>
              <a:rPr lang="en-US" altLang="ko-KR" dirty="0"/>
              <a:t> &lt; </a:t>
            </a:r>
            <a:r>
              <a:rPr lang="en-US" altLang="ko-KR" dirty="0" err="1"/>
              <a:t>A.num</a:t>
            </a:r>
            <a:r>
              <a:rPr lang="en-US" altLang="ko-KR" dirty="0"/>
              <a:t> &amp;&amp; </a:t>
            </a:r>
            <a:r>
              <a:rPr lang="en-US" altLang="ko-KR" dirty="0" err="1"/>
              <a:t>pos_b</a:t>
            </a:r>
            <a:r>
              <a:rPr lang="en-US" altLang="ko-KR" dirty="0"/>
              <a:t> &lt; </a:t>
            </a:r>
            <a:r>
              <a:rPr lang="en-US" altLang="ko-KR" dirty="0" err="1"/>
              <a:t>B.num</a:t>
            </a:r>
            <a:r>
              <a:rPr lang="en-US" altLang="ko-KR" dirty="0"/>
              <a:t>) </a:t>
            </a:r>
            <a:r>
              <a:rPr lang="en-US" altLang="ko-KR" dirty="0" smtClean="0"/>
              <a:t>{ </a:t>
            </a:r>
            <a:r>
              <a:rPr lang="en-US" altLang="ko-KR" dirty="0" smtClean="0">
                <a:solidFill>
                  <a:srgbClr val="00B0F0"/>
                </a:solidFill>
              </a:rPr>
              <a:t>// </a:t>
            </a:r>
            <a:r>
              <a:rPr lang="en-US" altLang="ko-KR" dirty="0" err="1" smtClean="0">
                <a:solidFill>
                  <a:srgbClr val="00B0F0"/>
                </a:solidFill>
              </a:rPr>
              <a:t>pos_a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en-US" altLang="ko-KR" dirty="0" err="1" smtClean="0">
                <a:solidFill>
                  <a:srgbClr val="00B0F0"/>
                </a:solidFill>
              </a:rPr>
              <a:t>pos_b</a:t>
            </a:r>
            <a:r>
              <a:rPr lang="ko-KR" altLang="en-US" dirty="0" smtClean="0">
                <a:solidFill>
                  <a:srgbClr val="00B0F0"/>
                </a:solidFill>
              </a:rPr>
              <a:t>가 끝까지 도달할 때까지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degree_a</a:t>
            </a:r>
            <a:r>
              <a:rPr lang="en-US" altLang="ko-KR" dirty="0"/>
              <a:t> = </a:t>
            </a:r>
            <a:r>
              <a:rPr lang="en-US" altLang="ko-KR" dirty="0" err="1"/>
              <a:t>A.expon</a:t>
            </a:r>
            <a:r>
              <a:rPr lang="en-US" altLang="ko-KR" dirty="0"/>
              <a:t>[</a:t>
            </a:r>
            <a:r>
              <a:rPr lang="en-US" altLang="ko-KR" dirty="0" err="1"/>
              <a:t>pos_a</a:t>
            </a:r>
            <a:r>
              <a:rPr lang="en-US" altLang="ko-KR" dirty="0" smtClean="0"/>
              <a:t>]; </a:t>
            </a:r>
            <a:r>
              <a:rPr lang="en-US" altLang="ko-KR" dirty="0" smtClean="0">
                <a:solidFill>
                  <a:srgbClr val="00B0F0"/>
                </a:solidFill>
              </a:rPr>
              <a:t>// A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degree_b</a:t>
            </a:r>
            <a:r>
              <a:rPr lang="en-US" altLang="ko-KR" dirty="0"/>
              <a:t> = </a:t>
            </a:r>
            <a:r>
              <a:rPr lang="en-US" altLang="ko-KR" dirty="0" err="1"/>
              <a:t>B.expon</a:t>
            </a:r>
            <a:r>
              <a:rPr lang="en-US" altLang="ko-KR" dirty="0"/>
              <a:t>[</a:t>
            </a:r>
            <a:r>
              <a:rPr lang="en-US" altLang="ko-KR" dirty="0" err="1"/>
              <a:t>pos_b</a:t>
            </a:r>
            <a:r>
              <a:rPr lang="en-US" altLang="ko-KR" dirty="0" smtClean="0"/>
              <a:t>]; </a:t>
            </a:r>
            <a:r>
              <a:rPr lang="en-US" altLang="ko-KR" dirty="0" smtClean="0">
                <a:solidFill>
                  <a:srgbClr val="00B0F0"/>
                </a:solidFill>
              </a:rPr>
              <a:t>// B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if (</a:t>
            </a:r>
            <a:r>
              <a:rPr lang="en-US" altLang="ko-KR" dirty="0" err="1"/>
              <a:t>degree_a</a:t>
            </a:r>
            <a:r>
              <a:rPr lang="en-US" altLang="ko-KR" dirty="0"/>
              <a:t> &gt; </a:t>
            </a:r>
            <a:r>
              <a:rPr lang="en-US" altLang="ko-KR" dirty="0" err="1"/>
              <a:t>degree_b</a:t>
            </a:r>
            <a:r>
              <a:rPr lang="en-US" altLang="ko-KR" dirty="0"/>
              <a:t>) {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en-US" altLang="ko-KR" dirty="0" smtClean="0">
                <a:solidFill>
                  <a:srgbClr val="00B0F0"/>
                </a:solidFill>
              </a:rPr>
              <a:t>A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&gt; </a:t>
            </a:r>
            <a:r>
              <a:rPr lang="en-US" altLang="ko-KR" dirty="0" smtClean="0">
                <a:solidFill>
                  <a:srgbClr val="00B0F0"/>
                </a:solidFill>
              </a:rPr>
              <a:t>B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endParaRPr lang="ko-KR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 err="1"/>
              <a:t>C.expon</a:t>
            </a:r>
            <a:r>
              <a:rPr lang="en-US" altLang="ko-KR" dirty="0"/>
              <a:t>[</a:t>
            </a:r>
            <a:r>
              <a:rPr lang="en-US" altLang="ko-KR" dirty="0" err="1"/>
              <a:t>pos_c</a:t>
            </a:r>
            <a:r>
              <a:rPr lang="en-US" altLang="ko-KR" dirty="0"/>
              <a:t>] = </a:t>
            </a:r>
            <a:r>
              <a:rPr lang="en-US" altLang="ko-KR" dirty="0" err="1"/>
              <a:t>degree_a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F0"/>
                </a:solidFill>
              </a:rPr>
              <a:t>// C</a:t>
            </a:r>
            <a:r>
              <a:rPr lang="ko-KR" altLang="en-US" dirty="0" smtClean="0">
                <a:solidFill>
                  <a:srgbClr val="00B0F0"/>
                </a:solidFill>
              </a:rPr>
              <a:t>에 </a:t>
            </a:r>
            <a:r>
              <a:rPr lang="en-US" altLang="ko-KR" dirty="0" smtClean="0">
                <a:solidFill>
                  <a:srgbClr val="00B0F0"/>
                </a:solidFill>
              </a:rPr>
              <a:t>A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r>
              <a:rPr lang="ko-KR" altLang="en-US" dirty="0" smtClean="0">
                <a:solidFill>
                  <a:srgbClr val="00B0F0"/>
                </a:solidFill>
              </a:rPr>
              <a:t> 및 계수를 넣고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C.coef</a:t>
            </a:r>
            <a:r>
              <a:rPr lang="en-US" altLang="ko-KR" dirty="0"/>
              <a:t>[</a:t>
            </a:r>
            <a:r>
              <a:rPr lang="en-US" altLang="ko-KR" dirty="0" err="1"/>
              <a:t>pos_c</a:t>
            </a:r>
            <a:r>
              <a:rPr lang="en-US" altLang="ko-KR" dirty="0"/>
              <a:t>++] = </a:t>
            </a:r>
            <a:r>
              <a:rPr lang="en-US" altLang="ko-KR" dirty="0" err="1"/>
              <a:t>A.coef</a:t>
            </a:r>
            <a:r>
              <a:rPr lang="en-US" altLang="ko-KR" dirty="0"/>
              <a:t>[</a:t>
            </a:r>
            <a:r>
              <a:rPr lang="en-US" altLang="ko-KR" dirty="0" err="1"/>
              <a:t>pos_a</a:t>
            </a:r>
            <a:r>
              <a:rPr lang="en-US" altLang="ko-KR" dirty="0" smtClean="0"/>
              <a:t>++]; </a:t>
            </a:r>
            <a:r>
              <a:rPr lang="en-US" altLang="ko-KR" dirty="0" smtClean="0">
                <a:solidFill>
                  <a:srgbClr val="00B0F0"/>
                </a:solidFill>
              </a:rPr>
              <a:t>// A, C</a:t>
            </a:r>
            <a:r>
              <a:rPr lang="ko-KR" altLang="en-US" dirty="0" smtClean="0">
                <a:solidFill>
                  <a:srgbClr val="00B0F0"/>
                </a:solidFill>
              </a:rPr>
              <a:t>의 인덱스 증가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else if (</a:t>
            </a:r>
            <a:r>
              <a:rPr lang="en-US" altLang="ko-KR" dirty="0" err="1"/>
              <a:t>degree_a</a:t>
            </a:r>
            <a:r>
              <a:rPr lang="en-US" altLang="ko-KR" dirty="0"/>
              <a:t> &lt; </a:t>
            </a:r>
            <a:r>
              <a:rPr lang="en-US" altLang="ko-KR" dirty="0" err="1"/>
              <a:t>degree_b</a:t>
            </a:r>
            <a:r>
              <a:rPr lang="en-US" altLang="ko-KR" dirty="0"/>
              <a:t>) {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en-US" altLang="ko-KR" dirty="0" smtClean="0">
                <a:solidFill>
                  <a:srgbClr val="00B0F0"/>
                </a:solidFill>
              </a:rPr>
              <a:t>A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&lt; </a:t>
            </a:r>
            <a:r>
              <a:rPr lang="en-US" altLang="ko-KR" dirty="0" smtClean="0">
                <a:solidFill>
                  <a:srgbClr val="00B0F0"/>
                </a:solidFill>
              </a:rPr>
              <a:t>B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endParaRPr lang="ko-KR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 err="1"/>
              <a:t>C.expon</a:t>
            </a:r>
            <a:r>
              <a:rPr lang="en-US" altLang="ko-KR" dirty="0"/>
              <a:t>[</a:t>
            </a:r>
            <a:r>
              <a:rPr lang="en-US" altLang="ko-KR" dirty="0" err="1"/>
              <a:t>pos_c</a:t>
            </a:r>
            <a:r>
              <a:rPr lang="en-US" altLang="ko-KR" dirty="0"/>
              <a:t>] = </a:t>
            </a:r>
            <a:r>
              <a:rPr lang="en-US" altLang="ko-KR" dirty="0" err="1"/>
              <a:t>degree_b</a:t>
            </a:r>
            <a:r>
              <a:rPr lang="en-US" altLang="ko-KR" dirty="0" smtClean="0"/>
              <a:t>; </a:t>
            </a:r>
            <a:r>
              <a:rPr lang="en-US" altLang="ko-KR" dirty="0">
                <a:solidFill>
                  <a:srgbClr val="00B0F0"/>
                </a:solidFill>
              </a:rPr>
              <a:t>// C</a:t>
            </a:r>
            <a:r>
              <a:rPr lang="ko-KR" altLang="en-US" dirty="0">
                <a:solidFill>
                  <a:srgbClr val="00B0F0"/>
                </a:solidFill>
              </a:rPr>
              <a:t>에 </a:t>
            </a:r>
            <a:r>
              <a:rPr lang="en-US" altLang="ko-KR" dirty="0" smtClean="0">
                <a:solidFill>
                  <a:srgbClr val="00B0F0"/>
                </a:solidFill>
              </a:rPr>
              <a:t>B</a:t>
            </a:r>
            <a:r>
              <a:rPr lang="ko-KR" altLang="en-US" dirty="0" smtClean="0">
                <a:solidFill>
                  <a:srgbClr val="00B0F0"/>
                </a:solidFill>
              </a:rPr>
              <a:t>의 </a:t>
            </a:r>
            <a:r>
              <a:rPr lang="ko-KR" altLang="en-US" dirty="0">
                <a:solidFill>
                  <a:srgbClr val="00B0F0"/>
                </a:solidFill>
              </a:rPr>
              <a:t>현재 </a:t>
            </a:r>
            <a:r>
              <a:rPr lang="ko-KR" altLang="en-US" dirty="0" err="1">
                <a:solidFill>
                  <a:srgbClr val="00B0F0"/>
                </a:solidFill>
              </a:rPr>
              <a:t>최고차항</a:t>
            </a:r>
            <a:r>
              <a:rPr lang="ko-KR" altLang="en-US" dirty="0">
                <a:solidFill>
                  <a:srgbClr val="00B0F0"/>
                </a:solidFill>
              </a:rPr>
              <a:t> 및 계수를 </a:t>
            </a:r>
            <a:r>
              <a:rPr lang="ko-KR" altLang="en-US" dirty="0" smtClean="0">
                <a:solidFill>
                  <a:srgbClr val="00B0F0"/>
                </a:solidFill>
              </a:rPr>
              <a:t>넣고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C.coef</a:t>
            </a:r>
            <a:r>
              <a:rPr lang="en-US" altLang="ko-KR" dirty="0"/>
              <a:t>[</a:t>
            </a:r>
            <a:r>
              <a:rPr lang="en-US" altLang="ko-KR" dirty="0" err="1"/>
              <a:t>pos_c</a:t>
            </a:r>
            <a:r>
              <a:rPr lang="en-US" altLang="ko-KR" dirty="0"/>
              <a:t>++] = </a:t>
            </a:r>
            <a:r>
              <a:rPr lang="en-US" altLang="ko-KR" dirty="0" err="1"/>
              <a:t>B.coef</a:t>
            </a:r>
            <a:r>
              <a:rPr lang="en-US" altLang="ko-KR" dirty="0"/>
              <a:t>[</a:t>
            </a:r>
            <a:r>
              <a:rPr lang="en-US" altLang="ko-KR" dirty="0" err="1"/>
              <a:t>pos_b</a:t>
            </a:r>
            <a:r>
              <a:rPr lang="en-US" altLang="ko-KR" dirty="0" smtClean="0"/>
              <a:t>++];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en-US" altLang="ko-KR" dirty="0" smtClean="0">
                <a:solidFill>
                  <a:srgbClr val="00B0F0"/>
                </a:solidFill>
              </a:rPr>
              <a:t>B, </a:t>
            </a:r>
            <a:r>
              <a:rPr lang="en-US" altLang="ko-KR" dirty="0">
                <a:solidFill>
                  <a:srgbClr val="00B0F0"/>
                </a:solidFill>
              </a:rPr>
              <a:t>C</a:t>
            </a:r>
            <a:r>
              <a:rPr lang="ko-KR" altLang="en-US" dirty="0">
                <a:solidFill>
                  <a:srgbClr val="00B0F0"/>
                </a:solidFill>
              </a:rPr>
              <a:t>의 인덱스 </a:t>
            </a:r>
            <a:r>
              <a:rPr lang="ko-KR" altLang="en-US" dirty="0" smtClean="0">
                <a:solidFill>
                  <a:srgbClr val="00B0F0"/>
                </a:solidFill>
              </a:rPr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else { </a:t>
            </a:r>
            <a:r>
              <a:rPr lang="en-US" altLang="ko-KR" dirty="0">
                <a:solidFill>
                  <a:srgbClr val="00B0F0"/>
                </a:solidFill>
              </a:rPr>
              <a:t>// </a:t>
            </a:r>
            <a:r>
              <a:rPr lang="en-US" altLang="ko-KR" dirty="0" smtClean="0">
                <a:solidFill>
                  <a:srgbClr val="00B0F0"/>
                </a:solidFill>
              </a:rPr>
              <a:t>A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== </a:t>
            </a:r>
            <a:r>
              <a:rPr lang="en-US" altLang="ko-KR" dirty="0" smtClean="0">
                <a:solidFill>
                  <a:srgbClr val="00B0F0"/>
                </a:solidFill>
              </a:rPr>
              <a:t>B</a:t>
            </a:r>
            <a:r>
              <a:rPr lang="ko-KR" altLang="en-US" dirty="0" smtClean="0">
                <a:solidFill>
                  <a:srgbClr val="00B0F0"/>
                </a:solidFill>
              </a:rPr>
              <a:t>의 현재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endParaRPr lang="ko-KR" alt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            </a:t>
            </a:r>
            <a:r>
              <a:rPr lang="en-US" altLang="ko-KR" dirty="0" err="1" smtClean="0"/>
              <a:t>C.expon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pos_c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degree_a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00B0F0"/>
                </a:solidFill>
              </a:rPr>
              <a:t>// C</a:t>
            </a:r>
            <a:r>
              <a:rPr lang="ko-KR" altLang="en-US" dirty="0" smtClean="0">
                <a:solidFill>
                  <a:srgbClr val="00B0F0"/>
                </a:solidFill>
              </a:rPr>
              <a:t>에 </a:t>
            </a:r>
            <a:r>
              <a:rPr lang="en-US" altLang="ko-KR" dirty="0" smtClean="0">
                <a:solidFill>
                  <a:srgbClr val="00B0F0"/>
                </a:solidFill>
              </a:rPr>
              <a:t>A</a:t>
            </a:r>
            <a:r>
              <a:rPr lang="ko-KR" altLang="en-US" dirty="0" smtClean="0">
                <a:solidFill>
                  <a:srgbClr val="00B0F0"/>
                </a:solidFill>
              </a:rPr>
              <a:t>의 </a:t>
            </a:r>
            <a:r>
              <a:rPr lang="ko-KR" altLang="en-US" dirty="0" err="1" smtClean="0">
                <a:solidFill>
                  <a:srgbClr val="00B0F0"/>
                </a:solidFill>
              </a:rPr>
              <a:t>최고차항</a:t>
            </a:r>
            <a:r>
              <a:rPr lang="ko-KR" altLang="en-US" dirty="0" smtClean="0">
                <a:solidFill>
                  <a:srgbClr val="00B0F0"/>
                </a:solidFill>
              </a:rPr>
              <a:t> 넣음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계수는 </a:t>
            </a:r>
            <a:r>
              <a:rPr lang="en-US" altLang="ko-KR" dirty="0">
                <a:solidFill>
                  <a:srgbClr val="00B0F0"/>
                </a:solidFill>
              </a:rPr>
              <a:t>A</a:t>
            </a:r>
            <a:r>
              <a:rPr lang="ko-KR" altLang="en-US" dirty="0">
                <a:solidFill>
                  <a:srgbClr val="00B0F0"/>
                </a:solidFill>
              </a:rPr>
              <a:t>의 계수</a:t>
            </a:r>
            <a:r>
              <a:rPr lang="en-US" altLang="ko-KR" dirty="0">
                <a:solidFill>
                  <a:srgbClr val="00B0F0"/>
                </a:solidFill>
              </a:rPr>
              <a:t>+B</a:t>
            </a:r>
            <a:r>
              <a:rPr lang="ko-KR" altLang="en-US" dirty="0">
                <a:solidFill>
                  <a:srgbClr val="00B0F0"/>
                </a:solidFill>
              </a:rPr>
              <a:t>의 </a:t>
            </a:r>
            <a:r>
              <a:rPr lang="ko-KR" altLang="en-US" dirty="0" smtClean="0">
                <a:solidFill>
                  <a:srgbClr val="00B0F0"/>
                </a:solidFill>
              </a:rPr>
              <a:t>계수</a:t>
            </a:r>
            <a:r>
              <a:rPr lang="en-US" altLang="ko-KR" dirty="0" smtClean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/>
              <a:t>C.coef</a:t>
            </a:r>
            <a:r>
              <a:rPr lang="en-US" altLang="ko-KR" dirty="0"/>
              <a:t>[</a:t>
            </a:r>
            <a:r>
              <a:rPr lang="en-US" altLang="ko-KR" dirty="0" err="1"/>
              <a:t>pos_c</a:t>
            </a:r>
            <a:r>
              <a:rPr lang="en-US" altLang="ko-KR" dirty="0"/>
              <a:t>++] = </a:t>
            </a:r>
            <a:r>
              <a:rPr lang="en-US" altLang="ko-KR" dirty="0" err="1"/>
              <a:t>A.coef</a:t>
            </a:r>
            <a:r>
              <a:rPr lang="en-US" altLang="ko-KR" dirty="0"/>
              <a:t>[</a:t>
            </a:r>
            <a:r>
              <a:rPr lang="en-US" altLang="ko-KR" dirty="0" err="1"/>
              <a:t>pos_a</a:t>
            </a:r>
            <a:r>
              <a:rPr lang="en-US" altLang="ko-KR" dirty="0"/>
              <a:t>++] + </a:t>
            </a:r>
            <a:r>
              <a:rPr lang="en-US" altLang="ko-KR" dirty="0" err="1"/>
              <a:t>B.coef</a:t>
            </a:r>
            <a:r>
              <a:rPr lang="en-US" altLang="ko-KR" dirty="0"/>
              <a:t>[</a:t>
            </a:r>
            <a:r>
              <a:rPr lang="en-US" altLang="ko-KR" dirty="0" err="1"/>
              <a:t>pos_b</a:t>
            </a:r>
            <a:r>
              <a:rPr lang="en-US" altLang="ko-KR" dirty="0" smtClean="0"/>
              <a:t>++]; </a:t>
            </a:r>
            <a:r>
              <a:rPr lang="en-US" altLang="ko-KR" dirty="0" smtClean="0">
                <a:solidFill>
                  <a:srgbClr val="00B0F0"/>
                </a:solidFill>
              </a:rPr>
              <a:t>// A, B, C</a:t>
            </a:r>
            <a:r>
              <a:rPr lang="ko-KR" altLang="en-US" dirty="0" smtClean="0">
                <a:solidFill>
                  <a:srgbClr val="00B0F0"/>
                </a:solidFill>
              </a:rPr>
              <a:t>의 인덱스 증가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}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C.num</a:t>
            </a:r>
            <a:r>
              <a:rPr lang="en-US" altLang="ko-KR" dirty="0" smtClean="0"/>
              <a:t>++; </a:t>
            </a:r>
            <a:r>
              <a:rPr lang="en-US" altLang="ko-KR" dirty="0" smtClean="0">
                <a:solidFill>
                  <a:srgbClr val="00B0F0"/>
                </a:solidFill>
              </a:rPr>
              <a:t>// C</a:t>
            </a:r>
            <a:r>
              <a:rPr lang="ko-KR" altLang="en-US" dirty="0" smtClean="0">
                <a:solidFill>
                  <a:srgbClr val="00B0F0"/>
                </a:solidFill>
              </a:rPr>
              <a:t>의 항의 개수 증가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  return C;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구조체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6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print_poly</a:t>
            </a:r>
            <a:r>
              <a:rPr lang="en-US" altLang="ko-KR" dirty="0"/>
              <a:t>(polynomial p) {</a:t>
            </a:r>
          </a:p>
          <a:p>
            <a:pPr marL="0" indent="0">
              <a:buNone/>
            </a:pPr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p.num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("%3.1fx^%d + ", </a:t>
            </a:r>
            <a:r>
              <a:rPr lang="en-US" altLang="ko-KR" dirty="0" err="1"/>
              <a:t>p.expon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p.coef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("%3.1fx^%d\n", </a:t>
            </a:r>
            <a:r>
              <a:rPr lang="en-US" altLang="ko-KR" dirty="0" err="1"/>
              <a:t>p.expon</a:t>
            </a:r>
            <a:r>
              <a:rPr lang="en-US" altLang="ko-KR" dirty="0"/>
              <a:t>[</a:t>
            </a:r>
            <a:r>
              <a:rPr lang="en-US" altLang="ko-KR" dirty="0" err="1"/>
              <a:t>p.num</a:t>
            </a:r>
            <a:r>
              <a:rPr lang="en-US" altLang="ko-KR" dirty="0"/>
              <a:t> - 1], </a:t>
            </a:r>
            <a:r>
              <a:rPr lang="en-US" altLang="ko-KR" dirty="0" err="1"/>
              <a:t>p.coef</a:t>
            </a:r>
            <a:r>
              <a:rPr lang="en-US" altLang="ko-KR" dirty="0"/>
              <a:t>[</a:t>
            </a:r>
            <a:r>
              <a:rPr lang="en-US" altLang="ko-KR" dirty="0" err="1"/>
              <a:t>p.num</a:t>
            </a:r>
            <a:r>
              <a:rPr lang="en-US" altLang="ko-KR" dirty="0"/>
              <a:t> - 1]);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 {</a:t>
            </a:r>
          </a:p>
          <a:p>
            <a:pPr marL="0" indent="0">
              <a:buNone/>
            </a:pPr>
            <a:r>
              <a:rPr lang="en-US" altLang="ko-KR" dirty="0"/>
              <a:t>    polynomial a = {{3, 6, 10}, {5, 4, 0}, 3}; </a:t>
            </a:r>
            <a:r>
              <a:rPr lang="en-US" altLang="ko-KR" dirty="0">
                <a:solidFill>
                  <a:srgbClr val="00B0F0"/>
                </a:solidFill>
              </a:rPr>
              <a:t>// 3x^5 + 6x^4 + 10</a:t>
            </a:r>
          </a:p>
          <a:p>
            <a:pPr marL="0" indent="0">
              <a:buNone/>
            </a:pPr>
            <a:r>
              <a:rPr lang="en-US" altLang="ko-KR" dirty="0"/>
              <a:t>    polynomial b = {{7, 5, 1}, {4, 2, 0}, 3}; </a:t>
            </a:r>
            <a:r>
              <a:rPr lang="en-US" altLang="ko-KR" dirty="0">
                <a:solidFill>
                  <a:srgbClr val="00B0F0"/>
                </a:solidFill>
              </a:rPr>
              <a:t>// 7x^4 + 5x^2 + 1</a:t>
            </a:r>
          </a:p>
          <a:p>
            <a:pPr marL="0" indent="0">
              <a:buNone/>
            </a:pPr>
            <a:r>
              <a:rPr lang="en-US" altLang="ko-KR" dirty="0"/>
              <a:t>    polynomial c;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print_poly</a:t>
            </a:r>
            <a:r>
              <a:rPr lang="en-US" altLang="ko-KR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print_poly</a:t>
            </a:r>
            <a:r>
              <a:rPr lang="en-US" altLang="ko-KR" dirty="0"/>
              <a:t>(b);</a:t>
            </a:r>
          </a:p>
          <a:p>
            <a:pPr marL="0" indent="0">
              <a:buNone/>
            </a:pPr>
            <a:r>
              <a:rPr lang="en-US" altLang="ko-KR" dirty="0"/>
              <a:t>    c = poly_add3(a, b);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("----------------------------------------------------------------\n");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print_poly</a:t>
            </a:r>
            <a:r>
              <a:rPr lang="en-US" altLang="ko-KR" dirty="0"/>
              <a:t>(c);</a:t>
            </a:r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구조체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5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3.0x^5 + 6.0x^4 </a:t>
            </a:r>
            <a:r>
              <a:rPr lang="en-US" altLang="ko-KR" dirty="0">
                <a:solidFill>
                  <a:srgbClr val="00B050"/>
                </a:solidFill>
              </a:rPr>
              <a:t>+ </a:t>
            </a:r>
            <a:r>
              <a:rPr lang="en-US" altLang="ko-KR" dirty="0" smtClean="0">
                <a:solidFill>
                  <a:srgbClr val="00B050"/>
                </a:solidFill>
              </a:rPr>
              <a:t>10.0x^0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7.0x^4 + 5.0x^2 </a:t>
            </a:r>
            <a:r>
              <a:rPr lang="en-US" altLang="ko-KR" dirty="0">
                <a:solidFill>
                  <a:srgbClr val="00B050"/>
                </a:solidFill>
              </a:rPr>
              <a:t>+ </a:t>
            </a:r>
            <a:r>
              <a:rPr lang="en-US" altLang="ko-KR" dirty="0" smtClean="0">
                <a:solidFill>
                  <a:srgbClr val="00B050"/>
                </a:solidFill>
              </a:rPr>
              <a:t>1.0x^0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----------------------------------------------------------------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3.0x^5 + 13.0x^4 + 5.0x^2 + 11.0x^0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구조체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080120"/>
      </p:ext>
    </p:extLst>
  </p:cSld>
  <p:clrMapOvr>
    <a:masterClrMapping/>
  </p:clrMapOvr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416</TotalTime>
  <Words>511</Words>
  <Application>Microsoft Office PowerPoint</Application>
  <PresentationFormat>화면 슬라이드 쇼(4:3)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Calibri</vt:lpstr>
      <vt:lpstr>Cambria Math</vt:lpstr>
      <vt:lpstr>Segoe UI Black</vt:lpstr>
      <vt:lpstr>Wingdings</vt:lpstr>
      <vt:lpstr>복합</vt:lpstr>
      <vt:lpstr>배열구조체포인터(보충)</vt:lpstr>
      <vt:lpstr>다항식 구조체 #3</vt:lpstr>
      <vt:lpstr>다항식 구조체 #3</vt:lpstr>
      <vt:lpstr>다항식 구조체 #3</vt:lpstr>
      <vt:lpstr>다항식 구조체 #3</vt:lpstr>
      <vt:lpstr>다항식 구조체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rainmasta@nate.com</dc:creator>
  <cp:lastModifiedBy>Hwee Kim</cp:lastModifiedBy>
  <cp:revision>107</cp:revision>
  <dcterms:created xsi:type="dcterms:W3CDTF">2014-06-03T08:27:41Z</dcterms:created>
  <dcterms:modified xsi:type="dcterms:W3CDTF">2020-03-23T06:37:58Z</dcterms:modified>
</cp:coreProperties>
</file>