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92" r:id="rId2"/>
    <p:sldId id="357" r:id="rId3"/>
    <p:sldId id="498" r:id="rId4"/>
    <p:sldId id="458" r:id="rId5"/>
    <p:sldId id="497" r:id="rId6"/>
    <p:sldId id="459" r:id="rId7"/>
    <p:sldId id="471" r:id="rId8"/>
    <p:sldId id="460" r:id="rId9"/>
    <p:sldId id="499" r:id="rId10"/>
    <p:sldId id="461" r:id="rId11"/>
    <p:sldId id="501" r:id="rId12"/>
    <p:sldId id="462" r:id="rId13"/>
    <p:sldId id="502" r:id="rId14"/>
    <p:sldId id="463" r:id="rId15"/>
    <p:sldId id="464" r:id="rId16"/>
    <p:sldId id="504" r:id="rId17"/>
    <p:sldId id="465" r:id="rId18"/>
    <p:sldId id="472" r:id="rId19"/>
    <p:sldId id="466" r:id="rId20"/>
    <p:sldId id="467" r:id="rId21"/>
    <p:sldId id="505" r:id="rId22"/>
    <p:sldId id="468" r:id="rId23"/>
    <p:sldId id="473" r:id="rId24"/>
    <p:sldId id="474" r:id="rId25"/>
    <p:sldId id="475" r:id="rId26"/>
    <p:sldId id="506" r:id="rId27"/>
    <p:sldId id="507" r:id="rId28"/>
    <p:sldId id="508" r:id="rId29"/>
    <p:sldId id="476" r:id="rId30"/>
    <p:sldId id="469" r:id="rId31"/>
    <p:sldId id="509" r:id="rId32"/>
    <p:sldId id="470" r:id="rId33"/>
    <p:sldId id="510" r:id="rId34"/>
    <p:sldId id="511" r:id="rId35"/>
    <p:sldId id="512" r:id="rId36"/>
    <p:sldId id="513" r:id="rId37"/>
    <p:sldId id="514" r:id="rId38"/>
    <p:sldId id="515" r:id="rId39"/>
    <p:sldId id="516" r:id="rId40"/>
    <p:sldId id="488" r:id="rId41"/>
    <p:sldId id="489" r:id="rId42"/>
    <p:sldId id="490" r:id="rId43"/>
    <p:sldId id="517" r:id="rId44"/>
    <p:sldId id="491" r:id="rId45"/>
    <p:sldId id="518" r:id="rId46"/>
    <p:sldId id="519" r:id="rId47"/>
    <p:sldId id="520" r:id="rId48"/>
    <p:sldId id="521" r:id="rId49"/>
    <p:sldId id="522" r:id="rId50"/>
    <p:sldId id="523" r:id="rId51"/>
    <p:sldId id="524" r:id="rId5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>
          <p15:clr>
            <a:srgbClr val="A4A3A4"/>
          </p15:clr>
        </p15:guide>
        <p15:guide id="2" pos="28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E1C48F"/>
    <a:srgbClr val="3366FF"/>
    <a:srgbClr val="3399FF"/>
    <a:srgbClr val="FF3300"/>
    <a:srgbClr val="FF66CC"/>
    <a:srgbClr val="00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3" autoAdjust="0"/>
    <p:restoredTop sz="94660"/>
  </p:normalViewPr>
  <p:slideViewPr>
    <p:cSldViewPr>
      <p:cViewPr varScale="1">
        <p:scale>
          <a:sx n="109" d="100"/>
          <a:sy n="109" d="100"/>
        </p:scale>
        <p:origin x="1698" y="108"/>
      </p:cViewPr>
      <p:guideLst>
        <p:guide orient="horz" pos="2472"/>
        <p:guide pos="282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04575A7-AB4F-4012-B21C-740707A9BD2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8916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8C3535-8AA2-4883-9710-896CC78B02F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003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E211C4FF-A39C-4F20-A770-73666B7B1C6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9091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188913"/>
            <a:ext cx="8229600" cy="59372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4542B-4224-4F22-BA60-FB6D6231FAE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401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F5D40E5-7EA6-4149-BB93-FBC6DDCEE70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75575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6817533-6DEF-4A8C-9561-3AC688A2BDA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8659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414C5F8E-4E32-4D13-9295-ABBDD92D597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209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A77FA35C-D19D-4336-A51C-A7F1EE88DCD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2049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5BCBADD-BAEF-4C69-9B2A-63E02D4A56E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59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5BF10D9-565C-4413-B51A-ECA438DFE49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734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C56DE93-5EAB-4053-8B21-3F2E7041FCC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7408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48B23C99-4FB3-4A35-90FD-16DF91FAAA0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57648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414542B-4224-4F22-BA60-FB6D6231FAE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611188" y="6538913"/>
            <a:ext cx="1988045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로 쉽게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풀어쓴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자료구조</a:t>
            </a:r>
            <a:endParaRPr lang="ko-KR" altLang="en-US" sz="12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3590925" y="6535738"/>
            <a:ext cx="1529586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©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생능출판사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2019</a:t>
            </a:r>
          </a:p>
        </p:txBody>
      </p:sp>
      <p:pic>
        <p:nvPicPr>
          <p:cNvPr id="15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11188" y="6538913"/>
            <a:ext cx="1988045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200" smtClean="0">
                <a:latin typeface="굴림" panose="020B0600000101010101" pitchFamily="50" charset="-127"/>
                <a:ea typeface="굴림" panose="020B0600000101010101" pitchFamily="50" charset="-127"/>
              </a:rPr>
              <a:t>로 쉽게 풀어쓴 자료구조</a:t>
            </a:r>
          </a:p>
        </p:txBody>
      </p:sp>
      <p:pic>
        <p:nvPicPr>
          <p:cNvPr id="18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4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4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4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4" descr="MCj03433610000[1]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453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latin typeface="+mj-ea"/>
              </a:rPr>
              <a:t>9</a:t>
            </a:r>
            <a:r>
              <a:rPr lang="ko-KR" altLang="en-US" smtClean="0">
                <a:latin typeface="+mj-ea"/>
              </a:rPr>
              <a:t>장 </a:t>
            </a:r>
            <a:r>
              <a:rPr lang="ko-KR" altLang="en-US" dirty="0" smtClean="0">
                <a:latin typeface="+mj-ea"/>
              </a:rPr>
              <a:t>우선순위 큐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히프의 높이</a:t>
            </a:r>
          </a:p>
        </p:txBody>
      </p:sp>
      <p:sp>
        <p:nvSpPr>
          <p:cNvPr id="9219" name="AutoShape 3"/>
          <p:cNvSpPr>
            <a:spLocks noGrp="1" noChangeAspect="1" noChangeArrowheads="1"/>
          </p:cNvSpPr>
          <p:nvPr>
            <p:ph sz="quarter" idx="1"/>
          </p:nvPr>
        </p:nvSpPr>
        <p:spPr>
          <a:xfrm>
            <a:off x="457200" y="1660525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ko-KR" smtClean="0"/>
              <a:t>n</a:t>
            </a:r>
            <a:r>
              <a:rPr lang="ko-KR" altLang="en-US" smtClean="0"/>
              <a:t>개의 노드를 가지고 있는 히프의 높이는 </a:t>
            </a:r>
            <a:r>
              <a:rPr lang="en-US" altLang="ko-KR" smtClean="0"/>
              <a:t>O(logn) </a:t>
            </a:r>
          </a:p>
          <a:p>
            <a:pPr lvl="1" eaLnBrk="1" hangingPunct="1"/>
            <a:r>
              <a:rPr lang="ko-KR" altLang="en-US" smtClean="0"/>
              <a:t>히프는 완전이진트리</a:t>
            </a:r>
          </a:p>
          <a:p>
            <a:pPr lvl="1" eaLnBrk="1" hangingPunct="1"/>
            <a:r>
              <a:rPr lang="ko-KR" altLang="en-US" smtClean="0"/>
              <a:t>마지막 레벨 </a:t>
            </a:r>
            <a:r>
              <a:rPr lang="en-US" altLang="ko-KR" smtClean="0"/>
              <a:t>h</a:t>
            </a:r>
            <a:r>
              <a:rPr lang="ko-KR" altLang="en-US" smtClean="0"/>
              <a:t>을 제외하고는 각 레벨 </a:t>
            </a:r>
            <a:r>
              <a:rPr lang="en-US" altLang="ko-KR" smtClean="0"/>
              <a:t>i</a:t>
            </a:r>
            <a:r>
              <a:rPr lang="ko-KR" altLang="en-US" smtClean="0"/>
              <a:t>에 </a:t>
            </a:r>
            <a:r>
              <a:rPr lang="en-US" altLang="ko-KR" smtClean="0"/>
              <a:t>2</a:t>
            </a:r>
            <a:r>
              <a:rPr lang="en-US" altLang="ko-KR" baseline="30000" smtClean="0"/>
              <a:t>i-1</a:t>
            </a:r>
            <a:r>
              <a:rPr lang="ko-KR" altLang="en-US" smtClean="0"/>
              <a:t>개의 노드 존재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463" y="3338513"/>
            <a:ext cx="294322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2276475" y="3608388"/>
            <a:ext cx="4319588" cy="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2276475" y="3946525"/>
            <a:ext cx="4319588" cy="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2276475" y="4329113"/>
            <a:ext cx="4319588" cy="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2276475" y="4689475"/>
            <a:ext cx="4319588" cy="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1158875" y="3249613"/>
            <a:ext cx="1454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200" dirty="0"/>
              <a:t>깊이   노드의 개수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1158875" y="3473450"/>
            <a:ext cx="12049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/>
              <a:t>  1         1=2</a:t>
            </a:r>
            <a:r>
              <a:rPr lang="en-US" altLang="ko-KR" sz="1200" baseline="30000"/>
              <a:t>0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158875" y="3786188"/>
            <a:ext cx="12049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/>
              <a:t>  2         2=2</a:t>
            </a:r>
            <a:r>
              <a:rPr lang="en-US" altLang="ko-KR" sz="1200" baseline="30000"/>
              <a:t>1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1158875" y="4149725"/>
            <a:ext cx="11541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/>
              <a:t>  3        4=2</a:t>
            </a:r>
            <a:r>
              <a:rPr lang="en-US" altLang="ko-KR" sz="1200" baseline="30000"/>
              <a:t>2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1158875" y="4554538"/>
            <a:ext cx="895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/>
              <a:t>  4        3</a:t>
            </a:r>
            <a:endParaRPr lang="en-US" altLang="ko-KR" sz="1200" baseline="30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히프의 구현방법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히프는</a:t>
            </a:r>
            <a:r>
              <a:rPr lang="ko-KR" altLang="en-US" dirty="0" smtClean="0"/>
              <a:t> 배열을 이용하여 구현</a:t>
            </a:r>
          </a:p>
          <a:p>
            <a:pPr lvl="1" eaLnBrk="1" hangingPunct="1"/>
            <a:r>
              <a:rPr lang="ko-KR" altLang="en-US" dirty="0" err="1" smtClean="0"/>
              <a:t>완전이진트리이므로</a:t>
            </a:r>
            <a:r>
              <a:rPr lang="ko-KR" altLang="en-US" dirty="0" smtClean="0"/>
              <a:t> 각 </a:t>
            </a:r>
            <a:r>
              <a:rPr lang="ko-KR" altLang="en-US" dirty="0" err="1" smtClean="0"/>
              <a:t>노드에</a:t>
            </a:r>
            <a:r>
              <a:rPr lang="ko-KR" altLang="en-US" dirty="0" smtClean="0"/>
              <a:t> 번호를 붙일 수 있다</a:t>
            </a:r>
          </a:p>
          <a:p>
            <a:pPr lvl="1" eaLnBrk="1" hangingPunct="1"/>
            <a:r>
              <a:rPr lang="ko-KR" altLang="en-US" dirty="0" smtClean="0"/>
              <a:t>이 번호를 배열의 인덱스라고 생각</a:t>
            </a:r>
          </a:p>
          <a:p>
            <a:pPr marL="0" indent="0" eaLnBrk="1" hangingPunct="1">
              <a:buNone/>
            </a:pPr>
            <a:r>
              <a:rPr lang="en-US" altLang="ko-KR" dirty="0" smtClean="0"/>
              <a:t> 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60" y="3113965"/>
            <a:ext cx="5355595" cy="265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7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히프의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구현방법</a:t>
            </a:r>
            <a:endParaRPr lang="ko-KR" alt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부모노드와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자식노드를</a:t>
            </a:r>
            <a:r>
              <a:rPr lang="ko-KR" altLang="en-US" dirty="0" smtClean="0"/>
              <a:t> 찾기가 쉽다</a:t>
            </a:r>
            <a:r>
              <a:rPr lang="en-US" altLang="ko-KR" dirty="0" smtClean="0"/>
              <a:t>.</a:t>
            </a:r>
          </a:p>
          <a:p>
            <a:pPr lvl="1" eaLnBrk="1" hangingPunct="1"/>
            <a:r>
              <a:rPr lang="ko-KR" altLang="en-US" dirty="0" smtClean="0"/>
              <a:t>왼쪽 자식의 인덱스 </a:t>
            </a:r>
            <a:r>
              <a:rPr lang="en-US" altLang="ko-KR" dirty="0" smtClean="0"/>
              <a:t>= (</a:t>
            </a:r>
            <a:r>
              <a:rPr lang="ko-KR" altLang="en-US" dirty="0" smtClean="0"/>
              <a:t>부모의 인덱스</a:t>
            </a:r>
            <a:r>
              <a:rPr lang="en-US" altLang="ko-KR" dirty="0" smtClean="0"/>
              <a:t>)*2 </a:t>
            </a:r>
          </a:p>
          <a:p>
            <a:pPr lvl="1" eaLnBrk="1" hangingPunct="1"/>
            <a:r>
              <a:rPr lang="ko-KR" altLang="en-US" dirty="0" smtClean="0"/>
              <a:t>오른쪽 자식의 인덱스 </a:t>
            </a:r>
            <a:r>
              <a:rPr lang="en-US" altLang="ko-KR" dirty="0" smtClean="0"/>
              <a:t>= (</a:t>
            </a:r>
            <a:r>
              <a:rPr lang="ko-KR" altLang="en-US" dirty="0" smtClean="0"/>
              <a:t>부모의 인덱스</a:t>
            </a:r>
            <a:r>
              <a:rPr lang="en-US" altLang="ko-KR" dirty="0" smtClean="0"/>
              <a:t>)*2 + 1 </a:t>
            </a:r>
          </a:p>
          <a:p>
            <a:pPr lvl="1" eaLnBrk="1" hangingPunct="1"/>
            <a:r>
              <a:rPr lang="ko-KR" altLang="en-US" dirty="0" smtClean="0"/>
              <a:t>부모의 인덱스 </a:t>
            </a:r>
            <a:r>
              <a:rPr lang="en-US" altLang="ko-KR" dirty="0" smtClean="0"/>
              <a:t>= (</a:t>
            </a:r>
            <a:r>
              <a:rPr lang="ko-KR" altLang="en-US" dirty="0" smtClean="0"/>
              <a:t>자식의 인덱스</a:t>
            </a:r>
            <a:r>
              <a:rPr lang="en-US" altLang="ko-KR" dirty="0" smtClean="0"/>
              <a:t>)/2 </a:t>
            </a:r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765" y="3383995"/>
            <a:ext cx="3749545" cy="3382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히프의</a:t>
            </a:r>
            <a:r>
              <a:rPr lang="ko-KR" altLang="en-US" dirty="0" smtClean="0"/>
              <a:t> 정의</a:t>
            </a:r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5616" y="1718810"/>
            <a:ext cx="8158481" cy="315163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#define MAX_ELEMENT 200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typedef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struct</a:t>
            </a:r>
            <a:r>
              <a:rPr lang="en-US" altLang="ko-KR" sz="1400" dirty="0">
                <a:latin typeface="Trebuchet MS" panose="020B0603020202020204" pitchFamily="34" charset="0"/>
              </a:rPr>
              <a:t>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key;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 element;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 smtClean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 smtClean="0">
                <a:latin typeface="Trebuchet MS" panose="020B0603020202020204" pitchFamily="34" charset="0"/>
              </a:rPr>
              <a:t>typedef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struct</a:t>
            </a:r>
            <a:r>
              <a:rPr lang="en-US" altLang="ko-KR" sz="1400" dirty="0">
                <a:latin typeface="Trebuchet MS" panose="020B0603020202020204" pitchFamily="34" charset="0"/>
              </a:rPr>
              <a:t>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element heap[MAX_ELEMENT];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heap_size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 </a:t>
            </a:r>
            <a:r>
              <a:rPr lang="en-US" altLang="ko-KR" sz="1400" dirty="0" err="1">
                <a:latin typeface="Trebuchet MS" panose="020B0603020202020204" pitchFamily="34" charset="0"/>
              </a:rPr>
              <a:t>HeapType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 smtClean="0">
                <a:latin typeface="Trebuchet MS" panose="020B0603020202020204" pitchFamily="34" charset="0"/>
              </a:rPr>
              <a:t>HeapType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 </a:t>
            </a:r>
            <a:r>
              <a:rPr lang="en-US" altLang="ko-KR" sz="1400" dirty="0">
                <a:latin typeface="Trebuchet MS" panose="020B0603020202020204" pitchFamily="34" charset="0"/>
              </a:rPr>
              <a:t>heap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;		// </a:t>
            </a:r>
            <a:r>
              <a:rPr lang="ko-KR" altLang="en-US" sz="1400" dirty="0" smtClean="0">
                <a:latin typeface="Trebuchet MS" panose="020B0603020202020204" pitchFamily="34" charset="0"/>
              </a:rPr>
              <a:t>정적 메모리 할당 사용</a:t>
            </a: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 smtClean="0">
                <a:latin typeface="Trebuchet MS" panose="020B0603020202020204" pitchFamily="34" charset="0"/>
              </a:rPr>
              <a:t>HeapType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 </a:t>
            </a:r>
            <a:r>
              <a:rPr lang="en-US" altLang="ko-KR" sz="1400" dirty="0">
                <a:latin typeface="Trebuchet MS" panose="020B0603020202020204" pitchFamily="34" charset="0"/>
              </a:rPr>
              <a:t>*heap = create();	// </a:t>
            </a:r>
            <a:r>
              <a:rPr lang="ko-KR" altLang="en-US" sz="1400" dirty="0" smtClean="0">
                <a:latin typeface="Trebuchet MS" panose="020B0603020202020204" pitchFamily="34" charset="0"/>
              </a:rPr>
              <a:t>동적 메모리 할당 사용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 </a:t>
            </a:r>
            <a:endParaRPr lang="en-US" altLang="ko-KR" sz="1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213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263" y="2916238"/>
            <a:ext cx="4868498" cy="2773195"/>
          </a:xfrm>
          <a:prstGeom prst="rect">
            <a:avLst/>
          </a:prstGeom>
        </p:spPr>
      </p:pic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히프에서의 삽입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히프에</a:t>
            </a:r>
            <a:r>
              <a:rPr lang="ko-KR" altLang="en-US" dirty="0" smtClean="0"/>
              <a:t> 있어서 삽입 연산은 회사에서 신입 사원이 들어오면 일단 말단 위치에 앉힌 다음에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신입 사원의 능력을 봐서 위로 승진시키는 것과 </a:t>
            </a:r>
            <a:r>
              <a:rPr lang="ko-KR" altLang="en-US" dirty="0" err="1" smtClean="0"/>
              <a:t>비슷</a:t>
            </a:r>
            <a:r>
              <a:rPr lang="ko-KR" altLang="en-US" dirty="0" smtClean="0"/>
              <a:t> </a:t>
            </a:r>
            <a:endParaRPr lang="ko-KR" altLang="en-US" dirty="0" smtClean="0"/>
          </a:p>
        </p:txBody>
      </p:sp>
      <p:sp>
        <p:nvSpPr>
          <p:cNvPr id="11269" name="Text Box 8"/>
          <p:cNvSpPr txBox="1">
            <a:spLocks noChangeArrowheads="1"/>
          </p:cNvSpPr>
          <p:nvPr/>
        </p:nvSpPr>
        <p:spPr bwMode="auto">
          <a:xfrm>
            <a:off x="927100" y="2916238"/>
            <a:ext cx="3078163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buFontTx/>
              <a:buAutoNum type="arabicParenBoth"/>
            </a:pPr>
            <a:r>
              <a:rPr lang="ko-KR" altLang="en-US" dirty="0" err="1">
                <a:latin typeface="+mn-lt"/>
              </a:rPr>
              <a:t>히프에</a:t>
            </a:r>
            <a:r>
              <a:rPr lang="ko-KR" altLang="en-US" dirty="0">
                <a:latin typeface="+mn-lt"/>
              </a:rPr>
              <a:t> 새로운 요소가 들어 오면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일단 새로운 </a:t>
            </a:r>
            <a:r>
              <a:rPr lang="ko-KR" altLang="en-US" dirty="0" err="1">
                <a:latin typeface="+mn-lt"/>
              </a:rPr>
              <a:t>노드를</a:t>
            </a:r>
            <a:r>
              <a:rPr lang="ko-KR" altLang="en-US" dirty="0">
                <a:latin typeface="+mn-lt"/>
              </a:rPr>
              <a:t> </a:t>
            </a:r>
            <a:r>
              <a:rPr lang="ko-KR" altLang="en-US" dirty="0" err="1">
                <a:latin typeface="+mn-lt"/>
              </a:rPr>
              <a:t>히프의</a:t>
            </a:r>
            <a:r>
              <a:rPr lang="ko-KR" altLang="en-US" dirty="0">
                <a:latin typeface="+mn-lt"/>
              </a:rPr>
              <a:t> 마지막 </a:t>
            </a:r>
            <a:r>
              <a:rPr lang="ko-KR" altLang="en-US" dirty="0" err="1">
                <a:latin typeface="+mn-lt"/>
              </a:rPr>
              <a:t>노드에</a:t>
            </a:r>
            <a:r>
              <a:rPr lang="ko-KR" altLang="en-US" dirty="0">
                <a:latin typeface="+mn-lt"/>
              </a:rPr>
              <a:t> 이어서 삽입</a:t>
            </a:r>
          </a:p>
          <a:p>
            <a:pPr eaLnBrk="1" hangingPunct="1">
              <a:buFontTx/>
              <a:buAutoNum type="arabicParenBoth"/>
            </a:pPr>
            <a:endParaRPr lang="ko-KR" altLang="en-US" dirty="0">
              <a:latin typeface="+mn-lt"/>
            </a:endParaRPr>
          </a:p>
          <a:p>
            <a:pPr eaLnBrk="1" hangingPunct="1">
              <a:buFontTx/>
              <a:buAutoNum type="arabicParenBoth"/>
            </a:pPr>
            <a:r>
              <a:rPr lang="ko-KR" altLang="en-US" dirty="0">
                <a:latin typeface="+mn-lt"/>
              </a:rPr>
              <a:t>삽입 후에 새로운 </a:t>
            </a:r>
            <a:r>
              <a:rPr lang="ko-KR" altLang="en-US" dirty="0" err="1">
                <a:latin typeface="+mn-lt"/>
              </a:rPr>
              <a:t>노드를</a:t>
            </a:r>
            <a:r>
              <a:rPr lang="ko-KR" altLang="en-US" dirty="0">
                <a:latin typeface="+mn-lt"/>
              </a:rPr>
              <a:t> 부모 </a:t>
            </a:r>
            <a:r>
              <a:rPr lang="ko-KR" altLang="en-US" dirty="0" err="1">
                <a:latin typeface="+mn-lt"/>
              </a:rPr>
              <a:t>노드들과</a:t>
            </a:r>
            <a:r>
              <a:rPr lang="ko-KR" altLang="en-US" dirty="0">
                <a:latin typeface="+mn-lt"/>
              </a:rPr>
              <a:t> 교환해서 </a:t>
            </a:r>
            <a:r>
              <a:rPr lang="ko-KR" altLang="en-US" dirty="0" err="1">
                <a:latin typeface="+mn-lt"/>
              </a:rPr>
              <a:t>히프의</a:t>
            </a:r>
            <a:r>
              <a:rPr lang="ko-KR" altLang="en-US" dirty="0">
                <a:latin typeface="+mn-lt"/>
              </a:rPr>
              <a:t> 성질을 만족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upheap </a:t>
            </a:r>
            <a:r>
              <a:rPr lang="ko-KR" altLang="en-US" smtClean="0"/>
              <a:t>연산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71600" y="3834045"/>
            <a:ext cx="6849470" cy="244735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80" y="1610925"/>
            <a:ext cx="3071465" cy="208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upheap </a:t>
            </a:r>
            <a:r>
              <a:rPr lang="ko-KR" altLang="en-US" smtClean="0"/>
              <a:t>연산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21" y="1763815"/>
            <a:ext cx="6907730" cy="248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71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upheap </a:t>
            </a:r>
            <a:r>
              <a:rPr lang="ko-KR" altLang="en-US" smtClean="0"/>
              <a:t>알고리즘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925513" y="1908175"/>
            <a:ext cx="7291387" cy="2332946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>
                <a:latin typeface="Trebuchet MS" panose="020B0603020202020204" pitchFamily="34" charset="0"/>
                <a:ea typeface="HY엽서M" pitchFamily="18" charset="-127"/>
              </a:rPr>
              <a:t>insert_max_heap(A, key)</a:t>
            </a:r>
            <a:r>
              <a:rPr lang="en-US" altLang="ko-KR" sz="1400">
                <a:latin typeface="Trebuchet MS" panose="020B0603020202020204" pitchFamily="34" charset="0"/>
                <a:ea typeface="HY엽서M" pitchFamily="18" charset="-127"/>
              </a:rPr>
              <a:t>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  <a:ea typeface="HY엽서M" pitchFamily="18" charset="-127"/>
              </a:rPr>
              <a:t/>
            </a:r>
            <a:br>
              <a:rPr lang="en-US" altLang="ko-KR" sz="1400">
                <a:latin typeface="Trebuchet MS" panose="020B0603020202020204" pitchFamily="34" charset="0"/>
                <a:ea typeface="HY엽서M" pitchFamily="18" charset="-127"/>
              </a:rPr>
            </a:br>
            <a:endParaRPr lang="en-US" altLang="ko-KR" sz="1400">
              <a:latin typeface="Trebuchet MS" panose="020B0603020202020204" pitchFamily="34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  <a:ea typeface="HY엽서M" pitchFamily="18" charset="-127"/>
              </a:rPr>
              <a:t> heap_size ← heap_size + 1;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  <a:ea typeface="HY엽서M" pitchFamily="18" charset="-127"/>
              </a:rPr>
              <a:t> i ← heap_size;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  <a:ea typeface="HY엽서M" pitchFamily="18" charset="-127"/>
              </a:rPr>
              <a:t> A[i] ← key;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  <a:ea typeface="HY엽서M" pitchFamily="18" charset="-127"/>
              </a:rPr>
              <a:t> </a:t>
            </a:r>
            <a:r>
              <a:rPr lang="en-US" altLang="ko-KR" sz="1400" b="1">
                <a:latin typeface="Trebuchet MS" panose="020B0603020202020204" pitchFamily="34" charset="0"/>
                <a:ea typeface="HY엽서M" pitchFamily="18" charset="-127"/>
              </a:rPr>
              <a:t>while</a:t>
            </a:r>
            <a:r>
              <a:rPr lang="en-US" altLang="ko-KR" sz="1400">
                <a:latin typeface="Trebuchet MS" panose="020B0603020202020204" pitchFamily="34" charset="0"/>
                <a:ea typeface="HY엽서M" pitchFamily="18" charset="-127"/>
              </a:rPr>
              <a:t> i ≠ 1 </a:t>
            </a:r>
            <a:r>
              <a:rPr lang="en-US" altLang="ko-KR" sz="1400" b="1">
                <a:latin typeface="Trebuchet MS" panose="020B0603020202020204" pitchFamily="34" charset="0"/>
                <a:ea typeface="HY엽서M" pitchFamily="18" charset="-127"/>
              </a:rPr>
              <a:t>and</a:t>
            </a:r>
            <a:r>
              <a:rPr lang="en-US" altLang="ko-KR" sz="1400">
                <a:latin typeface="Trebuchet MS" panose="020B0603020202020204" pitchFamily="34" charset="0"/>
                <a:ea typeface="HY엽서M" pitchFamily="18" charset="-127"/>
              </a:rPr>
              <a:t> A[i] &gt; A[PARENT(i)] </a:t>
            </a:r>
            <a:r>
              <a:rPr lang="en-US" altLang="ko-KR" sz="1400" b="1">
                <a:latin typeface="Trebuchet MS" panose="020B0603020202020204" pitchFamily="34" charset="0"/>
                <a:ea typeface="HY엽서M" pitchFamily="18" charset="-127"/>
              </a:rPr>
              <a:t>do</a:t>
            </a:r>
            <a:r>
              <a:rPr lang="en-US" altLang="ko-KR" sz="1400">
                <a:latin typeface="Trebuchet MS" panose="020B0603020202020204" pitchFamily="34" charset="0"/>
                <a:ea typeface="HY엽서M" pitchFamily="18" charset="-127"/>
              </a:rPr>
              <a:t>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  <a:ea typeface="HY엽서M" pitchFamily="18" charset="-127"/>
              </a:rPr>
              <a:t>  		A[i] ↔ A[PARENT];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  <a:ea typeface="HY엽서M" pitchFamily="18" charset="-127"/>
              </a:rPr>
              <a:t>  		i ← PARENT(i);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삽입 프로그램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925513" y="1908175"/>
            <a:ext cx="7291387" cy="357028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/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// </a:t>
            </a:r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현재 요소의 개수가 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</a:rPr>
              <a:t>heap_size</a:t>
            </a:r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인 </a:t>
            </a:r>
            <a:r>
              <a:rPr lang="ko-KR" altLang="en-US" sz="1600" dirty="0" err="1">
                <a:solidFill>
                  <a:srgbClr val="000000"/>
                </a:solidFill>
                <a:latin typeface="+mn-lt"/>
              </a:rPr>
              <a:t>히프</a:t>
            </a:r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h</a:t>
            </a:r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에 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item</a:t>
            </a:r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을 삽입한다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.</a:t>
            </a:r>
          </a:p>
          <a:p>
            <a:pPr algn="just" eaLnBrk="1" hangingPunct="1"/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// </a:t>
            </a:r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삽입 함수</a:t>
            </a:r>
          </a:p>
          <a:p>
            <a:pPr algn="just" eaLnBrk="1" hangingPunct="1"/>
            <a:r>
              <a:rPr lang="en-US" altLang="ko-KR" sz="1600" dirty="0">
                <a:solidFill>
                  <a:srgbClr val="0000FF"/>
                </a:solidFill>
                <a:latin typeface="+mn-lt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</a:rPr>
              <a:t>insert_max_heap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</a:rPr>
              <a:t>HeapType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 *h, element item) </a:t>
            </a:r>
          </a:p>
          <a:p>
            <a:pPr algn="just" eaLnBrk="1" hangingPunct="1"/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+mn-lt"/>
              </a:rPr>
              <a:t>{</a:t>
            </a:r>
            <a:endParaRPr lang="ko-KR" altLang="en-US" sz="1600" dirty="0">
              <a:solidFill>
                <a:srgbClr val="000000"/>
              </a:solidFill>
              <a:latin typeface="+mn-lt"/>
            </a:endParaRPr>
          </a:p>
          <a:p>
            <a:pPr algn="just" eaLnBrk="1" hangingPunct="1"/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altLang="ko-KR" sz="1600" dirty="0" err="1">
                <a:solidFill>
                  <a:srgbClr val="0000FF"/>
                </a:solidFill>
                <a:latin typeface="+mn-lt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; </a:t>
            </a:r>
          </a:p>
          <a:p>
            <a:pPr algn="just" eaLnBrk="1" hangingPunct="1"/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 = ++(h-&gt;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</a:rPr>
              <a:t>heap_size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); </a:t>
            </a:r>
          </a:p>
          <a:p>
            <a:pPr algn="just" eaLnBrk="1" hangingPunct="1"/>
            <a:endParaRPr lang="ko-KR" altLang="en-US" sz="1600" dirty="0">
              <a:solidFill>
                <a:srgbClr val="000000"/>
              </a:solidFill>
              <a:latin typeface="+mn-lt"/>
            </a:endParaRPr>
          </a:p>
          <a:p>
            <a:pPr algn="just" eaLnBrk="1" hangingPunct="1"/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//  </a:t>
            </a:r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트리를 거슬러 올라가면서 부모 노드와 비교하는 과정</a:t>
            </a:r>
          </a:p>
          <a:p>
            <a:pPr algn="just" eaLnBrk="1" hangingPunct="1"/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+mn-lt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((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 != 1) &amp;&amp; (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</a:rPr>
              <a:t>item.key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 &gt; h-&gt;heap[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/2].key)) </a:t>
            </a:r>
            <a:r>
              <a:rPr lang="en-US" altLang="ko-KR" sz="1600" dirty="0" smtClean="0">
                <a:solidFill>
                  <a:srgbClr val="000000"/>
                </a:solidFill>
                <a:latin typeface="+mn-lt"/>
              </a:rPr>
              <a:t>{</a:t>
            </a:r>
            <a:endParaRPr lang="en-US" altLang="ko-KR" sz="1600" dirty="0">
              <a:solidFill>
                <a:srgbClr val="000000"/>
              </a:solidFill>
              <a:latin typeface="+mn-lt"/>
            </a:endParaRPr>
          </a:p>
          <a:p>
            <a:pPr algn="just" eaLnBrk="1" hangingPunct="1"/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	   h-&gt;heap[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] = h-&gt;heap[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/2]; </a:t>
            </a:r>
          </a:p>
          <a:p>
            <a:pPr algn="just" eaLnBrk="1" hangingPunct="1"/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 /= 2; </a:t>
            </a:r>
          </a:p>
          <a:p>
            <a:pPr algn="just" eaLnBrk="1" hangingPunct="1"/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altLang="ko-KR" sz="1600" dirty="0" smtClean="0">
                <a:solidFill>
                  <a:srgbClr val="000000"/>
                </a:solidFill>
                <a:latin typeface="+mn-lt"/>
              </a:rPr>
              <a:t>}</a:t>
            </a:r>
            <a:endParaRPr lang="ko-KR" altLang="en-US" sz="1600" dirty="0">
              <a:solidFill>
                <a:srgbClr val="000000"/>
              </a:solidFill>
              <a:latin typeface="+mn-lt"/>
            </a:endParaRPr>
          </a:p>
          <a:p>
            <a:pPr algn="just" eaLnBrk="1" hangingPunct="1"/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h-&gt;heap[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] = item;     // </a:t>
            </a:r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새로운 노드를 삽입</a:t>
            </a:r>
          </a:p>
          <a:p>
            <a:pPr algn="just" eaLnBrk="1" hangingPunct="1"/>
            <a:r>
              <a:rPr lang="ko-KR" altLang="en-US" sz="1400" dirty="0">
                <a:latin typeface="+mn-lt"/>
              </a:rPr>
              <a:t> </a:t>
            </a:r>
            <a:r>
              <a:rPr lang="en-US" altLang="ko-KR" sz="1400" dirty="0" smtClean="0">
                <a:latin typeface="+mn-lt"/>
              </a:rPr>
              <a:t>}</a:t>
            </a:r>
            <a:endParaRPr lang="en-US" altLang="ko-KR" sz="1400" dirty="0">
              <a:latin typeface="+mn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005" y="3277077"/>
            <a:ext cx="4742170" cy="2807217"/>
          </a:xfrm>
          <a:prstGeom prst="rect">
            <a:avLst/>
          </a:prstGeom>
        </p:spPr>
      </p:pic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히프에서의 삭제</a:t>
            </a: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457200" y="16605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r>
              <a:rPr lang="ko-KR" altLang="en-US" dirty="0"/>
              <a:t>최대 </a:t>
            </a:r>
            <a:r>
              <a:rPr lang="ko-KR" altLang="en-US" dirty="0" err="1"/>
              <a:t>히프에서의</a:t>
            </a:r>
            <a:r>
              <a:rPr lang="ko-KR" altLang="en-US" dirty="0"/>
              <a:t> 삭제는 가장 큰 </a:t>
            </a:r>
            <a:r>
              <a:rPr lang="ko-KR" altLang="en-US" dirty="0" err="1"/>
              <a:t>키값을</a:t>
            </a:r>
            <a:r>
              <a:rPr lang="ko-KR" altLang="en-US" dirty="0"/>
              <a:t> 가진 </a:t>
            </a:r>
            <a:r>
              <a:rPr lang="ko-KR" altLang="en-US" dirty="0" err="1"/>
              <a:t>노드를</a:t>
            </a:r>
            <a:r>
              <a:rPr lang="ko-KR" altLang="en-US" dirty="0"/>
              <a:t> 삭제하는 것을 의미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dirty="0"/>
              <a:t>-&gt; </a:t>
            </a:r>
            <a:r>
              <a:rPr lang="ko-KR" altLang="en-US" dirty="0"/>
              <a:t>따라서 루트 </a:t>
            </a:r>
            <a:r>
              <a:rPr lang="ko-KR" altLang="en-US" dirty="0" err="1"/>
              <a:t>노드가</a:t>
            </a:r>
            <a:r>
              <a:rPr lang="ko-KR" altLang="en-US" dirty="0"/>
              <a:t> 삭제된다</a:t>
            </a:r>
            <a:r>
              <a:rPr lang="en-US" altLang="ko-KR" dirty="0"/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r>
              <a:rPr lang="ko-KR" altLang="en-US" dirty="0"/>
              <a:t>삭제 연산은 회사에서 사장의 자리가 비게 되면 먼저 제일 말단 사원을 </a:t>
            </a:r>
            <a:endParaRPr lang="en-US" altLang="ko-KR" dirty="0"/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dirty="0"/>
              <a:t>	</a:t>
            </a:r>
            <a:r>
              <a:rPr lang="ko-KR" altLang="en-US" dirty="0"/>
              <a:t>사장 자리로 올린 다음에</a:t>
            </a:r>
            <a:r>
              <a:rPr lang="en-US" altLang="ko-KR" dirty="0"/>
              <a:t>, </a:t>
            </a:r>
            <a:r>
              <a:rPr lang="ko-KR" altLang="en-US" dirty="0"/>
              <a:t>능력에 따라 강등시키는 것과 비슷하다</a:t>
            </a:r>
            <a:r>
              <a:rPr lang="en-US" altLang="ko-KR" dirty="0"/>
              <a:t>. </a:t>
            </a:r>
          </a:p>
        </p:txBody>
      </p:sp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746125" y="3789363"/>
            <a:ext cx="3735388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buFontTx/>
              <a:buAutoNum type="arabicParenBoth"/>
            </a:pPr>
            <a:r>
              <a:rPr lang="ko-KR" altLang="en-US" dirty="0"/>
              <a:t>루트 </a:t>
            </a:r>
            <a:r>
              <a:rPr lang="ko-KR" altLang="en-US" dirty="0" err="1"/>
              <a:t>노드를</a:t>
            </a:r>
            <a:r>
              <a:rPr lang="ko-KR" altLang="en-US" dirty="0"/>
              <a:t> 삭제한다</a:t>
            </a:r>
          </a:p>
          <a:p>
            <a:pPr eaLnBrk="1" hangingPunct="1">
              <a:buFontTx/>
              <a:buAutoNum type="arabicParenBoth"/>
            </a:pPr>
            <a:r>
              <a:rPr lang="ko-KR" altLang="en-US" dirty="0"/>
              <a:t>마지막 </a:t>
            </a:r>
            <a:r>
              <a:rPr lang="ko-KR" altLang="en-US" dirty="0" err="1"/>
              <a:t>노드를</a:t>
            </a:r>
            <a:r>
              <a:rPr lang="ko-KR" altLang="en-US" dirty="0"/>
              <a:t> 루트 </a:t>
            </a:r>
            <a:r>
              <a:rPr lang="ko-KR" altLang="en-US" dirty="0" err="1"/>
              <a:t>노드로</a:t>
            </a:r>
            <a:r>
              <a:rPr lang="ko-KR" altLang="en-US" dirty="0"/>
              <a:t> </a:t>
            </a:r>
            <a:endParaRPr lang="en-US" altLang="ko-KR" dirty="0"/>
          </a:p>
          <a:p>
            <a:pPr eaLnBrk="1" hangingPunct="1"/>
            <a:r>
              <a:rPr lang="en-US" altLang="ko-KR" dirty="0"/>
              <a:t>	</a:t>
            </a:r>
            <a:r>
              <a:rPr lang="ko-KR" altLang="en-US" dirty="0"/>
              <a:t>이동한다</a:t>
            </a:r>
            <a:r>
              <a:rPr lang="en-US" altLang="ko-KR" dirty="0"/>
              <a:t>.</a:t>
            </a:r>
          </a:p>
          <a:p>
            <a:pPr eaLnBrk="1" hangingPunct="1">
              <a:buFontTx/>
              <a:buAutoNum type="arabicParenBoth"/>
            </a:pPr>
            <a:r>
              <a:rPr lang="ko-KR" altLang="en-US" dirty="0"/>
              <a:t>루트에서부터 단말 </a:t>
            </a:r>
            <a:r>
              <a:rPr lang="ko-KR" altLang="en-US" dirty="0" err="1"/>
              <a:t>노드까지의</a:t>
            </a:r>
            <a:r>
              <a:rPr lang="ko-KR" altLang="en-US" dirty="0"/>
              <a:t> 경로에 있는 </a:t>
            </a:r>
            <a:r>
              <a:rPr lang="ko-KR" altLang="en-US" dirty="0" err="1"/>
              <a:t>노드들을</a:t>
            </a:r>
            <a:r>
              <a:rPr lang="ko-KR" altLang="en-US" dirty="0"/>
              <a:t> 교환하여 </a:t>
            </a:r>
            <a:r>
              <a:rPr lang="ko-KR" altLang="en-US" dirty="0" err="1"/>
              <a:t>히프</a:t>
            </a:r>
            <a:r>
              <a:rPr lang="ko-KR" altLang="en-US" dirty="0"/>
              <a:t> 성질을 만족시킨다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우선순위 큐</a:t>
            </a:r>
          </a:p>
        </p:txBody>
      </p:sp>
      <p:sp>
        <p:nvSpPr>
          <p:cNvPr id="4099" name="Rectangle 9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164513" cy="15589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kumimoji="0" lang="ko-KR" altLang="en-US" dirty="0" smtClean="0">
                <a:latin typeface="+mn-lt"/>
              </a:rPr>
              <a:t>우선순위 큐</a:t>
            </a:r>
            <a:r>
              <a:rPr kumimoji="0" lang="en-US" altLang="ko-KR" dirty="0" smtClean="0">
                <a:latin typeface="+mn-lt"/>
              </a:rPr>
              <a:t>(priority queue): </a:t>
            </a:r>
            <a:r>
              <a:rPr kumimoji="0" lang="ko-KR" altLang="en-US" dirty="0" smtClean="0">
                <a:latin typeface="+mn-lt"/>
              </a:rPr>
              <a:t>우선순위를 가진 항목들을 저장하는 큐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ko-KR" dirty="0" smtClean="0">
                <a:latin typeface="+mn-lt"/>
              </a:rPr>
              <a:t>FIFO </a:t>
            </a:r>
            <a:r>
              <a:rPr kumimoji="0" lang="ko-KR" altLang="en-US" dirty="0" smtClean="0">
                <a:latin typeface="+mn-lt"/>
              </a:rPr>
              <a:t>순서가 아니라 우선 순위가 높은 데이터가 먼저 나가게 된다</a:t>
            </a:r>
            <a:r>
              <a:rPr kumimoji="0" lang="en-US" altLang="ko-KR" dirty="0" smtClean="0">
                <a:latin typeface="+mn-lt"/>
              </a:rPr>
              <a:t>. </a:t>
            </a:r>
          </a:p>
        </p:txBody>
      </p:sp>
      <p:sp>
        <p:nvSpPr>
          <p:cNvPr id="4101" name="Rectangle 217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665" y="3536550"/>
            <a:ext cx="5829300" cy="2695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downheap </a:t>
            </a:r>
            <a:r>
              <a:rPr lang="ko-KR" altLang="en-US" smtClean="0"/>
              <a:t>알고리즘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1" y="1579485"/>
            <a:ext cx="3060340" cy="20804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84" y="4008020"/>
            <a:ext cx="5971654" cy="20353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downheap </a:t>
            </a:r>
            <a:r>
              <a:rPr lang="ko-KR" altLang="en-US" smtClean="0"/>
              <a:t>알고리즘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1673805"/>
            <a:ext cx="6209320" cy="20907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25" y="3924055"/>
            <a:ext cx="6615734" cy="225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downheap </a:t>
            </a:r>
            <a:r>
              <a:rPr lang="ko-KR" altLang="en-US" smtClean="0"/>
              <a:t>알고리즘 </a:t>
            </a:r>
          </a:p>
        </p:txBody>
      </p:sp>
      <p:sp>
        <p:nvSpPr>
          <p:cNvPr id="17411" name="Rectangle 6"/>
          <p:cNvSpPr>
            <a:spLocks noChangeArrowheads="1"/>
          </p:cNvSpPr>
          <p:nvPr/>
        </p:nvSpPr>
        <p:spPr bwMode="auto">
          <a:xfrm>
            <a:off x="835025" y="1628775"/>
            <a:ext cx="7291388" cy="416401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  <a:ea typeface="HY엽서M" pitchFamily="18" charset="-127"/>
              </a:rPr>
              <a:t>delete_max_heap</a:t>
            </a: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(A):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item ← A[1];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A[1] ← A[</a:t>
            </a:r>
            <a:r>
              <a:rPr lang="en-US" altLang="ko-KR" sz="1400" dirty="0" err="1">
                <a:latin typeface="Trebuchet MS" panose="020B0603020202020204" pitchFamily="34" charset="0"/>
                <a:ea typeface="HY엽서M" pitchFamily="18" charset="-127"/>
              </a:rPr>
              <a:t>heap_size</a:t>
            </a: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heap_size←heap_size-1;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  <a:ea typeface="HY엽서M" pitchFamily="18" charset="-127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 ← 2;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while </a:t>
            </a:r>
            <a:r>
              <a:rPr lang="en-US" altLang="ko-KR" sz="1400" dirty="0" err="1">
                <a:latin typeface="Trebuchet MS" panose="020B0603020202020204" pitchFamily="34" charset="0"/>
                <a:ea typeface="HY엽서M" pitchFamily="18" charset="-127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 ≤ </a:t>
            </a:r>
            <a:r>
              <a:rPr lang="en-US" altLang="ko-KR" sz="1400" dirty="0" err="1">
                <a:latin typeface="Trebuchet MS" panose="020B0603020202020204" pitchFamily="34" charset="0"/>
                <a:ea typeface="HY엽서M" pitchFamily="18" charset="-127"/>
              </a:rPr>
              <a:t>heap_size</a:t>
            </a: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 do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	if </a:t>
            </a:r>
            <a:r>
              <a:rPr lang="en-US" altLang="ko-KR" sz="1400" dirty="0" err="1">
                <a:latin typeface="Trebuchet MS" panose="020B0603020202020204" pitchFamily="34" charset="0"/>
                <a:ea typeface="HY엽서M" pitchFamily="18" charset="-127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 &lt; </a:t>
            </a:r>
            <a:r>
              <a:rPr lang="en-US" altLang="ko-KR" sz="1400" dirty="0" err="1">
                <a:latin typeface="Trebuchet MS" panose="020B0603020202020204" pitchFamily="34" charset="0"/>
                <a:ea typeface="HY엽서M" pitchFamily="18" charset="-127"/>
              </a:rPr>
              <a:t>heap_size</a:t>
            </a: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 and A[i+1] &gt; A[</a:t>
            </a:r>
            <a:r>
              <a:rPr lang="en-US" altLang="ko-KR" sz="1400" dirty="0" err="1">
                <a:latin typeface="Trebuchet MS" panose="020B0603020202020204" pitchFamily="34" charset="0"/>
                <a:ea typeface="HY엽서M" pitchFamily="18" charset="-127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]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		then largest ← i+1;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		else largest ← </a:t>
            </a:r>
            <a:r>
              <a:rPr lang="en-US" altLang="ko-KR" sz="1400" dirty="0" err="1">
                <a:latin typeface="Trebuchet MS" panose="020B0603020202020204" pitchFamily="34" charset="0"/>
                <a:ea typeface="HY엽서M" pitchFamily="18" charset="-127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	if A[PARENT(largest)] &gt; A[largest]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		then break;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	A[PARENT(largest)] ↔ A[largest];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HY엽서M" pitchFamily="18" charset="-127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 ← CHILD(largest);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return item;</a:t>
            </a:r>
            <a:endParaRPr lang="en-US" altLang="ko-KR" sz="1400" dirty="0">
              <a:latin typeface="Trebuchet MS" panose="020B0603020202020204" pitchFamily="34" charset="0"/>
              <a:ea typeface="HY엽서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삭제 프로그램</a:t>
            </a:r>
          </a:p>
        </p:txBody>
      </p:sp>
      <p:sp>
        <p:nvSpPr>
          <p:cNvPr id="18435" name="Rectangle 6"/>
          <p:cNvSpPr>
            <a:spLocks noChangeArrowheads="1"/>
          </p:cNvSpPr>
          <p:nvPr/>
        </p:nvSpPr>
        <p:spPr bwMode="auto">
          <a:xfrm>
            <a:off x="927100" y="1042988"/>
            <a:ext cx="7291388" cy="526415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삭제 함수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element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delete_max_heap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HeapType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*h) </a:t>
            </a:r>
          </a:p>
          <a:p>
            <a:pPr algn="just" eaLnBrk="1" hangingPunct="1"/>
            <a:r>
              <a:rPr lang="en-US" altLang="ko-KR" sz="1400" dirty="0" smtClean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{</a:t>
            </a:r>
            <a:r>
              <a:rPr lang="ko-KR" altLang="en-US" sz="1400" dirty="0" smtClean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  <a:endParaRPr lang="ko-KR" altLang="en-US" sz="1400" dirty="0">
              <a:solidFill>
                <a:srgbClr val="000000"/>
              </a:solidFill>
              <a:latin typeface="Trebuchet MS" panose="020B0603020202020204" pitchFamily="34" charset="0"/>
              <a:ea typeface="휴먼명조" pitchFamily="2" charset="-127"/>
            </a:endParaRP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   </a:t>
            </a:r>
            <a:r>
              <a:rPr lang="en-US" altLang="ko-KR" sz="140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 pitchFamily="2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parent, child; 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   element item, temp;</a:t>
            </a:r>
          </a:p>
          <a:p>
            <a:pPr algn="just" eaLnBrk="1" hangingPunct="1"/>
            <a:endParaRPr lang="ko-KR" altLang="en-US" sz="1400" dirty="0">
              <a:solidFill>
                <a:srgbClr val="000000"/>
              </a:solidFill>
              <a:latin typeface="Trebuchet MS" panose="020B0603020202020204" pitchFamily="34" charset="0"/>
              <a:ea typeface="휴먼명조" pitchFamily="2" charset="-127"/>
            </a:endParaRP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   item = h-&gt;heap[1];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   temp = h-&gt;heap[(h-&gt;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heap_size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)--];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   parent = 1;	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   child = 2;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휴먼명조" pitchFamily="2" charset="-127"/>
              </a:rPr>
              <a:t>while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( child &lt;= h-&gt;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heap_size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) {</a:t>
            </a:r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  <a:ea typeface="휴먼명조" pitchFamily="2" charset="-127"/>
            </a:endParaRPr>
          </a:p>
          <a:p>
            <a:pPr algn="just" eaLnBrk="1" hangingPunct="1"/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	  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현재 노드의 </a:t>
            </a:r>
            <a:r>
              <a:rPr lang="ko-KR" altLang="en-US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자식노드중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더 </a:t>
            </a:r>
            <a:r>
              <a:rPr lang="ko-KR" altLang="en-US" sz="1400" dirty="0" smtClean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큰 </a:t>
            </a:r>
            <a:r>
              <a:rPr lang="ko-KR" altLang="en-US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자식노드를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찾는다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.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	  </a:t>
            </a: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휴먼명조" pitchFamily="2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( ( child &lt; h-&gt;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heap_size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) &amp;&amp; 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	      (h-&gt;heap[child].key) &lt; h-&gt;heap[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child+1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].key)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	      child++;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	  </a:t>
            </a: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휴먼명조" pitchFamily="2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(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temp.key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&gt;= h-&gt;heap[child].key ) </a:t>
            </a: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휴먼명조" pitchFamily="2" charset="-127"/>
              </a:rPr>
              <a:t>break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;</a:t>
            </a:r>
          </a:p>
          <a:p>
            <a:pPr algn="just" eaLnBrk="1" hangingPunct="1"/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	  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// </a:t>
            </a:r>
            <a:r>
              <a:rPr lang="ko-KR" altLang="en-US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한단계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아래로 이동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	  h-&gt;heap[parent] = h-&gt;heap[child];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	  parent = child;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	  child *= 2;</a:t>
            </a:r>
          </a:p>
          <a:p>
            <a:pPr algn="just" eaLnBrk="1" hangingPunct="1"/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   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}</a:t>
            </a:r>
            <a:endParaRPr lang="ko-KR" altLang="en-US" sz="1400" dirty="0">
              <a:solidFill>
                <a:srgbClr val="000000"/>
              </a:solidFill>
              <a:latin typeface="Trebuchet MS" panose="020B0603020202020204" pitchFamily="34" charset="0"/>
              <a:ea typeface="휴먼명조" pitchFamily="2" charset="-127"/>
            </a:endParaRP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   h-&gt;heap[parent] = temp;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휴먼명조" pitchFamily="2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item;</a:t>
            </a:r>
          </a:p>
          <a:p>
            <a:pPr algn="just" eaLnBrk="1" hangingPunct="1"/>
            <a:r>
              <a:rPr lang="ko-KR" altLang="en-US" sz="1400" dirty="0">
                <a:latin typeface="Trebuchet MS" panose="020B0603020202020204" pitchFamily="34" charset="0"/>
                <a:ea typeface="휴먼명조" pitchFamily="2" charset="-127"/>
              </a:rPr>
              <a:t> </a:t>
            </a:r>
            <a:r>
              <a:rPr lang="en-US" altLang="ko-KR" sz="1400" dirty="0" smtClean="0">
                <a:latin typeface="Trebuchet MS" panose="020B0603020202020204" pitchFamily="34" charset="0"/>
                <a:ea typeface="휴먼명조" pitchFamily="2" charset="-127"/>
              </a:rPr>
              <a:t>}</a:t>
            </a:r>
            <a:endParaRPr lang="en-US" altLang="ko-KR" sz="1400" b="1" dirty="0">
              <a:latin typeface="Trebuchet MS" panose="020B0603020202020204" pitchFamily="34" charset="0"/>
              <a:ea typeface="HY엽서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전체 프로그램</a:t>
            </a:r>
          </a:p>
        </p:txBody>
      </p:sp>
      <p:sp>
        <p:nvSpPr>
          <p:cNvPr id="19459" name="Rectangle 6"/>
          <p:cNvSpPr>
            <a:spLocks noChangeArrowheads="1"/>
          </p:cNvSpPr>
          <p:nvPr/>
        </p:nvSpPr>
        <p:spPr bwMode="auto">
          <a:xfrm>
            <a:off x="939800" y="1584325"/>
            <a:ext cx="7291388" cy="483209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#include &lt;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stdio.h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&gt;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#include &lt;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stdlib.h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&gt;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#define MAX_ELEMENT 200</a:t>
            </a:r>
          </a:p>
          <a:p>
            <a:pPr algn="just" eaLnBrk="1" hangingPunct="1"/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typedef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struct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{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key;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} element;</a:t>
            </a:r>
          </a:p>
          <a:p>
            <a:pPr algn="just" eaLnBrk="1" hangingPunct="1"/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typedef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struct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{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	element heap[MAX_ELEMENT];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heap_size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}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HeapType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;</a:t>
            </a:r>
          </a:p>
          <a:p>
            <a:pPr algn="just" eaLnBrk="1" hangingPunct="1"/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  <a:ea typeface="휴먼명조" pitchFamily="2" charset="-127"/>
            </a:endParaRPr>
          </a:p>
          <a:p>
            <a:pPr algn="just" eaLnBrk="1" hangingPunct="1"/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  <a:ea typeface="휴먼명조" pitchFamily="2" charset="-127"/>
            </a:endParaRP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생성 함수</a:t>
            </a:r>
          </a:p>
          <a:p>
            <a:pPr algn="just" eaLnBrk="1" hangingPunct="1"/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HeapType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* create()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{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	return 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HeapType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*)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malloc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sizeof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HeapType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));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}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초기화 함수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void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init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HeapType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* h)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{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	h-&gt;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heap_size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= 0;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}</a:t>
            </a:r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  <a:ea typeface="휴먼명조" pitchFamily="2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전체 프로그램</a:t>
            </a:r>
          </a:p>
        </p:txBody>
      </p:sp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939800" y="1584325"/>
            <a:ext cx="7291388" cy="310854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  <a:ea typeface="휴먼명조" pitchFamily="2" charset="-127"/>
              </a:rPr>
              <a:t>현재 요소의 개수가 </a:t>
            </a:r>
            <a:r>
              <a:rPr lang="en-US" altLang="ko-KR" sz="1400" dirty="0" err="1">
                <a:latin typeface="Trebuchet MS" panose="020B0603020202020204" pitchFamily="34" charset="0"/>
                <a:ea typeface="휴먼명조" pitchFamily="2" charset="-127"/>
              </a:rPr>
              <a:t>heap_size</a:t>
            </a:r>
            <a:r>
              <a:rPr lang="ko-KR" altLang="en-US" sz="1400" dirty="0">
                <a:latin typeface="Trebuchet MS" panose="020B0603020202020204" pitchFamily="34" charset="0"/>
                <a:ea typeface="휴먼명조" pitchFamily="2" charset="-127"/>
              </a:rPr>
              <a:t>인 </a:t>
            </a:r>
            <a:r>
              <a:rPr lang="ko-KR" altLang="en-US" sz="1400" dirty="0" err="1">
                <a:latin typeface="Trebuchet MS" panose="020B0603020202020204" pitchFamily="34" charset="0"/>
                <a:ea typeface="휴먼명조" pitchFamily="2" charset="-127"/>
              </a:rPr>
              <a:t>히프</a:t>
            </a:r>
            <a:r>
              <a:rPr lang="ko-KR" altLang="en-US" sz="1400" dirty="0">
                <a:latin typeface="Trebuchet MS" panose="020B0603020202020204" pitchFamily="34" charset="0"/>
                <a:ea typeface="휴먼명조" pitchFamily="2" charset="-127"/>
              </a:rPr>
              <a:t> 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h</a:t>
            </a:r>
            <a:r>
              <a:rPr lang="ko-KR" altLang="en-US" sz="1400" dirty="0">
                <a:latin typeface="Trebuchet MS" panose="020B0603020202020204" pitchFamily="34" charset="0"/>
                <a:ea typeface="휴먼명조" pitchFamily="2" charset="-127"/>
              </a:rPr>
              <a:t>에 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item</a:t>
            </a:r>
            <a:r>
              <a:rPr lang="ko-KR" altLang="en-US" sz="1400" dirty="0">
                <a:latin typeface="Trebuchet MS" panose="020B0603020202020204" pitchFamily="34" charset="0"/>
                <a:ea typeface="휴먼명조" pitchFamily="2" charset="-127"/>
              </a:rPr>
              <a:t>을 삽입한다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.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  <a:ea typeface="휴먼명조" pitchFamily="2" charset="-127"/>
              </a:rPr>
              <a:t>삽입 함수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  <a:ea typeface="휴먼명조" pitchFamily="2" charset="-127"/>
              </a:rPr>
              <a:t>insert_max_heap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  <a:ea typeface="휴먼명조" pitchFamily="2" charset="-127"/>
              </a:rPr>
              <a:t>HeapType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* h, element item)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{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휴먼명조" pitchFamily="2" charset="-127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  <a:ea typeface="휴먼명조" pitchFamily="2" charset="-127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휴먼명조" pitchFamily="2" charset="-127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 = ++(h-&gt;</a:t>
            </a:r>
            <a:r>
              <a:rPr lang="en-US" altLang="ko-KR" sz="1400" dirty="0" err="1">
                <a:latin typeface="Trebuchet MS" panose="020B0603020202020204" pitchFamily="34" charset="0"/>
                <a:ea typeface="휴먼명조" pitchFamily="2" charset="-127"/>
              </a:rPr>
              <a:t>heap_size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);</a:t>
            </a:r>
          </a:p>
          <a:p>
            <a:pPr algn="just" eaLnBrk="1" hangingPunct="1"/>
            <a:endParaRPr lang="en-US" altLang="ko-KR" sz="1400" dirty="0">
              <a:latin typeface="Trebuchet MS" panose="020B0603020202020204" pitchFamily="34" charset="0"/>
              <a:ea typeface="휴먼명조" pitchFamily="2" charset="-127"/>
            </a:endParaRP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	//  </a:t>
            </a:r>
            <a:r>
              <a:rPr lang="ko-KR" altLang="en-US" sz="1400" dirty="0">
                <a:latin typeface="Trebuchet MS" panose="020B0603020202020204" pitchFamily="34" charset="0"/>
                <a:ea typeface="휴먼명조" pitchFamily="2" charset="-127"/>
              </a:rPr>
              <a:t>트리를 거슬러 올라가면서 부모 노드와 비교하는 과정</a:t>
            </a:r>
          </a:p>
          <a:p>
            <a:pPr algn="just" eaLnBrk="1" hangingPunct="1"/>
            <a:r>
              <a:rPr lang="ko-KR" altLang="en-US" sz="1400" dirty="0">
                <a:latin typeface="Trebuchet MS" panose="020B0603020202020204" pitchFamily="34" charset="0"/>
                <a:ea typeface="휴먼명조" pitchFamily="2" charset="-127"/>
              </a:rPr>
              <a:t>	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while ((</a:t>
            </a:r>
            <a:r>
              <a:rPr lang="en-US" altLang="ko-KR" sz="1400" dirty="0" err="1">
                <a:latin typeface="Trebuchet MS" panose="020B0603020202020204" pitchFamily="34" charset="0"/>
                <a:ea typeface="휴먼명조" pitchFamily="2" charset="-127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 != 1) &amp;&amp; (</a:t>
            </a:r>
            <a:r>
              <a:rPr lang="en-US" altLang="ko-KR" sz="1400" dirty="0" err="1">
                <a:latin typeface="Trebuchet MS" panose="020B0603020202020204" pitchFamily="34" charset="0"/>
                <a:ea typeface="휴먼명조" pitchFamily="2" charset="-127"/>
              </a:rPr>
              <a:t>item.key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 &gt; h-&gt;heap[</a:t>
            </a:r>
            <a:r>
              <a:rPr lang="en-US" altLang="ko-KR" sz="1400" dirty="0" err="1">
                <a:latin typeface="Trebuchet MS" panose="020B0603020202020204" pitchFamily="34" charset="0"/>
                <a:ea typeface="휴먼명조" pitchFamily="2" charset="-127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 / 2].key)) {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		h-&gt;heap[</a:t>
            </a:r>
            <a:r>
              <a:rPr lang="en-US" altLang="ko-KR" sz="1400" dirty="0" err="1">
                <a:latin typeface="Trebuchet MS" panose="020B0603020202020204" pitchFamily="34" charset="0"/>
                <a:ea typeface="휴먼명조" pitchFamily="2" charset="-127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] = h-&gt;heap[</a:t>
            </a:r>
            <a:r>
              <a:rPr lang="en-US" altLang="ko-KR" sz="1400" dirty="0" err="1">
                <a:latin typeface="Trebuchet MS" panose="020B0603020202020204" pitchFamily="34" charset="0"/>
                <a:ea typeface="휴먼명조" pitchFamily="2" charset="-127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 / 2];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  <a:ea typeface="휴먼명조" pitchFamily="2" charset="-127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 /= 2;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	}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	h-&gt;heap[</a:t>
            </a:r>
            <a:r>
              <a:rPr lang="en-US" altLang="ko-KR" sz="1400" dirty="0" err="1">
                <a:latin typeface="Trebuchet MS" panose="020B0603020202020204" pitchFamily="34" charset="0"/>
                <a:ea typeface="휴먼명조" pitchFamily="2" charset="-127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] = item;     // </a:t>
            </a:r>
            <a:r>
              <a:rPr lang="ko-KR" altLang="en-US" sz="1400" dirty="0">
                <a:latin typeface="Trebuchet MS" panose="020B0603020202020204" pitchFamily="34" charset="0"/>
                <a:ea typeface="휴먼명조" pitchFamily="2" charset="-127"/>
              </a:rPr>
              <a:t>새로운 노드를 삽입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}</a:t>
            </a:r>
            <a:endParaRPr lang="en-US" altLang="ko-KR" sz="1400" dirty="0">
              <a:latin typeface="Trebuchet MS" panose="020B0603020202020204" pitchFamily="34" charset="0"/>
              <a:ea typeface="휴먼명조" pitchFamily="2" charset="-127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전체 프로그램</a:t>
            </a:r>
          </a:p>
        </p:txBody>
      </p:sp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836585" y="1358770"/>
            <a:ext cx="7291388" cy="526297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삭제 함수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element </a:t>
            </a:r>
            <a:r>
              <a:rPr lang="en-US" altLang="ko-KR" sz="1400" dirty="0" err="1">
                <a:latin typeface="Trebuchet MS" panose="020B0603020202020204" pitchFamily="34" charset="0"/>
              </a:rPr>
              <a:t>delete_max_heap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HeapType</a:t>
            </a:r>
            <a:r>
              <a:rPr lang="en-US" altLang="ko-KR" sz="1400" dirty="0">
                <a:latin typeface="Trebuchet MS" panose="020B0603020202020204" pitchFamily="34" charset="0"/>
              </a:rPr>
              <a:t>* h)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parent, child;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element item, temp;</a:t>
            </a:r>
          </a:p>
          <a:p>
            <a:pPr algn="just" eaLnBrk="1" hangingPunct="1"/>
            <a:endParaRPr lang="en-US" altLang="ko-KR" sz="1400" dirty="0">
              <a:latin typeface="Trebuchet MS" panose="020B0603020202020204" pitchFamily="34" charset="0"/>
            </a:endParaRP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item = h-&gt;heap[1];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temp = h-&gt;heap[(h-&gt;</a:t>
            </a:r>
            <a:r>
              <a:rPr lang="en-US" altLang="ko-KR" sz="1400" dirty="0" err="1">
                <a:latin typeface="Trebuchet MS" panose="020B0603020202020204" pitchFamily="34" charset="0"/>
              </a:rPr>
              <a:t>heap_size</a:t>
            </a:r>
            <a:r>
              <a:rPr lang="en-US" altLang="ko-KR" sz="1400" dirty="0">
                <a:latin typeface="Trebuchet MS" panose="020B0603020202020204" pitchFamily="34" charset="0"/>
              </a:rPr>
              <a:t>)--];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parent = 1;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child = 2;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while (child &lt;= h-&gt;</a:t>
            </a:r>
            <a:r>
              <a:rPr lang="en-US" altLang="ko-KR" sz="1400" dirty="0" err="1">
                <a:latin typeface="Trebuchet MS" panose="020B0603020202020204" pitchFamily="34" charset="0"/>
              </a:rPr>
              <a:t>heap_size</a:t>
            </a:r>
            <a:r>
              <a:rPr lang="en-US" altLang="ko-KR" sz="1400" dirty="0">
                <a:latin typeface="Trebuchet MS" panose="020B0603020202020204" pitchFamily="34" charset="0"/>
              </a:rPr>
              <a:t>) {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	// </a:t>
            </a:r>
            <a:r>
              <a:rPr lang="ko-KR" altLang="en-US" sz="1400" dirty="0">
                <a:latin typeface="Trebuchet MS" panose="020B0603020202020204" pitchFamily="34" charset="0"/>
              </a:rPr>
              <a:t>현재 노드의 </a:t>
            </a:r>
            <a:r>
              <a:rPr lang="ko-KR" altLang="en-US" sz="1400" dirty="0" err="1">
                <a:latin typeface="Trebuchet MS" panose="020B0603020202020204" pitchFamily="34" charset="0"/>
              </a:rPr>
              <a:t>자식노드</a:t>
            </a:r>
            <a:r>
              <a:rPr lang="ko-KR" altLang="en-US" sz="1400" dirty="0">
                <a:latin typeface="Trebuchet MS" panose="020B0603020202020204" pitchFamily="34" charset="0"/>
              </a:rPr>
              <a:t> 중 더 작은 </a:t>
            </a:r>
            <a:r>
              <a:rPr lang="ko-KR" altLang="en-US" sz="1400" dirty="0" err="1">
                <a:latin typeface="Trebuchet MS" panose="020B0603020202020204" pitchFamily="34" charset="0"/>
              </a:rPr>
              <a:t>자식노드를</a:t>
            </a:r>
            <a:r>
              <a:rPr lang="ko-KR" altLang="en-US" sz="1400" dirty="0">
                <a:latin typeface="Trebuchet MS" panose="020B0603020202020204" pitchFamily="34" charset="0"/>
              </a:rPr>
              <a:t> 찾는다</a:t>
            </a:r>
            <a:r>
              <a:rPr lang="en-US" altLang="ko-KR" sz="1400" dirty="0">
                <a:latin typeface="Trebuchet MS" panose="020B0603020202020204" pitchFamily="34" charset="0"/>
              </a:rPr>
              <a:t>.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	if ((child &lt; h-&gt;</a:t>
            </a:r>
            <a:r>
              <a:rPr lang="en-US" altLang="ko-KR" sz="1400" dirty="0" err="1">
                <a:latin typeface="Trebuchet MS" panose="020B0603020202020204" pitchFamily="34" charset="0"/>
              </a:rPr>
              <a:t>heap_size</a:t>
            </a:r>
            <a:r>
              <a:rPr lang="en-US" altLang="ko-KR" sz="1400" dirty="0">
                <a:latin typeface="Trebuchet MS" panose="020B0603020202020204" pitchFamily="34" charset="0"/>
              </a:rPr>
              <a:t>) &amp;&amp;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		(h-&gt;heap[child].key) &lt; h-&gt;heap[child + 1].key)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		child++;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temp.key</a:t>
            </a:r>
            <a:r>
              <a:rPr lang="en-US" altLang="ko-KR" sz="1400" dirty="0">
                <a:latin typeface="Trebuchet MS" panose="020B0603020202020204" pitchFamily="34" charset="0"/>
              </a:rPr>
              <a:t> &gt;= h-&gt;heap[child].key) break;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	// </a:t>
            </a:r>
            <a:r>
              <a:rPr lang="ko-KR" altLang="en-US" sz="1400" dirty="0">
                <a:latin typeface="Trebuchet MS" panose="020B0603020202020204" pitchFamily="34" charset="0"/>
              </a:rPr>
              <a:t>한 단계 아래로 이동</a:t>
            </a:r>
          </a:p>
          <a:p>
            <a:pPr algn="just" eaLnBrk="1" hangingPunct="1"/>
            <a:r>
              <a:rPr lang="ko-KR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>
                <a:latin typeface="Trebuchet MS" panose="020B0603020202020204" pitchFamily="34" charset="0"/>
              </a:rPr>
              <a:t>h-&gt;heap[parent] = h-&gt;heap[child];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	parent = child;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	child *= 2;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h-&gt;heap[parent] = temp;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return item;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977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전체 프로그램</a:t>
            </a:r>
          </a:p>
        </p:txBody>
      </p:sp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836585" y="1358770"/>
            <a:ext cx="7291388" cy="547842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/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main(void)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element e1 = { 10 }, e2 = { 5 }, e3 = { 30 };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element e4, e5, e6;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HeapType</a:t>
            </a:r>
            <a:r>
              <a:rPr lang="en-US" altLang="ko-KR" sz="1400" dirty="0">
                <a:latin typeface="Trebuchet MS" panose="020B0603020202020204" pitchFamily="34" charset="0"/>
              </a:rPr>
              <a:t>* heap;</a:t>
            </a:r>
          </a:p>
          <a:p>
            <a:pPr algn="just" eaLnBrk="1" hangingPunct="1"/>
            <a:endParaRPr lang="en-US" altLang="ko-KR" sz="1400" dirty="0">
              <a:latin typeface="Trebuchet MS" panose="020B0603020202020204" pitchFamily="34" charset="0"/>
            </a:endParaRP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heap = create(); 	// </a:t>
            </a:r>
            <a:r>
              <a:rPr lang="ko-KR" altLang="en-US" sz="1400" dirty="0" err="1">
                <a:latin typeface="Trebuchet MS" panose="020B0603020202020204" pitchFamily="34" charset="0"/>
              </a:rPr>
              <a:t>히프</a:t>
            </a:r>
            <a:r>
              <a:rPr lang="ko-KR" altLang="en-US" sz="1400" dirty="0">
                <a:latin typeface="Trebuchet MS" panose="020B0603020202020204" pitchFamily="34" charset="0"/>
              </a:rPr>
              <a:t> 생성</a:t>
            </a:r>
          </a:p>
          <a:p>
            <a:pPr algn="just" eaLnBrk="1" hangingPunct="1"/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init</a:t>
            </a:r>
            <a:r>
              <a:rPr lang="en-US" altLang="ko-KR" sz="1400" dirty="0">
                <a:latin typeface="Trebuchet MS" panose="020B0603020202020204" pitchFamily="34" charset="0"/>
              </a:rPr>
              <a:t>(heap);	// </a:t>
            </a:r>
            <a:r>
              <a:rPr lang="ko-KR" altLang="en-US" sz="1400" dirty="0">
                <a:latin typeface="Trebuchet MS" panose="020B0603020202020204" pitchFamily="34" charset="0"/>
              </a:rPr>
              <a:t>초기화</a:t>
            </a:r>
          </a:p>
          <a:p>
            <a:pPr algn="just" eaLnBrk="1" hangingPunct="1"/>
            <a:endParaRPr lang="ko-KR" altLang="en-US" sz="1400" dirty="0">
              <a:latin typeface="Trebuchet MS" panose="020B0603020202020204" pitchFamily="34" charset="0"/>
            </a:endParaRPr>
          </a:p>
          <a:p>
            <a:pPr algn="just" eaLnBrk="1" hangingPunct="1"/>
            <a:r>
              <a:rPr lang="ko-KR" altLang="en-US" sz="1400" dirty="0">
                <a:latin typeface="Trebuchet MS" panose="020B0603020202020204" pitchFamily="34" charset="0"/>
              </a:rPr>
              <a:t>				</a:t>
            </a: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삽입</a:t>
            </a:r>
          </a:p>
          <a:p>
            <a:pPr algn="just" eaLnBrk="1" hangingPunct="1"/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insert_max_heap</a:t>
            </a:r>
            <a:r>
              <a:rPr lang="en-US" altLang="ko-KR" sz="1400" dirty="0">
                <a:latin typeface="Trebuchet MS" panose="020B0603020202020204" pitchFamily="34" charset="0"/>
              </a:rPr>
              <a:t>(heap, e1);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insert_max_heap</a:t>
            </a:r>
            <a:r>
              <a:rPr lang="en-US" altLang="ko-KR" sz="1400" dirty="0">
                <a:latin typeface="Trebuchet MS" panose="020B0603020202020204" pitchFamily="34" charset="0"/>
              </a:rPr>
              <a:t>(heap, e2);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insert_max_heap</a:t>
            </a:r>
            <a:r>
              <a:rPr lang="en-US" altLang="ko-KR" sz="1400" dirty="0">
                <a:latin typeface="Trebuchet MS" panose="020B0603020202020204" pitchFamily="34" charset="0"/>
              </a:rPr>
              <a:t>(heap, e3);</a:t>
            </a:r>
          </a:p>
          <a:p>
            <a:pPr algn="just" eaLnBrk="1" hangingPunct="1"/>
            <a:endParaRPr lang="en-US" altLang="ko-KR" sz="1400" dirty="0">
              <a:latin typeface="Trebuchet MS" panose="020B0603020202020204" pitchFamily="34" charset="0"/>
            </a:endParaRP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// </a:t>
            </a:r>
            <a:r>
              <a:rPr lang="ko-KR" altLang="en-US" sz="1400" dirty="0">
                <a:latin typeface="Trebuchet MS" panose="020B0603020202020204" pitchFamily="34" charset="0"/>
              </a:rPr>
              <a:t>삭제</a:t>
            </a:r>
          </a:p>
          <a:p>
            <a:pPr algn="just" eaLnBrk="1" hangingPunct="1"/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>
                <a:latin typeface="Trebuchet MS" panose="020B0603020202020204" pitchFamily="34" charset="0"/>
              </a:rPr>
              <a:t>e4 = </a:t>
            </a:r>
            <a:r>
              <a:rPr lang="en-US" altLang="ko-KR" sz="1400" dirty="0" err="1">
                <a:latin typeface="Trebuchet MS" panose="020B0603020202020204" pitchFamily="34" charset="0"/>
              </a:rPr>
              <a:t>delete_max_heap</a:t>
            </a:r>
            <a:r>
              <a:rPr lang="en-US" altLang="ko-KR" sz="1400" dirty="0">
                <a:latin typeface="Trebuchet MS" panose="020B0603020202020204" pitchFamily="34" charset="0"/>
              </a:rPr>
              <a:t>(heap);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("&lt; %d &gt; ", e4.key);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e5 = </a:t>
            </a:r>
            <a:r>
              <a:rPr lang="en-US" altLang="ko-KR" sz="1400" dirty="0" err="1">
                <a:latin typeface="Trebuchet MS" panose="020B0603020202020204" pitchFamily="34" charset="0"/>
              </a:rPr>
              <a:t>delete_max_heap</a:t>
            </a:r>
            <a:r>
              <a:rPr lang="en-US" altLang="ko-KR" sz="1400" dirty="0">
                <a:latin typeface="Trebuchet MS" panose="020B0603020202020204" pitchFamily="34" charset="0"/>
              </a:rPr>
              <a:t>(heap);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("&lt; %d &gt; ", e5.key);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e6 = </a:t>
            </a:r>
            <a:r>
              <a:rPr lang="en-US" altLang="ko-KR" sz="1400" dirty="0" err="1">
                <a:latin typeface="Trebuchet MS" panose="020B0603020202020204" pitchFamily="34" charset="0"/>
              </a:rPr>
              <a:t>delete_max_heap</a:t>
            </a:r>
            <a:r>
              <a:rPr lang="en-US" altLang="ko-KR" sz="1400" dirty="0">
                <a:latin typeface="Trebuchet MS" panose="020B0603020202020204" pitchFamily="34" charset="0"/>
              </a:rPr>
              <a:t>(heap);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("&lt; %d &gt; \n", e6.key);</a:t>
            </a:r>
          </a:p>
          <a:p>
            <a:pPr algn="just" eaLnBrk="1" hangingPunct="1"/>
            <a:endParaRPr lang="en-US" altLang="ko-KR" sz="1400" dirty="0">
              <a:latin typeface="Trebuchet MS" panose="020B0603020202020204" pitchFamily="34" charset="0"/>
            </a:endParaRP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free(heap);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return 0;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744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실행결과</a:t>
            </a:r>
            <a:endParaRPr lang="ko-KR" alt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12648" y="1600200"/>
            <a:ext cx="8153400" cy="1815882"/>
          </a:xfrm>
          <a:prstGeom prst="rect">
            <a:avLst/>
          </a:prstGeom>
          <a:solidFill>
            <a:srgbClr val="002060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/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&lt; 30 &gt; &lt; 10 &gt; &lt; 5 </a:t>
            </a:r>
            <a:r>
              <a:rPr lang="en-US" altLang="ko-KR" sz="1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&gt;</a:t>
            </a:r>
          </a:p>
          <a:p>
            <a:pPr algn="just" eaLnBrk="1" hangingPunct="1"/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algn="just" eaLnBrk="1" hangingPunct="1"/>
            <a:endParaRPr lang="en-US" altLang="ko-KR" sz="1400" dirty="0" smtClean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algn="just" eaLnBrk="1" hangingPunct="1"/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algn="just" eaLnBrk="1" hangingPunct="1"/>
            <a:endParaRPr lang="en-US" altLang="ko-KR" sz="1400" dirty="0" smtClean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algn="just" eaLnBrk="1" hangingPunct="1"/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algn="just" eaLnBrk="1" hangingPunct="1"/>
            <a:endParaRPr lang="en-US" altLang="ko-KR" sz="1400" dirty="0" smtClean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algn="just" eaLnBrk="1" hangingPunct="1"/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62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히프의 복잡도 분석</a:t>
            </a:r>
          </a:p>
        </p:txBody>
      </p:sp>
      <p:sp>
        <p:nvSpPr>
          <p:cNvPr id="21507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fontAlgn="base" hangingPunct="1"/>
            <a:r>
              <a:rPr lang="ko-KR" altLang="en-US" dirty="0" smtClean="0"/>
              <a:t>삽입 연산에서 최악의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루트 노드까지 올라가야 하므로 트리의 높이에 해당하는 비교 연산 및 이동 연산이 필요하다</a:t>
            </a:r>
            <a:r>
              <a:rPr lang="en-US" altLang="ko-KR" dirty="0" smtClean="0"/>
              <a:t>. -&gt;O(</a:t>
            </a:r>
            <a:r>
              <a:rPr lang="en-US" altLang="ko-KR" dirty="0" err="1" smtClean="0"/>
              <a:t>logn</a:t>
            </a:r>
            <a:r>
              <a:rPr lang="en-US" altLang="ko-KR" dirty="0" smtClean="0"/>
              <a:t>)</a:t>
            </a:r>
          </a:p>
          <a:p>
            <a:pPr eaLnBrk="1" fontAlgn="base" hangingPunct="1"/>
            <a:endParaRPr lang="en-US" altLang="ko-KR" dirty="0" smtClean="0"/>
          </a:p>
          <a:p>
            <a:pPr eaLnBrk="1" fontAlgn="base" hangingPunct="1"/>
            <a:r>
              <a:rPr lang="ko-KR" altLang="en-US" dirty="0" smtClean="0"/>
              <a:t>삭제도 최악의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가장 아래 레벨까지 내려가야 하므로 역시 트리의 </a:t>
            </a:r>
            <a:r>
              <a:rPr lang="ko-KR" altLang="en-US" dirty="0" smtClean="0"/>
              <a:t>높이 </a:t>
            </a:r>
            <a:r>
              <a:rPr lang="ko-KR" altLang="en-US" dirty="0" smtClean="0"/>
              <a:t>만큼의 시간이 걸린다</a:t>
            </a:r>
            <a:r>
              <a:rPr lang="en-US" altLang="ko-KR" dirty="0" smtClean="0"/>
              <a:t>. -&gt;O(</a:t>
            </a:r>
            <a:r>
              <a:rPr lang="en-US" altLang="ko-KR" dirty="0" err="1" smtClean="0"/>
              <a:t>logn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우선순위 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가장 일반적인 큐</a:t>
            </a:r>
            <a:r>
              <a:rPr lang="en-US" altLang="ko-KR" dirty="0"/>
              <a:t>: </a:t>
            </a:r>
            <a:r>
              <a:rPr lang="ko-KR" altLang="en-US" dirty="0" err="1"/>
              <a:t>스택이나</a:t>
            </a:r>
            <a:r>
              <a:rPr lang="ko-KR" altLang="en-US" dirty="0"/>
              <a:t> </a:t>
            </a:r>
            <a:r>
              <a:rPr lang="en-US" altLang="ko-KR" dirty="0"/>
              <a:t>FIFO </a:t>
            </a:r>
            <a:r>
              <a:rPr lang="ko-KR" altLang="en-US" dirty="0"/>
              <a:t>큐를 우선순위 큐로 구현할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응용분야</a:t>
            </a:r>
            <a:r>
              <a:rPr lang="en-US" altLang="ko-KR" dirty="0" smtClean="0"/>
              <a:t>:</a:t>
            </a:r>
          </a:p>
          <a:p>
            <a:pPr lvl="1" fontAlgn="t">
              <a:lnSpc>
                <a:spcPct val="90000"/>
              </a:lnSpc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ko-KR" altLang="en-US" sz="1600" dirty="0"/>
              <a:t>시뮬레이션 시스템</a:t>
            </a:r>
            <a:r>
              <a:rPr lang="en-US" altLang="ko-KR" sz="1600" dirty="0"/>
              <a:t>(</a:t>
            </a:r>
            <a:r>
              <a:rPr lang="ko-KR" altLang="en-US" sz="1600" dirty="0"/>
              <a:t>여기서의 우선 순위는 대개 사건의 시각이다</a:t>
            </a:r>
            <a:r>
              <a:rPr lang="en-US" altLang="ko-KR" sz="1600" dirty="0"/>
              <a:t>.)</a:t>
            </a:r>
          </a:p>
          <a:p>
            <a:pPr lvl="1" fontAlgn="t">
              <a:lnSpc>
                <a:spcPct val="90000"/>
              </a:lnSpc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ko-KR" altLang="en-US" sz="1600" dirty="0" smtClean="0"/>
              <a:t>네트워크 </a:t>
            </a:r>
            <a:r>
              <a:rPr lang="ko-KR" altLang="en-US" sz="1600" dirty="0" err="1"/>
              <a:t>트래픽</a:t>
            </a:r>
            <a:r>
              <a:rPr lang="ko-KR" altLang="en-US" sz="1600" dirty="0"/>
              <a:t> 제어</a:t>
            </a:r>
          </a:p>
          <a:p>
            <a:pPr lvl="1" fontAlgn="t">
              <a:lnSpc>
                <a:spcPct val="90000"/>
              </a:lnSpc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ko-KR" altLang="en-US" sz="1600" dirty="0"/>
              <a:t>운영 체제에서의 작업 </a:t>
            </a:r>
            <a:r>
              <a:rPr lang="ko-KR" altLang="en-US" sz="1600" dirty="0" err="1"/>
              <a:t>스케쥴링</a:t>
            </a:r>
            <a:endParaRPr lang="ko-KR" altLang="en-US" sz="16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101" name="Rectangle 217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175375" name="Group 2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367845"/>
              </p:ext>
            </p:extLst>
          </p:nvPr>
        </p:nvGraphicFramePr>
        <p:xfrm>
          <a:off x="2231740" y="2618910"/>
          <a:ext cx="3690937" cy="15849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8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 </a:t>
                      </a:r>
                      <a:r>
                        <a:rPr kumimoji="1" lang="ko-KR" alt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자료구조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 </a:t>
                      </a: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삭제되는 요소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 </a:t>
                      </a:r>
                      <a:r>
                        <a:rPr kumimoji="1" lang="ko-KR" alt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스택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 </a:t>
                      </a: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가장 최근에 들어온 데이터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 </a:t>
                      </a: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큐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 </a:t>
                      </a: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가장 먼저 들어온 데이터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 </a:t>
                      </a:r>
                      <a:r>
                        <a:rPr kumimoji="1" lang="ko-KR" alt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우선순위큐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 </a:t>
                      </a: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가장 우선순위가 높은  데이터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19" name="Rectangle 272"/>
          <p:cNvSpPr>
            <a:spLocks noChangeArrowheads="1"/>
          </p:cNvSpPr>
          <p:nvPr/>
        </p:nvSpPr>
        <p:spPr bwMode="auto">
          <a:xfrm>
            <a:off x="566738" y="4598988"/>
            <a:ext cx="387985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endParaRPr kumimoji="0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1452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히프 정렬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ko-KR" altLang="en-US" smtClean="0">
                <a:latin typeface="Lucida Console" pitchFamily="49" charset="0"/>
              </a:rPr>
              <a:t>히프를 이용하면 정렬 가능</a:t>
            </a:r>
          </a:p>
          <a:p>
            <a:pPr eaLnBrk="1" hangingPunct="1"/>
            <a:r>
              <a:rPr lang="ko-KR" altLang="en-US" smtClean="0">
                <a:latin typeface="Lucida Console" pitchFamily="49" charset="0"/>
              </a:rPr>
              <a:t>먼저 정렬해야 할 </a:t>
            </a:r>
            <a:r>
              <a:rPr lang="en-US" altLang="ko-KR" smtClean="0">
                <a:latin typeface="Lucida Console" pitchFamily="49" charset="0"/>
              </a:rPr>
              <a:t>n</a:t>
            </a:r>
            <a:r>
              <a:rPr lang="ko-KR" altLang="en-US" smtClean="0">
                <a:latin typeface="Lucida Console" pitchFamily="49" charset="0"/>
              </a:rPr>
              <a:t>개의 요소들을 최대 히프에 삽입</a:t>
            </a:r>
          </a:p>
          <a:p>
            <a:pPr eaLnBrk="1" hangingPunct="1"/>
            <a:r>
              <a:rPr lang="ko-KR" altLang="en-US" smtClean="0">
                <a:latin typeface="Lucida Console" pitchFamily="49" charset="0"/>
              </a:rPr>
              <a:t>한번에 하나씩 요소를 히프에서 삭제하여 저장하면 된다</a:t>
            </a:r>
            <a:r>
              <a:rPr lang="en-US" altLang="ko-KR" smtClean="0">
                <a:latin typeface="Lucida Console" pitchFamily="49" charset="0"/>
              </a:rPr>
              <a:t>. </a:t>
            </a:r>
          </a:p>
          <a:p>
            <a:pPr eaLnBrk="1" hangingPunct="1"/>
            <a:r>
              <a:rPr lang="ko-KR" altLang="en-US" smtClean="0">
                <a:latin typeface="Lucida Console" pitchFamily="49" charset="0"/>
              </a:rPr>
              <a:t>삭제되는 요소들은 값이 증가되는 순서</a:t>
            </a:r>
            <a:r>
              <a:rPr lang="en-US" altLang="ko-KR" smtClean="0">
                <a:latin typeface="Lucida Console" pitchFamily="49" charset="0"/>
              </a:rPr>
              <a:t>(</a:t>
            </a:r>
            <a:r>
              <a:rPr lang="ko-KR" altLang="en-US" smtClean="0">
                <a:latin typeface="Lucida Console" pitchFamily="49" charset="0"/>
              </a:rPr>
              <a:t>최소히프의 경우</a:t>
            </a:r>
            <a:r>
              <a:rPr lang="en-US" altLang="ko-KR" smtClean="0">
                <a:latin typeface="Lucida Console" pitchFamily="49" charset="0"/>
              </a:rPr>
              <a:t>)</a:t>
            </a:r>
          </a:p>
          <a:p>
            <a:pPr eaLnBrk="1" hangingPunct="1"/>
            <a:r>
              <a:rPr lang="ko-KR" altLang="en-US" smtClean="0">
                <a:latin typeface="Lucida Console" pitchFamily="49" charset="0"/>
              </a:rPr>
              <a:t>하나의 요소를 히프에 삽입하거나 삭제할 때 시간이 </a:t>
            </a:r>
            <a:r>
              <a:rPr lang="en-US" altLang="ko-KR" smtClean="0">
                <a:latin typeface="Lucida Console" pitchFamily="49" charset="0"/>
              </a:rPr>
              <a:t>O(logn) </a:t>
            </a:r>
            <a:r>
              <a:rPr lang="ko-KR" altLang="en-US" smtClean="0">
                <a:latin typeface="Lucida Console" pitchFamily="49" charset="0"/>
              </a:rPr>
              <a:t>만큼 </a:t>
            </a:r>
            <a:endParaRPr lang="en-US" altLang="ko-KR" smtClean="0"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mtClean="0">
                <a:latin typeface="Lucida Console" pitchFamily="49" charset="0"/>
              </a:rPr>
              <a:t>	</a:t>
            </a:r>
            <a:r>
              <a:rPr lang="ko-KR" altLang="en-US" smtClean="0">
                <a:latin typeface="Lucida Console" pitchFamily="49" charset="0"/>
              </a:rPr>
              <a:t>소요되고 요소의 개수가 </a:t>
            </a:r>
            <a:r>
              <a:rPr lang="en-US" altLang="ko-KR" smtClean="0">
                <a:latin typeface="Lucida Console" pitchFamily="49" charset="0"/>
              </a:rPr>
              <a:t>n</a:t>
            </a:r>
            <a:r>
              <a:rPr lang="ko-KR" altLang="en-US" smtClean="0">
                <a:latin typeface="Lucida Console" pitchFamily="49" charset="0"/>
              </a:rPr>
              <a:t>개이므로 전체적으로 </a:t>
            </a:r>
            <a:r>
              <a:rPr lang="en-US" altLang="ko-KR" smtClean="0">
                <a:latin typeface="Lucida Console" pitchFamily="49" charset="0"/>
              </a:rPr>
              <a:t>O(nlogn)</a:t>
            </a:r>
            <a:r>
              <a:rPr lang="ko-KR" altLang="en-US" smtClean="0">
                <a:latin typeface="Lucida Console" pitchFamily="49" charset="0"/>
              </a:rPr>
              <a:t>시간이</a:t>
            </a:r>
            <a:endParaRPr lang="en-US" altLang="ko-KR" smtClean="0"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mtClean="0">
                <a:latin typeface="Lucida Console" pitchFamily="49" charset="0"/>
              </a:rPr>
              <a:t>	</a:t>
            </a:r>
            <a:r>
              <a:rPr lang="ko-KR" altLang="en-US" smtClean="0">
                <a:latin typeface="Lucida Console" pitchFamily="49" charset="0"/>
              </a:rPr>
              <a:t>걸린다</a:t>
            </a:r>
            <a:r>
              <a:rPr lang="en-US" altLang="ko-KR" smtClean="0">
                <a:latin typeface="Lucida Console" pitchFamily="49" charset="0"/>
              </a:rPr>
              <a:t>. (</a:t>
            </a:r>
            <a:r>
              <a:rPr lang="ko-KR" altLang="en-US" smtClean="0">
                <a:latin typeface="Lucida Console" pitchFamily="49" charset="0"/>
              </a:rPr>
              <a:t>빠른편</a:t>
            </a:r>
            <a:r>
              <a:rPr lang="en-US" altLang="ko-KR" smtClean="0">
                <a:latin typeface="Lucida Console" pitchFamily="49" charset="0"/>
              </a:rPr>
              <a:t>)</a:t>
            </a:r>
          </a:p>
          <a:p>
            <a:pPr eaLnBrk="1" hangingPunct="1"/>
            <a:r>
              <a:rPr lang="ko-KR" altLang="en-US" smtClean="0">
                <a:latin typeface="Lucida Console" pitchFamily="49" charset="0"/>
              </a:rPr>
              <a:t>히프 정렬이 최대로 유용한 경우는 전체 자료를 정렬하는 것이 아니라 가장 큰 값 몇 개만 필요할 때이다</a:t>
            </a:r>
            <a:r>
              <a:rPr lang="en-US" altLang="ko-KR" smtClean="0">
                <a:latin typeface="Lucida Console" pitchFamily="49" charset="0"/>
              </a:rPr>
              <a:t>. </a:t>
            </a:r>
          </a:p>
          <a:p>
            <a:pPr eaLnBrk="1" hangingPunct="1"/>
            <a:r>
              <a:rPr lang="ko-KR" altLang="en-US" smtClean="0">
                <a:latin typeface="Lucida Console" pitchFamily="49" charset="0"/>
              </a:rPr>
              <a:t>이렇게 히프를 사용하는 정렬 알고리즘을 </a:t>
            </a:r>
            <a:r>
              <a:rPr lang="ko-KR" altLang="en-US" smtClean="0">
                <a:solidFill>
                  <a:srgbClr val="FF3300"/>
                </a:solidFill>
                <a:latin typeface="Lucida Console" pitchFamily="49" charset="0"/>
              </a:rPr>
              <a:t>히프 정렬</a:t>
            </a:r>
            <a:r>
              <a:rPr lang="ko-KR" altLang="en-US" smtClean="0">
                <a:latin typeface="Lucida Console" pitchFamily="49" charset="0"/>
              </a:rPr>
              <a:t>이라고 한다</a:t>
            </a:r>
            <a:r>
              <a:rPr lang="en-US" altLang="ko-KR" smtClean="0">
                <a:latin typeface="Lucida Console" pitchFamily="49" charset="0"/>
              </a:rPr>
              <a:t>.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히프 정렬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err="1" smtClean="0">
                <a:latin typeface="Lucida Console" pitchFamily="49" charset="0"/>
              </a:rPr>
              <a:t>히프를</a:t>
            </a:r>
            <a:r>
              <a:rPr lang="ko-KR" altLang="en-US" dirty="0" smtClean="0">
                <a:latin typeface="Lucida Console" pitchFamily="49" charset="0"/>
              </a:rPr>
              <a:t> 이용하면 정렬 </a:t>
            </a:r>
            <a:r>
              <a:rPr lang="ko-KR" altLang="en-US" dirty="0" smtClean="0">
                <a:latin typeface="Lucida Console" pitchFamily="49" charset="0"/>
              </a:rPr>
              <a:t>가능</a:t>
            </a:r>
            <a:endParaRPr lang="ko-KR" altLang="en-US" dirty="0" smtClean="0">
              <a:latin typeface="Lucida Console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705" y="2390775"/>
            <a:ext cx="38576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008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히프 정렬 프로그램</a:t>
            </a: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791580" y="723900"/>
            <a:ext cx="7291388" cy="586314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#include &lt;</a:t>
            </a:r>
            <a:r>
              <a:rPr lang="en-US" altLang="ko-KR" sz="1500" dirty="0" err="1">
                <a:latin typeface="+mn-lt"/>
              </a:rPr>
              <a:t>stdio.h</a:t>
            </a:r>
            <a:r>
              <a:rPr lang="en-US" altLang="ko-KR" sz="1500" dirty="0">
                <a:latin typeface="+mn-lt"/>
              </a:rPr>
              <a:t>&gt;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#include &lt;</a:t>
            </a:r>
            <a:r>
              <a:rPr lang="en-US" altLang="ko-KR" sz="1500" dirty="0" err="1">
                <a:latin typeface="+mn-lt"/>
              </a:rPr>
              <a:t>stdlib.h</a:t>
            </a:r>
            <a:r>
              <a:rPr lang="en-US" altLang="ko-KR" sz="1500" dirty="0">
                <a:latin typeface="+mn-lt"/>
              </a:rPr>
              <a:t>&gt;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....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// </a:t>
            </a:r>
            <a:r>
              <a:rPr lang="ko-KR" altLang="en-US" sz="1500" dirty="0">
                <a:latin typeface="+mn-lt"/>
              </a:rPr>
              <a:t>앞의 최대 </a:t>
            </a:r>
            <a:r>
              <a:rPr lang="ko-KR" altLang="en-US" sz="1500" dirty="0" err="1">
                <a:latin typeface="+mn-lt"/>
              </a:rPr>
              <a:t>히프</a:t>
            </a:r>
            <a:r>
              <a:rPr lang="ko-KR" altLang="en-US" sz="1500" dirty="0">
                <a:latin typeface="+mn-lt"/>
              </a:rPr>
              <a:t> 코드를 여기에 추가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....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// </a:t>
            </a:r>
            <a:r>
              <a:rPr lang="ko-KR" altLang="en-US" sz="1500" dirty="0">
                <a:latin typeface="+mn-lt"/>
              </a:rPr>
              <a:t>우선 순위 큐인 </a:t>
            </a:r>
            <a:r>
              <a:rPr lang="ko-KR" altLang="en-US" sz="1500" dirty="0" err="1">
                <a:latin typeface="+mn-lt"/>
              </a:rPr>
              <a:t>히프를</a:t>
            </a:r>
            <a:r>
              <a:rPr lang="ko-KR" altLang="en-US" sz="1500" dirty="0">
                <a:latin typeface="+mn-lt"/>
              </a:rPr>
              <a:t> 이용한 정렬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void </a:t>
            </a:r>
            <a:r>
              <a:rPr lang="en-US" altLang="ko-KR" sz="1500" dirty="0" err="1">
                <a:latin typeface="+mn-lt"/>
              </a:rPr>
              <a:t>heap_sort</a:t>
            </a:r>
            <a:r>
              <a:rPr lang="en-US" altLang="ko-KR" sz="1500" dirty="0">
                <a:latin typeface="+mn-lt"/>
              </a:rPr>
              <a:t>(element a[], </a:t>
            </a:r>
            <a:r>
              <a:rPr lang="en-US" altLang="ko-KR" sz="1500" dirty="0" err="1">
                <a:latin typeface="+mn-lt"/>
              </a:rPr>
              <a:t>int</a:t>
            </a:r>
            <a:r>
              <a:rPr lang="en-US" altLang="ko-KR" sz="1500" dirty="0">
                <a:latin typeface="+mn-lt"/>
              </a:rPr>
              <a:t> n)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</a:t>
            </a:r>
            <a:r>
              <a:rPr lang="en-US" altLang="ko-KR" sz="1500" dirty="0" err="1">
                <a:latin typeface="+mn-lt"/>
              </a:rPr>
              <a:t>int</a:t>
            </a:r>
            <a:r>
              <a:rPr lang="en-US" altLang="ko-KR" sz="1500" dirty="0">
                <a:latin typeface="+mn-lt"/>
              </a:rPr>
              <a:t> 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</a:t>
            </a:r>
            <a:r>
              <a:rPr lang="en-US" altLang="ko-KR" sz="1500" dirty="0" err="1">
                <a:latin typeface="+mn-lt"/>
              </a:rPr>
              <a:t>HeapType</a:t>
            </a:r>
            <a:r>
              <a:rPr lang="en-US" altLang="ko-KR" sz="1500" dirty="0">
                <a:latin typeface="+mn-lt"/>
              </a:rPr>
              <a:t>* h;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500" dirty="0">
              <a:latin typeface="+mn-lt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h = create();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</a:t>
            </a:r>
            <a:r>
              <a:rPr lang="en-US" altLang="ko-KR" sz="1500" dirty="0" err="1">
                <a:latin typeface="+mn-lt"/>
              </a:rPr>
              <a:t>init</a:t>
            </a:r>
            <a:r>
              <a:rPr lang="en-US" altLang="ko-KR" sz="1500" dirty="0">
                <a:latin typeface="+mn-lt"/>
              </a:rPr>
              <a:t>(h);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for (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 = 0; 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&lt;n; 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++)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	</a:t>
            </a:r>
            <a:r>
              <a:rPr lang="en-US" altLang="ko-KR" sz="1500" dirty="0" err="1">
                <a:latin typeface="+mn-lt"/>
              </a:rPr>
              <a:t>insert_max_heap</a:t>
            </a:r>
            <a:r>
              <a:rPr lang="en-US" altLang="ko-KR" sz="1500" dirty="0">
                <a:latin typeface="+mn-lt"/>
              </a:rPr>
              <a:t>(h, a[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]);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for (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 = (n - 1); 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 &gt;= 0; 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--)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	a[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] = </a:t>
            </a:r>
            <a:r>
              <a:rPr lang="en-US" altLang="ko-KR" sz="1500" dirty="0" err="1">
                <a:latin typeface="+mn-lt"/>
              </a:rPr>
              <a:t>delete_max_heap</a:t>
            </a:r>
            <a:r>
              <a:rPr lang="en-US" altLang="ko-KR" sz="1500" dirty="0">
                <a:latin typeface="+mn-lt"/>
              </a:rPr>
              <a:t>(h);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free(h);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}</a:t>
            </a:r>
            <a:endParaRPr lang="en-US" altLang="ko-KR" sz="1500" dirty="0">
              <a:latin typeface="+mn-l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히프 정렬 프로그램</a:t>
            </a: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701570" y="1538790"/>
            <a:ext cx="7291388" cy="309315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#define SIZE 8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 err="1">
                <a:latin typeface="+mn-lt"/>
              </a:rPr>
              <a:t>int</a:t>
            </a:r>
            <a:r>
              <a:rPr lang="en-US" altLang="ko-KR" sz="1500" dirty="0">
                <a:latin typeface="+mn-lt"/>
              </a:rPr>
              <a:t> main(void)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element list[SIZE] = { 23, 56, 11, 9, 56, 99, 27, 34 };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</a:t>
            </a:r>
            <a:r>
              <a:rPr lang="en-US" altLang="ko-KR" sz="1500" dirty="0" err="1">
                <a:latin typeface="+mn-lt"/>
              </a:rPr>
              <a:t>heap_sort</a:t>
            </a:r>
            <a:r>
              <a:rPr lang="en-US" altLang="ko-KR" sz="1500" dirty="0">
                <a:latin typeface="+mn-lt"/>
              </a:rPr>
              <a:t>(list, SIZE);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for (</a:t>
            </a:r>
            <a:r>
              <a:rPr lang="en-US" altLang="ko-KR" sz="1500" dirty="0" err="1">
                <a:latin typeface="+mn-lt"/>
              </a:rPr>
              <a:t>int</a:t>
            </a:r>
            <a:r>
              <a:rPr lang="en-US" altLang="ko-KR" sz="1500" dirty="0">
                <a:latin typeface="+mn-lt"/>
              </a:rPr>
              <a:t> 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 = 0; 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 &lt; SIZE; 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++)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	</a:t>
            </a:r>
            <a:r>
              <a:rPr lang="en-US" altLang="ko-KR" sz="1500" dirty="0" err="1">
                <a:latin typeface="+mn-lt"/>
              </a:rPr>
              <a:t>printf</a:t>
            </a:r>
            <a:r>
              <a:rPr lang="en-US" altLang="ko-KR" sz="1500" dirty="0">
                <a:latin typeface="+mn-lt"/>
              </a:rPr>
              <a:t>("%d ", list[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].key);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</a:t>
            </a:r>
            <a:r>
              <a:rPr lang="en-US" altLang="ko-KR" sz="1500" dirty="0" err="1">
                <a:latin typeface="+mn-lt"/>
              </a:rPr>
              <a:t>printf</a:t>
            </a:r>
            <a:r>
              <a:rPr lang="en-US" altLang="ko-KR" sz="1500" dirty="0">
                <a:latin typeface="+mn-lt"/>
              </a:rPr>
              <a:t>("\n");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return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}</a:t>
            </a:r>
            <a:endParaRPr lang="en-US" altLang="ko-KR" sz="1500" dirty="0">
              <a:latin typeface="+mn-lt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13955" y="4824155"/>
            <a:ext cx="7279003" cy="307777"/>
          </a:xfrm>
          <a:prstGeom prst="rect">
            <a:avLst/>
          </a:prstGeom>
          <a:solidFill>
            <a:srgbClr val="002060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</a:rPr>
              <a:t>9 11 23 27 34 56 56 99</a:t>
            </a:r>
          </a:p>
        </p:txBody>
      </p:sp>
    </p:spTree>
    <p:extLst>
      <p:ext uri="{BB962C8B-B14F-4D97-AF65-F5344CB8AC3E}">
        <p14:creationId xmlns:p14="http://schemas.microsoft.com/office/powerpoint/2010/main" val="42634204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머쉰</a:t>
            </a:r>
            <a:r>
              <a:rPr lang="ko-KR" altLang="en-US" dirty="0" smtClean="0"/>
              <a:t> </a:t>
            </a:r>
            <a:r>
              <a:rPr lang="ko-KR" altLang="en-US" dirty="0"/>
              <a:t>스케줄링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46275" y="2400300"/>
            <a:ext cx="54864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74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LPT(longest processing time first)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42" y="1617186"/>
            <a:ext cx="8070014" cy="8458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65" y="2573905"/>
            <a:ext cx="7875875" cy="14804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60" y="4165275"/>
            <a:ext cx="7939480" cy="150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731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LPT(longest processing time first)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808820"/>
            <a:ext cx="8198914" cy="155162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9" y="3654025"/>
            <a:ext cx="8137202" cy="156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257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LPT</a:t>
            </a:r>
            <a:endParaRPr lang="ko-KR" altLang="en-US" dirty="0" smtClean="0"/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836585" y="1718810"/>
            <a:ext cx="7291388" cy="332398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#define JOBS 7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#define MACHINES 3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500" dirty="0">
              <a:latin typeface="+mn-lt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 err="1">
                <a:latin typeface="+mn-lt"/>
              </a:rPr>
              <a:t>int</a:t>
            </a:r>
            <a:r>
              <a:rPr lang="en-US" altLang="ko-KR" sz="1500" dirty="0">
                <a:latin typeface="+mn-lt"/>
              </a:rPr>
              <a:t> main(void)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</a:t>
            </a:r>
            <a:r>
              <a:rPr lang="en-US" altLang="ko-KR" sz="1500" dirty="0" err="1">
                <a:latin typeface="+mn-lt"/>
              </a:rPr>
              <a:t>int</a:t>
            </a:r>
            <a:r>
              <a:rPr lang="en-US" altLang="ko-KR" sz="1500" dirty="0">
                <a:latin typeface="+mn-lt"/>
              </a:rPr>
              <a:t> jobs[JOBS] = { 8, 7, 6, 5, 3, 2, 1 };	// </a:t>
            </a:r>
            <a:r>
              <a:rPr lang="ko-KR" altLang="en-US" sz="1500" dirty="0">
                <a:latin typeface="+mn-lt"/>
              </a:rPr>
              <a:t>작업은 정렬되어 있다고 가정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500" dirty="0">
                <a:latin typeface="+mn-lt"/>
              </a:rPr>
              <a:t>	</a:t>
            </a:r>
            <a:r>
              <a:rPr lang="en-US" altLang="ko-KR" sz="1500" dirty="0">
                <a:latin typeface="+mn-lt"/>
              </a:rPr>
              <a:t>element m = { 0, 0 };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</a:t>
            </a:r>
            <a:r>
              <a:rPr lang="en-US" altLang="ko-KR" sz="1500" dirty="0" err="1">
                <a:latin typeface="+mn-lt"/>
              </a:rPr>
              <a:t>HeapType</a:t>
            </a:r>
            <a:r>
              <a:rPr lang="en-US" altLang="ko-KR" sz="1500" dirty="0">
                <a:latin typeface="+mn-lt"/>
              </a:rPr>
              <a:t>* h;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h = create();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</a:t>
            </a:r>
            <a:r>
              <a:rPr lang="en-US" altLang="ko-KR" sz="1500" dirty="0" err="1">
                <a:latin typeface="+mn-lt"/>
              </a:rPr>
              <a:t>init</a:t>
            </a:r>
            <a:r>
              <a:rPr lang="en-US" altLang="ko-KR" sz="1500" dirty="0">
                <a:latin typeface="+mn-lt"/>
              </a:rPr>
              <a:t>(h);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20586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LPT</a:t>
            </a:r>
            <a:endParaRPr lang="ko-KR" altLang="en-US" dirty="0" smtClean="0"/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746575" y="1219200"/>
            <a:ext cx="7291388" cy="521681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// </a:t>
            </a:r>
            <a:r>
              <a:rPr lang="ko-KR" altLang="en-US" sz="1500" dirty="0">
                <a:latin typeface="+mn-lt"/>
              </a:rPr>
              <a:t>여기서 </a:t>
            </a:r>
            <a:r>
              <a:rPr lang="en-US" altLang="ko-KR" sz="1500" dirty="0">
                <a:latin typeface="+mn-lt"/>
              </a:rPr>
              <a:t>avail </a:t>
            </a:r>
            <a:r>
              <a:rPr lang="ko-KR" altLang="en-US" sz="1500" dirty="0">
                <a:latin typeface="+mn-lt"/>
              </a:rPr>
              <a:t>값은 기계가 사용 가능하게 되는 시간이다</a:t>
            </a:r>
            <a:r>
              <a:rPr lang="en-US" altLang="ko-KR" sz="1500" dirty="0">
                <a:latin typeface="+mn-lt"/>
              </a:rPr>
              <a:t>.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for (</a:t>
            </a:r>
            <a:r>
              <a:rPr lang="en-US" altLang="ko-KR" sz="1500" dirty="0" err="1">
                <a:latin typeface="+mn-lt"/>
              </a:rPr>
              <a:t>int</a:t>
            </a:r>
            <a:r>
              <a:rPr lang="en-US" altLang="ko-KR" sz="1500" dirty="0">
                <a:latin typeface="+mn-lt"/>
              </a:rPr>
              <a:t> 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 = 0; 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&lt;MACHINES; 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++)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	m.id = 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 + 1;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	</a:t>
            </a:r>
            <a:r>
              <a:rPr lang="en-US" altLang="ko-KR" sz="1500" dirty="0" err="1">
                <a:latin typeface="+mn-lt"/>
              </a:rPr>
              <a:t>m.avail</a:t>
            </a:r>
            <a:r>
              <a:rPr lang="en-US" altLang="ko-KR" sz="1500" dirty="0">
                <a:latin typeface="+mn-lt"/>
              </a:rPr>
              <a:t> =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	</a:t>
            </a:r>
            <a:r>
              <a:rPr lang="en-US" altLang="ko-KR" sz="1500" dirty="0" err="1">
                <a:latin typeface="+mn-lt"/>
              </a:rPr>
              <a:t>insert_min_heap</a:t>
            </a:r>
            <a:r>
              <a:rPr lang="en-US" altLang="ko-KR" sz="1500" dirty="0">
                <a:latin typeface="+mn-lt"/>
              </a:rPr>
              <a:t>(h, m);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// </a:t>
            </a:r>
            <a:r>
              <a:rPr lang="ko-KR" altLang="en-US" sz="1500" dirty="0">
                <a:latin typeface="+mn-lt"/>
              </a:rPr>
              <a:t>최소 </a:t>
            </a:r>
            <a:r>
              <a:rPr lang="ko-KR" altLang="en-US" sz="1500" dirty="0" err="1">
                <a:latin typeface="+mn-lt"/>
              </a:rPr>
              <a:t>히프에서</a:t>
            </a:r>
            <a:r>
              <a:rPr lang="ko-KR" altLang="en-US" sz="1500" dirty="0">
                <a:latin typeface="+mn-lt"/>
              </a:rPr>
              <a:t> 기계를 꺼내서 작업을 할당하고 사용가능 시간을 증가 시킨 후에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500" dirty="0">
                <a:latin typeface="+mn-lt"/>
              </a:rPr>
              <a:t>	</a:t>
            </a:r>
            <a:r>
              <a:rPr lang="en-US" altLang="ko-KR" sz="1500" dirty="0">
                <a:latin typeface="+mn-lt"/>
              </a:rPr>
              <a:t>// </a:t>
            </a:r>
            <a:r>
              <a:rPr lang="ko-KR" altLang="en-US" sz="1500" dirty="0">
                <a:latin typeface="+mn-lt"/>
              </a:rPr>
              <a:t>다시 최소 </a:t>
            </a:r>
            <a:r>
              <a:rPr lang="ko-KR" altLang="en-US" sz="1500" dirty="0" err="1">
                <a:latin typeface="+mn-lt"/>
              </a:rPr>
              <a:t>히프에</a:t>
            </a:r>
            <a:r>
              <a:rPr lang="ko-KR" altLang="en-US" sz="1500" dirty="0">
                <a:latin typeface="+mn-lt"/>
              </a:rPr>
              <a:t> 추가한다</a:t>
            </a:r>
            <a:r>
              <a:rPr lang="en-US" altLang="ko-KR" sz="1500" dirty="0">
                <a:latin typeface="+mn-lt"/>
              </a:rPr>
              <a:t>.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for (</a:t>
            </a:r>
            <a:r>
              <a:rPr lang="en-US" altLang="ko-KR" sz="1500" dirty="0" err="1">
                <a:latin typeface="+mn-lt"/>
              </a:rPr>
              <a:t>int</a:t>
            </a:r>
            <a:r>
              <a:rPr lang="en-US" altLang="ko-KR" sz="1500" dirty="0">
                <a:latin typeface="+mn-lt"/>
              </a:rPr>
              <a:t> 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 = 0; 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&lt; JOBS; 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++)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	m = </a:t>
            </a:r>
            <a:r>
              <a:rPr lang="en-US" altLang="ko-KR" sz="1500" dirty="0" err="1">
                <a:latin typeface="+mn-lt"/>
              </a:rPr>
              <a:t>delete_min_heap</a:t>
            </a:r>
            <a:r>
              <a:rPr lang="en-US" altLang="ko-KR" sz="1500" dirty="0">
                <a:latin typeface="+mn-lt"/>
              </a:rPr>
              <a:t>(h);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	</a:t>
            </a:r>
            <a:r>
              <a:rPr lang="en-US" altLang="ko-KR" sz="1500" dirty="0" err="1">
                <a:latin typeface="+mn-lt"/>
              </a:rPr>
              <a:t>printf</a:t>
            </a:r>
            <a:r>
              <a:rPr lang="en-US" altLang="ko-KR" sz="1500" dirty="0">
                <a:latin typeface="+mn-lt"/>
              </a:rPr>
              <a:t>("JOB %d</a:t>
            </a:r>
            <a:r>
              <a:rPr lang="ko-KR" altLang="en-US" sz="1500" dirty="0">
                <a:latin typeface="+mn-lt"/>
              </a:rPr>
              <a:t>을 시간</a:t>
            </a:r>
            <a:r>
              <a:rPr lang="en-US" altLang="ko-KR" sz="1500" dirty="0">
                <a:latin typeface="+mn-lt"/>
              </a:rPr>
              <a:t>=%d</a:t>
            </a:r>
            <a:r>
              <a:rPr lang="ko-KR" altLang="en-US" sz="1500" dirty="0">
                <a:latin typeface="+mn-lt"/>
              </a:rPr>
              <a:t>부터 시간</a:t>
            </a:r>
            <a:r>
              <a:rPr lang="en-US" altLang="ko-KR" sz="1500" dirty="0">
                <a:latin typeface="+mn-lt"/>
              </a:rPr>
              <a:t>=%d</a:t>
            </a:r>
            <a:r>
              <a:rPr lang="ko-KR" altLang="en-US" sz="1500" dirty="0">
                <a:latin typeface="+mn-lt"/>
              </a:rPr>
              <a:t>까지 기계 </a:t>
            </a:r>
            <a:r>
              <a:rPr lang="en-US" altLang="ko-KR" sz="1500" dirty="0">
                <a:latin typeface="+mn-lt"/>
              </a:rPr>
              <a:t>%d</a:t>
            </a:r>
            <a:r>
              <a:rPr lang="ko-KR" altLang="en-US" sz="1500" dirty="0">
                <a:latin typeface="+mn-lt"/>
              </a:rPr>
              <a:t>번에 할당한다</a:t>
            </a:r>
            <a:r>
              <a:rPr lang="en-US" altLang="ko-KR" sz="1500" dirty="0">
                <a:latin typeface="+mn-lt"/>
              </a:rPr>
              <a:t>. \n",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		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, </a:t>
            </a:r>
            <a:r>
              <a:rPr lang="en-US" altLang="ko-KR" sz="1500" dirty="0" err="1">
                <a:latin typeface="+mn-lt"/>
              </a:rPr>
              <a:t>m.avail</a:t>
            </a:r>
            <a:r>
              <a:rPr lang="en-US" altLang="ko-KR" sz="1500" dirty="0">
                <a:latin typeface="+mn-lt"/>
              </a:rPr>
              <a:t>, </a:t>
            </a:r>
            <a:r>
              <a:rPr lang="en-US" altLang="ko-KR" sz="1500" dirty="0" err="1">
                <a:latin typeface="+mn-lt"/>
              </a:rPr>
              <a:t>m.avail</a:t>
            </a:r>
            <a:r>
              <a:rPr lang="en-US" altLang="ko-KR" sz="1500" dirty="0">
                <a:latin typeface="+mn-lt"/>
              </a:rPr>
              <a:t> + jobs[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] - 1, m.id);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	</a:t>
            </a:r>
            <a:r>
              <a:rPr lang="en-US" altLang="ko-KR" sz="1500" dirty="0" err="1">
                <a:latin typeface="+mn-lt"/>
              </a:rPr>
              <a:t>m.avail</a:t>
            </a:r>
            <a:r>
              <a:rPr lang="en-US" altLang="ko-KR" sz="1500" dirty="0">
                <a:latin typeface="+mn-lt"/>
              </a:rPr>
              <a:t> += jobs[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	</a:t>
            </a:r>
            <a:r>
              <a:rPr lang="en-US" altLang="ko-KR" sz="1500" dirty="0" err="1">
                <a:latin typeface="+mn-lt"/>
              </a:rPr>
              <a:t>insert_min_heap</a:t>
            </a:r>
            <a:r>
              <a:rPr lang="en-US" altLang="ko-KR" sz="1500" dirty="0">
                <a:latin typeface="+mn-lt"/>
              </a:rPr>
              <a:t>(h, m);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return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}</a:t>
            </a:r>
            <a:endParaRPr lang="en-US" altLang="ko-KR" sz="1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31393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LPT</a:t>
            </a:r>
            <a:endParaRPr lang="ko-KR" altLang="en-US" dirty="0" smtClean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91580" y="1673805"/>
            <a:ext cx="7279003" cy="1600438"/>
          </a:xfrm>
          <a:prstGeom prst="rect">
            <a:avLst/>
          </a:prstGeom>
          <a:solidFill>
            <a:srgbClr val="002060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</a:rPr>
              <a:t>JOB 0</a:t>
            </a:r>
            <a:r>
              <a:rPr lang="ko-KR" altLang="en-US" sz="1400" dirty="0">
                <a:solidFill>
                  <a:schemeClr val="bg1"/>
                </a:solidFill>
              </a:rPr>
              <a:t>을 시간</a:t>
            </a:r>
            <a:r>
              <a:rPr lang="en-US" altLang="ko-KR" sz="1400" dirty="0">
                <a:solidFill>
                  <a:schemeClr val="bg1"/>
                </a:solidFill>
              </a:rPr>
              <a:t>=0</a:t>
            </a:r>
            <a:r>
              <a:rPr lang="ko-KR" altLang="en-US" sz="1400" dirty="0">
                <a:solidFill>
                  <a:schemeClr val="bg1"/>
                </a:solidFill>
              </a:rPr>
              <a:t>부터 시간</a:t>
            </a:r>
            <a:r>
              <a:rPr lang="en-US" altLang="ko-KR" sz="1400" dirty="0">
                <a:solidFill>
                  <a:schemeClr val="bg1"/>
                </a:solidFill>
              </a:rPr>
              <a:t>=7</a:t>
            </a:r>
            <a:r>
              <a:rPr lang="ko-KR" altLang="en-US" sz="1400" dirty="0">
                <a:solidFill>
                  <a:schemeClr val="bg1"/>
                </a:solidFill>
              </a:rPr>
              <a:t>까지 기계 </a:t>
            </a:r>
            <a:r>
              <a:rPr lang="en-US" altLang="ko-KR" sz="1400" dirty="0">
                <a:solidFill>
                  <a:schemeClr val="bg1"/>
                </a:solidFill>
              </a:rPr>
              <a:t>1</a:t>
            </a:r>
            <a:r>
              <a:rPr lang="ko-KR" altLang="en-US" sz="1400" dirty="0">
                <a:solidFill>
                  <a:schemeClr val="bg1"/>
                </a:solidFill>
              </a:rPr>
              <a:t>번에 할당한다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JOB 1</a:t>
            </a:r>
            <a:r>
              <a:rPr lang="ko-KR" altLang="en-US" sz="1400" dirty="0">
                <a:solidFill>
                  <a:schemeClr val="bg1"/>
                </a:solidFill>
              </a:rPr>
              <a:t>을 시간</a:t>
            </a:r>
            <a:r>
              <a:rPr lang="en-US" altLang="ko-KR" sz="1400" dirty="0">
                <a:solidFill>
                  <a:schemeClr val="bg1"/>
                </a:solidFill>
              </a:rPr>
              <a:t>=0</a:t>
            </a:r>
            <a:r>
              <a:rPr lang="ko-KR" altLang="en-US" sz="1400" dirty="0">
                <a:solidFill>
                  <a:schemeClr val="bg1"/>
                </a:solidFill>
              </a:rPr>
              <a:t>부터 시간</a:t>
            </a:r>
            <a:r>
              <a:rPr lang="en-US" altLang="ko-KR" sz="1400" dirty="0">
                <a:solidFill>
                  <a:schemeClr val="bg1"/>
                </a:solidFill>
              </a:rPr>
              <a:t>=6</a:t>
            </a:r>
            <a:r>
              <a:rPr lang="ko-KR" altLang="en-US" sz="1400" dirty="0">
                <a:solidFill>
                  <a:schemeClr val="bg1"/>
                </a:solidFill>
              </a:rPr>
              <a:t>까지 기계 </a:t>
            </a:r>
            <a:r>
              <a:rPr lang="en-US" altLang="ko-KR" sz="1400" dirty="0">
                <a:solidFill>
                  <a:schemeClr val="bg1"/>
                </a:solidFill>
              </a:rPr>
              <a:t>2</a:t>
            </a:r>
            <a:r>
              <a:rPr lang="ko-KR" altLang="en-US" sz="1400" dirty="0">
                <a:solidFill>
                  <a:schemeClr val="bg1"/>
                </a:solidFill>
              </a:rPr>
              <a:t>번에 할당한다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JOB 2</a:t>
            </a:r>
            <a:r>
              <a:rPr lang="ko-KR" altLang="en-US" sz="1400" dirty="0">
                <a:solidFill>
                  <a:schemeClr val="bg1"/>
                </a:solidFill>
              </a:rPr>
              <a:t>을 시간</a:t>
            </a:r>
            <a:r>
              <a:rPr lang="en-US" altLang="ko-KR" sz="1400" dirty="0">
                <a:solidFill>
                  <a:schemeClr val="bg1"/>
                </a:solidFill>
              </a:rPr>
              <a:t>=0</a:t>
            </a:r>
            <a:r>
              <a:rPr lang="ko-KR" altLang="en-US" sz="1400" dirty="0">
                <a:solidFill>
                  <a:schemeClr val="bg1"/>
                </a:solidFill>
              </a:rPr>
              <a:t>부터 시간</a:t>
            </a:r>
            <a:r>
              <a:rPr lang="en-US" altLang="ko-KR" sz="1400" dirty="0">
                <a:solidFill>
                  <a:schemeClr val="bg1"/>
                </a:solidFill>
              </a:rPr>
              <a:t>=5</a:t>
            </a:r>
            <a:r>
              <a:rPr lang="ko-KR" altLang="en-US" sz="1400" dirty="0">
                <a:solidFill>
                  <a:schemeClr val="bg1"/>
                </a:solidFill>
              </a:rPr>
              <a:t>까지 기계 </a:t>
            </a:r>
            <a:r>
              <a:rPr lang="en-US" altLang="ko-KR" sz="1400" dirty="0">
                <a:solidFill>
                  <a:schemeClr val="bg1"/>
                </a:solidFill>
              </a:rPr>
              <a:t>3</a:t>
            </a:r>
            <a:r>
              <a:rPr lang="ko-KR" altLang="en-US" sz="1400" dirty="0">
                <a:solidFill>
                  <a:schemeClr val="bg1"/>
                </a:solidFill>
              </a:rPr>
              <a:t>번에 할당한다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JOB 3</a:t>
            </a:r>
            <a:r>
              <a:rPr lang="ko-KR" altLang="en-US" sz="1400" dirty="0">
                <a:solidFill>
                  <a:schemeClr val="bg1"/>
                </a:solidFill>
              </a:rPr>
              <a:t>을 시간</a:t>
            </a:r>
            <a:r>
              <a:rPr lang="en-US" altLang="ko-KR" sz="1400" dirty="0">
                <a:solidFill>
                  <a:schemeClr val="bg1"/>
                </a:solidFill>
              </a:rPr>
              <a:t>=6</a:t>
            </a:r>
            <a:r>
              <a:rPr lang="ko-KR" altLang="en-US" sz="1400" dirty="0">
                <a:solidFill>
                  <a:schemeClr val="bg1"/>
                </a:solidFill>
              </a:rPr>
              <a:t>부터 시간</a:t>
            </a:r>
            <a:r>
              <a:rPr lang="en-US" altLang="ko-KR" sz="1400" dirty="0">
                <a:solidFill>
                  <a:schemeClr val="bg1"/>
                </a:solidFill>
              </a:rPr>
              <a:t>=10</a:t>
            </a:r>
            <a:r>
              <a:rPr lang="ko-KR" altLang="en-US" sz="1400" dirty="0">
                <a:solidFill>
                  <a:schemeClr val="bg1"/>
                </a:solidFill>
              </a:rPr>
              <a:t>까지 기계 </a:t>
            </a:r>
            <a:r>
              <a:rPr lang="en-US" altLang="ko-KR" sz="1400" dirty="0">
                <a:solidFill>
                  <a:schemeClr val="bg1"/>
                </a:solidFill>
              </a:rPr>
              <a:t>3</a:t>
            </a:r>
            <a:r>
              <a:rPr lang="ko-KR" altLang="en-US" sz="1400" dirty="0">
                <a:solidFill>
                  <a:schemeClr val="bg1"/>
                </a:solidFill>
              </a:rPr>
              <a:t>번에 할당한다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JOB 4</a:t>
            </a:r>
            <a:r>
              <a:rPr lang="ko-KR" altLang="en-US" sz="1400" dirty="0">
                <a:solidFill>
                  <a:schemeClr val="bg1"/>
                </a:solidFill>
              </a:rPr>
              <a:t>을 시간</a:t>
            </a:r>
            <a:r>
              <a:rPr lang="en-US" altLang="ko-KR" sz="1400" dirty="0">
                <a:solidFill>
                  <a:schemeClr val="bg1"/>
                </a:solidFill>
              </a:rPr>
              <a:t>=7</a:t>
            </a:r>
            <a:r>
              <a:rPr lang="ko-KR" altLang="en-US" sz="1400" dirty="0">
                <a:solidFill>
                  <a:schemeClr val="bg1"/>
                </a:solidFill>
              </a:rPr>
              <a:t>부터 시간</a:t>
            </a:r>
            <a:r>
              <a:rPr lang="en-US" altLang="ko-KR" sz="1400" dirty="0">
                <a:solidFill>
                  <a:schemeClr val="bg1"/>
                </a:solidFill>
              </a:rPr>
              <a:t>=9</a:t>
            </a:r>
            <a:r>
              <a:rPr lang="ko-KR" altLang="en-US" sz="1400" dirty="0">
                <a:solidFill>
                  <a:schemeClr val="bg1"/>
                </a:solidFill>
              </a:rPr>
              <a:t>까지 기계 </a:t>
            </a:r>
            <a:r>
              <a:rPr lang="en-US" altLang="ko-KR" sz="1400" dirty="0">
                <a:solidFill>
                  <a:schemeClr val="bg1"/>
                </a:solidFill>
              </a:rPr>
              <a:t>2</a:t>
            </a:r>
            <a:r>
              <a:rPr lang="ko-KR" altLang="en-US" sz="1400" dirty="0">
                <a:solidFill>
                  <a:schemeClr val="bg1"/>
                </a:solidFill>
              </a:rPr>
              <a:t>번에 할당한다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JOB 5</a:t>
            </a:r>
            <a:r>
              <a:rPr lang="ko-KR" altLang="en-US" sz="1400" dirty="0">
                <a:solidFill>
                  <a:schemeClr val="bg1"/>
                </a:solidFill>
              </a:rPr>
              <a:t>을 시간</a:t>
            </a:r>
            <a:r>
              <a:rPr lang="en-US" altLang="ko-KR" sz="1400" dirty="0">
                <a:solidFill>
                  <a:schemeClr val="bg1"/>
                </a:solidFill>
              </a:rPr>
              <a:t>=8</a:t>
            </a:r>
            <a:r>
              <a:rPr lang="ko-KR" altLang="en-US" sz="1400" dirty="0">
                <a:solidFill>
                  <a:schemeClr val="bg1"/>
                </a:solidFill>
              </a:rPr>
              <a:t>부터 시간</a:t>
            </a:r>
            <a:r>
              <a:rPr lang="en-US" altLang="ko-KR" sz="1400" dirty="0">
                <a:solidFill>
                  <a:schemeClr val="bg1"/>
                </a:solidFill>
              </a:rPr>
              <a:t>=9</a:t>
            </a:r>
            <a:r>
              <a:rPr lang="ko-KR" altLang="en-US" sz="1400" dirty="0">
                <a:solidFill>
                  <a:schemeClr val="bg1"/>
                </a:solidFill>
              </a:rPr>
              <a:t>까지 기계 </a:t>
            </a:r>
            <a:r>
              <a:rPr lang="en-US" altLang="ko-KR" sz="1400" dirty="0">
                <a:solidFill>
                  <a:schemeClr val="bg1"/>
                </a:solidFill>
              </a:rPr>
              <a:t>1</a:t>
            </a:r>
            <a:r>
              <a:rPr lang="ko-KR" altLang="en-US" sz="1400" dirty="0">
                <a:solidFill>
                  <a:schemeClr val="bg1"/>
                </a:solidFill>
              </a:rPr>
              <a:t>번에 할당한다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JOB 6</a:t>
            </a:r>
            <a:r>
              <a:rPr lang="ko-KR" altLang="en-US" sz="1400" dirty="0">
                <a:solidFill>
                  <a:schemeClr val="bg1"/>
                </a:solidFill>
              </a:rPr>
              <a:t>을 시간</a:t>
            </a:r>
            <a:r>
              <a:rPr lang="en-US" altLang="ko-KR" sz="1400" dirty="0">
                <a:solidFill>
                  <a:schemeClr val="bg1"/>
                </a:solidFill>
              </a:rPr>
              <a:t>=10</a:t>
            </a:r>
            <a:r>
              <a:rPr lang="ko-KR" altLang="en-US" sz="1400" dirty="0">
                <a:solidFill>
                  <a:schemeClr val="bg1"/>
                </a:solidFill>
              </a:rPr>
              <a:t>부터 시간</a:t>
            </a:r>
            <a:r>
              <a:rPr lang="en-US" altLang="ko-KR" sz="1400" dirty="0">
                <a:solidFill>
                  <a:schemeClr val="bg1"/>
                </a:solidFill>
              </a:rPr>
              <a:t>=10</a:t>
            </a:r>
            <a:r>
              <a:rPr lang="ko-KR" altLang="en-US" sz="1400" dirty="0">
                <a:solidFill>
                  <a:schemeClr val="bg1"/>
                </a:solidFill>
              </a:rPr>
              <a:t>까지 기계 </a:t>
            </a:r>
            <a:r>
              <a:rPr lang="en-US" altLang="ko-KR" sz="1400" dirty="0">
                <a:solidFill>
                  <a:schemeClr val="bg1"/>
                </a:solidFill>
              </a:rPr>
              <a:t>2</a:t>
            </a:r>
            <a:r>
              <a:rPr lang="ko-KR" altLang="en-US" sz="1400" dirty="0">
                <a:solidFill>
                  <a:schemeClr val="bg1"/>
                </a:solidFill>
              </a:rPr>
              <a:t>번에 할당한다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3747032"/>
            <a:ext cx="7369013" cy="140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83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우선순위큐 </a:t>
            </a:r>
            <a:r>
              <a:rPr lang="en-US" altLang="ko-KR" smtClean="0"/>
              <a:t>ADT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746573" y="1898830"/>
            <a:ext cx="7875875" cy="294849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∙</a:t>
            </a:r>
            <a:r>
              <a:rPr lang="ko-KR" altLang="en-US" sz="1600" dirty="0">
                <a:latin typeface="+mn-lt"/>
              </a:rPr>
              <a:t>객체</a:t>
            </a:r>
            <a:r>
              <a:rPr lang="en-US" altLang="ko-KR" sz="1600" dirty="0">
                <a:latin typeface="+mn-lt"/>
              </a:rPr>
              <a:t>: n</a:t>
            </a:r>
            <a:r>
              <a:rPr lang="ko-KR" altLang="en-US" sz="1600" dirty="0">
                <a:latin typeface="+mn-lt"/>
              </a:rPr>
              <a:t>개의 </a:t>
            </a:r>
            <a:r>
              <a:rPr lang="en-US" altLang="ko-KR" sz="1600" dirty="0">
                <a:latin typeface="+mn-lt"/>
              </a:rPr>
              <a:t>element</a:t>
            </a:r>
            <a:r>
              <a:rPr lang="ko-KR" altLang="en-US" sz="1600" dirty="0">
                <a:latin typeface="+mn-lt"/>
              </a:rPr>
              <a:t>형의 우선 순위를 가진 요소들의 모임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600" dirty="0">
                <a:latin typeface="+mn-lt"/>
              </a:rPr>
              <a:t>∙연산</a:t>
            </a:r>
            <a:r>
              <a:rPr lang="en-US" altLang="ko-KR" sz="1600" dirty="0">
                <a:latin typeface="+mn-lt"/>
              </a:rPr>
              <a:t>: 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 ▪ create() ::=	</a:t>
            </a:r>
            <a:r>
              <a:rPr lang="ko-KR" altLang="en-US" sz="1600" dirty="0">
                <a:latin typeface="+mn-lt"/>
              </a:rPr>
              <a:t>우선 </a:t>
            </a:r>
            <a:r>
              <a:rPr lang="ko-KR" altLang="en-US" sz="1600" dirty="0" err="1">
                <a:latin typeface="+mn-lt"/>
              </a:rPr>
              <a:t>순위큐를</a:t>
            </a:r>
            <a:r>
              <a:rPr lang="ko-KR" altLang="en-US" sz="1600" dirty="0">
                <a:latin typeface="+mn-lt"/>
              </a:rPr>
              <a:t> 생성한다</a:t>
            </a:r>
            <a:r>
              <a:rPr lang="en-US" altLang="ko-KR" sz="1600" dirty="0">
                <a:latin typeface="+mn-lt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 ▪ </a:t>
            </a:r>
            <a:r>
              <a:rPr lang="en-US" altLang="ko-KR" sz="1600" dirty="0" err="1">
                <a:latin typeface="+mn-lt"/>
              </a:rPr>
              <a:t>init</a:t>
            </a:r>
            <a:r>
              <a:rPr lang="en-US" altLang="ko-KR" sz="1600" dirty="0">
                <a:latin typeface="+mn-lt"/>
              </a:rPr>
              <a:t>(q) ::= </a:t>
            </a:r>
            <a:r>
              <a:rPr lang="ko-KR" altLang="en-US" sz="1600" dirty="0">
                <a:latin typeface="+mn-lt"/>
              </a:rPr>
              <a:t>우선 </a:t>
            </a:r>
            <a:r>
              <a:rPr lang="ko-KR" altLang="en-US" sz="1600" dirty="0" err="1">
                <a:latin typeface="+mn-lt"/>
              </a:rPr>
              <a:t>순위큐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q</a:t>
            </a:r>
            <a:r>
              <a:rPr lang="ko-KR" altLang="en-US" sz="1600" dirty="0">
                <a:latin typeface="+mn-lt"/>
              </a:rPr>
              <a:t>를 초기화한다</a:t>
            </a:r>
            <a:r>
              <a:rPr lang="en-US" altLang="ko-KR" sz="1600" dirty="0">
                <a:latin typeface="+mn-lt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 ▪ </a:t>
            </a:r>
            <a:r>
              <a:rPr lang="en-US" altLang="ko-KR" sz="1600" dirty="0" err="1">
                <a:latin typeface="+mn-lt"/>
              </a:rPr>
              <a:t>is_empty</a:t>
            </a:r>
            <a:r>
              <a:rPr lang="en-US" altLang="ko-KR" sz="1600" dirty="0">
                <a:latin typeface="+mn-lt"/>
              </a:rPr>
              <a:t>(q) ::= </a:t>
            </a:r>
            <a:r>
              <a:rPr lang="ko-KR" altLang="en-US" sz="1600" dirty="0">
                <a:latin typeface="+mn-lt"/>
              </a:rPr>
              <a:t>우선 </a:t>
            </a:r>
            <a:r>
              <a:rPr lang="ko-KR" altLang="en-US" sz="1600" dirty="0" err="1">
                <a:latin typeface="+mn-lt"/>
              </a:rPr>
              <a:t>순위큐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q</a:t>
            </a:r>
            <a:r>
              <a:rPr lang="ko-KR" altLang="en-US" sz="1600" dirty="0">
                <a:latin typeface="+mn-lt"/>
              </a:rPr>
              <a:t>가 </a:t>
            </a:r>
            <a:r>
              <a:rPr lang="ko-KR" altLang="en-US" sz="1600" dirty="0" err="1">
                <a:latin typeface="+mn-lt"/>
              </a:rPr>
              <a:t>비어있는지를</a:t>
            </a:r>
            <a:r>
              <a:rPr lang="ko-KR" altLang="en-US" sz="1600" dirty="0">
                <a:latin typeface="+mn-lt"/>
              </a:rPr>
              <a:t> 검사한다</a:t>
            </a:r>
            <a:r>
              <a:rPr lang="en-US" altLang="ko-KR" sz="1600" dirty="0">
                <a:latin typeface="+mn-lt"/>
              </a:rPr>
              <a:t>.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 ▪ </a:t>
            </a:r>
            <a:r>
              <a:rPr lang="en-US" altLang="ko-KR" sz="1600" dirty="0" err="1">
                <a:latin typeface="+mn-lt"/>
              </a:rPr>
              <a:t>is_full</a:t>
            </a:r>
            <a:r>
              <a:rPr lang="en-US" altLang="ko-KR" sz="1600" dirty="0">
                <a:latin typeface="+mn-lt"/>
              </a:rPr>
              <a:t>(q) ::= </a:t>
            </a:r>
            <a:r>
              <a:rPr lang="ko-KR" altLang="en-US" sz="1600" dirty="0">
                <a:latin typeface="+mn-lt"/>
              </a:rPr>
              <a:t>우선 </a:t>
            </a:r>
            <a:r>
              <a:rPr lang="ko-KR" altLang="en-US" sz="1600" dirty="0" err="1">
                <a:latin typeface="+mn-lt"/>
              </a:rPr>
              <a:t>순위큐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q</a:t>
            </a:r>
            <a:r>
              <a:rPr lang="ko-KR" altLang="en-US" sz="1600" dirty="0">
                <a:latin typeface="+mn-lt"/>
              </a:rPr>
              <a:t>가 가득 찼는가를 검사한다</a:t>
            </a:r>
            <a:r>
              <a:rPr lang="en-US" altLang="ko-KR" sz="1600" dirty="0">
                <a:latin typeface="+mn-lt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 ▪ insert(q, x) ::= </a:t>
            </a:r>
            <a:r>
              <a:rPr lang="ko-KR" altLang="en-US" sz="1600" dirty="0">
                <a:latin typeface="+mn-lt"/>
              </a:rPr>
              <a:t>우선 </a:t>
            </a:r>
            <a:r>
              <a:rPr lang="ko-KR" altLang="en-US" sz="1600" dirty="0" err="1">
                <a:latin typeface="+mn-lt"/>
              </a:rPr>
              <a:t>순위큐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q</a:t>
            </a:r>
            <a:r>
              <a:rPr lang="ko-KR" altLang="en-US" sz="1600" dirty="0">
                <a:latin typeface="+mn-lt"/>
              </a:rPr>
              <a:t>에 요소 </a:t>
            </a:r>
            <a:r>
              <a:rPr lang="en-US" altLang="ko-KR" sz="1600" dirty="0">
                <a:latin typeface="+mn-lt"/>
              </a:rPr>
              <a:t>x</a:t>
            </a:r>
            <a:r>
              <a:rPr lang="ko-KR" altLang="en-US" sz="1600" dirty="0">
                <a:latin typeface="+mn-lt"/>
              </a:rPr>
              <a:t>를 추가한다</a:t>
            </a:r>
            <a:r>
              <a:rPr lang="en-US" altLang="ko-KR" sz="1600" dirty="0">
                <a:latin typeface="+mn-lt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 ▪ delete(q) ::= </a:t>
            </a:r>
            <a:r>
              <a:rPr lang="ko-KR" altLang="en-US" sz="1600" dirty="0">
                <a:latin typeface="+mn-lt"/>
              </a:rPr>
              <a:t>우선 </a:t>
            </a:r>
            <a:r>
              <a:rPr lang="ko-KR" altLang="en-US" sz="1600" dirty="0" err="1">
                <a:latin typeface="+mn-lt"/>
              </a:rPr>
              <a:t>순위큐로부터</a:t>
            </a:r>
            <a:r>
              <a:rPr lang="ko-KR" altLang="en-US" sz="1600" dirty="0">
                <a:latin typeface="+mn-lt"/>
              </a:rPr>
              <a:t> 가장 우선순위가 높은 요소를 삭제하고 이 요소를 반환한다</a:t>
            </a:r>
            <a:r>
              <a:rPr lang="en-US" altLang="ko-KR" sz="1600" dirty="0">
                <a:latin typeface="+mn-lt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 ▪ find(q) ::= </a:t>
            </a:r>
            <a:r>
              <a:rPr lang="ko-KR" altLang="en-US" sz="1600" dirty="0">
                <a:latin typeface="+mn-lt"/>
              </a:rPr>
              <a:t>우선 순위가 가장 높은 요소를 반환한다</a:t>
            </a:r>
            <a:r>
              <a:rPr lang="en-US" altLang="ko-KR" sz="1600" dirty="0">
                <a:latin typeface="+mn-lt"/>
              </a:rPr>
              <a:t>.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허프만 코드</a:t>
            </a:r>
          </a:p>
        </p:txBody>
      </p:sp>
      <p:sp>
        <p:nvSpPr>
          <p:cNvPr id="3584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이진 트리는 각 글자의 빈도가 알려져 있는 메시지의 내용을 압축하는데 사용될 수 있다</a:t>
            </a:r>
            <a:r>
              <a:rPr lang="en-US" altLang="ko-KR" smtClean="0"/>
              <a:t>. </a:t>
            </a:r>
          </a:p>
          <a:p>
            <a:pPr eaLnBrk="1" hangingPunct="1"/>
            <a:r>
              <a:rPr lang="ko-KR" altLang="en-US" smtClean="0"/>
              <a:t>이런 종류의 이진트리를 허프만 코딩 트리라고 부른다</a:t>
            </a:r>
            <a:r>
              <a:rPr lang="en-US" altLang="ko-KR" smtClean="0"/>
              <a:t>. </a:t>
            </a:r>
            <a:endParaRPr lang="ko-KR" altLang="en-US" smtClean="0"/>
          </a:p>
          <a:p>
            <a:pPr eaLnBrk="1" hangingPunct="1"/>
            <a:endParaRPr lang="ko-KR" altLang="en-US" smtClean="0"/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3192327"/>
            <a:ext cx="4399337" cy="298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글자의 빈도수</a:t>
            </a:r>
          </a:p>
        </p:txBody>
      </p:sp>
      <p:sp>
        <p:nvSpPr>
          <p:cNvPr id="36867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예를 들어보자</a:t>
            </a:r>
            <a:r>
              <a:rPr lang="en-US" altLang="ko-KR" smtClean="0"/>
              <a:t>. </a:t>
            </a:r>
            <a:r>
              <a:rPr lang="ko-KR" altLang="en-US" smtClean="0"/>
              <a:t>만약 텍스트가 </a:t>
            </a:r>
            <a:r>
              <a:rPr lang="en-US" altLang="ko-KR" smtClean="0"/>
              <a:t>e, t, n, i, s</a:t>
            </a:r>
            <a:r>
              <a:rPr lang="ko-KR" altLang="en-US" smtClean="0"/>
              <a:t>의 </a:t>
            </a:r>
            <a:r>
              <a:rPr lang="en-US" altLang="ko-KR" smtClean="0"/>
              <a:t>5</a:t>
            </a:r>
            <a:r>
              <a:rPr lang="ko-KR" altLang="en-US" smtClean="0"/>
              <a:t>개의 글자로만 이루어졌다고 가정하고 각 글자의 빈도수가 다음과 같다고 가정하자</a:t>
            </a:r>
            <a:r>
              <a:rPr lang="en-US" altLang="ko-KR" smtClean="0"/>
              <a:t>.</a:t>
            </a:r>
            <a:endParaRPr lang="ko-KR" altLang="en-US" smtClean="0"/>
          </a:p>
          <a:p>
            <a:pPr eaLnBrk="1" hangingPunct="1"/>
            <a:endParaRPr lang="ko-KR" altLang="en-US" smtClean="0"/>
          </a:p>
        </p:txBody>
      </p:sp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655" y="3519010"/>
            <a:ext cx="6025015" cy="1775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07215" y="4010580"/>
            <a:ext cx="360996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24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허프만 코드 생성 절차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75" y="1808820"/>
            <a:ext cx="5105400" cy="12477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90" y="3474005"/>
            <a:ext cx="6076950" cy="20193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허프만 코드 생성 절차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90" y="1718810"/>
            <a:ext cx="5086350" cy="2009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625" y="3789040"/>
            <a:ext cx="50577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308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허프만 코드 프로그램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81063" y="1358900"/>
            <a:ext cx="7291387" cy="461664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#include &lt;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&gt;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#include &lt;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stdlib.h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&gt;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#define MAX_ELEMENT 200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typedef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TreeNode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{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weight;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char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ch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TreeNode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*left;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TreeNode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*right;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TreeNode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typedef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{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TreeNode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*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ptree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char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ch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key;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} element;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typedef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{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element heap[MAX_ELEMENT];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heap_size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HeapType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허프만 코드 프로그램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81063" y="1358900"/>
            <a:ext cx="7291387" cy="526297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생성 함수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HeapType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* create()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return 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HeapType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*)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malloc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sizeof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HeapType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초기화 함수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void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init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HeapType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* h)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h-&gt;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heap_size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= 0;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현재 요소의 개수가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heap_size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인 </a:t>
            </a:r>
            <a:r>
              <a:rPr lang="ko-KR" altLang="en-US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히프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h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에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item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을 삽입한다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.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삽입 함수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void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insert_min_heap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HeapType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* h, element item)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= ++(h-&gt;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heap_size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// 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트리를 거슬러 올라가면서 부모 노드와 비교하는 과정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while ((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!= 1) &amp;&amp; 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item.key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&lt; h-&gt;heap[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/ 2].key)) {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h-&gt;heap[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] = h-&gt;heap[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/ 2];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/= 2;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}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h-&gt;heap[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] = item;     //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새로운 노드를 삽입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8054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허프만 코드 프로그램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81063" y="1358900"/>
            <a:ext cx="7291387" cy="526297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삭제 함수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element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delete_min_heap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HeapType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* h)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parent, child;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element item, temp;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item = h-&gt;heap[1];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temp = h-&gt;heap[(h-&gt;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heap_size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)--];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parent = 1;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child = 2;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while (child &lt;= h-&gt;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heap_size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 {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//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현재 노드의 </a:t>
            </a:r>
            <a:r>
              <a:rPr lang="ko-KR" altLang="en-US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자식노드중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더 작은 </a:t>
            </a:r>
            <a:r>
              <a:rPr lang="ko-KR" altLang="en-US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자식노드를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찾는다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.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if ((child &gt; h-&gt;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heap_size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 &amp;&amp;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(h-&gt;heap[child].key) &gt; h-&gt;heap[child + 1].key)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child++;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if 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temp.key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&lt; h-&gt;heap[child].key) break;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//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한 단계 아래로 이동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h-&gt;heap[parent] = h-&gt;heap[child];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parent = child;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child *= 2;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}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h-&gt;heap[parent] = temp;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return item;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04663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허프만 코드 프로그램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81063" y="1358900"/>
            <a:ext cx="7291387" cy="5047536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이진 트리 생성 함수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TreeNode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*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make_tree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TreeNode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* left,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TreeNode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* right)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TreeNode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* node =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TreeNode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*)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malloc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sizeof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TreeNode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node-&gt;left = left;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node-&gt;right = right;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return node;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이진 트리 제거 함수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void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destroy_tree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TreeNode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* root)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if (root == NULL) return;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destroy_tree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(root-&gt;left);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destroy_tree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(root-&gt;right);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free(root);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is_leaf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TreeNode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* root)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return !(root-&gt;left) &amp;&amp; !(root-&gt;right);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91834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허프만 코드 프로그램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81590" y="368660"/>
            <a:ext cx="7291387" cy="612475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void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print_array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codes[],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n)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for 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= 0;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&lt; n;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++)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("%d", codes[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]);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("\n");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void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print_codes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TreeNode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* root,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codes[],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top)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// 1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을 저장하고 순환호출한다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. 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if (root-&gt;left) {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codes[top] = 1;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print_codes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(root-&gt;left, codes, top + 1);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}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// 0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을 저장하고 순환호출한다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. 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if (root-&gt;right) {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codes[top] = 0;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print_codes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(root-&gt;right, codes, top + 1);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}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//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단말노드이면 코드를 출력한다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. 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if 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is_leaf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(root)) {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("%c: ", root-&gt;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ch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print_array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(codes, top);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}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73565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허프만 코드 프로그램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36585" y="1673805"/>
            <a:ext cx="7291387" cy="4185761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허프만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코드 생성 함수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void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huffman_tree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freq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[], char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ch_list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[],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n)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TreeNode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*node, *x;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HeapType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* heap;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element e, e1, e2;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codes[100];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top = 0;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heap = create();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init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(heap);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for 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= 0;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&lt;n;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++) {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node =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make_tree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(NULL, NULL);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e.ch = node-&gt;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ch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ch_list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];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e.key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= node-&gt;weight =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freq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];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e.ptree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= node;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insert_min_heap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(heap, e);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39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우선순위큐 </a:t>
            </a:r>
            <a:r>
              <a:rPr lang="en-US" altLang="ko-KR" smtClean="0"/>
              <a:t>ADT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가장 중요한 연산은 </a:t>
            </a:r>
            <a:r>
              <a:rPr lang="en-US" altLang="ko-KR" smtClean="0"/>
              <a:t>insert </a:t>
            </a:r>
            <a:r>
              <a:rPr lang="ko-KR" altLang="en-US" smtClean="0"/>
              <a:t>연산</a:t>
            </a:r>
            <a:r>
              <a:rPr lang="en-US" altLang="ko-KR" smtClean="0"/>
              <a:t>(</a:t>
            </a:r>
            <a:r>
              <a:rPr lang="ko-KR" altLang="en-US" smtClean="0"/>
              <a:t>요소 삽입</a:t>
            </a:r>
            <a:r>
              <a:rPr lang="en-US" altLang="ko-KR" smtClean="0"/>
              <a:t>), delete </a:t>
            </a:r>
            <a:r>
              <a:rPr lang="ko-KR" altLang="en-US" smtClean="0"/>
              <a:t>연산</a:t>
            </a:r>
            <a:r>
              <a:rPr lang="en-US" altLang="ko-KR" smtClean="0"/>
              <a:t>(</a:t>
            </a:r>
            <a:r>
              <a:rPr lang="ko-KR" altLang="en-US" smtClean="0"/>
              <a:t>요소 삭제</a:t>
            </a:r>
            <a:r>
              <a:rPr lang="en-US" altLang="ko-KR" smtClean="0"/>
              <a:t>)</a:t>
            </a:r>
            <a:r>
              <a:rPr lang="ko-KR" altLang="en-US" smtClean="0"/>
              <a:t>이다</a:t>
            </a:r>
            <a:r>
              <a:rPr lang="en-US" altLang="ko-KR" smtClean="0"/>
              <a:t>. </a:t>
            </a:r>
          </a:p>
          <a:p>
            <a:pPr eaLnBrk="1" hangingPunct="1"/>
            <a:r>
              <a:rPr lang="ko-KR" altLang="en-US" smtClean="0"/>
              <a:t>우선순위 큐는 </a:t>
            </a:r>
            <a:r>
              <a:rPr lang="en-US" altLang="ko-KR" smtClean="0"/>
              <a:t>2</a:t>
            </a:r>
            <a:r>
              <a:rPr lang="ko-KR" altLang="en-US" smtClean="0"/>
              <a:t>가지로 구분</a:t>
            </a:r>
          </a:p>
          <a:p>
            <a:pPr lvl="1" eaLnBrk="1" hangingPunct="1"/>
            <a:r>
              <a:rPr lang="ko-KR" altLang="en-US" smtClean="0"/>
              <a:t>최소 우선순위 큐</a:t>
            </a:r>
          </a:p>
          <a:p>
            <a:pPr lvl="1" eaLnBrk="1" hangingPunct="1"/>
            <a:r>
              <a:rPr lang="ko-KR" altLang="en-US" smtClean="0"/>
              <a:t>최대 우선순위 큐</a:t>
            </a:r>
          </a:p>
        </p:txBody>
      </p:sp>
    </p:spTree>
    <p:extLst>
      <p:ext uri="{BB962C8B-B14F-4D97-AF65-F5344CB8AC3E}">
        <p14:creationId xmlns:p14="http://schemas.microsoft.com/office/powerpoint/2010/main" val="27833554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허프만 코드 프로그램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36585" y="1673805"/>
            <a:ext cx="7291387" cy="353943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for 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= 1;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&lt;n;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++) {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//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최소값을 가지는 두개의 노드를 삭제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e1 =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delete_min_heap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(heap);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e2 =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delete_min_heap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(heap);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//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두개의 노드를 합친다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.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x =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make_tree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(e1.ptree, e2.ptree);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e.key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= x-&gt;weight = e1.key + e2.key;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e.ptree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= x;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("%d+%d-&gt;%d \n", e1.key, e2.key,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e.key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insert_min_heap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(heap, e);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}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e =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delete_min_heap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(heap); //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최종 트리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print_codes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e.ptree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, codes, top);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destroy_tree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e.ptree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free(heap);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16553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히프 정렬 프로그램</a:t>
            </a: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701570" y="1538790"/>
            <a:ext cx="7291388" cy="198515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 err="1">
                <a:latin typeface="+mn-lt"/>
              </a:rPr>
              <a:t>int</a:t>
            </a:r>
            <a:r>
              <a:rPr lang="en-US" altLang="ko-KR" sz="1500" dirty="0">
                <a:latin typeface="+mn-lt"/>
              </a:rPr>
              <a:t> main(void)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char </a:t>
            </a:r>
            <a:r>
              <a:rPr lang="en-US" altLang="ko-KR" sz="1500" dirty="0" err="1">
                <a:latin typeface="+mn-lt"/>
              </a:rPr>
              <a:t>ch_list</a:t>
            </a:r>
            <a:r>
              <a:rPr lang="en-US" altLang="ko-KR" sz="1500" dirty="0">
                <a:latin typeface="+mn-lt"/>
              </a:rPr>
              <a:t>[] = { 's', '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', 'n', 't', 'e' };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</a:t>
            </a:r>
            <a:r>
              <a:rPr lang="en-US" altLang="ko-KR" sz="1500" dirty="0" err="1">
                <a:latin typeface="+mn-lt"/>
              </a:rPr>
              <a:t>int</a:t>
            </a:r>
            <a:r>
              <a:rPr lang="en-US" altLang="ko-KR" sz="1500" dirty="0">
                <a:latin typeface="+mn-lt"/>
              </a:rPr>
              <a:t> </a:t>
            </a:r>
            <a:r>
              <a:rPr lang="en-US" altLang="ko-KR" sz="1500" dirty="0" err="1">
                <a:latin typeface="+mn-lt"/>
              </a:rPr>
              <a:t>freq</a:t>
            </a:r>
            <a:r>
              <a:rPr lang="en-US" altLang="ko-KR" sz="1500" dirty="0">
                <a:latin typeface="+mn-lt"/>
              </a:rPr>
              <a:t>[] = { 4, 6, 8, 12, 15 };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</a:t>
            </a:r>
            <a:r>
              <a:rPr lang="en-US" altLang="ko-KR" sz="1500" dirty="0" err="1">
                <a:latin typeface="+mn-lt"/>
              </a:rPr>
              <a:t>huffman_tree</a:t>
            </a:r>
            <a:r>
              <a:rPr lang="en-US" altLang="ko-KR" sz="1500" dirty="0">
                <a:latin typeface="+mn-lt"/>
              </a:rPr>
              <a:t>(</a:t>
            </a:r>
            <a:r>
              <a:rPr lang="en-US" altLang="ko-KR" sz="1500" dirty="0" err="1">
                <a:latin typeface="+mn-lt"/>
              </a:rPr>
              <a:t>freq</a:t>
            </a:r>
            <a:r>
              <a:rPr lang="en-US" altLang="ko-KR" sz="1500" dirty="0">
                <a:latin typeface="+mn-lt"/>
              </a:rPr>
              <a:t>, </a:t>
            </a:r>
            <a:r>
              <a:rPr lang="en-US" altLang="ko-KR" sz="1500" dirty="0" err="1">
                <a:latin typeface="+mn-lt"/>
              </a:rPr>
              <a:t>ch_list</a:t>
            </a:r>
            <a:r>
              <a:rPr lang="en-US" altLang="ko-KR" sz="1500" dirty="0">
                <a:latin typeface="+mn-lt"/>
              </a:rPr>
              <a:t>, 5);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return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}</a:t>
            </a:r>
            <a:endParaRPr lang="en-US" altLang="ko-KR" sz="1500" dirty="0">
              <a:latin typeface="+mn-lt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13955" y="3850553"/>
            <a:ext cx="7279003" cy="2031325"/>
          </a:xfrm>
          <a:prstGeom prst="rect">
            <a:avLst/>
          </a:prstGeom>
          <a:solidFill>
            <a:srgbClr val="002060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pt-BR" altLang="ko-KR" sz="1400" dirty="0">
                <a:solidFill>
                  <a:schemeClr val="bg1"/>
                </a:solidFill>
              </a:rPr>
              <a:t>4+6-&gt;10</a:t>
            </a:r>
          </a:p>
          <a:p>
            <a:r>
              <a:rPr lang="pt-BR" altLang="ko-KR" sz="1400" dirty="0">
                <a:solidFill>
                  <a:schemeClr val="bg1"/>
                </a:solidFill>
              </a:rPr>
              <a:t>10+12-&gt;22</a:t>
            </a:r>
          </a:p>
          <a:p>
            <a:r>
              <a:rPr lang="pt-BR" altLang="ko-KR" sz="1400" dirty="0">
                <a:solidFill>
                  <a:schemeClr val="bg1"/>
                </a:solidFill>
              </a:rPr>
              <a:t>8+15-&gt;23</a:t>
            </a:r>
          </a:p>
          <a:p>
            <a:r>
              <a:rPr lang="pt-BR" altLang="ko-KR" sz="1400" dirty="0">
                <a:solidFill>
                  <a:schemeClr val="bg1"/>
                </a:solidFill>
              </a:rPr>
              <a:t>22+23-&gt;45</a:t>
            </a:r>
          </a:p>
          <a:p>
            <a:r>
              <a:rPr lang="pt-BR" altLang="ko-KR" sz="1400" dirty="0">
                <a:solidFill>
                  <a:schemeClr val="bg1"/>
                </a:solidFill>
              </a:rPr>
              <a:t>s: 111</a:t>
            </a:r>
          </a:p>
          <a:p>
            <a:r>
              <a:rPr lang="pt-BR" altLang="ko-KR" sz="1400" dirty="0">
                <a:solidFill>
                  <a:schemeClr val="bg1"/>
                </a:solidFill>
              </a:rPr>
              <a:t>i: 110</a:t>
            </a:r>
          </a:p>
          <a:p>
            <a:r>
              <a:rPr lang="pt-BR" altLang="ko-KR" sz="1400" dirty="0">
                <a:solidFill>
                  <a:schemeClr val="bg1"/>
                </a:solidFill>
              </a:rPr>
              <a:t>t: 10</a:t>
            </a:r>
          </a:p>
          <a:p>
            <a:r>
              <a:rPr lang="pt-BR" altLang="ko-KR" sz="1400" dirty="0">
                <a:solidFill>
                  <a:schemeClr val="bg1"/>
                </a:solidFill>
              </a:rPr>
              <a:t>n: 01</a:t>
            </a:r>
          </a:p>
          <a:p>
            <a:r>
              <a:rPr lang="pt-BR" altLang="ko-KR" sz="1400" dirty="0">
                <a:solidFill>
                  <a:schemeClr val="bg1"/>
                </a:solidFill>
              </a:rPr>
              <a:t>e: 00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1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우선순위 큐 구현방법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배열을 이용한 우선순위 큐</a:t>
            </a:r>
          </a:p>
          <a:p>
            <a:pPr eaLnBrk="1" hangingPunct="1"/>
            <a:r>
              <a:rPr lang="ko-KR" altLang="en-US" smtClean="0"/>
              <a:t>연결리스트를 이용한 우선순위 큐</a:t>
            </a:r>
          </a:p>
          <a:p>
            <a:pPr eaLnBrk="1" hangingPunct="1"/>
            <a:r>
              <a:rPr lang="ko-KR" altLang="en-US" smtClean="0"/>
              <a:t>히프</a:t>
            </a:r>
            <a:r>
              <a:rPr lang="en-US" altLang="ko-KR" smtClean="0"/>
              <a:t>(heap)</a:t>
            </a:r>
            <a:r>
              <a:rPr lang="ko-KR" altLang="en-US" smtClean="0"/>
              <a:t>를 이용한 우선순위 큐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2483895"/>
            <a:ext cx="30194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4101574"/>
            <a:ext cx="55911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057" y="5028385"/>
            <a:ext cx="281146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8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우선순위큐 구현방법</a:t>
            </a:r>
          </a:p>
        </p:txBody>
      </p:sp>
      <p:sp>
        <p:nvSpPr>
          <p:cNvPr id="7171" name="Rectangle 8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370820" name="Group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15364"/>
              </p:ext>
            </p:extLst>
          </p:nvPr>
        </p:nvGraphicFramePr>
        <p:xfrm>
          <a:off x="1646238" y="1806575"/>
          <a:ext cx="5670550" cy="297339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654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6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56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표현   방법</a:t>
                      </a:r>
                      <a:endParaRPr kumimoji="1" lang="ko-KR" alt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i="1" u="none" strike="noStrike" cap="none" normalizeH="0" baseline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삽    입</a:t>
                      </a:r>
                      <a:endParaRPr kumimoji="1" lang="ko-KR" alt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i="1" u="none" strike="noStrike" cap="none" normalizeH="0" baseline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삭    제</a:t>
                      </a:r>
                      <a:endParaRPr kumimoji="1" lang="ko-KR" alt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56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 </a:t>
                      </a:r>
                      <a:r>
                        <a:rPr kumimoji="1" lang="ko-KR" altLang="en-US" sz="1600" i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순서없는</a:t>
                      </a:r>
                      <a:r>
                        <a:rPr kumimoji="1" lang="ko-KR" altLang="en-US" sz="160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 배열</a:t>
                      </a:r>
                      <a:endParaRPr kumimoji="1" lang="ko-KR" alt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i="1" u="none" strike="noStrike" cap="none" normalizeH="0" baseline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 O(1)</a:t>
                      </a:r>
                      <a:endParaRPr kumimoji="1" lang="en-US" altLang="ko-KR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i="1" u="none" strike="noStrike" cap="none" normalizeH="0" baseline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 O(n)</a:t>
                      </a:r>
                      <a:endParaRPr kumimoji="1" lang="en-US" altLang="ko-KR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56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 </a:t>
                      </a:r>
                      <a:r>
                        <a:rPr kumimoji="1" lang="ko-KR" altLang="en-US" sz="1600" i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순서없는</a:t>
                      </a:r>
                      <a:r>
                        <a:rPr kumimoji="1" lang="ko-KR" altLang="en-US" sz="160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 연결 리스트</a:t>
                      </a:r>
                      <a:endParaRPr kumimoji="1" lang="ko-KR" alt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 O(1)</a:t>
                      </a:r>
                      <a:endParaRPr kumimoji="1" lang="en-US" altLang="ko-KR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i="1" u="none" strike="noStrike" cap="none" normalizeH="0" baseline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 O(n)</a:t>
                      </a:r>
                      <a:endParaRPr kumimoji="1" lang="en-US" altLang="ko-KR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56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 </a:t>
                      </a:r>
                      <a:r>
                        <a:rPr kumimoji="1" lang="ko-KR" altLang="en-US" sz="160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정렬된 배열</a:t>
                      </a:r>
                      <a:endParaRPr kumimoji="1" lang="ko-KR" alt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 O(n)</a:t>
                      </a:r>
                      <a:endParaRPr kumimoji="1" lang="en-US" altLang="ko-KR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i="1" u="none" strike="noStrike" cap="none" normalizeH="0" baseline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 O(1)</a:t>
                      </a:r>
                      <a:endParaRPr kumimoji="1" lang="en-US" altLang="ko-KR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56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i="1" u="none" strike="noStrike" cap="none" normalizeH="0" baseline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 </a:t>
                      </a:r>
                      <a:r>
                        <a:rPr kumimoji="1" lang="ko-KR" altLang="en-US" sz="1600" i="1" u="none" strike="noStrike" cap="none" normalizeH="0" baseline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정렬된 연결 리스트</a:t>
                      </a:r>
                      <a:endParaRPr kumimoji="1" lang="ko-KR" alt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 O(n)</a:t>
                      </a:r>
                      <a:endParaRPr kumimoji="1" lang="en-US" altLang="ko-KR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i="1" u="none" strike="noStrike" cap="none" normalizeH="0" baseline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 O(1)</a:t>
                      </a:r>
                      <a:endParaRPr kumimoji="1" lang="en-US" altLang="ko-KR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56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 </a:t>
                      </a:r>
                      <a:r>
                        <a:rPr kumimoji="1" lang="ko-KR" altLang="en-US" sz="1600" i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히프</a:t>
                      </a:r>
                      <a:endParaRPr kumimoji="1" lang="ko-KR" alt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 O(</a:t>
                      </a:r>
                      <a:r>
                        <a:rPr kumimoji="1" lang="en-US" altLang="ko-KR" sz="1600" i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logn</a:t>
                      </a:r>
                      <a:r>
                        <a:rPr kumimoji="1" lang="en-US" altLang="ko-KR" sz="160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)</a:t>
                      </a:r>
                      <a:endParaRPr kumimoji="1" lang="en-US" altLang="ko-KR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 O(</a:t>
                      </a:r>
                      <a:r>
                        <a:rPr kumimoji="1" lang="en-US" altLang="ko-KR" sz="1600" i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logn</a:t>
                      </a:r>
                      <a:r>
                        <a:rPr kumimoji="1" lang="en-US" altLang="ko-KR" sz="160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)</a:t>
                      </a:r>
                      <a:endParaRPr kumimoji="1" lang="en-US" altLang="ko-KR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히프</a:t>
            </a:r>
            <a:r>
              <a:rPr lang="en-US" altLang="ko-KR" smtClean="0"/>
              <a:t>(heap)</a:t>
            </a:r>
            <a:r>
              <a:rPr lang="ko-KR" altLang="en-US" smtClean="0"/>
              <a:t>란</a:t>
            </a:r>
            <a:r>
              <a:rPr lang="en-US" altLang="ko-KR" smtClean="0"/>
              <a:t>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2503488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dirty="0" smtClean="0">
                <a:latin typeface="Lucida Console" pitchFamily="49" charset="0"/>
              </a:rPr>
              <a:t>노드의 </a:t>
            </a:r>
            <a:r>
              <a:rPr lang="ko-KR" altLang="en-US" dirty="0" smtClean="0">
                <a:latin typeface="Lucida Console" pitchFamily="49" charset="0"/>
              </a:rPr>
              <a:t>키들이 </a:t>
            </a:r>
            <a:r>
              <a:rPr lang="ko-KR" altLang="en-US" dirty="0" smtClean="0">
                <a:latin typeface="Lucida Console" pitchFamily="49" charset="0"/>
              </a:rPr>
              <a:t>다음 </a:t>
            </a:r>
            <a:r>
              <a:rPr lang="ko-KR" altLang="en-US" dirty="0" smtClean="0">
                <a:latin typeface="Lucida Console" pitchFamily="49" charset="0"/>
              </a:rPr>
              <a:t>식을 </a:t>
            </a:r>
            <a:r>
              <a:rPr lang="ko-KR" altLang="en-US" dirty="0" smtClean="0">
                <a:latin typeface="Lucida Console" pitchFamily="49" charset="0"/>
              </a:rPr>
              <a:t>만족하는 </a:t>
            </a:r>
            <a:r>
              <a:rPr lang="ko-KR" altLang="en-US" dirty="0" smtClean="0">
                <a:solidFill>
                  <a:srgbClr val="FF3300"/>
                </a:solidFill>
                <a:latin typeface="Lucida Console" pitchFamily="49" charset="0"/>
              </a:rPr>
              <a:t>완전이진트리</a:t>
            </a:r>
            <a:endParaRPr lang="ko-KR" altLang="en-US" dirty="0" smtClean="0">
              <a:solidFill>
                <a:srgbClr val="FF3300"/>
              </a:solidFill>
              <a:latin typeface="Lucida Console" pitchFamily="49" charset="0"/>
            </a:endParaRPr>
          </a:p>
          <a:p>
            <a:r>
              <a:rPr lang="en-US" altLang="ko-KR" i="1" dirty="0" smtClean="0">
                <a:latin typeface="Lucida Console" pitchFamily="49" charset="0"/>
              </a:rPr>
              <a:t>key</a:t>
            </a:r>
            <a:r>
              <a:rPr lang="en-US" altLang="ko-KR" i="1" dirty="0" smtClean="0">
                <a:latin typeface="Lucida Console" pitchFamily="49" charset="0"/>
              </a:rPr>
              <a:t>(</a:t>
            </a:r>
            <a:r>
              <a:rPr lang="ko-KR" altLang="en-US" i="1" dirty="0" err="1" smtClean="0">
                <a:latin typeface="Lucida Console" pitchFamily="49" charset="0"/>
              </a:rPr>
              <a:t>부모노드</a:t>
            </a:r>
            <a:r>
              <a:rPr lang="en-US" altLang="ko-KR" i="1" dirty="0" smtClean="0">
                <a:latin typeface="Lucida Console" pitchFamily="49" charset="0"/>
              </a:rPr>
              <a:t>) ≥key(</a:t>
            </a:r>
            <a:r>
              <a:rPr lang="ko-KR" altLang="en-US" i="1" dirty="0" err="1" smtClean="0">
                <a:latin typeface="Lucida Console" pitchFamily="49" charset="0"/>
              </a:rPr>
              <a:t>자식노드</a:t>
            </a:r>
            <a:r>
              <a:rPr lang="en-US" altLang="ko-KR" i="1" dirty="0" smtClean="0">
                <a:latin typeface="Lucida Console" pitchFamily="49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dirty="0" smtClean="0">
              <a:latin typeface="Lucida Console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675" y="3158970"/>
            <a:ext cx="5401891" cy="2520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히프의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15034" y="1600200"/>
            <a:ext cx="6548882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97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제04장 배열(강의)</Template>
  <TotalTime>17934</TotalTime>
  <Words>1052</Words>
  <Application>Microsoft Office PowerPoint</Application>
  <PresentationFormat>화면 슬라이드 쇼(4:3)</PresentationFormat>
  <Paragraphs>555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63" baseType="lpstr">
      <vt:lpstr>HY얕은샘물M</vt:lpstr>
      <vt:lpstr>HY엽서M</vt:lpstr>
      <vt:lpstr>굴림</vt:lpstr>
      <vt:lpstr>한컴바탕</vt:lpstr>
      <vt:lpstr>휴먼명조</vt:lpstr>
      <vt:lpstr>Arial</vt:lpstr>
      <vt:lpstr>Lucida Console</vt:lpstr>
      <vt:lpstr>Trebuchet MS</vt:lpstr>
      <vt:lpstr>Tw Cen MT</vt:lpstr>
      <vt:lpstr>Wingdings</vt:lpstr>
      <vt:lpstr>Wingdings 2</vt:lpstr>
      <vt:lpstr>가을</vt:lpstr>
      <vt:lpstr>9장 우선순위 큐</vt:lpstr>
      <vt:lpstr>우선순위 큐</vt:lpstr>
      <vt:lpstr>우선순위 큐</vt:lpstr>
      <vt:lpstr>우선순위큐 ADT</vt:lpstr>
      <vt:lpstr>우선순위큐 ADT</vt:lpstr>
      <vt:lpstr>우선순위 큐 구현방법</vt:lpstr>
      <vt:lpstr>우선순위큐 구현방법</vt:lpstr>
      <vt:lpstr>히프(heap)란?</vt:lpstr>
      <vt:lpstr>히프의 종류</vt:lpstr>
      <vt:lpstr>히프의 높이</vt:lpstr>
      <vt:lpstr>히프의 구현방법</vt:lpstr>
      <vt:lpstr>히프의 구현방법</vt:lpstr>
      <vt:lpstr>히프의 정의</vt:lpstr>
      <vt:lpstr>히프에서의 삽입</vt:lpstr>
      <vt:lpstr>upheap 연산</vt:lpstr>
      <vt:lpstr>upheap 연산</vt:lpstr>
      <vt:lpstr>upheap 알고리즘</vt:lpstr>
      <vt:lpstr>삽입 프로그램</vt:lpstr>
      <vt:lpstr>히프에서의 삭제</vt:lpstr>
      <vt:lpstr>downheap 알고리즘 </vt:lpstr>
      <vt:lpstr>downheap 알고리즘 </vt:lpstr>
      <vt:lpstr>downheap 알고리즘 </vt:lpstr>
      <vt:lpstr>삭제 프로그램</vt:lpstr>
      <vt:lpstr>전체 프로그램</vt:lpstr>
      <vt:lpstr>전체 프로그램</vt:lpstr>
      <vt:lpstr>전체 프로그램</vt:lpstr>
      <vt:lpstr>전체 프로그램</vt:lpstr>
      <vt:lpstr>실행결과</vt:lpstr>
      <vt:lpstr>히프의 복잡도 분석</vt:lpstr>
      <vt:lpstr>히프 정렬</vt:lpstr>
      <vt:lpstr>히프 정렬</vt:lpstr>
      <vt:lpstr>히프 정렬 프로그램</vt:lpstr>
      <vt:lpstr>히프 정렬 프로그램</vt:lpstr>
      <vt:lpstr>머쉰 스케줄링</vt:lpstr>
      <vt:lpstr>LPT(longest processing time first) 방법</vt:lpstr>
      <vt:lpstr>LPT(longest processing time first) 방법</vt:lpstr>
      <vt:lpstr>LPT</vt:lpstr>
      <vt:lpstr>LPT</vt:lpstr>
      <vt:lpstr>LPT</vt:lpstr>
      <vt:lpstr>허프만 코드</vt:lpstr>
      <vt:lpstr>글자의 빈도수</vt:lpstr>
      <vt:lpstr>허프만 코드 생성 절차</vt:lpstr>
      <vt:lpstr>허프만 코드 생성 절차</vt:lpstr>
      <vt:lpstr>허프만 코드 프로그램</vt:lpstr>
      <vt:lpstr>허프만 코드 프로그램</vt:lpstr>
      <vt:lpstr>허프만 코드 프로그램</vt:lpstr>
      <vt:lpstr>허프만 코드 프로그램</vt:lpstr>
      <vt:lpstr>허프만 코드 프로그램</vt:lpstr>
      <vt:lpstr>허프만 코드 프로그램</vt:lpstr>
      <vt:lpstr>허프만 코드 프로그램</vt:lpstr>
      <vt:lpstr>히프 정렬 프로그램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Windows 사용자</cp:lastModifiedBy>
  <cp:revision>306</cp:revision>
  <dcterms:created xsi:type="dcterms:W3CDTF">2004-02-19T02:52:38Z</dcterms:created>
  <dcterms:modified xsi:type="dcterms:W3CDTF">2019-02-22T01:10:31Z</dcterms:modified>
</cp:coreProperties>
</file>